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9"/>
  </p:notesMasterIdLst>
  <p:sldIdLst>
    <p:sldId id="361" r:id="rId2"/>
    <p:sldId id="347" r:id="rId3"/>
    <p:sldId id="348" r:id="rId4"/>
    <p:sldId id="349" r:id="rId5"/>
    <p:sldId id="350" r:id="rId6"/>
    <p:sldId id="351" r:id="rId7"/>
    <p:sldId id="35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94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e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2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2.wmf"/><Relationship Id="rId5" Type="http://schemas.openxmlformats.org/officeDocument/2006/relationships/image" Target="../media/image16.e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Relationship Id="rId9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9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2.bin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57554" y="3143248"/>
            <a:ext cx="2706190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الثالثة عشر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85378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54" name="مربع نص 153"/>
          <p:cNvSpPr txBox="1"/>
          <p:nvPr/>
        </p:nvSpPr>
        <p:spPr>
          <a:xfrm>
            <a:off x="5857884" y="714356"/>
            <a:ext cx="32861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مثال (1)</a:t>
            </a:r>
          </a:p>
        </p:txBody>
      </p:sp>
      <p:sp>
        <p:nvSpPr>
          <p:cNvPr id="155" name="مربع نص 154"/>
          <p:cNvSpPr txBox="1"/>
          <p:nvPr/>
        </p:nvSpPr>
        <p:spPr>
          <a:xfrm>
            <a:off x="0" y="1285860"/>
            <a:ext cx="91440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AutoNum type="arabic1Minus"/>
            </a:pPr>
            <a:r>
              <a:rPr lang="ar-SA" sz="2400" dirty="0" smtClean="0">
                <a:solidFill>
                  <a:schemeClr val="bg1"/>
                </a:solidFill>
              </a:rPr>
              <a:t>ارسم خط الحمل وحدد نقطتي القطع والتشبع لترانزستور من النوع  </a:t>
            </a:r>
            <a:r>
              <a:rPr lang="en-US" sz="2400" dirty="0" smtClean="0">
                <a:solidFill>
                  <a:schemeClr val="bg1"/>
                </a:solidFill>
              </a:rPr>
              <a:t>npn</a:t>
            </a:r>
            <a:r>
              <a:rPr lang="ar-SA" sz="2400" dirty="0" smtClean="0">
                <a:solidFill>
                  <a:schemeClr val="bg1"/>
                </a:solidFill>
              </a:rPr>
              <a:t>  في الدائرة الموضحة بالشكل (31أ) . إذا علمت أن :</a:t>
            </a:r>
          </a:p>
          <a:p>
            <a:pPr marL="457200" indent="-457200">
              <a:buAutoNum type="arabic1Minus"/>
            </a:pPr>
            <a:r>
              <a:rPr lang="ar-SA" sz="2400" dirty="0" smtClean="0">
                <a:solidFill>
                  <a:schemeClr val="bg1"/>
                </a:solidFill>
              </a:rPr>
              <a:t>حدد قيمة المقاومة      بحيث تكون نقطة التشغيل وسط خط الحمل.علماً بأن :</a:t>
            </a:r>
          </a:p>
          <a:p>
            <a:pPr marL="457200" indent="-457200"/>
            <a:endParaRPr lang="ar-SA" sz="2400" dirty="0" smtClean="0">
              <a:solidFill>
                <a:schemeClr val="bg1"/>
              </a:solidFill>
            </a:endParaRPr>
          </a:p>
          <a:p>
            <a:pPr marL="457200" indent="-457200" algn="ctr"/>
            <a:r>
              <a:rPr lang="ar-SA" sz="2400" u="sng" dirty="0" smtClean="0">
                <a:solidFill>
                  <a:schemeClr val="bg1"/>
                </a:solidFill>
              </a:rPr>
              <a:t>الإجابة  </a:t>
            </a:r>
          </a:p>
          <a:p>
            <a:pPr marL="457200" indent="-457200"/>
            <a:r>
              <a:rPr lang="ar-SA" sz="2400" dirty="0" smtClean="0">
                <a:solidFill>
                  <a:schemeClr val="bg1"/>
                </a:solidFill>
              </a:rPr>
              <a:t>أ) خط الحمل:</a:t>
            </a:r>
          </a:p>
          <a:p>
            <a:pPr marL="457200" indent="-457200"/>
            <a:r>
              <a:rPr lang="ar-SA" sz="2400" u="sng" dirty="0" smtClean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                 </a:t>
            </a:r>
          </a:p>
        </p:txBody>
      </p:sp>
      <p:graphicFrame>
        <p:nvGraphicFramePr>
          <p:cNvPr id="485394" name="Object 18"/>
          <p:cNvGraphicFramePr>
            <a:graphicFrameLocks noChangeAspect="1"/>
          </p:cNvGraphicFramePr>
          <p:nvPr/>
        </p:nvGraphicFramePr>
        <p:xfrm>
          <a:off x="714348" y="1666875"/>
          <a:ext cx="3873500" cy="452438"/>
        </p:xfrm>
        <a:graphic>
          <a:graphicData uri="http://schemas.openxmlformats.org/presentationml/2006/ole">
            <p:oleObj spid="_x0000_s485394" name="معادلة" r:id="rId5" imgW="1955520" imgH="228600" progId="Equation.3">
              <p:embed/>
            </p:oleObj>
          </a:graphicData>
        </a:graphic>
      </p:graphicFrame>
      <p:graphicFrame>
        <p:nvGraphicFramePr>
          <p:cNvPr id="485395" name="Object 19"/>
          <p:cNvGraphicFramePr>
            <a:graphicFrameLocks noChangeAspect="1"/>
          </p:cNvGraphicFramePr>
          <p:nvPr/>
        </p:nvGraphicFramePr>
        <p:xfrm>
          <a:off x="6500826" y="2071678"/>
          <a:ext cx="387352" cy="411562"/>
        </p:xfrm>
        <a:graphic>
          <a:graphicData uri="http://schemas.openxmlformats.org/presentationml/2006/ole">
            <p:oleObj spid="_x0000_s485395" name="Equation" r:id="rId6" imgW="203040" imgH="215640" progId="Equation.3">
              <p:embed/>
            </p:oleObj>
          </a:graphicData>
        </a:graphic>
      </p:graphicFrame>
      <p:graphicFrame>
        <p:nvGraphicFramePr>
          <p:cNvPr id="485396" name="Object 20"/>
          <p:cNvGraphicFramePr>
            <a:graphicFrameLocks noChangeAspect="1"/>
          </p:cNvGraphicFramePr>
          <p:nvPr/>
        </p:nvGraphicFramePr>
        <p:xfrm>
          <a:off x="6210328" y="2500306"/>
          <a:ext cx="2362200" cy="393700"/>
        </p:xfrm>
        <a:graphic>
          <a:graphicData uri="http://schemas.openxmlformats.org/presentationml/2006/ole">
            <p:oleObj spid="_x0000_s485396" name="معادلة" r:id="rId7" imgW="1295280" imgH="215640" progId="Equation.3">
              <p:embed/>
            </p:oleObj>
          </a:graphicData>
        </a:graphic>
      </p:graphicFrame>
      <p:graphicFrame>
        <p:nvGraphicFramePr>
          <p:cNvPr id="485397" name="Object 21"/>
          <p:cNvGraphicFramePr>
            <a:graphicFrameLocks noChangeAspect="1"/>
          </p:cNvGraphicFramePr>
          <p:nvPr/>
        </p:nvGraphicFramePr>
        <p:xfrm>
          <a:off x="4897438" y="3571875"/>
          <a:ext cx="2922587" cy="2944813"/>
        </p:xfrm>
        <a:graphic>
          <a:graphicData uri="http://schemas.openxmlformats.org/presentationml/2006/ole">
            <p:oleObj spid="_x0000_s485397" name="معادلة" r:id="rId8" imgW="1701720" imgH="1714320" progId="Equation.3">
              <p:embed/>
            </p:oleObj>
          </a:graphicData>
        </a:graphic>
      </p:graphicFrame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85398" name="Object 22"/>
          <p:cNvGraphicFramePr>
            <a:graphicFrameLocks noChangeAspect="1"/>
          </p:cNvGraphicFramePr>
          <p:nvPr/>
        </p:nvGraphicFramePr>
        <p:xfrm>
          <a:off x="285720" y="2643182"/>
          <a:ext cx="3927258" cy="3429024"/>
        </p:xfrm>
        <a:graphic>
          <a:graphicData uri="http://schemas.openxmlformats.org/presentationml/2006/ole">
            <p:oleObj spid="_x0000_s485398" r:id="rId9" imgW="2617955" imgH="2260397" progId="">
              <p:embed/>
            </p:oleObj>
          </a:graphicData>
        </a:graphic>
      </p:graphicFrame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مربع نص 148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88450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مربع نص 146"/>
          <p:cNvSpPr txBox="1"/>
          <p:nvPr/>
        </p:nvSpPr>
        <p:spPr>
          <a:xfrm>
            <a:off x="0" y="857232"/>
            <a:ext cx="9144000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ب) قيمة المقاومة      التي تعطى نقطة التشغيل وسط خط الحمل :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نستنتج من الرسم أن نقطة التشغيل تكون عند :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ومن ثم فان تيار القاعدة المناظر يساوى :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وحيث أن: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فإن     تكون: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lvl="2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	 </a:t>
            </a:r>
          </a:p>
        </p:txBody>
      </p:sp>
      <p:graphicFrame>
        <p:nvGraphicFramePr>
          <p:cNvPr id="488451" name="Object 3"/>
          <p:cNvGraphicFramePr>
            <a:graphicFrameLocks noChangeAspect="1"/>
          </p:cNvGraphicFramePr>
          <p:nvPr/>
        </p:nvGraphicFramePr>
        <p:xfrm>
          <a:off x="7000892" y="857232"/>
          <a:ext cx="387352" cy="411562"/>
        </p:xfrm>
        <a:graphic>
          <a:graphicData uri="http://schemas.openxmlformats.org/presentationml/2006/ole">
            <p:oleObj spid="_x0000_s488451" name="Equation" r:id="rId5" imgW="203040" imgH="215640" progId="Equation.3">
              <p:embed/>
            </p:oleObj>
          </a:graphicData>
        </a:graphic>
      </p:graphicFrame>
      <p:graphicFrame>
        <p:nvGraphicFramePr>
          <p:cNvPr id="488452" name="Object 4"/>
          <p:cNvGraphicFramePr>
            <a:graphicFrameLocks noChangeAspect="1"/>
          </p:cNvGraphicFramePr>
          <p:nvPr/>
        </p:nvGraphicFramePr>
        <p:xfrm>
          <a:off x="3792538" y="1714500"/>
          <a:ext cx="2724150" cy="471488"/>
        </p:xfrm>
        <a:graphic>
          <a:graphicData uri="http://schemas.openxmlformats.org/presentationml/2006/ole">
            <p:oleObj spid="_x0000_s488452" name="معادلة" r:id="rId6" imgW="1320480" imgH="228600" progId="Equation.3">
              <p:embed/>
            </p:oleObj>
          </a:graphicData>
        </a:graphic>
      </p:graphicFrame>
      <p:graphicFrame>
        <p:nvGraphicFramePr>
          <p:cNvPr id="488453" name="Object 5"/>
          <p:cNvGraphicFramePr>
            <a:graphicFrameLocks noChangeAspect="1"/>
          </p:cNvGraphicFramePr>
          <p:nvPr/>
        </p:nvGraphicFramePr>
        <p:xfrm>
          <a:off x="2844800" y="2714625"/>
          <a:ext cx="4389438" cy="936625"/>
        </p:xfrm>
        <a:graphic>
          <a:graphicData uri="http://schemas.openxmlformats.org/presentationml/2006/ole">
            <p:oleObj spid="_x0000_s488453" name="معادلة" r:id="rId7" imgW="2082600" imgH="444240" progId="Equation.3">
              <p:embed/>
            </p:oleObj>
          </a:graphicData>
        </a:graphic>
      </p:graphicFrame>
      <p:graphicFrame>
        <p:nvGraphicFramePr>
          <p:cNvPr id="488454" name="Object 6"/>
          <p:cNvGraphicFramePr>
            <a:graphicFrameLocks noChangeAspect="1"/>
          </p:cNvGraphicFramePr>
          <p:nvPr/>
        </p:nvGraphicFramePr>
        <p:xfrm>
          <a:off x="7215206" y="4572008"/>
          <a:ext cx="387350" cy="411163"/>
        </p:xfrm>
        <a:graphic>
          <a:graphicData uri="http://schemas.openxmlformats.org/presentationml/2006/ole">
            <p:oleObj spid="_x0000_s488454" name="Equation" r:id="rId8" imgW="203040" imgH="215640" progId="Equation.3">
              <p:embed/>
            </p:oleObj>
          </a:graphicData>
        </a:graphic>
      </p:graphicFrame>
      <p:graphicFrame>
        <p:nvGraphicFramePr>
          <p:cNvPr id="488455" name="Object 7"/>
          <p:cNvGraphicFramePr>
            <a:graphicFrameLocks noChangeAspect="1"/>
          </p:cNvGraphicFramePr>
          <p:nvPr/>
        </p:nvGraphicFramePr>
        <p:xfrm>
          <a:off x="3652838" y="3786188"/>
          <a:ext cx="3073400" cy="900112"/>
        </p:xfrm>
        <a:graphic>
          <a:graphicData uri="http://schemas.openxmlformats.org/presentationml/2006/ole">
            <p:oleObj spid="_x0000_s488455" name="معادلة" r:id="rId9" imgW="1562040" imgH="457200" progId="Equation.3">
              <p:embed/>
            </p:oleObj>
          </a:graphicData>
        </a:graphic>
      </p:graphicFrame>
      <p:graphicFrame>
        <p:nvGraphicFramePr>
          <p:cNvPr id="488456" name="Object 8"/>
          <p:cNvGraphicFramePr>
            <a:graphicFrameLocks noChangeAspect="1"/>
          </p:cNvGraphicFramePr>
          <p:nvPr/>
        </p:nvGraphicFramePr>
        <p:xfrm>
          <a:off x="3667125" y="5000625"/>
          <a:ext cx="2941638" cy="1181100"/>
        </p:xfrm>
        <a:graphic>
          <a:graphicData uri="http://schemas.openxmlformats.org/presentationml/2006/ole">
            <p:oleObj spid="_x0000_s488456" name="معادلة" r:id="rId10" imgW="1612800" imgH="647640" progId="Equation.3">
              <p:embed/>
            </p:oleObj>
          </a:graphicData>
        </a:graphic>
      </p:graphicFrame>
      <p:sp>
        <p:nvSpPr>
          <p:cNvPr id="153" name="مربع نص 152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8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8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8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67298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مربع نص 152"/>
          <p:cNvSpPr txBox="1"/>
          <p:nvPr/>
        </p:nvSpPr>
        <p:spPr>
          <a:xfrm>
            <a:off x="0" y="785794"/>
            <a:ext cx="9144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مثال (2)</a:t>
            </a:r>
          </a:p>
        </p:txBody>
      </p:sp>
      <p:sp>
        <p:nvSpPr>
          <p:cNvPr id="154" name="مربع نص 153"/>
          <p:cNvSpPr txBox="1"/>
          <p:nvPr/>
        </p:nvSpPr>
        <p:spPr>
          <a:xfrm>
            <a:off x="0" y="1357298"/>
            <a:ext cx="9144000" cy="36625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حدد قيمة كل من المقاومتين           في الدائرة الموضحة بالشكل (31ب) بحيث تكون نقطة التشغيل في وسط خط الحمل.علماً بأن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ctr">
              <a:buClr>
                <a:schemeClr val="accent1">
                  <a:lumMod val="75000"/>
                </a:schemeClr>
              </a:buClr>
            </a:pPr>
            <a:r>
              <a:rPr lang="ar-SA" sz="3200" b="1" u="sng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الإجابة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عندما تكون نقطة التشغيل في وسط خط الحمل فان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3200" b="1" u="sng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67305" name="Object 9"/>
          <p:cNvGraphicFramePr>
            <a:graphicFrameLocks noChangeAspect="1"/>
          </p:cNvGraphicFramePr>
          <p:nvPr/>
        </p:nvGraphicFramePr>
        <p:xfrm>
          <a:off x="5572132" y="1381114"/>
          <a:ext cx="857250" cy="404812"/>
        </p:xfrm>
        <a:graphic>
          <a:graphicData uri="http://schemas.openxmlformats.org/presentationml/2006/ole">
            <p:oleObj spid="_x0000_s567305" name="معادلة" r:id="rId5" imgW="457200" imgH="215640" progId="Equation.3">
              <p:embed/>
            </p:oleObj>
          </a:graphicData>
        </a:graphic>
      </p:graphicFrame>
      <p:graphicFrame>
        <p:nvGraphicFramePr>
          <p:cNvPr id="567306" name="Object 10"/>
          <p:cNvGraphicFramePr>
            <a:graphicFrameLocks noChangeAspect="1"/>
          </p:cNvGraphicFramePr>
          <p:nvPr/>
        </p:nvGraphicFramePr>
        <p:xfrm>
          <a:off x="2532063" y="2286000"/>
          <a:ext cx="4427537" cy="942975"/>
        </p:xfrm>
        <a:graphic>
          <a:graphicData uri="http://schemas.openxmlformats.org/presentationml/2006/ole">
            <p:oleObj spid="_x0000_s567306" name="معادلة" r:id="rId6" imgW="2145960" imgH="457200" progId="Equation.3">
              <p:embed/>
            </p:oleObj>
          </a:graphicData>
        </a:graphic>
      </p:graphicFrame>
      <p:graphicFrame>
        <p:nvGraphicFramePr>
          <p:cNvPr id="567307" name="Object 11"/>
          <p:cNvGraphicFramePr>
            <a:graphicFrameLocks noChangeAspect="1"/>
          </p:cNvGraphicFramePr>
          <p:nvPr/>
        </p:nvGraphicFramePr>
        <p:xfrm>
          <a:off x="3636963" y="4500563"/>
          <a:ext cx="5568950" cy="1633537"/>
        </p:xfrm>
        <a:graphic>
          <a:graphicData uri="http://schemas.openxmlformats.org/presentationml/2006/ole">
            <p:oleObj spid="_x0000_s567307" name="معادلة" r:id="rId7" imgW="2857320" imgH="838080" progId="Equation.3">
              <p:embed/>
            </p:oleObj>
          </a:graphicData>
        </a:graphic>
      </p:graphicFrame>
      <p:sp>
        <p:nvSpPr>
          <p:cNvPr id="567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67308" name="Object 12"/>
          <p:cNvGraphicFramePr>
            <a:graphicFrameLocks noChangeAspect="1"/>
          </p:cNvGraphicFramePr>
          <p:nvPr/>
        </p:nvGraphicFramePr>
        <p:xfrm>
          <a:off x="0" y="2857496"/>
          <a:ext cx="3813147" cy="3429000"/>
        </p:xfrm>
        <a:graphic>
          <a:graphicData uri="http://schemas.openxmlformats.org/presentationml/2006/ole">
            <p:oleObj spid="_x0000_s567308" r:id="rId8" imgW="3038764" imgH="2269907" progId="">
              <p:embed/>
            </p:oleObj>
          </a:graphicData>
        </a:graphic>
      </p:graphicFrame>
      <p:sp>
        <p:nvSpPr>
          <p:cNvPr id="567310" name="Rectangle 14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مربع نص 154"/>
          <p:cNvSpPr txBox="1"/>
          <p:nvPr/>
        </p:nvSpPr>
        <p:spPr>
          <a:xfrm>
            <a:off x="214282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70370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7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7310" name="Rectangle 14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مربع نص 154"/>
          <p:cNvSpPr txBox="1"/>
          <p:nvPr/>
        </p:nvSpPr>
        <p:spPr>
          <a:xfrm>
            <a:off x="0" y="1000108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ويكون تيار القاعدة    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ويكون     يساوى: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ويكون      يساوى: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ومن ثم فان قيمة المقاومة     :</a:t>
            </a:r>
          </a:p>
        </p:txBody>
      </p:sp>
      <p:graphicFrame>
        <p:nvGraphicFramePr>
          <p:cNvPr id="570375" name="Object 7"/>
          <p:cNvGraphicFramePr>
            <a:graphicFrameLocks noChangeAspect="1"/>
          </p:cNvGraphicFramePr>
          <p:nvPr/>
        </p:nvGraphicFramePr>
        <p:xfrm>
          <a:off x="6715140" y="1000108"/>
          <a:ext cx="357190" cy="433731"/>
        </p:xfrm>
        <a:graphic>
          <a:graphicData uri="http://schemas.openxmlformats.org/presentationml/2006/ole">
            <p:oleObj spid="_x0000_s570375" name="Equation" r:id="rId5" imgW="177480" imgH="215640" progId="Equation.3">
              <p:embed/>
            </p:oleObj>
          </a:graphicData>
        </a:graphic>
      </p:graphicFrame>
      <p:graphicFrame>
        <p:nvGraphicFramePr>
          <p:cNvPr id="570376" name="Object 8"/>
          <p:cNvGraphicFramePr>
            <a:graphicFrameLocks noChangeAspect="1"/>
          </p:cNvGraphicFramePr>
          <p:nvPr/>
        </p:nvGraphicFramePr>
        <p:xfrm>
          <a:off x="1928813" y="1428750"/>
          <a:ext cx="5781675" cy="936625"/>
        </p:xfrm>
        <a:graphic>
          <a:graphicData uri="http://schemas.openxmlformats.org/presentationml/2006/ole">
            <p:oleObj spid="_x0000_s570376" name="معادلة" r:id="rId6" imgW="2743200" imgH="444240" progId="Equation.3">
              <p:embed/>
            </p:oleObj>
          </a:graphicData>
        </a:graphic>
      </p:graphicFrame>
      <p:graphicFrame>
        <p:nvGraphicFramePr>
          <p:cNvPr id="570377" name="Object 9"/>
          <p:cNvGraphicFramePr>
            <a:graphicFrameLocks noChangeAspect="1"/>
          </p:cNvGraphicFramePr>
          <p:nvPr/>
        </p:nvGraphicFramePr>
        <p:xfrm>
          <a:off x="7929586" y="2143116"/>
          <a:ext cx="285752" cy="441617"/>
        </p:xfrm>
        <a:graphic>
          <a:graphicData uri="http://schemas.openxmlformats.org/presentationml/2006/ole">
            <p:oleObj spid="_x0000_s570377" name="Equation" r:id="rId7" imgW="139680" imgH="215640" progId="Equation.3">
              <p:embed/>
            </p:oleObj>
          </a:graphicData>
        </a:graphic>
      </p:graphicFrame>
      <p:graphicFrame>
        <p:nvGraphicFramePr>
          <p:cNvPr id="570378" name="Object 10"/>
          <p:cNvGraphicFramePr>
            <a:graphicFrameLocks noChangeAspect="1"/>
          </p:cNvGraphicFramePr>
          <p:nvPr/>
        </p:nvGraphicFramePr>
        <p:xfrm>
          <a:off x="1917698" y="2571750"/>
          <a:ext cx="2297112" cy="465138"/>
        </p:xfrm>
        <a:graphic>
          <a:graphicData uri="http://schemas.openxmlformats.org/presentationml/2006/ole">
            <p:oleObj spid="_x0000_s570378" name="معادلة" r:id="rId8" imgW="1066680" imgH="215640" progId="Equation.3">
              <p:embed/>
            </p:oleObj>
          </a:graphicData>
        </a:graphic>
      </p:graphicFrame>
      <p:graphicFrame>
        <p:nvGraphicFramePr>
          <p:cNvPr id="570379" name="Object 11"/>
          <p:cNvGraphicFramePr>
            <a:graphicFrameLocks noChangeAspect="1"/>
          </p:cNvGraphicFramePr>
          <p:nvPr/>
        </p:nvGraphicFramePr>
        <p:xfrm>
          <a:off x="7929586" y="3213100"/>
          <a:ext cx="328987" cy="430214"/>
        </p:xfrm>
        <a:graphic>
          <a:graphicData uri="http://schemas.openxmlformats.org/presentationml/2006/ole">
            <p:oleObj spid="_x0000_s570379" name="Equation" r:id="rId9" imgW="164880" imgH="215640" progId="Equation.3">
              <p:embed/>
            </p:oleObj>
          </a:graphicData>
        </a:graphic>
      </p:graphicFrame>
      <p:graphicFrame>
        <p:nvGraphicFramePr>
          <p:cNvPr id="570380" name="Object 12"/>
          <p:cNvGraphicFramePr>
            <a:graphicFrameLocks noChangeAspect="1"/>
          </p:cNvGraphicFramePr>
          <p:nvPr/>
        </p:nvGraphicFramePr>
        <p:xfrm>
          <a:off x="1882762" y="3643314"/>
          <a:ext cx="3903684" cy="506585"/>
        </p:xfrm>
        <a:graphic>
          <a:graphicData uri="http://schemas.openxmlformats.org/presentationml/2006/ole">
            <p:oleObj spid="_x0000_s570380" name="معادلة" r:id="rId10" imgW="1663560" imgH="215640" progId="Equation.3">
              <p:embed/>
            </p:oleObj>
          </a:graphicData>
        </a:graphic>
      </p:graphicFrame>
      <p:graphicFrame>
        <p:nvGraphicFramePr>
          <p:cNvPr id="570381" name="Object 13"/>
          <p:cNvGraphicFramePr>
            <a:graphicFrameLocks noChangeAspect="1"/>
          </p:cNvGraphicFramePr>
          <p:nvPr/>
        </p:nvGraphicFramePr>
        <p:xfrm>
          <a:off x="6072198" y="4286256"/>
          <a:ext cx="374652" cy="454935"/>
        </p:xfrm>
        <a:graphic>
          <a:graphicData uri="http://schemas.openxmlformats.org/presentationml/2006/ole">
            <p:oleObj spid="_x0000_s570381" name="Equation" r:id="rId11" imgW="177480" imgH="215640" progId="Equation.3">
              <p:embed/>
            </p:oleObj>
          </a:graphicData>
        </a:graphic>
      </p:graphicFrame>
      <p:graphicFrame>
        <p:nvGraphicFramePr>
          <p:cNvPr id="570382" name="Object 14"/>
          <p:cNvGraphicFramePr>
            <a:graphicFrameLocks noChangeAspect="1"/>
          </p:cNvGraphicFramePr>
          <p:nvPr/>
        </p:nvGraphicFramePr>
        <p:xfrm>
          <a:off x="1833563" y="4929188"/>
          <a:ext cx="5059362" cy="1357312"/>
        </p:xfrm>
        <a:graphic>
          <a:graphicData uri="http://schemas.openxmlformats.org/presentationml/2006/ole">
            <p:oleObj spid="_x0000_s570382" name="معادلة" r:id="rId12" imgW="2603160" imgH="698400" progId="Equation.3">
              <p:embed/>
            </p:oleObj>
          </a:graphicData>
        </a:graphic>
      </p:graphicFrame>
      <p:sp>
        <p:nvSpPr>
          <p:cNvPr id="157" name="مربع نص 156"/>
          <p:cNvSpPr txBox="1"/>
          <p:nvPr/>
        </p:nvSpPr>
        <p:spPr>
          <a:xfrm>
            <a:off x="214282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70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7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70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7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71394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7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7310" name="Rectangle 14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مربع نص 156"/>
          <p:cNvSpPr txBox="1"/>
          <p:nvPr/>
        </p:nvSpPr>
        <p:spPr>
          <a:xfrm>
            <a:off x="0" y="785794"/>
            <a:ext cx="9144000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وكذلك فان قيمة المقاومة      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وتكون هذه القيم التي يمكن استخدامها في تجربة الترانزستور كمكبر للجهد (الجزء العملي من المقرر).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مثال(3)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ترانزستور من النوع </a:t>
            </a:r>
            <a:r>
              <a:rPr lang="en-US" sz="2400" dirty="0" smtClean="0">
                <a:solidFill>
                  <a:schemeClr val="bg1"/>
                </a:solidFill>
              </a:rPr>
              <a:t>npn</a:t>
            </a:r>
            <a:r>
              <a:rPr lang="ar-SA" sz="2400" dirty="0" smtClean="0">
                <a:solidFill>
                  <a:schemeClr val="bg1"/>
                </a:solidFill>
              </a:rPr>
              <a:t> في دائرة الباعث المشترك يمر خلال قاعدته تيار انحيازي قيمته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      . اوجد قيمة المقاومة        التي تعطى      جهداً يساوى نصف قيمة جهد البطارية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   عند نقطة التشغيل . علماً بأن                 ومعامل الكسب في التيار               .</a:t>
            </a:r>
          </a:p>
        </p:txBody>
      </p:sp>
      <p:graphicFrame>
        <p:nvGraphicFramePr>
          <p:cNvPr id="571403" name="Object 11"/>
          <p:cNvGraphicFramePr>
            <a:graphicFrameLocks noChangeAspect="1"/>
          </p:cNvGraphicFramePr>
          <p:nvPr/>
        </p:nvGraphicFramePr>
        <p:xfrm>
          <a:off x="6143636" y="785794"/>
          <a:ext cx="431800" cy="431800"/>
        </p:xfrm>
        <a:graphic>
          <a:graphicData uri="http://schemas.openxmlformats.org/presentationml/2006/ole">
            <p:oleObj spid="_x0000_s571403" name="معادلة" r:id="rId5" imgW="215640" imgH="215640" progId="Equation.3">
              <p:embed/>
            </p:oleObj>
          </a:graphicData>
        </a:graphic>
      </p:graphicFrame>
      <p:graphicFrame>
        <p:nvGraphicFramePr>
          <p:cNvPr id="571404" name="Object 12"/>
          <p:cNvGraphicFramePr>
            <a:graphicFrameLocks noChangeAspect="1"/>
          </p:cNvGraphicFramePr>
          <p:nvPr/>
        </p:nvGraphicFramePr>
        <p:xfrm>
          <a:off x="2355850" y="1293813"/>
          <a:ext cx="4462463" cy="1277937"/>
        </p:xfrm>
        <a:graphic>
          <a:graphicData uri="http://schemas.openxmlformats.org/presentationml/2006/ole">
            <p:oleObj spid="_x0000_s571404" name="معادلة" r:id="rId6" imgW="2438280" imgH="698400" progId="Equation.3">
              <p:embed/>
            </p:oleObj>
          </a:graphicData>
        </a:graphic>
      </p:graphicFrame>
      <p:graphicFrame>
        <p:nvGraphicFramePr>
          <p:cNvPr id="571405" name="Object 13"/>
          <p:cNvGraphicFramePr>
            <a:graphicFrameLocks noChangeAspect="1"/>
          </p:cNvGraphicFramePr>
          <p:nvPr/>
        </p:nvGraphicFramePr>
        <p:xfrm>
          <a:off x="8143900" y="4606934"/>
          <a:ext cx="856881" cy="393702"/>
        </p:xfrm>
        <a:graphic>
          <a:graphicData uri="http://schemas.openxmlformats.org/presentationml/2006/ole">
            <p:oleObj spid="_x0000_s571405" name="Equation" r:id="rId7" imgW="469800" imgH="215640" progId="Equation.3">
              <p:embed/>
            </p:oleObj>
          </a:graphicData>
        </a:graphic>
      </p:graphicFrame>
      <p:graphicFrame>
        <p:nvGraphicFramePr>
          <p:cNvPr id="571406" name="Object 14"/>
          <p:cNvGraphicFramePr>
            <a:graphicFrameLocks noChangeAspect="1"/>
          </p:cNvGraphicFramePr>
          <p:nvPr/>
        </p:nvGraphicFramePr>
        <p:xfrm>
          <a:off x="5500694" y="4572008"/>
          <a:ext cx="587378" cy="422912"/>
        </p:xfrm>
        <a:graphic>
          <a:graphicData uri="http://schemas.openxmlformats.org/presentationml/2006/ole">
            <p:oleObj spid="_x0000_s571406" name="Equation" r:id="rId8" imgW="317160" imgH="228600" progId="Equation.3">
              <p:embed/>
            </p:oleObj>
          </a:graphicData>
        </a:graphic>
      </p:graphicFrame>
      <p:graphicFrame>
        <p:nvGraphicFramePr>
          <p:cNvPr id="571407" name="Object 15"/>
          <p:cNvGraphicFramePr>
            <a:graphicFrameLocks noChangeAspect="1"/>
          </p:cNvGraphicFramePr>
          <p:nvPr/>
        </p:nvGraphicFramePr>
        <p:xfrm>
          <a:off x="3970334" y="4572008"/>
          <a:ext cx="387352" cy="435771"/>
        </p:xfrm>
        <a:graphic>
          <a:graphicData uri="http://schemas.openxmlformats.org/presentationml/2006/ole">
            <p:oleObj spid="_x0000_s571407" name="Equation" r:id="rId9" imgW="203040" imgH="228600" progId="Equation.3">
              <p:embed/>
            </p:oleObj>
          </a:graphicData>
        </a:graphic>
      </p:graphicFrame>
      <p:graphicFrame>
        <p:nvGraphicFramePr>
          <p:cNvPr id="571408" name="Object 16"/>
          <p:cNvGraphicFramePr>
            <a:graphicFrameLocks noChangeAspect="1"/>
          </p:cNvGraphicFramePr>
          <p:nvPr/>
        </p:nvGraphicFramePr>
        <p:xfrm>
          <a:off x="8358214" y="5000636"/>
          <a:ext cx="622303" cy="400052"/>
        </p:xfrm>
        <a:graphic>
          <a:graphicData uri="http://schemas.openxmlformats.org/presentationml/2006/ole">
            <p:oleObj spid="_x0000_s571408" name="Equation" r:id="rId10" imgW="355320" imgH="228600" progId="Equation.3">
              <p:embed/>
            </p:oleObj>
          </a:graphicData>
        </a:graphic>
      </p:graphicFrame>
      <p:graphicFrame>
        <p:nvGraphicFramePr>
          <p:cNvPr id="571409" name="Object 17"/>
          <p:cNvGraphicFramePr>
            <a:graphicFrameLocks noChangeAspect="1"/>
          </p:cNvGraphicFramePr>
          <p:nvPr/>
        </p:nvGraphicFramePr>
        <p:xfrm>
          <a:off x="4286248" y="5000636"/>
          <a:ext cx="1271594" cy="423865"/>
        </p:xfrm>
        <a:graphic>
          <a:graphicData uri="http://schemas.openxmlformats.org/presentationml/2006/ole">
            <p:oleObj spid="_x0000_s571409" name="Equation" r:id="rId11" imgW="685800" imgH="228600" progId="Equation.3">
              <p:embed/>
            </p:oleObj>
          </a:graphicData>
        </a:graphic>
      </p:graphicFrame>
      <p:graphicFrame>
        <p:nvGraphicFramePr>
          <p:cNvPr id="571410" name="Object 18"/>
          <p:cNvGraphicFramePr>
            <a:graphicFrameLocks noChangeAspect="1"/>
          </p:cNvGraphicFramePr>
          <p:nvPr/>
        </p:nvGraphicFramePr>
        <p:xfrm>
          <a:off x="571472" y="4992401"/>
          <a:ext cx="1233494" cy="436863"/>
        </p:xfrm>
        <a:graphic>
          <a:graphicData uri="http://schemas.openxmlformats.org/presentationml/2006/ole">
            <p:oleObj spid="_x0000_s571410" name="Equation" r:id="rId12" imgW="609480" imgH="215640" progId="Equation.3">
              <p:embed/>
            </p:oleObj>
          </a:graphicData>
        </a:graphic>
      </p:graphicFrame>
      <p:sp>
        <p:nvSpPr>
          <p:cNvPr id="5714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71413" name="Rectangle 21"/>
          <p:cNvSpPr>
            <a:spLocks noChangeArrowheads="1"/>
          </p:cNvSpPr>
          <p:nvPr/>
        </p:nvSpPr>
        <p:spPr bwMode="auto">
          <a:xfrm>
            <a:off x="0" y="3267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مربع نص 158"/>
          <p:cNvSpPr txBox="1"/>
          <p:nvPr/>
        </p:nvSpPr>
        <p:spPr>
          <a:xfrm>
            <a:off x="214282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7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74466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3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5400" name="Rectangle 2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8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8463" name="Rectangle 1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7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7310" name="Rectangle 14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141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71413" name="Rectangle 21"/>
          <p:cNvSpPr>
            <a:spLocks noChangeArrowheads="1"/>
          </p:cNvSpPr>
          <p:nvPr/>
        </p:nvSpPr>
        <p:spPr bwMode="auto">
          <a:xfrm>
            <a:off x="0" y="3267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مربع نص 158"/>
          <p:cNvSpPr txBox="1"/>
          <p:nvPr/>
        </p:nvSpPr>
        <p:spPr>
          <a:xfrm>
            <a:off x="0" y="642918"/>
            <a:ext cx="9144000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الإجابة</a:t>
            </a:r>
          </a:p>
          <a:p>
            <a:r>
              <a:rPr lang="ar-SA" sz="2400" dirty="0" smtClean="0">
                <a:solidFill>
                  <a:schemeClr val="bg1"/>
                </a:solidFill>
              </a:rPr>
              <a:t>حيث أن معامل الكسب في التيار     هو :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فإن تيار المجمع     يكون :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وحيث أن :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فإن قيمة المقاومة     تعطى على النحو التالي :</a:t>
            </a:r>
          </a:p>
          <a:p>
            <a:endParaRPr lang="ar-SA" sz="2400" dirty="0" smtClean="0"/>
          </a:p>
          <a:p>
            <a:endParaRPr lang="ar-SA" sz="2400" dirty="0" smtClean="0"/>
          </a:p>
          <a:p>
            <a:r>
              <a:rPr lang="ar-SA" sz="2400" dirty="0" smtClean="0"/>
              <a:t> </a:t>
            </a:r>
          </a:p>
        </p:txBody>
      </p:sp>
      <p:graphicFrame>
        <p:nvGraphicFramePr>
          <p:cNvPr id="574475" name="Object 11"/>
          <p:cNvGraphicFramePr>
            <a:graphicFrameLocks noChangeAspect="1"/>
          </p:cNvGraphicFramePr>
          <p:nvPr/>
        </p:nvGraphicFramePr>
        <p:xfrm>
          <a:off x="5638808" y="1142985"/>
          <a:ext cx="321471" cy="428628"/>
        </p:xfrm>
        <a:graphic>
          <a:graphicData uri="http://schemas.openxmlformats.org/presentationml/2006/ole">
            <p:oleObj spid="_x0000_s574475" name="Equation" r:id="rId5" imgW="152280" imgH="203040" progId="Equation.3">
              <p:embed/>
            </p:oleObj>
          </a:graphicData>
        </a:graphic>
      </p:graphicFrame>
      <p:graphicFrame>
        <p:nvGraphicFramePr>
          <p:cNvPr id="574476" name="Object 12"/>
          <p:cNvGraphicFramePr>
            <a:graphicFrameLocks noChangeAspect="1"/>
          </p:cNvGraphicFramePr>
          <p:nvPr/>
        </p:nvGraphicFramePr>
        <p:xfrm>
          <a:off x="4143372" y="1643050"/>
          <a:ext cx="1000132" cy="894857"/>
        </p:xfrm>
        <a:graphic>
          <a:graphicData uri="http://schemas.openxmlformats.org/presentationml/2006/ole">
            <p:oleObj spid="_x0000_s574476" name="Equation" r:id="rId6" imgW="482400" imgH="431640" progId="Equation.3">
              <p:embed/>
            </p:oleObj>
          </a:graphicData>
        </a:graphic>
      </p:graphicFrame>
      <p:graphicFrame>
        <p:nvGraphicFramePr>
          <p:cNvPr id="574477" name="Object 13"/>
          <p:cNvGraphicFramePr>
            <a:graphicFrameLocks noChangeAspect="1"/>
          </p:cNvGraphicFramePr>
          <p:nvPr/>
        </p:nvGraphicFramePr>
        <p:xfrm>
          <a:off x="7143768" y="2214554"/>
          <a:ext cx="374652" cy="481695"/>
        </p:xfrm>
        <a:graphic>
          <a:graphicData uri="http://schemas.openxmlformats.org/presentationml/2006/ole">
            <p:oleObj spid="_x0000_s574477" name="Equation" r:id="rId7" imgW="177480" imgH="228600" progId="Equation.3">
              <p:embed/>
            </p:oleObj>
          </a:graphicData>
        </a:graphic>
      </p:graphicFrame>
      <p:graphicFrame>
        <p:nvGraphicFramePr>
          <p:cNvPr id="574478" name="Object 14"/>
          <p:cNvGraphicFramePr>
            <a:graphicFrameLocks noChangeAspect="1"/>
          </p:cNvGraphicFramePr>
          <p:nvPr/>
        </p:nvGraphicFramePr>
        <p:xfrm>
          <a:off x="3998916" y="2714620"/>
          <a:ext cx="4430736" cy="498131"/>
        </p:xfrm>
        <a:graphic>
          <a:graphicData uri="http://schemas.openxmlformats.org/presentationml/2006/ole">
            <p:oleObj spid="_x0000_s574478" name="Equation" r:id="rId8" imgW="2145960" imgH="241200" progId="Equation.3">
              <p:embed/>
            </p:oleObj>
          </a:graphicData>
        </a:graphic>
      </p:graphicFrame>
      <p:graphicFrame>
        <p:nvGraphicFramePr>
          <p:cNvPr id="574479" name="Object 15"/>
          <p:cNvGraphicFramePr>
            <a:graphicFrameLocks noChangeAspect="1"/>
          </p:cNvGraphicFramePr>
          <p:nvPr/>
        </p:nvGraphicFramePr>
        <p:xfrm>
          <a:off x="4000496" y="3529874"/>
          <a:ext cx="2170124" cy="470630"/>
        </p:xfrm>
        <a:graphic>
          <a:graphicData uri="http://schemas.openxmlformats.org/presentationml/2006/ole">
            <p:oleObj spid="_x0000_s574479" name="Equation" r:id="rId9" imgW="1054080" imgH="228600" progId="Equation.3">
              <p:embed/>
            </p:oleObj>
          </a:graphicData>
        </a:graphic>
      </p:graphicFrame>
      <p:graphicFrame>
        <p:nvGraphicFramePr>
          <p:cNvPr id="574480" name="Object 16"/>
          <p:cNvGraphicFramePr>
            <a:graphicFrameLocks noChangeAspect="1"/>
          </p:cNvGraphicFramePr>
          <p:nvPr/>
        </p:nvGraphicFramePr>
        <p:xfrm>
          <a:off x="7000892" y="4071942"/>
          <a:ext cx="387352" cy="435771"/>
        </p:xfrm>
        <a:graphic>
          <a:graphicData uri="http://schemas.openxmlformats.org/presentationml/2006/ole">
            <p:oleObj spid="_x0000_s574480" name="Equation" r:id="rId10" imgW="203040" imgH="228600" progId="Equation.3">
              <p:embed/>
            </p:oleObj>
          </a:graphicData>
        </a:graphic>
      </p:graphicFrame>
      <p:graphicFrame>
        <p:nvGraphicFramePr>
          <p:cNvPr id="574481" name="Object 17"/>
          <p:cNvGraphicFramePr>
            <a:graphicFrameLocks noChangeAspect="1"/>
          </p:cNvGraphicFramePr>
          <p:nvPr/>
        </p:nvGraphicFramePr>
        <p:xfrm>
          <a:off x="3959225" y="4429132"/>
          <a:ext cx="2492375" cy="2290762"/>
        </p:xfrm>
        <a:graphic>
          <a:graphicData uri="http://schemas.openxmlformats.org/presentationml/2006/ole">
            <p:oleObj spid="_x0000_s574481" name="معادلة" r:id="rId11" imgW="1409400" imgH="1295280" progId="Equation.3">
              <p:embed/>
            </p:oleObj>
          </a:graphicData>
        </a:graphic>
      </p:graphicFrame>
      <p:sp>
        <p:nvSpPr>
          <p:cNvPr id="57448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74482" name="Object 18"/>
          <p:cNvGraphicFramePr>
            <a:graphicFrameLocks noChangeAspect="1"/>
          </p:cNvGraphicFramePr>
          <p:nvPr/>
        </p:nvGraphicFramePr>
        <p:xfrm>
          <a:off x="-32" y="1142985"/>
          <a:ext cx="3935144" cy="4643470"/>
        </p:xfrm>
        <a:graphic>
          <a:graphicData uri="http://schemas.openxmlformats.org/presentationml/2006/ole">
            <p:oleObj spid="_x0000_s574482" r:id="rId12" imgW="2445789" imgH="2851831" progId="">
              <p:embed/>
            </p:oleObj>
          </a:graphicData>
        </a:graphic>
      </p:graphicFrame>
      <p:sp>
        <p:nvSpPr>
          <p:cNvPr id="160" name="مربع نص 159"/>
          <p:cNvSpPr txBox="1"/>
          <p:nvPr/>
        </p:nvSpPr>
        <p:spPr>
          <a:xfrm>
            <a:off x="333318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7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74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7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7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546F59E-7274-4A30-A0D3-44D4DF1985D9}"/>
</file>

<file path=customXml/itemProps2.xml><?xml version="1.0" encoding="utf-8"?>
<ds:datastoreItem xmlns:ds="http://schemas.openxmlformats.org/officeDocument/2006/customXml" ds:itemID="{E491A06B-B8F1-44FD-BA0B-B143563E8E41}"/>
</file>

<file path=customXml/itemProps3.xml><?xml version="1.0" encoding="utf-8"?>
<ds:datastoreItem xmlns:ds="http://schemas.openxmlformats.org/officeDocument/2006/customXml" ds:itemID="{7EABC16C-3FD1-4756-B627-1DD345936CB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8384</TotalTime>
  <Words>267</Words>
  <Application>Microsoft Office PowerPoint</Application>
  <PresentationFormat>عرض على الشاشة (3:4)‏</PresentationFormat>
  <Paragraphs>76</Paragraphs>
  <Slides>7</Slides>
  <Notes>6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7</vt:i4>
      </vt:variant>
    </vt:vector>
  </HeadingPairs>
  <TitlesOfParts>
    <vt:vector size="10" baseType="lpstr">
      <vt:lpstr>تدفق</vt:lpstr>
      <vt:lpstr>Equation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704</cp:revision>
  <dcterms:created xsi:type="dcterms:W3CDTF">2009-03-20T20:55:45Z</dcterms:created>
  <dcterms:modified xsi:type="dcterms:W3CDTF">2010-12-18T13:46:48Z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0x010100929A5A53DC5F674B83A4B9FBD05AEDB1</vt:lpwstr>
  </property>
</Properties>
</file>