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customXml/itemProps1.xml" ContentType="application/vnd.openxmlformats-officedocument.customXmlProperties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notesMasters/notesMaster1.xml" ContentType="application/vnd.openxmlformats-officedocument.presentationml.notesMaster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6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notesSlides/notesSlide3.xml" ContentType="application/vnd.openxmlformats-officedocument.presentationml.notesSlide+xml"/>
  <Override PartName="/customXml/itemProps2.xml" ContentType="application/vnd.openxmlformats-officedocument.customXmlProperties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Default Extension="emf" ContentType="image/x-emf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876" r:id="rId1"/>
  </p:sldMasterIdLst>
  <p:notesMasterIdLst>
    <p:notesMasterId r:id="rId9"/>
  </p:notesMasterIdLst>
  <p:sldIdLst>
    <p:sldId id="361" r:id="rId2"/>
    <p:sldId id="347" r:id="rId3"/>
    <p:sldId id="348" r:id="rId4"/>
    <p:sldId id="349" r:id="rId5"/>
    <p:sldId id="350" r:id="rId6"/>
    <p:sldId id="351" r:id="rId7"/>
    <p:sldId id="35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84430" autoAdjust="0"/>
    <p:restoredTop sz="94500" autoAdjust="0"/>
  </p:normalViewPr>
  <p:slideViewPr>
    <p:cSldViewPr>
      <p:cViewPr>
        <p:scale>
          <a:sx n="58" d="100"/>
          <a:sy n="58" d="100"/>
        </p:scale>
        <p:origin x="-942" y="-107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0854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customXml" Target="../customXml/item2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customXml" Target="../customXml/item1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Relationship Id="rId6" Type="http://schemas.openxmlformats.org/officeDocument/2006/relationships/image" Target="../media/image7.emf"/><Relationship Id="rId5" Type="http://schemas.openxmlformats.org/officeDocument/2006/relationships/image" Target="../media/image6.wmf"/><Relationship Id="rId4" Type="http://schemas.openxmlformats.org/officeDocument/2006/relationships/image" Target="../media/image5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9.wmf"/><Relationship Id="rId2" Type="http://schemas.openxmlformats.org/officeDocument/2006/relationships/image" Target="../media/image8.wmf"/><Relationship Id="rId1" Type="http://schemas.openxmlformats.org/officeDocument/2006/relationships/image" Target="../media/image2.wmf"/><Relationship Id="rId6" Type="http://schemas.openxmlformats.org/officeDocument/2006/relationships/image" Target="../media/image12.wmf"/><Relationship Id="rId5" Type="http://schemas.openxmlformats.org/officeDocument/2006/relationships/image" Target="../media/image11.wmf"/><Relationship Id="rId4" Type="http://schemas.openxmlformats.org/officeDocument/2006/relationships/image" Target="../media/image10.wmf"/></Relationships>
</file>

<file path=ppt/drawings/_rels/vmlDrawing3.vml.rels><?xml version="1.0" encoding="UTF-8" standalone="yes"?>
<Relationships xmlns="http://schemas.openxmlformats.org/package/2006/relationships"><Relationship Id="rId3" Type="http://schemas.openxmlformats.org/officeDocument/2006/relationships/image" Target="../media/image14.wmf"/><Relationship Id="rId2" Type="http://schemas.openxmlformats.org/officeDocument/2006/relationships/image" Target="../media/image13.wmf"/><Relationship Id="rId1" Type="http://schemas.openxmlformats.org/officeDocument/2006/relationships/image" Target="../media/image2.wmf"/><Relationship Id="rId5" Type="http://schemas.openxmlformats.org/officeDocument/2006/relationships/image" Target="../media/image16.emf"/><Relationship Id="rId4" Type="http://schemas.openxmlformats.org/officeDocument/2006/relationships/image" Target="../media/image15.wmf"/></Relationships>
</file>

<file path=ppt/drawings/_rels/vmlDrawing4.vml.rels><?xml version="1.0" encoding="UTF-8" standalone="yes"?>
<Relationships xmlns="http://schemas.openxmlformats.org/package/2006/relationships"><Relationship Id="rId8" Type="http://schemas.openxmlformats.org/officeDocument/2006/relationships/image" Target="../media/image23.wmf"/><Relationship Id="rId3" Type="http://schemas.openxmlformats.org/officeDocument/2006/relationships/image" Target="../media/image18.wmf"/><Relationship Id="rId7" Type="http://schemas.openxmlformats.org/officeDocument/2006/relationships/image" Target="../media/image22.wmf"/><Relationship Id="rId2" Type="http://schemas.openxmlformats.org/officeDocument/2006/relationships/image" Target="../media/image17.wmf"/><Relationship Id="rId1" Type="http://schemas.openxmlformats.org/officeDocument/2006/relationships/image" Target="../media/image2.wmf"/><Relationship Id="rId6" Type="http://schemas.openxmlformats.org/officeDocument/2006/relationships/image" Target="../media/image21.wmf"/><Relationship Id="rId5" Type="http://schemas.openxmlformats.org/officeDocument/2006/relationships/image" Target="../media/image20.wmf"/><Relationship Id="rId4" Type="http://schemas.openxmlformats.org/officeDocument/2006/relationships/image" Target="../media/image19.wmf"/><Relationship Id="rId9" Type="http://schemas.openxmlformats.org/officeDocument/2006/relationships/image" Target="../media/image24.wmf"/></Relationships>
</file>

<file path=ppt/drawings/_rels/vmlDrawing5.vml.rels><?xml version="1.0" encoding="UTF-8" standalone="yes"?>
<Relationships xmlns="http://schemas.openxmlformats.org/package/2006/relationships"><Relationship Id="rId8" Type="http://schemas.openxmlformats.org/officeDocument/2006/relationships/image" Target="../media/image31.wmf"/><Relationship Id="rId3" Type="http://schemas.openxmlformats.org/officeDocument/2006/relationships/image" Target="../media/image26.wmf"/><Relationship Id="rId7" Type="http://schemas.openxmlformats.org/officeDocument/2006/relationships/image" Target="../media/image30.wmf"/><Relationship Id="rId2" Type="http://schemas.openxmlformats.org/officeDocument/2006/relationships/image" Target="../media/image25.wmf"/><Relationship Id="rId1" Type="http://schemas.openxmlformats.org/officeDocument/2006/relationships/image" Target="../media/image2.wmf"/><Relationship Id="rId6" Type="http://schemas.openxmlformats.org/officeDocument/2006/relationships/image" Target="../media/image29.wmf"/><Relationship Id="rId5" Type="http://schemas.openxmlformats.org/officeDocument/2006/relationships/image" Target="../media/image28.wmf"/><Relationship Id="rId4" Type="http://schemas.openxmlformats.org/officeDocument/2006/relationships/image" Target="../media/image27.wmf"/><Relationship Id="rId9" Type="http://schemas.openxmlformats.org/officeDocument/2006/relationships/image" Target="../media/image32.wmf"/></Relationships>
</file>

<file path=ppt/drawings/_rels/vmlDrawing6.vml.rels><?xml version="1.0" encoding="UTF-8" standalone="yes"?>
<Relationships xmlns="http://schemas.openxmlformats.org/package/2006/relationships"><Relationship Id="rId8" Type="http://schemas.openxmlformats.org/officeDocument/2006/relationships/image" Target="../media/image39.wmf"/><Relationship Id="rId3" Type="http://schemas.openxmlformats.org/officeDocument/2006/relationships/image" Target="../media/image34.wmf"/><Relationship Id="rId7" Type="http://schemas.openxmlformats.org/officeDocument/2006/relationships/image" Target="../media/image38.wmf"/><Relationship Id="rId2" Type="http://schemas.openxmlformats.org/officeDocument/2006/relationships/image" Target="../media/image33.wmf"/><Relationship Id="rId1" Type="http://schemas.openxmlformats.org/officeDocument/2006/relationships/image" Target="../media/image2.wmf"/><Relationship Id="rId6" Type="http://schemas.openxmlformats.org/officeDocument/2006/relationships/image" Target="../media/image37.wmf"/><Relationship Id="rId5" Type="http://schemas.openxmlformats.org/officeDocument/2006/relationships/image" Target="../media/image36.wmf"/><Relationship Id="rId4" Type="http://schemas.openxmlformats.org/officeDocument/2006/relationships/image" Target="../media/image35.wmf"/><Relationship Id="rId9" Type="http://schemas.openxmlformats.org/officeDocument/2006/relationships/image" Target="../media/image40.emf"/></Relationships>
</file>

<file path=ppt/media/image1.jpeg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30.wmf>
</file>

<file path=ppt/media/image31.wmf>
</file>

<file path=ppt/media/image32.wmf>
</file>

<file path=ppt/media/image33.wmf>
</file>

<file path=ppt/media/image34.wmf>
</file>

<file path=ppt/media/image35.wmf>
</file>

<file path=ppt/media/image36.wmf>
</file>

<file path=ppt/media/image37.wmf>
</file>

<file path=ppt/media/image38.wmf>
</file>

<file path=ppt/media/image39.wmf>
</file>

<file path=ppt/media/image4.wmf>
</file>

<file path=ppt/media/image5.wmf>
</file>

<file path=ppt/media/image6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D2B82C94-689D-4F40-8E75-4D97BA2F6FD6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E25EB15D-70EB-4E7C-B61E-0E3B23FB7367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5EB15D-70EB-4E7C-B61E-0E3B23FB7367}" type="slidenum">
              <a:rPr lang="ar-SA" smtClean="0"/>
              <a:pPr/>
              <a:t>2</a:t>
            </a:fld>
            <a:endParaRPr lang="ar-SA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5EB15D-70EB-4E7C-B61E-0E3B23FB7367}" type="slidenum">
              <a:rPr lang="ar-SA" smtClean="0"/>
              <a:pPr/>
              <a:t>3</a:t>
            </a:fld>
            <a:endParaRPr lang="ar-SA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5EB15D-70EB-4E7C-B61E-0E3B23FB7367}" type="slidenum">
              <a:rPr lang="ar-SA" smtClean="0"/>
              <a:pPr/>
              <a:t>4</a:t>
            </a:fld>
            <a:endParaRPr lang="ar-SA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5EB15D-70EB-4E7C-B61E-0E3B23FB7367}" type="slidenum">
              <a:rPr lang="ar-SA" smtClean="0"/>
              <a:pPr/>
              <a:t>5</a:t>
            </a:fld>
            <a:endParaRPr lang="ar-SA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5EB15D-70EB-4E7C-B61E-0E3B23FB7367}" type="slidenum">
              <a:rPr lang="ar-SA" smtClean="0"/>
              <a:pPr/>
              <a:t>6</a:t>
            </a:fld>
            <a:endParaRPr lang="ar-SA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5EB15D-70EB-4E7C-B61E-0E3B23FB7367}" type="slidenum">
              <a:rPr lang="ar-SA" smtClean="0"/>
              <a:pPr/>
              <a:t>7</a:t>
            </a:fld>
            <a:endParaRPr lang="ar-S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عنوان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7" name="عنوان فرعي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30" name="عنصر نائب للتاريخ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19" name="عنصر نائب للتذييل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27" name="عنصر نائب لرقم الشريحة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ستطيل ذو زاوية واحدة مخدوشة ودائرية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مثلث قائم الزاوية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10" name="شكل حر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شكل حر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شكل حر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شكل حر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عنصر نائب للعنوان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0" name="عنصر نائب للنص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0" name="عنصر نائب للتاريخ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57251D2A-8AC4-476C-A041-4CB9BCF7C31F}" type="datetimeFigureOut">
              <a:rPr lang="ar-SA" smtClean="0"/>
              <a:pPr/>
              <a:t>12/01/1432</a:t>
            </a:fld>
            <a:endParaRPr lang="ar-SA"/>
          </a:p>
        </p:txBody>
      </p:sp>
      <p:sp>
        <p:nvSpPr>
          <p:cNvPr id="22" name="عنصر نائب للتذييل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18" name="عنصر نائب لرقم الشريحة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C0A4B46-2FAA-472C-8866-25F2D5058CD4}" type="slidenum">
              <a:rPr lang="ar-SA" smtClean="0"/>
              <a:pPr/>
              <a:t>‹#›</a:t>
            </a:fld>
            <a:endParaRPr lang="ar-SA"/>
          </a:p>
        </p:txBody>
      </p:sp>
      <p:grpSp>
        <p:nvGrpSpPr>
          <p:cNvPr id="2" name="مجموعة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شكل حر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شكل حر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877" r:id="rId1"/>
    <p:sldLayoutId id="2147483878" r:id="rId2"/>
    <p:sldLayoutId id="2147483879" r:id="rId3"/>
    <p:sldLayoutId id="2147483880" r:id="rId4"/>
    <p:sldLayoutId id="2147483881" r:id="rId5"/>
    <p:sldLayoutId id="2147483882" r:id="rId6"/>
    <p:sldLayoutId id="2147483883" r:id="rId7"/>
    <p:sldLayoutId id="2147483884" r:id="rId8"/>
    <p:sldLayoutId id="2147483885" r:id="rId9"/>
    <p:sldLayoutId id="2147483886" r:id="rId10"/>
    <p:sldLayoutId id="2147483887" r:id="rId11"/>
  </p:sldLayoutIdLst>
  <p:txStyles>
    <p:titleStyle>
      <a:lvl1pPr algn="l" rtl="1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r" rtl="1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r" rtl="1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r" rtl="1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r" rtl="1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r" rtl="1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rtl="1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r" rtl="1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r" rtl="1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5.bin"/><Relationship Id="rId3" Type="http://schemas.openxmlformats.org/officeDocument/2006/relationships/notesSlide" Target="../notesSlides/notesSlide1.xml"/><Relationship Id="rId7" Type="http://schemas.openxmlformats.org/officeDocument/2006/relationships/oleObject" Target="../embeddings/oleObject4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5" Type="http://schemas.openxmlformats.org/officeDocument/2006/relationships/oleObject" Target="../embeddings/oleObject2.bin"/><Relationship Id="rId4" Type="http://schemas.openxmlformats.org/officeDocument/2006/relationships/oleObject" Target="../embeddings/oleObject1.bin"/><Relationship Id="rId9" Type="http://schemas.openxmlformats.org/officeDocument/2006/relationships/oleObject" Target="../embeddings/oleObject6.bin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1.bin"/><Relationship Id="rId3" Type="http://schemas.openxmlformats.org/officeDocument/2006/relationships/notesSlide" Target="../notesSlides/notesSlide2.xml"/><Relationship Id="rId7" Type="http://schemas.openxmlformats.org/officeDocument/2006/relationships/oleObject" Target="../embeddings/oleObject10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oleObject9.bin"/><Relationship Id="rId5" Type="http://schemas.openxmlformats.org/officeDocument/2006/relationships/oleObject" Target="../embeddings/oleObject8.bin"/><Relationship Id="rId10" Type="http://schemas.openxmlformats.org/officeDocument/2006/relationships/oleObject" Target="../embeddings/oleObject13.bin"/><Relationship Id="rId4" Type="http://schemas.openxmlformats.org/officeDocument/2006/relationships/oleObject" Target="../embeddings/oleObject7.bin"/><Relationship Id="rId9" Type="http://schemas.openxmlformats.org/officeDocument/2006/relationships/oleObject" Target="../embeddings/oleObject12.bin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8.bin"/><Relationship Id="rId3" Type="http://schemas.openxmlformats.org/officeDocument/2006/relationships/notesSlide" Target="../notesSlides/notesSlide3.xml"/><Relationship Id="rId7" Type="http://schemas.openxmlformats.org/officeDocument/2006/relationships/oleObject" Target="../embeddings/oleObject17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16.bin"/><Relationship Id="rId5" Type="http://schemas.openxmlformats.org/officeDocument/2006/relationships/oleObject" Target="../embeddings/oleObject15.bin"/><Relationship Id="rId4" Type="http://schemas.openxmlformats.org/officeDocument/2006/relationships/oleObject" Target="../embeddings/oleObject14.bin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3.bin"/><Relationship Id="rId3" Type="http://schemas.openxmlformats.org/officeDocument/2006/relationships/notesSlide" Target="../notesSlides/notesSlide4.xml"/><Relationship Id="rId7" Type="http://schemas.openxmlformats.org/officeDocument/2006/relationships/oleObject" Target="../embeddings/oleObject22.bin"/><Relationship Id="rId12" Type="http://schemas.openxmlformats.org/officeDocument/2006/relationships/oleObject" Target="../embeddings/oleObject27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21.bin"/><Relationship Id="rId11" Type="http://schemas.openxmlformats.org/officeDocument/2006/relationships/oleObject" Target="../embeddings/oleObject26.bin"/><Relationship Id="rId5" Type="http://schemas.openxmlformats.org/officeDocument/2006/relationships/oleObject" Target="../embeddings/oleObject20.bin"/><Relationship Id="rId10" Type="http://schemas.openxmlformats.org/officeDocument/2006/relationships/oleObject" Target="../embeddings/oleObject25.bin"/><Relationship Id="rId4" Type="http://schemas.openxmlformats.org/officeDocument/2006/relationships/oleObject" Target="../embeddings/oleObject19.bin"/><Relationship Id="rId9" Type="http://schemas.openxmlformats.org/officeDocument/2006/relationships/oleObject" Target="../embeddings/oleObject24.bin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2.bin"/><Relationship Id="rId3" Type="http://schemas.openxmlformats.org/officeDocument/2006/relationships/notesSlide" Target="../notesSlides/notesSlide5.xml"/><Relationship Id="rId7" Type="http://schemas.openxmlformats.org/officeDocument/2006/relationships/oleObject" Target="../embeddings/oleObject31.bin"/><Relationship Id="rId12" Type="http://schemas.openxmlformats.org/officeDocument/2006/relationships/oleObject" Target="../embeddings/oleObject36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oleObject30.bin"/><Relationship Id="rId11" Type="http://schemas.openxmlformats.org/officeDocument/2006/relationships/oleObject" Target="../embeddings/oleObject35.bin"/><Relationship Id="rId5" Type="http://schemas.openxmlformats.org/officeDocument/2006/relationships/oleObject" Target="../embeddings/oleObject29.bin"/><Relationship Id="rId10" Type="http://schemas.openxmlformats.org/officeDocument/2006/relationships/oleObject" Target="../embeddings/oleObject34.bin"/><Relationship Id="rId4" Type="http://schemas.openxmlformats.org/officeDocument/2006/relationships/oleObject" Target="../embeddings/oleObject28.bin"/><Relationship Id="rId9" Type="http://schemas.openxmlformats.org/officeDocument/2006/relationships/oleObject" Target="../embeddings/oleObject33.bin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41.bin"/><Relationship Id="rId3" Type="http://schemas.openxmlformats.org/officeDocument/2006/relationships/notesSlide" Target="../notesSlides/notesSlide6.xml"/><Relationship Id="rId7" Type="http://schemas.openxmlformats.org/officeDocument/2006/relationships/oleObject" Target="../embeddings/oleObject40.bin"/><Relationship Id="rId12" Type="http://schemas.openxmlformats.org/officeDocument/2006/relationships/oleObject" Target="../embeddings/oleObject45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6.vml"/><Relationship Id="rId6" Type="http://schemas.openxmlformats.org/officeDocument/2006/relationships/oleObject" Target="../embeddings/oleObject39.bin"/><Relationship Id="rId11" Type="http://schemas.openxmlformats.org/officeDocument/2006/relationships/oleObject" Target="../embeddings/oleObject44.bin"/><Relationship Id="rId5" Type="http://schemas.openxmlformats.org/officeDocument/2006/relationships/oleObject" Target="../embeddings/oleObject38.bin"/><Relationship Id="rId10" Type="http://schemas.openxmlformats.org/officeDocument/2006/relationships/oleObject" Target="../embeddings/oleObject43.bin"/><Relationship Id="rId4" Type="http://schemas.openxmlformats.org/officeDocument/2006/relationships/oleObject" Target="../embeddings/oleObject37.bin"/><Relationship Id="rId9" Type="http://schemas.openxmlformats.org/officeDocument/2006/relationships/oleObject" Target="../embeddings/oleObject42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3357554" y="3143248"/>
            <a:ext cx="2706190" cy="1569660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pPr algn="ctr"/>
            <a:r>
              <a:rPr lang="ar-SA" sz="6000" dirty="0" smtClean="0">
                <a:solidFill>
                  <a:schemeClr val="bg1"/>
                </a:solidFill>
                <a:latin typeface="Monotype Koufi" pitchFamily="2" charset="-78"/>
                <a:ea typeface="Monotype Koufi" pitchFamily="2" charset="-78"/>
                <a:cs typeface="Simplified Arabic" pitchFamily="2" charset="-78"/>
              </a:rPr>
              <a:t>المحاضرة</a:t>
            </a:r>
            <a:r>
              <a:rPr lang="ar-SA" dirty="0" smtClean="0">
                <a:solidFill>
                  <a:schemeClr val="bg1"/>
                </a:solidFill>
                <a:latin typeface="Monotype Koufi" pitchFamily="2" charset="-78"/>
                <a:ea typeface="Monotype Koufi" pitchFamily="2" charset="-78"/>
                <a:cs typeface="Simplified Arabic" pitchFamily="2" charset="-78"/>
              </a:rPr>
              <a:t> </a:t>
            </a:r>
          </a:p>
          <a:p>
            <a:pPr algn="ctr"/>
            <a:r>
              <a:rPr lang="ar-SA" sz="3600" dirty="0" smtClean="0">
                <a:solidFill>
                  <a:schemeClr val="bg1"/>
                </a:solidFill>
                <a:latin typeface="Monotype Koufi" pitchFamily="2" charset="-78"/>
                <a:ea typeface="Monotype Koufi" pitchFamily="2" charset="-78"/>
                <a:cs typeface="Simplified Arabic" pitchFamily="2" charset="-78"/>
              </a:rPr>
              <a:t>الثالثة عشر</a:t>
            </a:r>
            <a:endParaRPr lang="ar-SA" sz="3600" dirty="0">
              <a:solidFill>
                <a:schemeClr val="bg1"/>
              </a:solidFill>
              <a:latin typeface="Monotype Koufi" pitchFamily="2" charset="-78"/>
              <a:ea typeface="Monotype Koufi" pitchFamily="2" charset="-78"/>
              <a:cs typeface="Simplified Arabic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كائن 20"/>
          <p:cNvGraphicFramePr>
            <a:graphicFrameLocks noChangeAspect="1"/>
          </p:cNvGraphicFramePr>
          <p:nvPr/>
        </p:nvGraphicFramePr>
        <p:xfrm>
          <a:off x="-1500230" y="1000108"/>
          <a:ext cx="914400" cy="771525"/>
        </p:xfrm>
        <a:graphic>
          <a:graphicData uri="http://schemas.openxmlformats.org/presentationml/2006/ole">
            <p:oleObj spid="_x0000_s485378" name="Equation" showAsIcon="1" r:id="rId4" imgW="914400" imgH="771480" progId="Equation.3">
              <p:embed/>
            </p:oleObj>
          </a:graphicData>
        </a:graphic>
      </p:graphicFrame>
      <p:sp>
        <p:nvSpPr>
          <p:cNvPr id="46090" name="Rectangle 10"/>
          <p:cNvSpPr>
            <a:spLocks noChangeArrowheads="1"/>
          </p:cNvSpPr>
          <p:nvPr/>
        </p:nvSpPr>
        <p:spPr bwMode="auto">
          <a:xfrm>
            <a:off x="0" y="904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345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6346" name="Rectangle 26"/>
          <p:cNvSpPr>
            <a:spLocks noChangeArrowheads="1"/>
          </p:cNvSpPr>
          <p:nvPr/>
        </p:nvSpPr>
        <p:spPr bwMode="auto">
          <a:xfrm>
            <a:off x="0" y="676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4528" name="Rectangle 16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75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598" name="Rectangle 1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1" name="Rectangle 17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4" name="Rectangle 2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7" name="Rectangle 23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2" name="Rectangle 30"/>
          <p:cNvSpPr>
            <a:spLocks noChangeArrowheads="1"/>
          </p:cNvSpPr>
          <p:nvPr/>
        </p:nvSpPr>
        <p:spPr bwMode="auto">
          <a:xfrm>
            <a:off x="0" y="3048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5" name="Rectangle 33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8" name="Rectangle 2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9" name="Rectangle 25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1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2" name="Rectangle 28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4" name="Rectangle 3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5" name="Rectangle 31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7" name="Rectangle 3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8" name="Rectangle 3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2" name="Rectangle 3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3" name="Rectangle 39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5" name="Rectangle 4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6" name="Rectangle 42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9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2" name="Rectangle 20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4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5" name="Rectangle 23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7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8" name="Rectangle 26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2" name="Rectangle 3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5" name="Rectangle 33"/>
          <p:cNvSpPr>
            <a:spLocks noChangeArrowheads="1"/>
          </p:cNvSpPr>
          <p:nvPr/>
        </p:nvSpPr>
        <p:spPr bwMode="auto">
          <a:xfrm>
            <a:off x="0" y="619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3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4" name="Rectangle 14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7" name="Rectangle 17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9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20" name="Rectangle 20"/>
          <p:cNvSpPr>
            <a:spLocks noChangeArrowheads="1"/>
          </p:cNvSpPr>
          <p:nvPr/>
        </p:nvSpPr>
        <p:spPr bwMode="auto">
          <a:xfrm>
            <a:off x="0" y="1600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3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4" name="Rectangle 10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8" name="Rectangle 14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1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7051" name="Rectangle 11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9098" name="Rectangle 10"/>
          <p:cNvSpPr>
            <a:spLocks noChangeArrowheads="1"/>
          </p:cNvSpPr>
          <p:nvPr/>
        </p:nvSpPr>
        <p:spPr bwMode="auto">
          <a:xfrm>
            <a:off x="0" y="3343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0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1" name="Rectangle 15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3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4" name="Rectangle 18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5" name="Rectangle 11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8" name="Rectangle 14"/>
          <p:cNvSpPr>
            <a:spLocks noChangeArrowheads="1"/>
          </p:cNvSpPr>
          <p:nvPr/>
        </p:nvSpPr>
        <p:spPr bwMode="auto">
          <a:xfrm>
            <a:off x="0" y="152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1" name="Rectangle 17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4" name="Rectangle 20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7" name="Rectangle 23"/>
          <p:cNvSpPr>
            <a:spLocks noChangeArrowheads="1"/>
          </p:cNvSpPr>
          <p:nvPr/>
        </p:nvSpPr>
        <p:spPr bwMode="auto">
          <a:xfrm>
            <a:off x="0" y="3810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9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0" name="Rectangle 26"/>
          <p:cNvSpPr>
            <a:spLocks noChangeArrowheads="1"/>
          </p:cNvSpPr>
          <p:nvPr/>
        </p:nvSpPr>
        <p:spPr bwMode="auto">
          <a:xfrm>
            <a:off x="0" y="257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2" name="Rectangle 2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3" name="Rectangle 29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6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8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9" name="Rectangle 9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7" name="Rectangle 1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8" name="Rectangle 12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1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2" name="Rectangle 16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4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5" name="Rectangle 17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7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8" name="Rectangle 20"/>
          <p:cNvSpPr>
            <a:spLocks noChangeArrowheads="1"/>
          </p:cNvSpPr>
          <p:nvPr/>
        </p:nvSpPr>
        <p:spPr bwMode="auto">
          <a:xfrm>
            <a:off x="0" y="2124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1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2" name="Rectangle 10"/>
          <p:cNvSpPr>
            <a:spLocks noChangeArrowheads="1"/>
          </p:cNvSpPr>
          <p:nvPr/>
        </p:nvSpPr>
        <p:spPr bwMode="auto">
          <a:xfrm>
            <a:off x="0" y="3162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5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6" name="Rectangle 14"/>
          <p:cNvSpPr>
            <a:spLocks noChangeArrowheads="1"/>
          </p:cNvSpPr>
          <p:nvPr/>
        </p:nvSpPr>
        <p:spPr bwMode="auto">
          <a:xfrm>
            <a:off x="0" y="1781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9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50" name="Rectangle 18"/>
          <p:cNvSpPr>
            <a:spLocks noChangeArrowheads="1"/>
          </p:cNvSpPr>
          <p:nvPr/>
        </p:nvSpPr>
        <p:spPr bwMode="auto">
          <a:xfrm>
            <a:off x="0" y="657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5" name="Rectangle 11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8" name="Rectangle 14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1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7" name="Rectangle 23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92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79217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59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60" name="Rectangle 16"/>
          <p:cNvSpPr>
            <a:spLocks noChangeArrowheads="1"/>
          </p:cNvSpPr>
          <p:nvPr/>
        </p:nvSpPr>
        <p:spPr bwMode="auto">
          <a:xfrm>
            <a:off x="0" y="27717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6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7" name="Rectangle 9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7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8" name="Rectangle 16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3" name="Rectangle 2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4" name="Rectangle 22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9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60" name="Rectangle 28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5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8" name="Rectangle 8"/>
          <p:cNvSpPr>
            <a:spLocks noChangeArrowheads="1"/>
          </p:cNvSpPr>
          <p:nvPr/>
        </p:nvSpPr>
        <p:spPr bwMode="auto">
          <a:xfrm>
            <a:off x="0" y="6953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3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4" name="Rectangle 14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4" name="Rectangle 1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5" name="Rectangle 13"/>
          <p:cNvSpPr>
            <a:spLocks noChangeArrowheads="1"/>
          </p:cNvSpPr>
          <p:nvPr/>
        </p:nvSpPr>
        <p:spPr bwMode="auto">
          <a:xfrm>
            <a:off x="0" y="1676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7" name="Rectangle 15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8" name="Rectangle 16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0" name="Rectangle 2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1" name="Rectangle 23"/>
          <p:cNvSpPr>
            <a:spLocks noChangeArrowheads="1"/>
          </p:cNvSpPr>
          <p:nvPr/>
        </p:nvSpPr>
        <p:spPr bwMode="auto">
          <a:xfrm>
            <a:off x="0" y="9429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0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1" name="Rectangle 9"/>
          <p:cNvSpPr>
            <a:spLocks noChangeArrowheads="1"/>
          </p:cNvSpPr>
          <p:nvPr/>
        </p:nvSpPr>
        <p:spPr bwMode="auto">
          <a:xfrm>
            <a:off x="0" y="962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3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4" name="Rectangle 12"/>
          <p:cNvSpPr>
            <a:spLocks noChangeArrowheads="1"/>
          </p:cNvSpPr>
          <p:nvPr/>
        </p:nvSpPr>
        <p:spPr bwMode="auto">
          <a:xfrm>
            <a:off x="0" y="1638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6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1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4" name="Rectangle 16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5" name="Rectangle 17"/>
          <p:cNvSpPr>
            <a:spLocks noChangeArrowheads="1"/>
          </p:cNvSpPr>
          <p:nvPr/>
        </p:nvSpPr>
        <p:spPr bwMode="auto">
          <a:xfrm>
            <a:off x="0" y="64484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78227" name="Rectangle 1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8" name="Rectangle 20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5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2316" name="Rectangle 12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8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54" name="مربع نص 153"/>
          <p:cNvSpPr txBox="1"/>
          <p:nvPr/>
        </p:nvSpPr>
        <p:spPr>
          <a:xfrm>
            <a:off x="5857884" y="714356"/>
            <a:ext cx="328611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b="1" u="sng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مثال (1)</a:t>
            </a:r>
          </a:p>
        </p:txBody>
      </p:sp>
      <p:sp>
        <p:nvSpPr>
          <p:cNvPr id="155" name="مربع نص 154"/>
          <p:cNvSpPr txBox="1"/>
          <p:nvPr/>
        </p:nvSpPr>
        <p:spPr>
          <a:xfrm>
            <a:off x="0" y="1285860"/>
            <a:ext cx="9144000" cy="267765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marL="457200" indent="-457200">
              <a:buAutoNum type="arabic1Minus"/>
            </a:pPr>
            <a:r>
              <a:rPr lang="ar-SA" sz="2400" dirty="0" smtClean="0">
                <a:solidFill>
                  <a:schemeClr val="bg1"/>
                </a:solidFill>
              </a:rPr>
              <a:t>ارسم خط الحمل وحدد نقطتي القطع والتشبع لترانزستور من النوع  </a:t>
            </a:r>
            <a:r>
              <a:rPr lang="en-US" sz="2400" dirty="0" smtClean="0">
                <a:solidFill>
                  <a:schemeClr val="bg1"/>
                </a:solidFill>
              </a:rPr>
              <a:t>npn</a:t>
            </a:r>
            <a:r>
              <a:rPr lang="ar-SA" sz="2400" dirty="0" smtClean="0">
                <a:solidFill>
                  <a:schemeClr val="bg1"/>
                </a:solidFill>
              </a:rPr>
              <a:t>  في الدائرة الموضحة بالشكل (31أ) . إذا علمت أن :</a:t>
            </a:r>
          </a:p>
          <a:p>
            <a:pPr marL="457200" indent="-457200">
              <a:buAutoNum type="arabic1Minus"/>
            </a:pPr>
            <a:r>
              <a:rPr lang="ar-SA" sz="2400" dirty="0" smtClean="0">
                <a:solidFill>
                  <a:schemeClr val="bg1"/>
                </a:solidFill>
              </a:rPr>
              <a:t>حدد قيمة المقاومة      بحيث تكون نقطة التشغيل وسط خط الحمل.علماً بأن :</a:t>
            </a:r>
          </a:p>
          <a:p>
            <a:pPr marL="457200" indent="-457200"/>
            <a:endParaRPr lang="ar-SA" sz="2400" dirty="0" smtClean="0">
              <a:solidFill>
                <a:schemeClr val="bg1"/>
              </a:solidFill>
            </a:endParaRPr>
          </a:p>
          <a:p>
            <a:pPr marL="457200" indent="-457200" algn="ctr"/>
            <a:r>
              <a:rPr lang="ar-SA" sz="2400" u="sng" dirty="0" smtClean="0">
                <a:solidFill>
                  <a:schemeClr val="bg1"/>
                </a:solidFill>
              </a:rPr>
              <a:t>الإجابة  </a:t>
            </a:r>
          </a:p>
          <a:p>
            <a:pPr marL="457200" indent="-457200"/>
            <a:r>
              <a:rPr lang="ar-SA" sz="2400" dirty="0" smtClean="0">
                <a:solidFill>
                  <a:schemeClr val="bg1"/>
                </a:solidFill>
              </a:rPr>
              <a:t>أ) خط الحمل:</a:t>
            </a:r>
          </a:p>
          <a:p>
            <a:pPr marL="457200" indent="-457200"/>
            <a:r>
              <a:rPr lang="ar-SA" sz="2400" u="sng" dirty="0" smtClean="0">
                <a:solidFill>
                  <a:schemeClr val="bg1"/>
                </a:solidFill>
              </a:rPr>
              <a:t> </a:t>
            </a:r>
            <a:r>
              <a:rPr lang="ar-SA" sz="2400" dirty="0" smtClean="0">
                <a:solidFill>
                  <a:schemeClr val="bg1"/>
                </a:solidFill>
              </a:rPr>
              <a:t>                 </a:t>
            </a:r>
          </a:p>
        </p:txBody>
      </p:sp>
      <p:graphicFrame>
        <p:nvGraphicFramePr>
          <p:cNvPr id="485394" name="Object 18"/>
          <p:cNvGraphicFramePr>
            <a:graphicFrameLocks noChangeAspect="1"/>
          </p:cNvGraphicFramePr>
          <p:nvPr/>
        </p:nvGraphicFramePr>
        <p:xfrm>
          <a:off x="714348" y="1666875"/>
          <a:ext cx="3873500" cy="452438"/>
        </p:xfrm>
        <a:graphic>
          <a:graphicData uri="http://schemas.openxmlformats.org/presentationml/2006/ole">
            <p:oleObj spid="_x0000_s485394" name="معادلة" r:id="rId5" imgW="1955520" imgH="228600" progId="Equation.3">
              <p:embed/>
            </p:oleObj>
          </a:graphicData>
        </a:graphic>
      </p:graphicFrame>
      <p:graphicFrame>
        <p:nvGraphicFramePr>
          <p:cNvPr id="485395" name="Object 19"/>
          <p:cNvGraphicFramePr>
            <a:graphicFrameLocks noChangeAspect="1"/>
          </p:cNvGraphicFramePr>
          <p:nvPr/>
        </p:nvGraphicFramePr>
        <p:xfrm>
          <a:off x="6500826" y="2071678"/>
          <a:ext cx="387352" cy="411562"/>
        </p:xfrm>
        <a:graphic>
          <a:graphicData uri="http://schemas.openxmlformats.org/presentationml/2006/ole">
            <p:oleObj spid="_x0000_s485395" name="Equation" r:id="rId6" imgW="203040" imgH="215640" progId="Equation.3">
              <p:embed/>
            </p:oleObj>
          </a:graphicData>
        </a:graphic>
      </p:graphicFrame>
      <p:graphicFrame>
        <p:nvGraphicFramePr>
          <p:cNvPr id="485396" name="Object 20"/>
          <p:cNvGraphicFramePr>
            <a:graphicFrameLocks noChangeAspect="1"/>
          </p:cNvGraphicFramePr>
          <p:nvPr/>
        </p:nvGraphicFramePr>
        <p:xfrm>
          <a:off x="6210328" y="2500306"/>
          <a:ext cx="2362200" cy="393700"/>
        </p:xfrm>
        <a:graphic>
          <a:graphicData uri="http://schemas.openxmlformats.org/presentationml/2006/ole">
            <p:oleObj spid="_x0000_s485396" name="معادلة" r:id="rId7" imgW="1295280" imgH="215640" progId="Equation.3">
              <p:embed/>
            </p:oleObj>
          </a:graphicData>
        </a:graphic>
      </p:graphicFrame>
      <p:graphicFrame>
        <p:nvGraphicFramePr>
          <p:cNvPr id="485397" name="Object 21"/>
          <p:cNvGraphicFramePr>
            <a:graphicFrameLocks noChangeAspect="1"/>
          </p:cNvGraphicFramePr>
          <p:nvPr/>
        </p:nvGraphicFramePr>
        <p:xfrm>
          <a:off x="4897438" y="3571875"/>
          <a:ext cx="2922587" cy="2944813"/>
        </p:xfrm>
        <a:graphic>
          <a:graphicData uri="http://schemas.openxmlformats.org/presentationml/2006/ole">
            <p:oleObj spid="_x0000_s485397" name="معادلة" r:id="rId8" imgW="1701720" imgH="1714320" progId="Equation.3">
              <p:embed/>
            </p:oleObj>
          </a:graphicData>
        </a:graphic>
      </p:graphicFrame>
      <p:sp>
        <p:nvSpPr>
          <p:cNvPr id="485399" name="Rectangle 2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graphicFrame>
        <p:nvGraphicFramePr>
          <p:cNvPr id="485398" name="Object 22"/>
          <p:cNvGraphicFramePr>
            <a:graphicFrameLocks noChangeAspect="1"/>
          </p:cNvGraphicFramePr>
          <p:nvPr/>
        </p:nvGraphicFramePr>
        <p:xfrm>
          <a:off x="285720" y="2643182"/>
          <a:ext cx="3927258" cy="3429024"/>
        </p:xfrm>
        <a:graphic>
          <a:graphicData uri="http://schemas.openxmlformats.org/presentationml/2006/ole">
            <p:oleObj spid="_x0000_s485398" r:id="rId9" imgW="2617955" imgH="2260397" progId="">
              <p:embed/>
            </p:oleObj>
          </a:graphicData>
        </a:graphic>
      </p:graphicFrame>
      <p:sp>
        <p:nvSpPr>
          <p:cNvPr id="485400" name="Rectangle 24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49" name="مربع نص 148"/>
          <p:cNvSpPr txBox="1"/>
          <p:nvPr/>
        </p:nvSpPr>
        <p:spPr>
          <a:xfrm>
            <a:off x="285720" y="6500834"/>
            <a:ext cx="8524962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A.A.ATTIA                                                                                   Principles of  Electronics</a:t>
            </a:r>
            <a:endParaRPr lang="ar-SA" dirty="0" smtClean="0">
              <a:solidFill>
                <a:schemeClr val="accent1"/>
              </a:solidFill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كائن 20"/>
          <p:cNvGraphicFramePr>
            <a:graphicFrameLocks noChangeAspect="1"/>
          </p:cNvGraphicFramePr>
          <p:nvPr/>
        </p:nvGraphicFramePr>
        <p:xfrm>
          <a:off x="-1500230" y="1000108"/>
          <a:ext cx="914400" cy="771525"/>
        </p:xfrm>
        <a:graphic>
          <a:graphicData uri="http://schemas.openxmlformats.org/presentationml/2006/ole">
            <p:oleObj spid="_x0000_s488450" name="Equation" showAsIcon="1" r:id="rId4" imgW="914400" imgH="771480" progId="Equation.3">
              <p:embed/>
            </p:oleObj>
          </a:graphicData>
        </a:graphic>
      </p:graphicFrame>
      <p:sp>
        <p:nvSpPr>
          <p:cNvPr id="46090" name="Rectangle 10"/>
          <p:cNvSpPr>
            <a:spLocks noChangeArrowheads="1"/>
          </p:cNvSpPr>
          <p:nvPr/>
        </p:nvSpPr>
        <p:spPr bwMode="auto">
          <a:xfrm>
            <a:off x="0" y="904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345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6346" name="Rectangle 26"/>
          <p:cNvSpPr>
            <a:spLocks noChangeArrowheads="1"/>
          </p:cNvSpPr>
          <p:nvPr/>
        </p:nvSpPr>
        <p:spPr bwMode="auto">
          <a:xfrm>
            <a:off x="0" y="676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4528" name="Rectangle 16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75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598" name="Rectangle 1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1" name="Rectangle 17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4" name="Rectangle 2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7" name="Rectangle 23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2" name="Rectangle 30"/>
          <p:cNvSpPr>
            <a:spLocks noChangeArrowheads="1"/>
          </p:cNvSpPr>
          <p:nvPr/>
        </p:nvSpPr>
        <p:spPr bwMode="auto">
          <a:xfrm>
            <a:off x="0" y="3048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5" name="Rectangle 33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8" name="Rectangle 2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9" name="Rectangle 25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1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2" name="Rectangle 28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4" name="Rectangle 3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5" name="Rectangle 31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7" name="Rectangle 3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8" name="Rectangle 3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2" name="Rectangle 3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3" name="Rectangle 39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5" name="Rectangle 4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6" name="Rectangle 42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9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2" name="Rectangle 20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4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5" name="Rectangle 23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7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8" name="Rectangle 26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2" name="Rectangle 3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5" name="Rectangle 33"/>
          <p:cNvSpPr>
            <a:spLocks noChangeArrowheads="1"/>
          </p:cNvSpPr>
          <p:nvPr/>
        </p:nvSpPr>
        <p:spPr bwMode="auto">
          <a:xfrm>
            <a:off x="0" y="619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3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4" name="Rectangle 14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7" name="Rectangle 17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9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20" name="Rectangle 20"/>
          <p:cNvSpPr>
            <a:spLocks noChangeArrowheads="1"/>
          </p:cNvSpPr>
          <p:nvPr/>
        </p:nvSpPr>
        <p:spPr bwMode="auto">
          <a:xfrm>
            <a:off x="0" y="1600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3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4" name="Rectangle 10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8" name="Rectangle 14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1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7051" name="Rectangle 11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9098" name="Rectangle 10"/>
          <p:cNvSpPr>
            <a:spLocks noChangeArrowheads="1"/>
          </p:cNvSpPr>
          <p:nvPr/>
        </p:nvSpPr>
        <p:spPr bwMode="auto">
          <a:xfrm>
            <a:off x="0" y="3343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0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1" name="Rectangle 15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3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4" name="Rectangle 18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5" name="Rectangle 11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8" name="Rectangle 14"/>
          <p:cNvSpPr>
            <a:spLocks noChangeArrowheads="1"/>
          </p:cNvSpPr>
          <p:nvPr/>
        </p:nvSpPr>
        <p:spPr bwMode="auto">
          <a:xfrm>
            <a:off x="0" y="152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1" name="Rectangle 17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4" name="Rectangle 20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7" name="Rectangle 23"/>
          <p:cNvSpPr>
            <a:spLocks noChangeArrowheads="1"/>
          </p:cNvSpPr>
          <p:nvPr/>
        </p:nvSpPr>
        <p:spPr bwMode="auto">
          <a:xfrm>
            <a:off x="0" y="3810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9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0" name="Rectangle 26"/>
          <p:cNvSpPr>
            <a:spLocks noChangeArrowheads="1"/>
          </p:cNvSpPr>
          <p:nvPr/>
        </p:nvSpPr>
        <p:spPr bwMode="auto">
          <a:xfrm>
            <a:off x="0" y="257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2" name="Rectangle 2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3" name="Rectangle 29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6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8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9" name="Rectangle 9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7" name="Rectangle 1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8" name="Rectangle 12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1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2" name="Rectangle 16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4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5" name="Rectangle 17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7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8" name="Rectangle 20"/>
          <p:cNvSpPr>
            <a:spLocks noChangeArrowheads="1"/>
          </p:cNvSpPr>
          <p:nvPr/>
        </p:nvSpPr>
        <p:spPr bwMode="auto">
          <a:xfrm>
            <a:off x="0" y="2124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1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2" name="Rectangle 10"/>
          <p:cNvSpPr>
            <a:spLocks noChangeArrowheads="1"/>
          </p:cNvSpPr>
          <p:nvPr/>
        </p:nvSpPr>
        <p:spPr bwMode="auto">
          <a:xfrm>
            <a:off x="0" y="3162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5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6" name="Rectangle 14"/>
          <p:cNvSpPr>
            <a:spLocks noChangeArrowheads="1"/>
          </p:cNvSpPr>
          <p:nvPr/>
        </p:nvSpPr>
        <p:spPr bwMode="auto">
          <a:xfrm>
            <a:off x="0" y="1781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9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50" name="Rectangle 18"/>
          <p:cNvSpPr>
            <a:spLocks noChangeArrowheads="1"/>
          </p:cNvSpPr>
          <p:nvPr/>
        </p:nvSpPr>
        <p:spPr bwMode="auto">
          <a:xfrm>
            <a:off x="0" y="657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5" name="Rectangle 11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8" name="Rectangle 14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1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7" name="Rectangle 23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92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79217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59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60" name="Rectangle 16"/>
          <p:cNvSpPr>
            <a:spLocks noChangeArrowheads="1"/>
          </p:cNvSpPr>
          <p:nvPr/>
        </p:nvSpPr>
        <p:spPr bwMode="auto">
          <a:xfrm>
            <a:off x="0" y="27717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6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7" name="Rectangle 9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7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8" name="Rectangle 16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3" name="Rectangle 2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4" name="Rectangle 22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9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60" name="Rectangle 28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5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8" name="Rectangle 8"/>
          <p:cNvSpPr>
            <a:spLocks noChangeArrowheads="1"/>
          </p:cNvSpPr>
          <p:nvPr/>
        </p:nvSpPr>
        <p:spPr bwMode="auto">
          <a:xfrm>
            <a:off x="0" y="6953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3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4" name="Rectangle 14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4" name="Rectangle 1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5" name="Rectangle 13"/>
          <p:cNvSpPr>
            <a:spLocks noChangeArrowheads="1"/>
          </p:cNvSpPr>
          <p:nvPr/>
        </p:nvSpPr>
        <p:spPr bwMode="auto">
          <a:xfrm>
            <a:off x="0" y="1676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7" name="Rectangle 15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8" name="Rectangle 16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0" name="Rectangle 2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1" name="Rectangle 23"/>
          <p:cNvSpPr>
            <a:spLocks noChangeArrowheads="1"/>
          </p:cNvSpPr>
          <p:nvPr/>
        </p:nvSpPr>
        <p:spPr bwMode="auto">
          <a:xfrm>
            <a:off x="0" y="9429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0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1" name="Rectangle 9"/>
          <p:cNvSpPr>
            <a:spLocks noChangeArrowheads="1"/>
          </p:cNvSpPr>
          <p:nvPr/>
        </p:nvSpPr>
        <p:spPr bwMode="auto">
          <a:xfrm>
            <a:off x="0" y="962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3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4" name="Rectangle 12"/>
          <p:cNvSpPr>
            <a:spLocks noChangeArrowheads="1"/>
          </p:cNvSpPr>
          <p:nvPr/>
        </p:nvSpPr>
        <p:spPr bwMode="auto">
          <a:xfrm>
            <a:off x="0" y="1638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6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1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4" name="Rectangle 16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5" name="Rectangle 17"/>
          <p:cNvSpPr>
            <a:spLocks noChangeArrowheads="1"/>
          </p:cNvSpPr>
          <p:nvPr/>
        </p:nvSpPr>
        <p:spPr bwMode="auto">
          <a:xfrm>
            <a:off x="0" y="64484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78227" name="Rectangle 1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8" name="Rectangle 20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5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2316" name="Rectangle 12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8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399" name="Rectangle 2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400" name="Rectangle 24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57" name="Rectangle 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58" name="Rectangle 10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62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63" name="Rectangle 15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47" name="مربع نص 146"/>
          <p:cNvSpPr txBox="1"/>
          <p:nvPr/>
        </p:nvSpPr>
        <p:spPr>
          <a:xfrm>
            <a:off x="0" y="857232"/>
            <a:ext cx="9144000" cy="526297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>
              <a:buClr>
                <a:schemeClr val="accent1">
                  <a:lumMod val="75000"/>
                </a:schemeClr>
              </a:buClr>
            </a:pPr>
            <a:r>
              <a:rPr lang="ar-SA" sz="2400" dirty="0" smtClean="0">
                <a:solidFill>
                  <a:schemeClr val="bg1"/>
                </a:solidFill>
              </a:rPr>
              <a:t>ب) قيمة المقاومة      التي تعطى نقطة التشغيل وسط خط الحمل :</a:t>
            </a: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 نستنتج من الرسم أن نقطة التشغيل تكون عند :</a:t>
            </a: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endParaRPr lang="ar-SA" sz="2400" dirty="0" smtClean="0">
              <a:solidFill>
                <a:schemeClr val="bg1"/>
              </a:solidFill>
            </a:endParaRP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endParaRPr lang="ar-SA" sz="2400" dirty="0" smtClean="0">
              <a:solidFill>
                <a:schemeClr val="bg1"/>
              </a:solidFill>
            </a:endParaRP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ومن ثم فان تيار القاعدة المناظر يساوى :</a:t>
            </a: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endParaRPr lang="ar-SA" sz="2400" dirty="0" smtClean="0">
              <a:solidFill>
                <a:schemeClr val="bg1"/>
              </a:solidFill>
            </a:endParaRP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endParaRPr lang="ar-SA" sz="2400" dirty="0" smtClean="0">
              <a:solidFill>
                <a:schemeClr val="bg1"/>
              </a:solidFill>
            </a:endParaRP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 وحيث أن:</a:t>
            </a: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endParaRPr lang="ar-SA" sz="2400" dirty="0" smtClean="0">
              <a:solidFill>
                <a:schemeClr val="bg1"/>
              </a:solidFill>
            </a:endParaRP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endParaRPr lang="ar-SA" sz="2400" dirty="0" smtClean="0">
              <a:solidFill>
                <a:schemeClr val="bg1"/>
              </a:solidFill>
            </a:endParaRP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 فإن     تكون:</a:t>
            </a: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endParaRPr lang="ar-SA" sz="2400" dirty="0" smtClean="0">
              <a:solidFill>
                <a:schemeClr val="bg1"/>
              </a:solidFill>
            </a:endParaRPr>
          </a:p>
          <a:p>
            <a:pPr lvl="2"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r>
              <a:rPr lang="ar-SA" sz="2400" dirty="0" smtClean="0">
                <a:solidFill>
                  <a:schemeClr val="bg1"/>
                </a:solidFill>
              </a:rPr>
              <a:t>	 </a:t>
            </a:r>
          </a:p>
        </p:txBody>
      </p:sp>
      <p:graphicFrame>
        <p:nvGraphicFramePr>
          <p:cNvPr id="488451" name="Object 3"/>
          <p:cNvGraphicFramePr>
            <a:graphicFrameLocks noChangeAspect="1"/>
          </p:cNvGraphicFramePr>
          <p:nvPr/>
        </p:nvGraphicFramePr>
        <p:xfrm>
          <a:off x="7000892" y="857232"/>
          <a:ext cx="387352" cy="411562"/>
        </p:xfrm>
        <a:graphic>
          <a:graphicData uri="http://schemas.openxmlformats.org/presentationml/2006/ole">
            <p:oleObj spid="_x0000_s488451" name="Equation" r:id="rId5" imgW="203040" imgH="215640" progId="Equation.3">
              <p:embed/>
            </p:oleObj>
          </a:graphicData>
        </a:graphic>
      </p:graphicFrame>
      <p:graphicFrame>
        <p:nvGraphicFramePr>
          <p:cNvPr id="488452" name="Object 4"/>
          <p:cNvGraphicFramePr>
            <a:graphicFrameLocks noChangeAspect="1"/>
          </p:cNvGraphicFramePr>
          <p:nvPr/>
        </p:nvGraphicFramePr>
        <p:xfrm>
          <a:off x="3792538" y="1714500"/>
          <a:ext cx="2724150" cy="471488"/>
        </p:xfrm>
        <a:graphic>
          <a:graphicData uri="http://schemas.openxmlformats.org/presentationml/2006/ole">
            <p:oleObj spid="_x0000_s488452" name="معادلة" r:id="rId6" imgW="1320480" imgH="228600" progId="Equation.3">
              <p:embed/>
            </p:oleObj>
          </a:graphicData>
        </a:graphic>
      </p:graphicFrame>
      <p:graphicFrame>
        <p:nvGraphicFramePr>
          <p:cNvPr id="488453" name="Object 5"/>
          <p:cNvGraphicFramePr>
            <a:graphicFrameLocks noChangeAspect="1"/>
          </p:cNvGraphicFramePr>
          <p:nvPr/>
        </p:nvGraphicFramePr>
        <p:xfrm>
          <a:off x="2844800" y="2714625"/>
          <a:ext cx="4389438" cy="936625"/>
        </p:xfrm>
        <a:graphic>
          <a:graphicData uri="http://schemas.openxmlformats.org/presentationml/2006/ole">
            <p:oleObj spid="_x0000_s488453" name="معادلة" r:id="rId7" imgW="2082600" imgH="444240" progId="Equation.3">
              <p:embed/>
            </p:oleObj>
          </a:graphicData>
        </a:graphic>
      </p:graphicFrame>
      <p:graphicFrame>
        <p:nvGraphicFramePr>
          <p:cNvPr id="488454" name="Object 6"/>
          <p:cNvGraphicFramePr>
            <a:graphicFrameLocks noChangeAspect="1"/>
          </p:cNvGraphicFramePr>
          <p:nvPr/>
        </p:nvGraphicFramePr>
        <p:xfrm>
          <a:off x="7215206" y="4572008"/>
          <a:ext cx="387350" cy="411163"/>
        </p:xfrm>
        <a:graphic>
          <a:graphicData uri="http://schemas.openxmlformats.org/presentationml/2006/ole">
            <p:oleObj spid="_x0000_s488454" name="Equation" r:id="rId8" imgW="203040" imgH="215640" progId="Equation.3">
              <p:embed/>
            </p:oleObj>
          </a:graphicData>
        </a:graphic>
      </p:graphicFrame>
      <p:graphicFrame>
        <p:nvGraphicFramePr>
          <p:cNvPr id="488455" name="Object 7"/>
          <p:cNvGraphicFramePr>
            <a:graphicFrameLocks noChangeAspect="1"/>
          </p:cNvGraphicFramePr>
          <p:nvPr/>
        </p:nvGraphicFramePr>
        <p:xfrm>
          <a:off x="3652838" y="3786188"/>
          <a:ext cx="3073400" cy="900112"/>
        </p:xfrm>
        <a:graphic>
          <a:graphicData uri="http://schemas.openxmlformats.org/presentationml/2006/ole">
            <p:oleObj spid="_x0000_s488455" name="معادلة" r:id="rId9" imgW="1562040" imgH="457200" progId="Equation.3">
              <p:embed/>
            </p:oleObj>
          </a:graphicData>
        </a:graphic>
      </p:graphicFrame>
      <p:graphicFrame>
        <p:nvGraphicFramePr>
          <p:cNvPr id="488456" name="Object 8"/>
          <p:cNvGraphicFramePr>
            <a:graphicFrameLocks noChangeAspect="1"/>
          </p:cNvGraphicFramePr>
          <p:nvPr/>
        </p:nvGraphicFramePr>
        <p:xfrm>
          <a:off x="3667125" y="5000625"/>
          <a:ext cx="2941638" cy="1181100"/>
        </p:xfrm>
        <a:graphic>
          <a:graphicData uri="http://schemas.openxmlformats.org/presentationml/2006/ole">
            <p:oleObj spid="_x0000_s488456" name="معادلة" r:id="rId10" imgW="1612800" imgH="647640" progId="Equation.3">
              <p:embed/>
            </p:oleObj>
          </a:graphicData>
        </a:graphic>
      </p:graphicFrame>
      <p:sp>
        <p:nvSpPr>
          <p:cNvPr id="153" name="مربع نص 152"/>
          <p:cNvSpPr txBox="1"/>
          <p:nvPr/>
        </p:nvSpPr>
        <p:spPr>
          <a:xfrm>
            <a:off x="285720" y="6500834"/>
            <a:ext cx="8524962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A.A.ATTIA                                                                                   Principles of  Electronics</a:t>
            </a:r>
            <a:endParaRPr lang="ar-SA" dirty="0" smtClean="0">
              <a:solidFill>
                <a:schemeClr val="accent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2000"/>
                                        <p:tgtEl>
                                          <p:spTgt spid="4884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2000"/>
                                        <p:tgtEl>
                                          <p:spTgt spid="4884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2000"/>
                                        <p:tgtEl>
                                          <p:spTgt spid="4884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4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4884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كائن 20"/>
          <p:cNvGraphicFramePr>
            <a:graphicFrameLocks noChangeAspect="1"/>
          </p:cNvGraphicFramePr>
          <p:nvPr/>
        </p:nvGraphicFramePr>
        <p:xfrm>
          <a:off x="-1500230" y="1000108"/>
          <a:ext cx="914400" cy="771525"/>
        </p:xfrm>
        <a:graphic>
          <a:graphicData uri="http://schemas.openxmlformats.org/presentationml/2006/ole">
            <p:oleObj spid="_x0000_s567298" name="Equation" showAsIcon="1" r:id="rId4" imgW="914400" imgH="771480" progId="Equation.3">
              <p:embed/>
            </p:oleObj>
          </a:graphicData>
        </a:graphic>
      </p:graphicFrame>
      <p:sp>
        <p:nvSpPr>
          <p:cNvPr id="46090" name="Rectangle 10"/>
          <p:cNvSpPr>
            <a:spLocks noChangeArrowheads="1"/>
          </p:cNvSpPr>
          <p:nvPr/>
        </p:nvSpPr>
        <p:spPr bwMode="auto">
          <a:xfrm>
            <a:off x="0" y="904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345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6346" name="Rectangle 26"/>
          <p:cNvSpPr>
            <a:spLocks noChangeArrowheads="1"/>
          </p:cNvSpPr>
          <p:nvPr/>
        </p:nvSpPr>
        <p:spPr bwMode="auto">
          <a:xfrm>
            <a:off x="0" y="676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4528" name="Rectangle 16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75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598" name="Rectangle 1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1" name="Rectangle 17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4" name="Rectangle 2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7" name="Rectangle 23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2" name="Rectangle 30"/>
          <p:cNvSpPr>
            <a:spLocks noChangeArrowheads="1"/>
          </p:cNvSpPr>
          <p:nvPr/>
        </p:nvSpPr>
        <p:spPr bwMode="auto">
          <a:xfrm>
            <a:off x="0" y="3048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5" name="Rectangle 33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8" name="Rectangle 2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9" name="Rectangle 25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1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2" name="Rectangle 28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4" name="Rectangle 3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5" name="Rectangle 31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7" name="Rectangle 3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8" name="Rectangle 3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2" name="Rectangle 3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3" name="Rectangle 39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5" name="Rectangle 4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6" name="Rectangle 42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9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2" name="Rectangle 20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4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5" name="Rectangle 23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7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8" name="Rectangle 26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2" name="Rectangle 3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5" name="Rectangle 33"/>
          <p:cNvSpPr>
            <a:spLocks noChangeArrowheads="1"/>
          </p:cNvSpPr>
          <p:nvPr/>
        </p:nvSpPr>
        <p:spPr bwMode="auto">
          <a:xfrm>
            <a:off x="0" y="619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3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4" name="Rectangle 14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7" name="Rectangle 17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9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20" name="Rectangle 20"/>
          <p:cNvSpPr>
            <a:spLocks noChangeArrowheads="1"/>
          </p:cNvSpPr>
          <p:nvPr/>
        </p:nvSpPr>
        <p:spPr bwMode="auto">
          <a:xfrm>
            <a:off x="0" y="1600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3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4" name="Rectangle 10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8" name="Rectangle 14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1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7051" name="Rectangle 11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9098" name="Rectangle 10"/>
          <p:cNvSpPr>
            <a:spLocks noChangeArrowheads="1"/>
          </p:cNvSpPr>
          <p:nvPr/>
        </p:nvSpPr>
        <p:spPr bwMode="auto">
          <a:xfrm>
            <a:off x="0" y="3343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0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1" name="Rectangle 15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3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4" name="Rectangle 18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5" name="Rectangle 11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8" name="Rectangle 14"/>
          <p:cNvSpPr>
            <a:spLocks noChangeArrowheads="1"/>
          </p:cNvSpPr>
          <p:nvPr/>
        </p:nvSpPr>
        <p:spPr bwMode="auto">
          <a:xfrm>
            <a:off x="0" y="152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1" name="Rectangle 17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4" name="Rectangle 20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7" name="Rectangle 23"/>
          <p:cNvSpPr>
            <a:spLocks noChangeArrowheads="1"/>
          </p:cNvSpPr>
          <p:nvPr/>
        </p:nvSpPr>
        <p:spPr bwMode="auto">
          <a:xfrm>
            <a:off x="0" y="3810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9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0" name="Rectangle 26"/>
          <p:cNvSpPr>
            <a:spLocks noChangeArrowheads="1"/>
          </p:cNvSpPr>
          <p:nvPr/>
        </p:nvSpPr>
        <p:spPr bwMode="auto">
          <a:xfrm>
            <a:off x="0" y="257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2" name="Rectangle 2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3" name="Rectangle 29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6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8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9" name="Rectangle 9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7" name="Rectangle 1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8" name="Rectangle 12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1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2" name="Rectangle 16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4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5" name="Rectangle 17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7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8" name="Rectangle 20"/>
          <p:cNvSpPr>
            <a:spLocks noChangeArrowheads="1"/>
          </p:cNvSpPr>
          <p:nvPr/>
        </p:nvSpPr>
        <p:spPr bwMode="auto">
          <a:xfrm>
            <a:off x="0" y="2124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1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2" name="Rectangle 10"/>
          <p:cNvSpPr>
            <a:spLocks noChangeArrowheads="1"/>
          </p:cNvSpPr>
          <p:nvPr/>
        </p:nvSpPr>
        <p:spPr bwMode="auto">
          <a:xfrm>
            <a:off x="0" y="3162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5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6" name="Rectangle 14"/>
          <p:cNvSpPr>
            <a:spLocks noChangeArrowheads="1"/>
          </p:cNvSpPr>
          <p:nvPr/>
        </p:nvSpPr>
        <p:spPr bwMode="auto">
          <a:xfrm>
            <a:off x="0" y="1781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9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50" name="Rectangle 18"/>
          <p:cNvSpPr>
            <a:spLocks noChangeArrowheads="1"/>
          </p:cNvSpPr>
          <p:nvPr/>
        </p:nvSpPr>
        <p:spPr bwMode="auto">
          <a:xfrm>
            <a:off x="0" y="657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5" name="Rectangle 11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8" name="Rectangle 14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1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7" name="Rectangle 23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92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79217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59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60" name="Rectangle 16"/>
          <p:cNvSpPr>
            <a:spLocks noChangeArrowheads="1"/>
          </p:cNvSpPr>
          <p:nvPr/>
        </p:nvSpPr>
        <p:spPr bwMode="auto">
          <a:xfrm>
            <a:off x="0" y="27717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6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7" name="Rectangle 9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7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8" name="Rectangle 16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3" name="Rectangle 2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4" name="Rectangle 22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9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60" name="Rectangle 28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5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8" name="Rectangle 8"/>
          <p:cNvSpPr>
            <a:spLocks noChangeArrowheads="1"/>
          </p:cNvSpPr>
          <p:nvPr/>
        </p:nvSpPr>
        <p:spPr bwMode="auto">
          <a:xfrm>
            <a:off x="0" y="6953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3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4" name="Rectangle 14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4" name="Rectangle 1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5" name="Rectangle 13"/>
          <p:cNvSpPr>
            <a:spLocks noChangeArrowheads="1"/>
          </p:cNvSpPr>
          <p:nvPr/>
        </p:nvSpPr>
        <p:spPr bwMode="auto">
          <a:xfrm>
            <a:off x="0" y="1676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7" name="Rectangle 15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8" name="Rectangle 16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0" name="Rectangle 2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1" name="Rectangle 23"/>
          <p:cNvSpPr>
            <a:spLocks noChangeArrowheads="1"/>
          </p:cNvSpPr>
          <p:nvPr/>
        </p:nvSpPr>
        <p:spPr bwMode="auto">
          <a:xfrm>
            <a:off x="0" y="9429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0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1" name="Rectangle 9"/>
          <p:cNvSpPr>
            <a:spLocks noChangeArrowheads="1"/>
          </p:cNvSpPr>
          <p:nvPr/>
        </p:nvSpPr>
        <p:spPr bwMode="auto">
          <a:xfrm>
            <a:off x="0" y="962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3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4" name="Rectangle 12"/>
          <p:cNvSpPr>
            <a:spLocks noChangeArrowheads="1"/>
          </p:cNvSpPr>
          <p:nvPr/>
        </p:nvSpPr>
        <p:spPr bwMode="auto">
          <a:xfrm>
            <a:off x="0" y="1638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6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1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4" name="Rectangle 16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5" name="Rectangle 17"/>
          <p:cNvSpPr>
            <a:spLocks noChangeArrowheads="1"/>
          </p:cNvSpPr>
          <p:nvPr/>
        </p:nvSpPr>
        <p:spPr bwMode="auto">
          <a:xfrm>
            <a:off x="0" y="64484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78227" name="Rectangle 1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8" name="Rectangle 20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5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2316" name="Rectangle 12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8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399" name="Rectangle 2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400" name="Rectangle 24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57" name="Rectangle 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58" name="Rectangle 10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62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63" name="Rectangle 15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3" name="مربع نص 152"/>
          <p:cNvSpPr txBox="1"/>
          <p:nvPr/>
        </p:nvSpPr>
        <p:spPr>
          <a:xfrm>
            <a:off x="0" y="785794"/>
            <a:ext cx="9144000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b="1" u="sng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مثال (2)</a:t>
            </a:r>
          </a:p>
        </p:txBody>
      </p:sp>
      <p:sp>
        <p:nvSpPr>
          <p:cNvPr id="154" name="مربع نص 153"/>
          <p:cNvSpPr txBox="1"/>
          <p:nvPr/>
        </p:nvSpPr>
        <p:spPr>
          <a:xfrm>
            <a:off x="0" y="1357298"/>
            <a:ext cx="9144000" cy="36625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>
              <a:buClr>
                <a:schemeClr val="accent1">
                  <a:lumMod val="75000"/>
                </a:schemeClr>
              </a:buClr>
            </a:pPr>
            <a:r>
              <a:rPr lang="ar-SA" sz="2400" dirty="0" smtClean="0">
                <a:solidFill>
                  <a:schemeClr val="bg1"/>
                </a:solidFill>
              </a:rPr>
              <a:t>حدد قيمة كل من المقاومتين           في الدائرة الموضحة بالشكل (31ب) بحيث تكون نقطة التشغيل في وسط خط الحمل.علماً بأن :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 algn="ctr">
              <a:buClr>
                <a:schemeClr val="accent1">
                  <a:lumMod val="75000"/>
                </a:schemeClr>
              </a:buClr>
            </a:pPr>
            <a:r>
              <a:rPr lang="ar-SA" sz="3200" b="1" u="sng" dirty="0" smtClean="0">
                <a:solidFill>
                  <a:schemeClr val="bg1"/>
                </a:solidFill>
                <a:latin typeface="+mj-lt"/>
                <a:ea typeface="+mj-ea"/>
                <a:cs typeface="+mj-cs"/>
              </a:rPr>
              <a:t>الإجابة</a:t>
            </a:r>
          </a:p>
          <a:p>
            <a:pPr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 عندما تكون نقطة التشغيل في وسط خط الحمل فان :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3200" b="1" u="sng" dirty="0" smtClean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aphicFrame>
        <p:nvGraphicFramePr>
          <p:cNvPr id="567305" name="Object 9"/>
          <p:cNvGraphicFramePr>
            <a:graphicFrameLocks noChangeAspect="1"/>
          </p:cNvGraphicFramePr>
          <p:nvPr/>
        </p:nvGraphicFramePr>
        <p:xfrm>
          <a:off x="5572132" y="1381114"/>
          <a:ext cx="857250" cy="404812"/>
        </p:xfrm>
        <a:graphic>
          <a:graphicData uri="http://schemas.openxmlformats.org/presentationml/2006/ole">
            <p:oleObj spid="_x0000_s567305" name="معادلة" r:id="rId5" imgW="457200" imgH="215640" progId="Equation.3">
              <p:embed/>
            </p:oleObj>
          </a:graphicData>
        </a:graphic>
      </p:graphicFrame>
      <p:graphicFrame>
        <p:nvGraphicFramePr>
          <p:cNvPr id="567306" name="Object 10"/>
          <p:cNvGraphicFramePr>
            <a:graphicFrameLocks noChangeAspect="1"/>
          </p:cNvGraphicFramePr>
          <p:nvPr/>
        </p:nvGraphicFramePr>
        <p:xfrm>
          <a:off x="2532063" y="2286000"/>
          <a:ext cx="4427537" cy="942975"/>
        </p:xfrm>
        <a:graphic>
          <a:graphicData uri="http://schemas.openxmlformats.org/presentationml/2006/ole">
            <p:oleObj spid="_x0000_s567306" name="معادلة" r:id="rId6" imgW="2145960" imgH="457200" progId="Equation.3">
              <p:embed/>
            </p:oleObj>
          </a:graphicData>
        </a:graphic>
      </p:graphicFrame>
      <p:graphicFrame>
        <p:nvGraphicFramePr>
          <p:cNvPr id="567307" name="Object 11"/>
          <p:cNvGraphicFramePr>
            <a:graphicFrameLocks noChangeAspect="1"/>
          </p:cNvGraphicFramePr>
          <p:nvPr/>
        </p:nvGraphicFramePr>
        <p:xfrm>
          <a:off x="3636963" y="4500563"/>
          <a:ext cx="5568950" cy="1633537"/>
        </p:xfrm>
        <a:graphic>
          <a:graphicData uri="http://schemas.openxmlformats.org/presentationml/2006/ole">
            <p:oleObj spid="_x0000_s567307" name="معادلة" r:id="rId7" imgW="2857320" imgH="838080" progId="Equation.3">
              <p:embed/>
            </p:oleObj>
          </a:graphicData>
        </a:graphic>
      </p:graphicFrame>
      <p:sp>
        <p:nvSpPr>
          <p:cNvPr id="567309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graphicFrame>
        <p:nvGraphicFramePr>
          <p:cNvPr id="567308" name="Object 12"/>
          <p:cNvGraphicFramePr>
            <a:graphicFrameLocks noChangeAspect="1"/>
          </p:cNvGraphicFramePr>
          <p:nvPr/>
        </p:nvGraphicFramePr>
        <p:xfrm>
          <a:off x="0" y="2857496"/>
          <a:ext cx="3813147" cy="3429000"/>
        </p:xfrm>
        <a:graphic>
          <a:graphicData uri="http://schemas.openxmlformats.org/presentationml/2006/ole">
            <p:oleObj spid="_x0000_s567308" r:id="rId8" imgW="3038764" imgH="2269907" progId="">
              <p:embed/>
            </p:oleObj>
          </a:graphicData>
        </a:graphic>
      </p:graphicFrame>
      <p:sp>
        <p:nvSpPr>
          <p:cNvPr id="567310" name="Rectangle 14"/>
          <p:cNvSpPr>
            <a:spLocks noChangeArrowheads="1"/>
          </p:cNvSpPr>
          <p:nvPr/>
        </p:nvSpPr>
        <p:spPr bwMode="auto">
          <a:xfrm>
            <a:off x="0" y="26955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5" name="مربع نص 154"/>
          <p:cNvSpPr txBox="1"/>
          <p:nvPr/>
        </p:nvSpPr>
        <p:spPr>
          <a:xfrm>
            <a:off x="214282" y="6500834"/>
            <a:ext cx="8524962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A.A.ATTIA                                                                                   Principles of  Electronics</a:t>
            </a:r>
            <a:endParaRPr lang="ar-SA" dirty="0" smtClean="0">
              <a:solidFill>
                <a:schemeClr val="accent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كائن 20"/>
          <p:cNvGraphicFramePr>
            <a:graphicFrameLocks noChangeAspect="1"/>
          </p:cNvGraphicFramePr>
          <p:nvPr/>
        </p:nvGraphicFramePr>
        <p:xfrm>
          <a:off x="-1500230" y="1000108"/>
          <a:ext cx="914400" cy="771525"/>
        </p:xfrm>
        <a:graphic>
          <a:graphicData uri="http://schemas.openxmlformats.org/presentationml/2006/ole">
            <p:oleObj spid="_x0000_s570370" name="Equation" showAsIcon="1" r:id="rId4" imgW="914400" imgH="771480" progId="Equation.3">
              <p:embed/>
            </p:oleObj>
          </a:graphicData>
        </a:graphic>
      </p:graphicFrame>
      <p:sp>
        <p:nvSpPr>
          <p:cNvPr id="46090" name="Rectangle 10"/>
          <p:cNvSpPr>
            <a:spLocks noChangeArrowheads="1"/>
          </p:cNvSpPr>
          <p:nvPr/>
        </p:nvSpPr>
        <p:spPr bwMode="auto">
          <a:xfrm>
            <a:off x="0" y="904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345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6346" name="Rectangle 26"/>
          <p:cNvSpPr>
            <a:spLocks noChangeArrowheads="1"/>
          </p:cNvSpPr>
          <p:nvPr/>
        </p:nvSpPr>
        <p:spPr bwMode="auto">
          <a:xfrm>
            <a:off x="0" y="676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4528" name="Rectangle 16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75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598" name="Rectangle 1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1" name="Rectangle 17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4" name="Rectangle 2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7" name="Rectangle 23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2" name="Rectangle 30"/>
          <p:cNvSpPr>
            <a:spLocks noChangeArrowheads="1"/>
          </p:cNvSpPr>
          <p:nvPr/>
        </p:nvSpPr>
        <p:spPr bwMode="auto">
          <a:xfrm>
            <a:off x="0" y="3048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5" name="Rectangle 33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8" name="Rectangle 2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9" name="Rectangle 25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1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2" name="Rectangle 28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4" name="Rectangle 3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5" name="Rectangle 31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7" name="Rectangle 3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8" name="Rectangle 3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2" name="Rectangle 3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3" name="Rectangle 39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5" name="Rectangle 4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6" name="Rectangle 42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9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2" name="Rectangle 20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4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5" name="Rectangle 23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7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8" name="Rectangle 26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2" name="Rectangle 3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5" name="Rectangle 33"/>
          <p:cNvSpPr>
            <a:spLocks noChangeArrowheads="1"/>
          </p:cNvSpPr>
          <p:nvPr/>
        </p:nvSpPr>
        <p:spPr bwMode="auto">
          <a:xfrm>
            <a:off x="0" y="619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3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4" name="Rectangle 14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7" name="Rectangle 17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9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20" name="Rectangle 20"/>
          <p:cNvSpPr>
            <a:spLocks noChangeArrowheads="1"/>
          </p:cNvSpPr>
          <p:nvPr/>
        </p:nvSpPr>
        <p:spPr bwMode="auto">
          <a:xfrm>
            <a:off x="0" y="1600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3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4" name="Rectangle 10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8" name="Rectangle 14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1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7051" name="Rectangle 11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9098" name="Rectangle 10"/>
          <p:cNvSpPr>
            <a:spLocks noChangeArrowheads="1"/>
          </p:cNvSpPr>
          <p:nvPr/>
        </p:nvSpPr>
        <p:spPr bwMode="auto">
          <a:xfrm>
            <a:off x="0" y="3343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0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1" name="Rectangle 15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3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4" name="Rectangle 18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5" name="Rectangle 11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8" name="Rectangle 14"/>
          <p:cNvSpPr>
            <a:spLocks noChangeArrowheads="1"/>
          </p:cNvSpPr>
          <p:nvPr/>
        </p:nvSpPr>
        <p:spPr bwMode="auto">
          <a:xfrm>
            <a:off x="0" y="152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1" name="Rectangle 17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4" name="Rectangle 20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7" name="Rectangle 23"/>
          <p:cNvSpPr>
            <a:spLocks noChangeArrowheads="1"/>
          </p:cNvSpPr>
          <p:nvPr/>
        </p:nvSpPr>
        <p:spPr bwMode="auto">
          <a:xfrm>
            <a:off x="0" y="3810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9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0" name="Rectangle 26"/>
          <p:cNvSpPr>
            <a:spLocks noChangeArrowheads="1"/>
          </p:cNvSpPr>
          <p:nvPr/>
        </p:nvSpPr>
        <p:spPr bwMode="auto">
          <a:xfrm>
            <a:off x="0" y="257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2" name="Rectangle 2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3" name="Rectangle 29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6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8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9" name="Rectangle 9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7" name="Rectangle 1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8" name="Rectangle 12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1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2" name="Rectangle 16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4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5" name="Rectangle 17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7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8" name="Rectangle 20"/>
          <p:cNvSpPr>
            <a:spLocks noChangeArrowheads="1"/>
          </p:cNvSpPr>
          <p:nvPr/>
        </p:nvSpPr>
        <p:spPr bwMode="auto">
          <a:xfrm>
            <a:off x="0" y="2124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1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2" name="Rectangle 10"/>
          <p:cNvSpPr>
            <a:spLocks noChangeArrowheads="1"/>
          </p:cNvSpPr>
          <p:nvPr/>
        </p:nvSpPr>
        <p:spPr bwMode="auto">
          <a:xfrm>
            <a:off x="0" y="3162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5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6" name="Rectangle 14"/>
          <p:cNvSpPr>
            <a:spLocks noChangeArrowheads="1"/>
          </p:cNvSpPr>
          <p:nvPr/>
        </p:nvSpPr>
        <p:spPr bwMode="auto">
          <a:xfrm>
            <a:off x="0" y="1781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9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50" name="Rectangle 18"/>
          <p:cNvSpPr>
            <a:spLocks noChangeArrowheads="1"/>
          </p:cNvSpPr>
          <p:nvPr/>
        </p:nvSpPr>
        <p:spPr bwMode="auto">
          <a:xfrm>
            <a:off x="0" y="657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5" name="Rectangle 11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8" name="Rectangle 14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1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7" name="Rectangle 23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92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79217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59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60" name="Rectangle 16"/>
          <p:cNvSpPr>
            <a:spLocks noChangeArrowheads="1"/>
          </p:cNvSpPr>
          <p:nvPr/>
        </p:nvSpPr>
        <p:spPr bwMode="auto">
          <a:xfrm>
            <a:off x="0" y="27717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6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7" name="Rectangle 9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7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8" name="Rectangle 16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3" name="Rectangle 2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4" name="Rectangle 22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9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60" name="Rectangle 28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5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8" name="Rectangle 8"/>
          <p:cNvSpPr>
            <a:spLocks noChangeArrowheads="1"/>
          </p:cNvSpPr>
          <p:nvPr/>
        </p:nvSpPr>
        <p:spPr bwMode="auto">
          <a:xfrm>
            <a:off x="0" y="6953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3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4" name="Rectangle 14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4" name="Rectangle 1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5" name="Rectangle 13"/>
          <p:cNvSpPr>
            <a:spLocks noChangeArrowheads="1"/>
          </p:cNvSpPr>
          <p:nvPr/>
        </p:nvSpPr>
        <p:spPr bwMode="auto">
          <a:xfrm>
            <a:off x="0" y="1676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7" name="Rectangle 15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8" name="Rectangle 16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0" name="Rectangle 2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1" name="Rectangle 23"/>
          <p:cNvSpPr>
            <a:spLocks noChangeArrowheads="1"/>
          </p:cNvSpPr>
          <p:nvPr/>
        </p:nvSpPr>
        <p:spPr bwMode="auto">
          <a:xfrm>
            <a:off x="0" y="9429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0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1" name="Rectangle 9"/>
          <p:cNvSpPr>
            <a:spLocks noChangeArrowheads="1"/>
          </p:cNvSpPr>
          <p:nvPr/>
        </p:nvSpPr>
        <p:spPr bwMode="auto">
          <a:xfrm>
            <a:off x="0" y="962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3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4" name="Rectangle 12"/>
          <p:cNvSpPr>
            <a:spLocks noChangeArrowheads="1"/>
          </p:cNvSpPr>
          <p:nvPr/>
        </p:nvSpPr>
        <p:spPr bwMode="auto">
          <a:xfrm>
            <a:off x="0" y="1638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6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1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4" name="Rectangle 16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5" name="Rectangle 17"/>
          <p:cNvSpPr>
            <a:spLocks noChangeArrowheads="1"/>
          </p:cNvSpPr>
          <p:nvPr/>
        </p:nvSpPr>
        <p:spPr bwMode="auto">
          <a:xfrm>
            <a:off x="0" y="64484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78227" name="Rectangle 1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8" name="Rectangle 20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5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2316" name="Rectangle 12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8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399" name="Rectangle 2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400" name="Rectangle 24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57" name="Rectangle 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58" name="Rectangle 10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62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63" name="Rectangle 15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7309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67310" name="Rectangle 14"/>
          <p:cNvSpPr>
            <a:spLocks noChangeArrowheads="1"/>
          </p:cNvSpPr>
          <p:nvPr/>
        </p:nvSpPr>
        <p:spPr bwMode="auto">
          <a:xfrm>
            <a:off x="0" y="26955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5" name="مربع نص 154"/>
          <p:cNvSpPr txBox="1"/>
          <p:nvPr/>
        </p:nvSpPr>
        <p:spPr>
          <a:xfrm>
            <a:off x="0" y="1000108"/>
            <a:ext cx="9144000" cy="378565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 ويكون تيار القاعدة     :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 ويكون     يساوى: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 ويكون      يساوى: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r>
              <a:rPr lang="ar-SA" sz="2400" dirty="0" smtClean="0">
                <a:solidFill>
                  <a:schemeClr val="bg1"/>
                </a:solidFill>
              </a:rPr>
              <a:t> 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 ومن ثم فان قيمة المقاومة     :</a:t>
            </a:r>
          </a:p>
        </p:txBody>
      </p:sp>
      <p:graphicFrame>
        <p:nvGraphicFramePr>
          <p:cNvPr id="570375" name="Object 7"/>
          <p:cNvGraphicFramePr>
            <a:graphicFrameLocks noChangeAspect="1"/>
          </p:cNvGraphicFramePr>
          <p:nvPr/>
        </p:nvGraphicFramePr>
        <p:xfrm>
          <a:off x="6715140" y="1000108"/>
          <a:ext cx="357190" cy="433731"/>
        </p:xfrm>
        <a:graphic>
          <a:graphicData uri="http://schemas.openxmlformats.org/presentationml/2006/ole">
            <p:oleObj spid="_x0000_s570375" name="Equation" r:id="rId5" imgW="177480" imgH="215640" progId="Equation.3">
              <p:embed/>
            </p:oleObj>
          </a:graphicData>
        </a:graphic>
      </p:graphicFrame>
      <p:graphicFrame>
        <p:nvGraphicFramePr>
          <p:cNvPr id="570376" name="Object 8"/>
          <p:cNvGraphicFramePr>
            <a:graphicFrameLocks noChangeAspect="1"/>
          </p:cNvGraphicFramePr>
          <p:nvPr/>
        </p:nvGraphicFramePr>
        <p:xfrm>
          <a:off x="1928813" y="1428750"/>
          <a:ext cx="5781675" cy="936625"/>
        </p:xfrm>
        <a:graphic>
          <a:graphicData uri="http://schemas.openxmlformats.org/presentationml/2006/ole">
            <p:oleObj spid="_x0000_s570376" name="معادلة" r:id="rId6" imgW="2743200" imgH="444240" progId="Equation.3">
              <p:embed/>
            </p:oleObj>
          </a:graphicData>
        </a:graphic>
      </p:graphicFrame>
      <p:graphicFrame>
        <p:nvGraphicFramePr>
          <p:cNvPr id="570377" name="Object 9"/>
          <p:cNvGraphicFramePr>
            <a:graphicFrameLocks noChangeAspect="1"/>
          </p:cNvGraphicFramePr>
          <p:nvPr/>
        </p:nvGraphicFramePr>
        <p:xfrm>
          <a:off x="7929586" y="2143116"/>
          <a:ext cx="285752" cy="441617"/>
        </p:xfrm>
        <a:graphic>
          <a:graphicData uri="http://schemas.openxmlformats.org/presentationml/2006/ole">
            <p:oleObj spid="_x0000_s570377" name="Equation" r:id="rId7" imgW="139680" imgH="215640" progId="Equation.3">
              <p:embed/>
            </p:oleObj>
          </a:graphicData>
        </a:graphic>
      </p:graphicFrame>
      <p:graphicFrame>
        <p:nvGraphicFramePr>
          <p:cNvPr id="570378" name="Object 10"/>
          <p:cNvGraphicFramePr>
            <a:graphicFrameLocks noChangeAspect="1"/>
          </p:cNvGraphicFramePr>
          <p:nvPr/>
        </p:nvGraphicFramePr>
        <p:xfrm>
          <a:off x="1917698" y="2571750"/>
          <a:ext cx="2297112" cy="465138"/>
        </p:xfrm>
        <a:graphic>
          <a:graphicData uri="http://schemas.openxmlformats.org/presentationml/2006/ole">
            <p:oleObj spid="_x0000_s570378" name="معادلة" r:id="rId8" imgW="1066680" imgH="215640" progId="Equation.3">
              <p:embed/>
            </p:oleObj>
          </a:graphicData>
        </a:graphic>
      </p:graphicFrame>
      <p:graphicFrame>
        <p:nvGraphicFramePr>
          <p:cNvPr id="570379" name="Object 11"/>
          <p:cNvGraphicFramePr>
            <a:graphicFrameLocks noChangeAspect="1"/>
          </p:cNvGraphicFramePr>
          <p:nvPr/>
        </p:nvGraphicFramePr>
        <p:xfrm>
          <a:off x="7929586" y="3213100"/>
          <a:ext cx="328987" cy="430214"/>
        </p:xfrm>
        <a:graphic>
          <a:graphicData uri="http://schemas.openxmlformats.org/presentationml/2006/ole">
            <p:oleObj spid="_x0000_s570379" name="Equation" r:id="rId9" imgW="164880" imgH="215640" progId="Equation.3">
              <p:embed/>
            </p:oleObj>
          </a:graphicData>
        </a:graphic>
      </p:graphicFrame>
      <p:graphicFrame>
        <p:nvGraphicFramePr>
          <p:cNvPr id="570380" name="Object 12"/>
          <p:cNvGraphicFramePr>
            <a:graphicFrameLocks noChangeAspect="1"/>
          </p:cNvGraphicFramePr>
          <p:nvPr/>
        </p:nvGraphicFramePr>
        <p:xfrm>
          <a:off x="1882762" y="3643314"/>
          <a:ext cx="3903684" cy="506585"/>
        </p:xfrm>
        <a:graphic>
          <a:graphicData uri="http://schemas.openxmlformats.org/presentationml/2006/ole">
            <p:oleObj spid="_x0000_s570380" name="معادلة" r:id="rId10" imgW="1663560" imgH="215640" progId="Equation.3">
              <p:embed/>
            </p:oleObj>
          </a:graphicData>
        </a:graphic>
      </p:graphicFrame>
      <p:graphicFrame>
        <p:nvGraphicFramePr>
          <p:cNvPr id="570381" name="Object 13"/>
          <p:cNvGraphicFramePr>
            <a:graphicFrameLocks noChangeAspect="1"/>
          </p:cNvGraphicFramePr>
          <p:nvPr/>
        </p:nvGraphicFramePr>
        <p:xfrm>
          <a:off x="6072198" y="4286256"/>
          <a:ext cx="374652" cy="454935"/>
        </p:xfrm>
        <a:graphic>
          <a:graphicData uri="http://schemas.openxmlformats.org/presentationml/2006/ole">
            <p:oleObj spid="_x0000_s570381" name="Equation" r:id="rId11" imgW="177480" imgH="215640" progId="Equation.3">
              <p:embed/>
            </p:oleObj>
          </a:graphicData>
        </a:graphic>
      </p:graphicFrame>
      <p:graphicFrame>
        <p:nvGraphicFramePr>
          <p:cNvPr id="570382" name="Object 14"/>
          <p:cNvGraphicFramePr>
            <a:graphicFrameLocks noChangeAspect="1"/>
          </p:cNvGraphicFramePr>
          <p:nvPr/>
        </p:nvGraphicFramePr>
        <p:xfrm>
          <a:off x="1833563" y="4929188"/>
          <a:ext cx="5059362" cy="1357312"/>
        </p:xfrm>
        <a:graphic>
          <a:graphicData uri="http://schemas.openxmlformats.org/presentationml/2006/ole">
            <p:oleObj spid="_x0000_s570382" name="معادلة" r:id="rId12" imgW="2603160" imgH="698400" progId="Equation.3">
              <p:embed/>
            </p:oleObj>
          </a:graphicData>
        </a:graphic>
      </p:graphicFrame>
      <p:sp>
        <p:nvSpPr>
          <p:cNvPr id="157" name="مربع نص 156"/>
          <p:cNvSpPr txBox="1"/>
          <p:nvPr/>
        </p:nvSpPr>
        <p:spPr>
          <a:xfrm>
            <a:off x="214282" y="6500834"/>
            <a:ext cx="8524962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A.A.ATTIA                                                                                   Principles of  Electronics</a:t>
            </a:r>
            <a:endParaRPr lang="ar-SA" dirty="0" smtClean="0">
              <a:solidFill>
                <a:schemeClr val="accent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03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2000"/>
                                        <p:tgtEl>
                                          <p:spTgt spid="5703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03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2000"/>
                                        <p:tgtEl>
                                          <p:spTgt spid="5703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0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2000"/>
                                        <p:tgtEl>
                                          <p:spTgt spid="5703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03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2000"/>
                                        <p:tgtEl>
                                          <p:spTgt spid="5703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كائن 20"/>
          <p:cNvGraphicFramePr>
            <a:graphicFrameLocks noChangeAspect="1"/>
          </p:cNvGraphicFramePr>
          <p:nvPr/>
        </p:nvGraphicFramePr>
        <p:xfrm>
          <a:off x="-1500230" y="1000108"/>
          <a:ext cx="914400" cy="771525"/>
        </p:xfrm>
        <a:graphic>
          <a:graphicData uri="http://schemas.openxmlformats.org/presentationml/2006/ole">
            <p:oleObj spid="_x0000_s571394" name="Equation" showAsIcon="1" r:id="rId4" imgW="914400" imgH="771480" progId="Equation.3">
              <p:embed/>
            </p:oleObj>
          </a:graphicData>
        </a:graphic>
      </p:graphicFrame>
      <p:sp>
        <p:nvSpPr>
          <p:cNvPr id="46090" name="Rectangle 10"/>
          <p:cNvSpPr>
            <a:spLocks noChangeArrowheads="1"/>
          </p:cNvSpPr>
          <p:nvPr/>
        </p:nvSpPr>
        <p:spPr bwMode="auto">
          <a:xfrm>
            <a:off x="0" y="904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345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6346" name="Rectangle 26"/>
          <p:cNvSpPr>
            <a:spLocks noChangeArrowheads="1"/>
          </p:cNvSpPr>
          <p:nvPr/>
        </p:nvSpPr>
        <p:spPr bwMode="auto">
          <a:xfrm>
            <a:off x="0" y="676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4528" name="Rectangle 16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75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598" name="Rectangle 1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1" name="Rectangle 17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4" name="Rectangle 2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7" name="Rectangle 23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2" name="Rectangle 30"/>
          <p:cNvSpPr>
            <a:spLocks noChangeArrowheads="1"/>
          </p:cNvSpPr>
          <p:nvPr/>
        </p:nvSpPr>
        <p:spPr bwMode="auto">
          <a:xfrm>
            <a:off x="0" y="3048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5" name="Rectangle 33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8" name="Rectangle 2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9" name="Rectangle 25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1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2" name="Rectangle 28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4" name="Rectangle 3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5" name="Rectangle 31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7" name="Rectangle 3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8" name="Rectangle 3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2" name="Rectangle 3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3" name="Rectangle 39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5" name="Rectangle 4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6" name="Rectangle 42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9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2" name="Rectangle 20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4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5" name="Rectangle 23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7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8" name="Rectangle 26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2" name="Rectangle 3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5" name="Rectangle 33"/>
          <p:cNvSpPr>
            <a:spLocks noChangeArrowheads="1"/>
          </p:cNvSpPr>
          <p:nvPr/>
        </p:nvSpPr>
        <p:spPr bwMode="auto">
          <a:xfrm>
            <a:off x="0" y="619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3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4" name="Rectangle 14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7" name="Rectangle 17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9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20" name="Rectangle 20"/>
          <p:cNvSpPr>
            <a:spLocks noChangeArrowheads="1"/>
          </p:cNvSpPr>
          <p:nvPr/>
        </p:nvSpPr>
        <p:spPr bwMode="auto">
          <a:xfrm>
            <a:off x="0" y="1600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3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4" name="Rectangle 10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8" name="Rectangle 14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1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7051" name="Rectangle 11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9098" name="Rectangle 10"/>
          <p:cNvSpPr>
            <a:spLocks noChangeArrowheads="1"/>
          </p:cNvSpPr>
          <p:nvPr/>
        </p:nvSpPr>
        <p:spPr bwMode="auto">
          <a:xfrm>
            <a:off x="0" y="3343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0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1" name="Rectangle 15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3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4" name="Rectangle 18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5" name="Rectangle 11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8" name="Rectangle 14"/>
          <p:cNvSpPr>
            <a:spLocks noChangeArrowheads="1"/>
          </p:cNvSpPr>
          <p:nvPr/>
        </p:nvSpPr>
        <p:spPr bwMode="auto">
          <a:xfrm>
            <a:off x="0" y="152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1" name="Rectangle 17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4" name="Rectangle 20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7" name="Rectangle 23"/>
          <p:cNvSpPr>
            <a:spLocks noChangeArrowheads="1"/>
          </p:cNvSpPr>
          <p:nvPr/>
        </p:nvSpPr>
        <p:spPr bwMode="auto">
          <a:xfrm>
            <a:off x="0" y="3810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9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0" name="Rectangle 26"/>
          <p:cNvSpPr>
            <a:spLocks noChangeArrowheads="1"/>
          </p:cNvSpPr>
          <p:nvPr/>
        </p:nvSpPr>
        <p:spPr bwMode="auto">
          <a:xfrm>
            <a:off x="0" y="257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2" name="Rectangle 2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3" name="Rectangle 29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6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8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9" name="Rectangle 9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7" name="Rectangle 1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8" name="Rectangle 12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1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2" name="Rectangle 16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4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5" name="Rectangle 17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7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8" name="Rectangle 20"/>
          <p:cNvSpPr>
            <a:spLocks noChangeArrowheads="1"/>
          </p:cNvSpPr>
          <p:nvPr/>
        </p:nvSpPr>
        <p:spPr bwMode="auto">
          <a:xfrm>
            <a:off x="0" y="2124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1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2" name="Rectangle 10"/>
          <p:cNvSpPr>
            <a:spLocks noChangeArrowheads="1"/>
          </p:cNvSpPr>
          <p:nvPr/>
        </p:nvSpPr>
        <p:spPr bwMode="auto">
          <a:xfrm>
            <a:off x="0" y="3162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5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6" name="Rectangle 14"/>
          <p:cNvSpPr>
            <a:spLocks noChangeArrowheads="1"/>
          </p:cNvSpPr>
          <p:nvPr/>
        </p:nvSpPr>
        <p:spPr bwMode="auto">
          <a:xfrm>
            <a:off x="0" y="1781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9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50" name="Rectangle 18"/>
          <p:cNvSpPr>
            <a:spLocks noChangeArrowheads="1"/>
          </p:cNvSpPr>
          <p:nvPr/>
        </p:nvSpPr>
        <p:spPr bwMode="auto">
          <a:xfrm>
            <a:off x="0" y="657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5" name="Rectangle 11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8" name="Rectangle 14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1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7" name="Rectangle 23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92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79217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59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60" name="Rectangle 16"/>
          <p:cNvSpPr>
            <a:spLocks noChangeArrowheads="1"/>
          </p:cNvSpPr>
          <p:nvPr/>
        </p:nvSpPr>
        <p:spPr bwMode="auto">
          <a:xfrm>
            <a:off x="0" y="27717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6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7" name="Rectangle 9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7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8" name="Rectangle 16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3" name="Rectangle 2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4" name="Rectangle 22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9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60" name="Rectangle 28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5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8" name="Rectangle 8"/>
          <p:cNvSpPr>
            <a:spLocks noChangeArrowheads="1"/>
          </p:cNvSpPr>
          <p:nvPr/>
        </p:nvSpPr>
        <p:spPr bwMode="auto">
          <a:xfrm>
            <a:off x="0" y="6953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3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4" name="Rectangle 14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4" name="Rectangle 1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5" name="Rectangle 13"/>
          <p:cNvSpPr>
            <a:spLocks noChangeArrowheads="1"/>
          </p:cNvSpPr>
          <p:nvPr/>
        </p:nvSpPr>
        <p:spPr bwMode="auto">
          <a:xfrm>
            <a:off x="0" y="1676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7" name="Rectangle 15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8" name="Rectangle 16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0" name="Rectangle 2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1" name="Rectangle 23"/>
          <p:cNvSpPr>
            <a:spLocks noChangeArrowheads="1"/>
          </p:cNvSpPr>
          <p:nvPr/>
        </p:nvSpPr>
        <p:spPr bwMode="auto">
          <a:xfrm>
            <a:off x="0" y="9429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0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1" name="Rectangle 9"/>
          <p:cNvSpPr>
            <a:spLocks noChangeArrowheads="1"/>
          </p:cNvSpPr>
          <p:nvPr/>
        </p:nvSpPr>
        <p:spPr bwMode="auto">
          <a:xfrm>
            <a:off x="0" y="962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3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4" name="Rectangle 12"/>
          <p:cNvSpPr>
            <a:spLocks noChangeArrowheads="1"/>
          </p:cNvSpPr>
          <p:nvPr/>
        </p:nvSpPr>
        <p:spPr bwMode="auto">
          <a:xfrm>
            <a:off x="0" y="1638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6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1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4" name="Rectangle 16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5" name="Rectangle 17"/>
          <p:cNvSpPr>
            <a:spLocks noChangeArrowheads="1"/>
          </p:cNvSpPr>
          <p:nvPr/>
        </p:nvSpPr>
        <p:spPr bwMode="auto">
          <a:xfrm>
            <a:off x="0" y="64484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78227" name="Rectangle 1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8" name="Rectangle 20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5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2316" name="Rectangle 12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8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399" name="Rectangle 2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400" name="Rectangle 24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57" name="Rectangle 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58" name="Rectangle 10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62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63" name="Rectangle 15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7309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67310" name="Rectangle 14"/>
          <p:cNvSpPr>
            <a:spLocks noChangeArrowheads="1"/>
          </p:cNvSpPr>
          <p:nvPr/>
        </p:nvSpPr>
        <p:spPr bwMode="auto">
          <a:xfrm>
            <a:off x="0" y="26955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7" name="مربع نص 156"/>
          <p:cNvSpPr txBox="1"/>
          <p:nvPr/>
        </p:nvSpPr>
        <p:spPr>
          <a:xfrm>
            <a:off x="0" y="785794"/>
            <a:ext cx="9144000" cy="464742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وكذلك فان قيمة المقاومة       :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bg1"/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  <a:buFont typeface="Arial" pitchFamily="34" charset="0"/>
              <a:buChar char="•"/>
            </a:pPr>
            <a:r>
              <a:rPr lang="ar-SA" sz="2400" dirty="0" smtClean="0">
                <a:solidFill>
                  <a:schemeClr val="bg1"/>
                </a:solidFill>
              </a:rPr>
              <a:t> وتكون هذه القيم التي يمكن استخدامها في تجربة الترانزستور كمكبر للجهد (الجزء العملي من المقرر).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endParaRPr lang="ar-SA" sz="2400" dirty="0" smtClean="0">
              <a:solidFill>
                <a:schemeClr val="accent1">
                  <a:lumMod val="75000"/>
                </a:schemeClr>
              </a:solidFill>
            </a:endParaRPr>
          </a:p>
          <a:p>
            <a:pPr>
              <a:buClr>
                <a:schemeClr val="accent1">
                  <a:lumMod val="75000"/>
                </a:schemeClr>
              </a:buClr>
            </a:pPr>
            <a:r>
              <a:rPr lang="ar-SA" sz="2400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ar-SA" sz="3200" b="1" u="sng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مثال(3) 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r>
              <a:rPr lang="ar-SA" sz="2400" dirty="0" smtClean="0">
                <a:solidFill>
                  <a:schemeClr val="bg1"/>
                </a:solidFill>
              </a:rPr>
              <a:t>ترانزستور من النوع </a:t>
            </a:r>
            <a:r>
              <a:rPr lang="en-US" sz="2400" dirty="0" smtClean="0">
                <a:solidFill>
                  <a:schemeClr val="bg1"/>
                </a:solidFill>
              </a:rPr>
              <a:t>npn</a:t>
            </a:r>
            <a:r>
              <a:rPr lang="ar-SA" sz="2400" dirty="0" smtClean="0">
                <a:solidFill>
                  <a:schemeClr val="bg1"/>
                </a:solidFill>
              </a:rPr>
              <a:t> في دائرة الباعث المشترك يمر خلال قاعدته تيار انحيازي قيمته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r>
              <a:rPr lang="ar-SA" sz="2400" dirty="0" smtClean="0">
                <a:solidFill>
                  <a:schemeClr val="bg1"/>
                </a:solidFill>
              </a:rPr>
              <a:t>            . اوجد قيمة المقاومة        التي تعطى      جهداً يساوى نصف قيمة جهد البطارية </a:t>
            </a:r>
          </a:p>
          <a:p>
            <a:pPr>
              <a:buClr>
                <a:schemeClr val="accent1">
                  <a:lumMod val="75000"/>
                </a:schemeClr>
              </a:buClr>
            </a:pPr>
            <a:r>
              <a:rPr lang="ar-SA" sz="2400" dirty="0" smtClean="0">
                <a:solidFill>
                  <a:schemeClr val="bg1"/>
                </a:solidFill>
              </a:rPr>
              <a:t>         عند نقطة التشغيل . علماً بأن                 ومعامل الكسب في التيار               .</a:t>
            </a:r>
          </a:p>
        </p:txBody>
      </p:sp>
      <p:graphicFrame>
        <p:nvGraphicFramePr>
          <p:cNvPr id="571403" name="Object 11"/>
          <p:cNvGraphicFramePr>
            <a:graphicFrameLocks noChangeAspect="1"/>
          </p:cNvGraphicFramePr>
          <p:nvPr/>
        </p:nvGraphicFramePr>
        <p:xfrm>
          <a:off x="6143636" y="785794"/>
          <a:ext cx="431800" cy="431800"/>
        </p:xfrm>
        <a:graphic>
          <a:graphicData uri="http://schemas.openxmlformats.org/presentationml/2006/ole">
            <p:oleObj spid="_x0000_s571403" name="معادلة" r:id="rId5" imgW="215640" imgH="215640" progId="Equation.3">
              <p:embed/>
            </p:oleObj>
          </a:graphicData>
        </a:graphic>
      </p:graphicFrame>
      <p:graphicFrame>
        <p:nvGraphicFramePr>
          <p:cNvPr id="571404" name="Object 12"/>
          <p:cNvGraphicFramePr>
            <a:graphicFrameLocks noChangeAspect="1"/>
          </p:cNvGraphicFramePr>
          <p:nvPr/>
        </p:nvGraphicFramePr>
        <p:xfrm>
          <a:off x="2355850" y="1293813"/>
          <a:ext cx="4462463" cy="1277937"/>
        </p:xfrm>
        <a:graphic>
          <a:graphicData uri="http://schemas.openxmlformats.org/presentationml/2006/ole">
            <p:oleObj spid="_x0000_s571404" name="معادلة" r:id="rId6" imgW="2438280" imgH="698400" progId="Equation.3">
              <p:embed/>
            </p:oleObj>
          </a:graphicData>
        </a:graphic>
      </p:graphicFrame>
      <p:graphicFrame>
        <p:nvGraphicFramePr>
          <p:cNvPr id="571405" name="Object 13"/>
          <p:cNvGraphicFramePr>
            <a:graphicFrameLocks noChangeAspect="1"/>
          </p:cNvGraphicFramePr>
          <p:nvPr/>
        </p:nvGraphicFramePr>
        <p:xfrm>
          <a:off x="8143900" y="4606934"/>
          <a:ext cx="856881" cy="393702"/>
        </p:xfrm>
        <a:graphic>
          <a:graphicData uri="http://schemas.openxmlformats.org/presentationml/2006/ole">
            <p:oleObj spid="_x0000_s571405" name="Equation" r:id="rId7" imgW="469800" imgH="215640" progId="Equation.3">
              <p:embed/>
            </p:oleObj>
          </a:graphicData>
        </a:graphic>
      </p:graphicFrame>
      <p:graphicFrame>
        <p:nvGraphicFramePr>
          <p:cNvPr id="571406" name="Object 14"/>
          <p:cNvGraphicFramePr>
            <a:graphicFrameLocks noChangeAspect="1"/>
          </p:cNvGraphicFramePr>
          <p:nvPr/>
        </p:nvGraphicFramePr>
        <p:xfrm>
          <a:off x="5500694" y="4572008"/>
          <a:ext cx="587378" cy="422912"/>
        </p:xfrm>
        <a:graphic>
          <a:graphicData uri="http://schemas.openxmlformats.org/presentationml/2006/ole">
            <p:oleObj spid="_x0000_s571406" name="Equation" r:id="rId8" imgW="317160" imgH="228600" progId="Equation.3">
              <p:embed/>
            </p:oleObj>
          </a:graphicData>
        </a:graphic>
      </p:graphicFrame>
      <p:graphicFrame>
        <p:nvGraphicFramePr>
          <p:cNvPr id="571407" name="Object 15"/>
          <p:cNvGraphicFramePr>
            <a:graphicFrameLocks noChangeAspect="1"/>
          </p:cNvGraphicFramePr>
          <p:nvPr/>
        </p:nvGraphicFramePr>
        <p:xfrm>
          <a:off x="3970334" y="4572008"/>
          <a:ext cx="387352" cy="435771"/>
        </p:xfrm>
        <a:graphic>
          <a:graphicData uri="http://schemas.openxmlformats.org/presentationml/2006/ole">
            <p:oleObj spid="_x0000_s571407" name="Equation" r:id="rId9" imgW="203040" imgH="228600" progId="Equation.3">
              <p:embed/>
            </p:oleObj>
          </a:graphicData>
        </a:graphic>
      </p:graphicFrame>
      <p:graphicFrame>
        <p:nvGraphicFramePr>
          <p:cNvPr id="571408" name="Object 16"/>
          <p:cNvGraphicFramePr>
            <a:graphicFrameLocks noChangeAspect="1"/>
          </p:cNvGraphicFramePr>
          <p:nvPr/>
        </p:nvGraphicFramePr>
        <p:xfrm>
          <a:off x="8358214" y="5000636"/>
          <a:ext cx="622303" cy="400052"/>
        </p:xfrm>
        <a:graphic>
          <a:graphicData uri="http://schemas.openxmlformats.org/presentationml/2006/ole">
            <p:oleObj spid="_x0000_s571408" name="Equation" r:id="rId10" imgW="355320" imgH="228600" progId="Equation.3">
              <p:embed/>
            </p:oleObj>
          </a:graphicData>
        </a:graphic>
      </p:graphicFrame>
      <p:graphicFrame>
        <p:nvGraphicFramePr>
          <p:cNvPr id="571409" name="Object 17"/>
          <p:cNvGraphicFramePr>
            <a:graphicFrameLocks noChangeAspect="1"/>
          </p:cNvGraphicFramePr>
          <p:nvPr/>
        </p:nvGraphicFramePr>
        <p:xfrm>
          <a:off x="4286248" y="5000636"/>
          <a:ext cx="1271594" cy="423865"/>
        </p:xfrm>
        <a:graphic>
          <a:graphicData uri="http://schemas.openxmlformats.org/presentationml/2006/ole">
            <p:oleObj spid="_x0000_s571409" name="Equation" r:id="rId11" imgW="685800" imgH="228600" progId="Equation.3">
              <p:embed/>
            </p:oleObj>
          </a:graphicData>
        </a:graphic>
      </p:graphicFrame>
      <p:graphicFrame>
        <p:nvGraphicFramePr>
          <p:cNvPr id="571410" name="Object 18"/>
          <p:cNvGraphicFramePr>
            <a:graphicFrameLocks noChangeAspect="1"/>
          </p:cNvGraphicFramePr>
          <p:nvPr/>
        </p:nvGraphicFramePr>
        <p:xfrm>
          <a:off x="571472" y="4992401"/>
          <a:ext cx="1233494" cy="436863"/>
        </p:xfrm>
        <a:graphic>
          <a:graphicData uri="http://schemas.openxmlformats.org/presentationml/2006/ole">
            <p:oleObj spid="_x0000_s571410" name="Equation" r:id="rId12" imgW="609480" imgH="215640" progId="Equation.3">
              <p:embed/>
            </p:oleObj>
          </a:graphicData>
        </a:graphic>
      </p:graphicFrame>
      <p:sp>
        <p:nvSpPr>
          <p:cNvPr id="571412" name="Rectangle 20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71413" name="Rectangle 21"/>
          <p:cNvSpPr>
            <a:spLocks noChangeArrowheads="1"/>
          </p:cNvSpPr>
          <p:nvPr/>
        </p:nvSpPr>
        <p:spPr bwMode="auto">
          <a:xfrm>
            <a:off x="0" y="3267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9" name="مربع نص 158"/>
          <p:cNvSpPr txBox="1"/>
          <p:nvPr/>
        </p:nvSpPr>
        <p:spPr>
          <a:xfrm>
            <a:off x="214282" y="6500834"/>
            <a:ext cx="8524962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A.A.ATTIA                                                                                   Principles of  Electronics</a:t>
            </a:r>
            <a:endParaRPr lang="ar-SA" dirty="0" smtClean="0">
              <a:solidFill>
                <a:schemeClr val="accent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14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2000"/>
                                        <p:tgtEl>
                                          <p:spTgt spid="5714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كائن 20"/>
          <p:cNvGraphicFramePr>
            <a:graphicFrameLocks noChangeAspect="1"/>
          </p:cNvGraphicFramePr>
          <p:nvPr/>
        </p:nvGraphicFramePr>
        <p:xfrm>
          <a:off x="-1500230" y="1000108"/>
          <a:ext cx="914400" cy="771525"/>
        </p:xfrm>
        <a:graphic>
          <a:graphicData uri="http://schemas.openxmlformats.org/presentationml/2006/ole">
            <p:oleObj spid="_x0000_s574466" name="Equation" showAsIcon="1" r:id="rId4" imgW="914400" imgH="771480" progId="Equation.3">
              <p:embed/>
            </p:oleObj>
          </a:graphicData>
        </a:graphic>
      </p:graphicFrame>
      <p:sp>
        <p:nvSpPr>
          <p:cNvPr id="46090" name="Rectangle 10"/>
          <p:cNvSpPr>
            <a:spLocks noChangeArrowheads="1"/>
          </p:cNvSpPr>
          <p:nvPr/>
        </p:nvSpPr>
        <p:spPr bwMode="auto">
          <a:xfrm>
            <a:off x="0" y="904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345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6346" name="Rectangle 26"/>
          <p:cNvSpPr>
            <a:spLocks noChangeArrowheads="1"/>
          </p:cNvSpPr>
          <p:nvPr/>
        </p:nvSpPr>
        <p:spPr bwMode="auto">
          <a:xfrm>
            <a:off x="0" y="676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4528" name="Rectangle 16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75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598" name="Rectangle 1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1" name="Rectangle 17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4" name="Rectangle 2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7607" name="Rectangle 23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2" name="Rectangle 30"/>
          <p:cNvSpPr>
            <a:spLocks noChangeArrowheads="1"/>
          </p:cNvSpPr>
          <p:nvPr/>
        </p:nvSpPr>
        <p:spPr bwMode="auto">
          <a:xfrm>
            <a:off x="0" y="3048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69665" name="Rectangle 33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8" name="Rectangle 2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29" name="Rectangle 25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1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2" name="Rectangle 28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4" name="Rectangle 3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5" name="Rectangle 31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7" name="Rectangle 3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38" name="Rectangle 34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2" name="Rectangle 3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3" name="Rectangle 39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5" name="Rectangle 4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2746" name="Rectangle 42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69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2" name="Rectangle 20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4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5" name="Rectangle 23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7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78" name="Rectangle 26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1" name="Rectangle 2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2" name="Rectangle 30"/>
          <p:cNvSpPr>
            <a:spLocks noChangeArrowheads="1"/>
          </p:cNvSpPr>
          <p:nvPr/>
        </p:nvSpPr>
        <p:spPr bwMode="auto">
          <a:xfrm>
            <a:off x="0" y="266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4" name="Rectangle 3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4785" name="Rectangle 33"/>
          <p:cNvSpPr>
            <a:spLocks noChangeArrowheads="1"/>
          </p:cNvSpPr>
          <p:nvPr/>
        </p:nvSpPr>
        <p:spPr bwMode="auto">
          <a:xfrm>
            <a:off x="0" y="619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3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4" name="Rectangle 14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7" name="Rectangle 17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19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6820" name="Rectangle 20"/>
          <p:cNvSpPr>
            <a:spLocks noChangeArrowheads="1"/>
          </p:cNvSpPr>
          <p:nvPr/>
        </p:nvSpPr>
        <p:spPr bwMode="auto">
          <a:xfrm>
            <a:off x="0" y="1600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3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4" name="Rectangle 10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58" name="Rectangle 14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2961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7051" name="Rectangle 11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89098" name="Rectangle 10"/>
          <p:cNvSpPr>
            <a:spLocks noChangeArrowheads="1"/>
          </p:cNvSpPr>
          <p:nvPr/>
        </p:nvSpPr>
        <p:spPr bwMode="auto">
          <a:xfrm>
            <a:off x="0" y="3343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0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1" name="Rectangle 15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3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1154" name="Rectangle 18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5" name="Rectangle 11"/>
          <p:cNvSpPr>
            <a:spLocks noChangeArrowheads="1"/>
          </p:cNvSpPr>
          <p:nvPr/>
        </p:nvSpPr>
        <p:spPr bwMode="auto">
          <a:xfrm>
            <a:off x="0" y="571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198" name="Rectangle 14"/>
          <p:cNvSpPr>
            <a:spLocks noChangeArrowheads="1"/>
          </p:cNvSpPr>
          <p:nvPr/>
        </p:nvSpPr>
        <p:spPr bwMode="auto">
          <a:xfrm>
            <a:off x="0" y="152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1" name="Rectangle 17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4" name="Rectangle 20"/>
          <p:cNvSpPr>
            <a:spLocks noChangeArrowheads="1"/>
          </p:cNvSpPr>
          <p:nvPr/>
        </p:nvSpPr>
        <p:spPr bwMode="auto">
          <a:xfrm>
            <a:off x="0" y="1905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6" name="Rectangle 2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7" name="Rectangle 23"/>
          <p:cNvSpPr>
            <a:spLocks noChangeArrowheads="1"/>
          </p:cNvSpPr>
          <p:nvPr/>
        </p:nvSpPr>
        <p:spPr bwMode="auto">
          <a:xfrm>
            <a:off x="0" y="3810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09" name="Rectangle 2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0" name="Rectangle 26"/>
          <p:cNvSpPr>
            <a:spLocks noChangeArrowheads="1"/>
          </p:cNvSpPr>
          <p:nvPr/>
        </p:nvSpPr>
        <p:spPr bwMode="auto">
          <a:xfrm>
            <a:off x="0" y="257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2" name="Rectangle 2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3213" name="Rectangle 29"/>
          <p:cNvSpPr>
            <a:spLocks noChangeArrowheads="1"/>
          </p:cNvSpPr>
          <p:nvPr/>
        </p:nvSpPr>
        <p:spPr bwMode="auto">
          <a:xfrm>
            <a:off x="0" y="295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6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5248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8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97289" name="Rectangle 9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7" name="Rectangle 1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88" name="Rectangle 12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1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1392" name="Rectangle 16"/>
          <p:cNvSpPr>
            <a:spLocks noChangeArrowheads="1"/>
          </p:cNvSpPr>
          <p:nvPr/>
        </p:nvSpPr>
        <p:spPr bwMode="auto">
          <a:xfrm>
            <a:off x="0" y="200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4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5" name="Rectangle 17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7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09588" name="Rectangle 20"/>
          <p:cNvSpPr>
            <a:spLocks noChangeArrowheads="1"/>
          </p:cNvSpPr>
          <p:nvPr/>
        </p:nvSpPr>
        <p:spPr bwMode="auto">
          <a:xfrm>
            <a:off x="0" y="2124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1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2" name="Rectangle 10"/>
          <p:cNvSpPr>
            <a:spLocks noChangeArrowheads="1"/>
          </p:cNvSpPr>
          <p:nvPr/>
        </p:nvSpPr>
        <p:spPr bwMode="auto">
          <a:xfrm>
            <a:off x="0" y="3162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5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6" name="Rectangle 14"/>
          <p:cNvSpPr>
            <a:spLocks noChangeArrowheads="1"/>
          </p:cNvSpPr>
          <p:nvPr/>
        </p:nvSpPr>
        <p:spPr bwMode="auto">
          <a:xfrm>
            <a:off x="0" y="1781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49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0850" name="Rectangle 18"/>
          <p:cNvSpPr>
            <a:spLocks noChangeArrowheads="1"/>
          </p:cNvSpPr>
          <p:nvPr/>
        </p:nvSpPr>
        <p:spPr bwMode="auto">
          <a:xfrm>
            <a:off x="0" y="657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4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5" name="Rectangle 11"/>
          <p:cNvSpPr>
            <a:spLocks noChangeArrowheads="1"/>
          </p:cNvSpPr>
          <p:nvPr/>
        </p:nvSpPr>
        <p:spPr bwMode="auto">
          <a:xfrm>
            <a:off x="0" y="228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38" name="Rectangle 14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0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1" name="Rectangle 17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3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4" name="Rectangle 20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29047" name="Rectangle 23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9216" name="Rectangle 1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79217" name="Rectangle 17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59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85360" name="Rectangle 16"/>
          <p:cNvSpPr>
            <a:spLocks noChangeArrowheads="1"/>
          </p:cNvSpPr>
          <p:nvPr/>
        </p:nvSpPr>
        <p:spPr bwMode="auto">
          <a:xfrm>
            <a:off x="0" y="27717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6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1497" name="Rectangle 9"/>
          <p:cNvSpPr>
            <a:spLocks noChangeArrowheads="1"/>
          </p:cNvSpPr>
          <p:nvPr/>
        </p:nvSpPr>
        <p:spPr bwMode="auto">
          <a:xfrm>
            <a:off x="0" y="5238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7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48" name="Rectangle 16"/>
          <p:cNvSpPr>
            <a:spLocks noChangeArrowheads="1"/>
          </p:cNvSpPr>
          <p:nvPr/>
        </p:nvSpPr>
        <p:spPr bwMode="auto">
          <a:xfrm>
            <a:off x="0" y="2762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1" name="Rectangle 1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3" name="Rectangle 2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4" name="Rectangle 22"/>
          <p:cNvSpPr>
            <a:spLocks noChangeArrowheads="1"/>
          </p:cNvSpPr>
          <p:nvPr/>
        </p:nvSpPr>
        <p:spPr bwMode="auto">
          <a:xfrm>
            <a:off x="0" y="504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59" name="Rectangle 2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97660" name="Rectangle 28"/>
          <p:cNvSpPr>
            <a:spLocks noChangeArrowheads="1"/>
          </p:cNvSpPr>
          <p:nvPr/>
        </p:nvSpPr>
        <p:spPr bwMode="auto">
          <a:xfrm>
            <a:off x="0" y="2381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5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28" name="Rectangle 8"/>
          <p:cNvSpPr>
            <a:spLocks noChangeArrowheads="1"/>
          </p:cNvSpPr>
          <p:nvPr/>
        </p:nvSpPr>
        <p:spPr bwMode="auto">
          <a:xfrm>
            <a:off x="0" y="6953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3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37934" name="Rectangle 14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4" name="Rectangle 1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5" name="Rectangle 13"/>
          <p:cNvSpPr>
            <a:spLocks noChangeArrowheads="1"/>
          </p:cNvSpPr>
          <p:nvPr/>
        </p:nvSpPr>
        <p:spPr bwMode="auto">
          <a:xfrm>
            <a:off x="0" y="1676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7" name="Rectangle 15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46128" name="Rectangle 16"/>
          <p:cNvSpPr>
            <a:spLocks noChangeArrowheads="1"/>
          </p:cNvSpPr>
          <p:nvPr/>
        </p:nvSpPr>
        <p:spPr bwMode="auto">
          <a:xfrm>
            <a:off x="0" y="18192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0" name="Rectangle 2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350231" name="Rectangle 23"/>
          <p:cNvSpPr>
            <a:spLocks noChangeArrowheads="1"/>
          </p:cNvSpPr>
          <p:nvPr/>
        </p:nvSpPr>
        <p:spPr bwMode="auto">
          <a:xfrm>
            <a:off x="0" y="9429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0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1" name="Rectangle 9"/>
          <p:cNvSpPr>
            <a:spLocks noChangeArrowheads="1"/>
          </p:cNvSpPr>
          <p:nvPr/>
        </p:nvSpPr>
        <p:spPr bwMode="auto">
          <a:xfrm>
            <a:off x="0" y="9620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3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28044" name="Rectangle 12"/>
          <p:cNvSpPr>
            <a:spLocks noChangeArrowheads="1"/>
          </p:cNvSpPr>
          <p:nvPr/>
        </p:nvSpPr>
        <p:spPr bwMode="auto">
          <a:xfrm>
            <a:off x="0" y="16383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28046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1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4" name="Rectangle 16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5" name="Rectangle 17"/>
          <p:cNvSpPr>
            <a:spLocks noChangeArrowheads="1"/>
          </p:cNvSpPr>
          <p:nvPr/>
        </p:nvSpPr>
        <p:spPr bwMode="auto">
          <a:xfrm>
            <a:off x="0" y="64484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78227" name="Rectangle 1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78228" name="Rectangle 20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5" name="Rectangle 1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2316" name="Rectangle 12"/>
          <p:cNvSpPr>
            <a:spLocks noChangeArrowheads="1"/>
          </p:cNvSpPr>
          <p:nvPr/>
        </p:nvSpPr>
        <p:spPr bwMode="auto">
          <a:xfrm>
            <a:off x="0" y="3448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2318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399" name="Rectangle 2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5400" name="Rectangle 24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57" name="Rectangle 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58" name="Rectangle 10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88462" name="Rectangle 1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488463" name="Rectangle 15"/>
          <p:cNvSpPr>
            <a:spLocks noChangeArrowheads="1"/>
          </p:cNvSpPr>
          <p:nvPr/>
        </p:nvSpPr>
        <p:spPr bwMode="auto">
          <a:xfrm>
            <a:off x="0" y="26860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67309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67310" name="Rectangle 14"/>
          <p:cNvSpPr>
            <a:spLocks noChangeArrowheads="1"/>
          </p:cNvSpPr>
          <p:nvPr/>
        </p:nvSpPr>
        <p:spPr bwMode="auto">
          <a:xfrm>
            <a:off x="0" y="26955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71412" name="Rectangle 20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571413" name="Rectangle 21"/>
          <p:cNvSpPr>
            <a:spLocks noChangeArrowheads="1"/>
          </p:cNvSpPr>
          <p:nvPr/>
        </p:nvSpPr>
        <p:spPr bwMode="auto">
          <a:xfrm>
            <a:off x="0" y="3267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9" name="مربع نص 158"/>
          <p:cNvSpPr txBox="1"/>
          <p:nvPr/>
        </p:nvSpPr>
        <p:spPr>
          <a:xfrm>
            <a:off x="0" y="642918"/>
            <a:ext cx="9144000" cy="5016758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3200" b="1" u="sng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الإجابة</a:t>
            </a:r>
          </a:p>
          <a:p>
            <a:r>
              <a:rPr lang="ar-SA" sz="2400" dirty="0" smtClean="0">
                <a:solidFill>
                  <a:schemeClr val="bg1"/>
                </a:solidFill>
              </a:rPr>
              <a:t>حيث أن معامل الكسب في التيار     هو :</a:t>
            </a:r>
          </a:p>
          <a:p>
            <a:endParaRPr lang="ar-SA" sz="2400" dirty="0" smtClean="0">
              <a:solidFill>
                <a:schemeClr val="bg1"/>
              </a:solidFill>
            </a:endParaRPr>
          </a:p>
          <a:p>
            <a:endParaRPr lang="ar-SA" sz="2400" dirty="0" smtClean="0">
              <a:solidFill>
                <a:schemeClr val="bg1"/>
              </a:solidFill>
            </a:endParaRPr>
          </a:p>
          <a:p>
            <a:r>
              <a:rPr lang="ar-SA" sz="2400" dirty="0" smtClean="0">
                <a:solidFill>
                  <a:schemeClr val="bg1"/>
                </a:solidFill>
              </a:rPr>
              <a:t>فإن تيار المجمع     يكون :</a:t>
            </a:r>
          </a:p>
          <a:p>
            <a:endParaRPr lang="ar-SA" sz="2400" dirty="0" smtClean="0">
              <a:solidFill>
                <a:schemeClr val="bg1"/>
              </a:solidFill>
            </a:endParaRPr>
          </a:p>
          <a:p>
            <a:endParaRPr lang="ar-SA" sz="2400" dirty="0" smtClean="0">
              <a:solidFill>
                <a:schemeClr val="bg1"/>
              </a:solidFill>
            </a:endParaRPr>
          </a:p>
          <a:p>
            <a:r>
              <a:rPr lang="ar-SA" sz="2400" dirty="0" smtClean="0">
                <a:solidFill>
                  <a:schemeClr val="bg1"/>
                </a:solidFill>
              </a:rPr>
              <a:t>وحيث أن :</a:t>
            </a:r>
          </a:p>
          <a:p>
            <a:endParaRPr lang="ar-SA" sz="2400" dirty="0" smtClean="0">
              <a:solidFill>
                <a:schemeClr val="bg1"/>
              </a:solidFill>
            </a:endParaRPr>
          </a:p>
          <a:p>
            <a:r>
              <a:rPr lang="ar-SA" sz="2400" dirty="0" smtClean="0">
                <a:solidFill>
                  <a:schemeClr val="bg1"/>
                </a:solidFill>
              </a:rPr>
              <a:t>فإن قيمة المقاومة     تعطى على النحو التالي :</a:t>
            </a:r>
          </a:p>
          <a:p>
            <a:endParaRPr lang="ar-SA" sz="2400" dirty="0" smtClean="0"/>
          </a:p>
          <a:p>
            <a:endParaRPr lang="ar-SA" sz="2400" dirty="0" smtClean="0"/>
          </a:p>
          <a:p>
            <a:r>
              <a:rPr lang="ar-SA" sz="2400" dirty="0" smtClean="0"/>
              <a:t> </a:t>
            </a:r>
          </a:p>
        </p:txBody>
      </p:sp>
      <p:graphicFrame>
        <p:nvGraphicFramePr>
          <p:cNvPr id="574475" name="Object 11"/>
          <p:cNvGraphicFramePr>
            <a:graphicFrameLocks noChangeAspect="1"/>
          </p:cNvGraphicFramePr>
          <p:nvPr/>
        </p:nvGraphicFramePr>
        <p:xfrm>
          <a:off x="5638808" y="1142985"/>
          <a:ext cx="321471" cy="428628"/>
        </p:xfrm>
        <a:graphic>
          <a:graphicData uri="http://schemas.openxmlformats.org/presentationml/2006/ole">
            <p:oleObj spid="_x0000_s574475" name="Equation" r:id="rId5" imgW="152280" imgH="203040" progId="Equation.3">
              <p:embed/>
            </p:oleObj>
          </a:graphicData>
        </a:graphic>
      </p:graphicFrame>
      <p:graphicFrame>
        <p:nvGraphicFramePr>
          <p:cNvPr id="574476" name="Object 12"/>
          <p:cNvGraphicFramePr>
            <a:graphicFrameLocks noChangeAspect="1"/>
          </p:cNvGraphicFramePr>
          <p:nvPr/>
        </p:nvGraphicFramePr>
        <p:xfrm>
          <a:off x="4143372" y="1643050"/>
          <a:ext cx="1000132" cy="894857"/>
        </p:xfrm>
        <a:graphic>
          <a:graphicData uri="http://schemas.openxmlformats.org/presentationml/2006/ole">
            <p:oleObj spid="_x0000_s574476" name="Equation" r:id="rId6" imgW="482400" imgH="431640" progId="Equation.3">
              <p:embed/>
            </p:oleObj>
          </a:graphicData>
        </a:graphic>
      </p:graphicFrame>
      <p:graphicFrame>
        <p:nvGraphicFramePr>
          <p:cNvPr id="574477" name="Object 13"/>
          <p:cNvGraphicFramePr>
            <a:graphicFrameLocks noChangeAspect="1"/>
          </p:cNvGraphicFramePr>
          <p:nvPr/>
        </p:nvGraphicFramePr>
        <p:xfrm>
          <a:off x="7143768" y="2214554"/>
          <a:ext cx="374652" cy="481695"/>
        </p:xfrm>
        <a:graphic>
          <a:graphicData uri="http://schemas.openxmlformats.org/presentationml/2006/ole">
            <p:oleObj spid="_x0000_s574477" name="Equation" r:id="rId7" imgW="177480" imgH="228600" progId="Equation.3">
              <p:embed/>
            </p:oleObj>
          </a:graphicData>
        </a:graphic>
      </p:graphicFrame>
      <p:graphicFrame>
        <p:nvGraphicFramePr>
          <p:cNvPr id="574478" name="Object 14"/>
          <p:cNvGraphicFramePr>
            <a:graphicFrameLocks noChangeAspect="1"/>
          </p:cNvGraphicFramePr>
          <p:nvPr/>
        </p:nvGraphicFramePr>
        <p:xfrm>
          <a:off x="3998916" y="2714620"/>
          <a:ext cx="4430736" cy="498131"/>
        </p:xfrm>
        <a:graphic>
          <a:graphicData uri="http://schemas.openxmlformats.org/presentationml/2006/ole">
            <p:oleObj spid="_x0000_s574478" name="Equation" r:id="rId8" imgW="2145960" imgH="241200" progId="Equation.3">
              <p:embed/>
            </p:oleObj>
          </a:graphicData>
        </a:graphic>
      </p:graphicFrame>
      <p:graphicFrame>
        <p:nvGraphicFramePr>
          <p:cNvPr id="574479" name="Object 15"/>
          <p:cNvGraphicFramePr>
            <a:graphicFrameLocks noChangeAspect="1"/>
          </p:cNvGraphicFramePr>
          <p:nvPr/>
        </p:nvGraphicFramePr>
        <p:xfrm>
          <a:off x="4000496" y="3529874"/>
          <a:ext cx="2170124" cy="470630"/>
        </p:xfrm>
        <a:graphic>
          <a:graphicData uri="http://schemas.openxmlformats.org/presentationml/2006/ole">
            <p:oleObj spid="_x0000_s574479" name="Equation" r:id="rId9" imgW="1054080" imgH="228600" progId="Equation.3">
              <p:embed/>
            </p:oleObj>
          </a:graphicData>
        </a:graphic>
      </p:graphicFrame>
      <p:graphicFrame>
        <p:nvGraphicFramePr>
          <p:cNvPr id="574480" name="Object 16"/>
          <p:cNvGraphicFramePr>
            <a:graphicFrameLocks noChangeAspect="1"/>
          </p:cNvGraphicFramePr>
          <p:nvPr/>
        </p:nvGraphicFramePr>
        <p:xfrm>
          <a:off x="7000892" y="4071942"/>
          <a:ext cx="387352" cy="435771"/>
        </p:xfrm>
        <a:graphic>
          <a:graphicData uri="http://schemas.openxmlformats.org/presentationml/2006/ole">
            <p:oleObj spid="_x0000_s574480" name="Equation" r:id="rId10" imgW="203040" imgH="228600" progId="Equation.3">
              <p:embed/>
            </p:oleObj>
          </a:graphicData>
        </a:graphic>
      </p:graphicFrame>
      <p:graphicFrame>
        <p:nvGraphicFramePr>
          <p:cNvPr id="574481" name="Object 17"/>
          <p:cNvGraphicFramePr>
            <a:graphicFrameLocks noChangeAspect="1"/>
          </p:cNvGraphicFramePr>
          <p:nvPr/>
        </p:nvGraphicFramePr>
        <p:xfrm>
          <a:off x="3959225" y="4429132"/>
          <a:ext cx="2492375" cy="2290762"/>
        </p:xfrm>
        <a:graphic>
          <a:graphicData uri="http://schemas.openxmlformats.org/presentationml/2006/ole">
            <p:oleObj spid="_x0000_s574481" name="معادلة" r:id="rId11" imgW="1409400" imgH="1295280" progId="Equation.3">
              <p:embed/>
            </p:oleObj>
          </a:graphicData>
        </a:graphic>
      </p:graphicFrame>
      <p:sp>
        <p:nvSpPr>
          <p:cNvPr id="574483" name="Rectangle 19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graphicFrame>
        <p:nvGraphicFramePr>
          <p:cNvPr id="574482" name="Object 18"/>
          <p:cNvGraphicFramePr>
            <a:graphicFrameLocks noChangeAspect="1"/>
          </p:cNvGraphicFramePr>
          <p:nvPr/>
        </p:nvGraphicFramePr>
        <p:xfrm>
          <a:off x="-32" y="1142985"/>
          <a:ext cx="3935144" cy="4643470"/>
        </p:xfrm>
        <a:graphic>
          <a:graphicData uri="http://schemas.openxmlformats.org/presentationml/2006/ole">
            <p:oleObj spid="_x0000_s574482" r:id="rId12" imgW="2445789" imgH="2851831" progId="">
              <p:embed/>
            </p:oleObj>
          </a:graphicData>
        </a:graphic>
      </p:graphicFrame>
      <p:sp>
        <p:nvSpPr>
          <p:cNvPr id="160" name="مربع نص 159"/>
          <p:cNvSpPr txBox="1"/>
          <p:nvPr/>
        </p:nvSpPr>
        <p:spPr>
          <a:xfrm>
            <a:off x="333318" y="6500834"/>
            <a:ext cx="8524962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A.A.ATTIA                                                                                   Principles of  Electronics</a:t>
            </a:r>
            <a:endParaRPr lang="ar-SA" dirty="0" smtClean="0">
              <a:solidFill>
                <a:schemeClr val="accent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44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2000"/>
                                        <p:tgtEl>
                                          <p:spTgt spid="5744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44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2000"/>
                                        <p:tgtEl>
                                          <p:spTgt spid="5744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44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2000"/>
                                        <p:tgtEl>
                                          <p:spTgt spid="5744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44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2000"/>
                                        <p:tgtEl>
                                          <p:spTgt spid="5744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تدفق">
  <a:themeElements>
    <a:clrScheme name="مخصص 13">
      <a:dk1>
        <a:sysClr val="windowText" lastClr="000000"/>
      </a:dk1>
      <a:lt1>
        <a:sysClr val="window" lastClr="FFFFFF"/>
      </a:lt1>
      <a:dk2>
        <a:srgbClr val="FEA16E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تدفق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تدفق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مستند" ma:contentTypeID="0x010100929A5A53DC5F674B83A4B9FBD05AEDB1" ma:contentTypeVersion="0" ma:contentTypeDescription="إنشاء مستند جديد." ma:contentTypeScope="" ma:versionID="8a72a3d0a056d64a0aaec19a84a17045">
  <xsd:schema xmlns:xsd="http://www.w3.org/2001/XMLSchema" xmlns:p="http://schemas.microsoft.com/office/2006/metadata/properties" targetNamespace="http://schemas.microsoft.com/office/2006/metadata/properties" ma:root="true" ma:fieldsID="24ea8475c9dab94f65afdeb9954b2119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نوع المحتوى" ma:readOnly="true"/>
        <xsd:element ref="dc:title" minOccurs="0" maxOccurs="1" ma:index="4" ma:displayName="العنوان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/>
</p:properties>
</file>

<file path=customXml/itemProps1.xml><?xml version="1.0" encoding="utf-8"?>
<ds:datastoreItem xmlns:ds="http://schemas.openxmlformats.org/officeDocument/2006/customXml" ds:itemID="{F546F59E-7274-4A30-A0D3-44D4DF1985D9}"/>
</file>

<file path=customXml/itemProps2.xml><?xml version="1.0" encoding="utf-8"?>
<ds:datastoreItem xmlns:ds="http://schemas.openxmlformats.org/officeDocument/2006/customXml" ds:itemID="{E491A06B-B8F1-44FD-BA0B-B143563E8E41}"/>
</file>

<file path=customXml/itemProps3.xml><?xml version="1.0" encoding="utf-8"?>
<ds:datastoreItem xmlns:ds="http://schemas.openxmlformats.org/officeDocument/2006/customXml" ds:itemID="{7EABC16C-3FD1-4756-B627-1DD345936CB8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8384</TotalTime>
  <Words>267</Words>
  <Application>Microsoft Office PowerPoint</Application>
  <PresentationFormat>عرض على الشاشة (3:4)‏</PresentationFormat>
  <Paragraphs>76</Paragraphs>
  <Slides>7</Slides>
  <Notes>6</Notes>
  <HiddenSlides>0</HiddenSlides>
  <MMClips>0</MMClips>
  <ScaleCrop>false</ScaleCrop>
  <HeadingPairs>
    <vt:vector size="6" baseType="variant">
      <vt:variant>
        <vt:lpstr>سمة</vt:lpstr>
      </vt:variant>
      <vt:variant>
        <vt:i4>1</vt:i4>
      </vt:variant>
      <vt:variant>
        <vt:lpstr>خوادم OLE مضمنة</vt:lpstr>
      </vt:variant>
      <vt:variant>
        <vt:i4>2</vt:i4>
      </vt:variant>
      <vt:variant>
        <vt:lpstr>عناوين الشرائح</vt:lpstr>
      </vt:variant>
      <vt:variant>
        <vt:i4>7</vt:i4>
      </vt:variant>
    </vt:vector>
  </HeadingPairs>
  <TitlesOfParts>
    <vt:vector size="10" baseType="lpstr">
      <vt:lpstr>تدفق</vt:lpstr>
      <vt:lpstr>Equation</vt:lpstr>
      <vt:lpstr>معادلة</vt:lpstr>
      <vt:lpstr>الشريحة 1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الكترونيات</dc:title>
  <dc:creator>Attia</dc:creator>
  <cp:lastModifiedBy>ahasan</cp:lastModifiedBy>
  <cp:revision>704</cp:revision>
  <dcterms:created xsi:type="dcterms:W3CDTF">2009-03-20T20:55:45Z</dcterms:created>
  <dcterms:modified xsi:type="dcterms:W3CDTF">2010-12-18T13:46:48Z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0x010100929A5A53DC5F674B83A4B9FBD05AEDB1</vt:lpwstr>
  </property>
</Properties>
</file>

<file path=docProps/thumbnail.jpeg>
</file>