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2BD35228-EC60-44B6-A21D-0954F4EE2E12}" type="datetimeFigureOut">
              <a:rPr lang="ar-SA" smtClean="0"/>
              <a:t>06/07/42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97E5F1D-22AF-47DE-8DC8-490D6E315DA6}"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BD35228-EC60-44B6-A21D-0954F4EE2E12}"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7E5F1D-22AF-47DE-8DC8-490D6E315DA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BD35228-EC60-44B6-A21D-0954F4EE2E12}"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7E5F1D-22AF-47DE-8DC8-490D6E315DA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2BD35228-EC60-44B6-A21D-0954F4EE2E12}" type="datetimeFigureOut">
              <a:rPr lang="ar-SA" smtClean="0"/>
              <a:t>06/07/42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497E5F1D-22AF-47DE-8DC8-490D6E315DA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2BD35228-EC60-44B6-A21D-0954F4EE2E12}" type="datetimeFigureOut">
              <a:rPr lang="ar-SA" smtClean="0"/>
              <a:t>06/07/42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497E5F1D-22AF-47DE-8DC8-490D6E315DA6}"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2BD35228-EC60-44B6-A21D-0954F4EE2E12}" type="datetimeFigureOut">
              <a:rPr lang="ar-SA" smtClean="0"/>
              <a:t>06/07/42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497E5F1D-22AF-47DE-8DC8-490D6E315DA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2BD35228-EC60-44B6-A21D-0954F4EE2E12}" type="datetimeFigureOut">
              <a:rPr lang="ar-SA" smtClean="0"/>
              <a:t>06/07/42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497E5F1D-22AF-47DE-8DC8-490D6E315DA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BD35228-EC60-44B6-A21D-0954F4EE2E12}" type="datetimeFigureOut">
              <a:rPr lang="ar-SA" smtClean="0"/>
              <a:t>06/07/42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97E5F1D-22AF-47DE-8DC8-490D6E315DA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2BD35228-EC60-44B6-A21D-0954F4EE2E12}" type="datetimeFigureOut">
              <a:rPr lang="ar-SA" smtClean="0"/>
              <a:t>06/07/42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497E5F1D-22AF-47DE-8DC8-490D6E315DA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2BD35228-EC60-44B6-A21D-0954F4EE2E12}" type="datetimeFigureOut">
              <a:rPr lang="ar-SA" smtClean="0"/>
              <a:t>06/07/42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497E5F1D-22AF-47DE-8DC8-490D6E315DA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2BD35228-EC60-44B6-A21D-0954F4EE2E12}" type="datetimeFigureOut">
              <a:rPr lang="ar-SA" smtClean="0"/>
              <a:t>06/07/42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497E5F1D-22AF-47DE-8DC8-490D6E315DA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BD35228-EC60-44B6-A21D-0954F4EE2E12}" type="datetimeFigureOut">
              <a:rPr lang="ar-SA" smtClean="0"/>
              <a:t>06/07/42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97E5F1D-22AF-47DE-8DC8-490D6E315DA6}"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تعديل السلوك</a:t>
            </a:r>
            <a:endParaRPr lang="ar-SA" dirty="0"/>
          </a:p>
        </p:txBody>
      </p:sp>
      <p:sp>
        <p:nvSpPr>
          <p:cNvPr id="3" name="عنوان فرعي 2"/>
          <p:cNvSpPr>
            <a:spLocks noGrp="1"/>
          </p:cNvSpPr>
          <p:nvPr>
            <p:ph type="subTitle" idx="1"/>
          </p:nvPr>
        </p:nvSpPr>
        <p:spPr/>
        <p:txBody>
          <a:bodyPr/>
          <a:lstStyle/>
          <a:p>
            <a:endParaRPr lang="ar-SA" dirty="0" smtClean="0"/>
          </a:p>
          <a:p>
            <a:endParaRPr lang="ar-SA" dirty="0" smtClean="0"/>
          </a:p>
          <a:p>
            <a:r>
              <a:rPr lang="ar-SA" dirty="0" smtClean="0"/>
              <a:t>الفصل </a:t>
            </a:r>
            <a:r>
              <a:rPr lang="ar-SA" dirty="0" smtClean="0"/>
              <a:t>التاسع</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أنواع العقاب السلبي</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زمن </a:t>
            </a:r>
            <a:r>
              <a:rPr lang="ar-SA" dirty="0" smtClean="0"/>
              <a:t>الإبعاد</a:t>
            </a:r>
          </a:p>
          <a:p>
            <a:pPr algn="ctr">
              <a:buNone/>
            </a:pPr>
            <a:endParaRPr lang="ar-SA" dirty="0" smtClean="0"/>
          </a:p>
          <a:p>
            <a:pPr algn="ctr">
              <a:buNone/>
            </a:pPr>
            <a:r>
              <a:rPr lang="ar-SA" dirty="0" smtClean="0"/>
              <a:t>2-ثمن الاستجابة</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متى </a:t>
            </a:r>
            <a:r>
              <a:rPr lang="ar-SA" dirty="0" smtClean="0"/>
              <a:t>يتم استخدام العقاب؟</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العوامل التي تؤثر في فعالية العقاب</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تحديد السلوك المستهدف</a:t>
            </a:r>
          </a:p>
          <a:p>
            <a:pPr algn="ctr">
              <a:buNone/>
            </a:pPr>
            <a:r>
              <a:rPr lang="ar-SA" dirty="0" smtClean="0"/>
              <a:t>2-شدة العقاب</a:t>
            </a:r>
          </a:p>
          <a:p>
            <a:pPr algn="ctr">
              <a:buNone/>
            </a:pPr>
            <a:r>
              <a:rPr lang="ar-SA" dirty="0" smtClean="0"/>
              <a:t>3-فورية العقاب</a:t>
            </a:r>
          </a:p>
          <a:p>
            <a:pPr algn="ctr">
              <a:buNone/>
            </a:pPr>
            <a:r>
              <a:rPr lang="ar-SA" dirty="0" smtClean="0"/>
              <a:t>4-استخدام العقاب عند الضرورة</a:t>
            </a:r>
          </a:p>
          <a:p>
            <a:pPr algn="ctr">
              <a:buNone/>
            </a:pPr>
            <a:r>
              <a:rPr lang="ar-SA" dirty="0" smtClean="0"/>
              <a:t>5-استخدام العقاب بطريقة منظمة</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r>
              <a:rPr lang="ar-SA" dirty="0" smtClean="0"/>
              <a:t>أذكري </a:t>
            </a:r>
            <a:r>
              <a:rPr lang="ar-SA" dirty="0" smtClean="0"/>
              <a:t>ثلاثة من ايجابيات وسلبيات العقاب؟</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مبررات استخدام العقاب</a:t>
            </a:r>
            <a:endParaRPr lang="ar-SA" dirty="0"/>
          </a:p>
        </p:txBody>
      </p:sp>
      <p:sp>
        <p:nvSpPr>
          <p:cNvPr id="3" name="عنصر نائب للمحتوى 2"/>
          <p:cNvSpPr>
            <a:spLocks noGrp="1"/>
          </p:cNvSpPr>
          <p:nvPr>
            <p:ph idx="1"/>
          </p:nvPr>
        </p:nvSpPr>
        <p:spPr/>
        <p:txBody>
          <a:bodyPr/>
          <a:lstStyle/>
          <a:p>
            <a:pPr>
              <a:buNone/>
            </a:pPr>
            <a:r>
              <a:rPr lang="ar-SA" dirty="0" smtClean="0"/>
              <a:t>1- الجزاء</a:t>
            </a:r>
          </a:p>
          <a:p>
            <a:pPr>
              <a:buNone/>
            </a:pPr>
            <a:r>
              <a:rPr lang="ar-SA" dirty="0" smtClean="0"/>
              <a:t>2-الردع</a:t>
            </a:r>
          </a:p>
          <a:p>
            <a:pPr>
              <a:buNone/>
            </a:pPr>
            <a:r>
              <a:rPr lang="ar-SA" dirty="0" smtClean="0"/>
              <a:t>3-الإصلاح والتأهيل</a:t>
            </a:r>
          </a:p>
          <a:p>
            <a:pPr>
              <a:buNone/>
            </a:pPr>
            <a:r>
              <a:rPr lang="ar-SA" dirty="0" smtClean="0"/>
              <a:t>4-السيطرة على الشغب أو توفير الحماية المجتمعية</a:t>
            </a:r>
          </a:p>
          <a:p>
            <a:pPr>
              <a:buNone/>
            </a:pPr>
            <a:r>
              <a:rPr lang="ar-SA" dirty="0" smtClean="0"/>
              <a:t>5-تصحيح الخطأ</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Font typeface="Arial" pitchFamily="34" charset="0"/>
              <a:buChar char="•"/>
            </a:pPr>
            <a:r>
              <a:rPr lang="ar-SA" dirty="0" smtClean="0"/>
              <a:t>يعتبر اضطراب السلوك الفوضوي من أكثر الاضطرابات السلوكية شيوعاً بين أطفال الروضة.</a:t>
            </a:r>
          </a:p>
          <a:p>
            <a:pPr>
              <a:buFont typeface="Arial" pitchFamily="34" charset="0"/>
              <a:buChar char="•"/>
            </a:pPr>
            <a:r>
              <a:rPr lang="ar-SA" dirty="0" smtClean="0"/>
              <a:t>أثبتت الدراسات أن التدخل العلاجي السلوكي المعرفي والقائم على التنظيم الذاتي للوالدين له دور فعال في تحسين السلوكيات المضطربة الفوضوية لأطفالهم .</a:t>
            </a:r>
          </a:p>
          <a:p>
            <a:pPr>
              <a:buFont typeface="Arial" pitchFamily="34" charset="0"/>
              <a:buChar char="•"/>
            </a:pPr>
            <a:r>
              <a:rPr lang="ar-SA" dirty="0" smtClean="0"/>
              <a:t>*يختلف استخدام أسلوب العقاب باختلاف فئات التربية الخاصة حسب مبررات الاستخدام.</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ثانياً: الانطفاء (المحو-التجاهل)</a:t>
            </a:r>
            <a:endParaRPr lang="ar-SA" dirty="0"/>
          </a:p>
        </p:txBody>
      </p:sp>
      <p:sp>
        <p:nvSpPr>
          <p:cNvPr id="3" name="عنصر نائب للمحتوى 2"/>
          <p:cNvSpPr>
            <a:spLocks noGrp="1"/>
          </p:cNvSpPr>
          <p:nvPr>
            <p:ph idx="1"/>
          </p:nvPr>
        </p:nvSpPr>
        <p:spPr/>
        <p:txBody>
          <a:bodyPr/>
          <a:lstStyle/>
          <a:p>
            <a:pPr>
              <a:buNone/>
            </a:pPr>
            <a:r>
              <a:rPr lang="ar-SA" dirty="0" smtClean="0"/>
              <a:t>*السلوك الذي يعزز يقوي ويستمر مع الفرد بينما السلوك الذي لا يعزز يضعف وقد يتوقف نهائياً وهذا ما يسمى بالانطفاء .</a:t>
            </a:r>
          </a:p>
          <a:p>
            <a:pPr>
              <a:buNone/>
            </a:pPr>
            <a:r>
              <a:rPr lang="ar-SA" dirty="0" smtClean="0"/>
              <a:t>تعريف الانطفاء:</a:t>
            </a:r>
          </a:p>
          <a:p>
            <a:pPr>
              <a:buNone/>
            </a:pPr>
            <a:r>
              <a:rPr lang="ar-SA" dirty="0" smtClean="0"/>
              <a:t>*الانطفاء يعني التوقف عن الاستجابة نتيجة توقف التدعيم ويقوم هذا الأسلوب على انصراف المرشد أو المعلم عن الطالب حين يخطئ وعدم التعليق عليه أو لفت النظر إليه بل وإهماله.</a:t>
            </a:r>
          </a:p>
          <a:p>
            <a:pPr>
              <a:buNone/>
            </a:pPr>
            <a:r>
              <a:rPr lang="ar-SA" dirty="0" smtClean="0"/>
              <a:t>*الانطفاء شكل من أشكال العقاب.</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مراحل عملية الانطفاء</a:t>
            </a: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1</a:t>
            </a:r>
            <a:r>
              <a:rPr lang="ar-SA" dirty="0" smtClean="0"/>
              <a:t>- </a:t>
            </a:r>
            <a:r>
              <a:rPr lang="ar-SA" dirty="0" smtClean="0"/>
              <a:t>تحديد المعززات</a:t>
            </a:r>
          </a:p>
          <a:p>
            <a:pPr>
              <a:buNone/>
            </a:pPr>
            <a:r>
              <a:rPr lang="ar-SA" dirty="0" smtClean="0"/>
              <a:t>2-توضيح الظروف</a:t>
            </a:r>
          </a:p>
          <a:p>
            <a:pPr>
              <a:buNone/>
            </a:pPr>
            <a:r>
              <a:rPr lang="ar-SA" dirty="0" smtClean="0"/>
              <a:t>3-منح التعزيز أو وقفه</a:t>
            </a:r>
          </a:p>
          <a:p>
            <a:pPr>
              <a:buNone/>
            </a:pPr>
            <a:r>
              <a:rPr lang="ar-SA" dirty="0" smtClean="0"/>
              <a:t>4-تطبيق إجراءات أخرى مع </a:t>
            </a:r>
            <a:r>
              <a:rPr lang="ar-SA" dirty="0" err="1" smtClean="0"/>
              <a:t>الإنطفاء</a:t>
            </a:r>
            <a:endParaRPr lang="ar-SA" dirty="0" smtClean="0"/>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السلوكيات المستهدفة في الانطفاء</a:t>
            </a:r>
            <a:endParaRPr lang="ar-SA" dirty="0"/>
          </a:p>
        </p:txBody>
      </p:sp>
      <p:sp>
        <p:nvSpPr>
          <p:cNvPr id="3" name="عنصر نائب للمحتوى 2"/>
          <p:cNvSpPr>
            <a:spLocks noGrp="1"/>
          </p:cNvSpPr>
          <p:nvPr>
            <p:ph idx="1"/>
          </p:nvPr>
        </p:nvSpPr>
        <p:spPr/>
        <p:txBody>
          <a:bodyPr/>
          <a:lstStyle/>
          <a:p>
            <a:pPr>
              <a:buNone/>
            </a:pPr>
            <a:r>
              <a:rPr lang="ar-SA" dirty="0" smtClean="0"/>
              <a:t>1-السلوكيات التخريبية والفوضوية</a:t>
            </a:r>
          </a:p>
          <a:p>
            <a:pPr>
              <a:buNone/>
            </a:pPr>
            <a:r>
              <a:rPr lang="ar-SA" dirty="0" smtClean="0"/>
              <a:t>2-سلوكيات إيذاء الذات</a:t>
            </a:r>
          </a:p>
          <a:p>
            <a:pPr>
              <a:buNone/>
            </a:pPr>
            <a:r>
              <a:rPr lang="ar-SA" dirty="0" smtClean="0"/>
              <a:t>3-يستخدم في خفض سلوكيات العدوان وعدم الطاعة</a:t>
            </a:r>
          </a:p>
          <a:p>
            <a:pPr>
              <a:buNone/>
            </a:pPr>
            <a:r>
              <a:rPr lang="ar-SA" dirty="0" smtClean="0"/>
              <a:t>4-يستخدم في خفض حدوث الكلام غير المقبول فيه</a:t>
            </a:r>
          </a:p>
          <a:p>
            <a:pPr>
              <a:buNone/>
            </a:pPr>
            <a:r>
              <a:rPr lang="ar-SA" dirty="0" smtClean="0"/>
              <a:t>5-يستخدم مع مشكلات وقت الطعام</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إرشادات لزيادة فاعلية تطبيق الانطفاء</a:t>
            </a:r>
            <a:endParaRPr lang="ar-SA" dirty="0"/>
          </a:p>
        </p:txBody>
      </p:sp>
      <p:sp>
        <p:nvSpPr>
          <p:cNvPr id="3" name="عنصر نائب للمحتوى 2"/>
          <p:cNvSpPr>
            <a:spLocks noGrp="1"/>
          </p:cNvSpPr>
          <p:nvPr>
            <p:ph idx="1"/>
          </p:nvPr>
        </p:nvSpPr>
        <p:spPr/>
        <p:txBody>
          <a:bodyPr/>
          <a:lstStyle/>
          <a:p>
            <a:pPr>
              <a:buNone/>
            </a:pPr>
            <a:r>
              <a:rPr lang="ar-SA" dirty="0" smtClean="0"/>
              <a:t>1- اختيار السلوك المستهدف</a:t>
            </a:r>
          </a:p>
          <a:p>
            <a:pPr>
              <a:buNone/>
            </a:pPr>
            <a:r>
              <a:rPr lang="ar-SA" dirty="0" smtClean="0"/>
              <a:t>2-أن يكون السلوك المستهدف دقيق ومحدد</a:t>
            </a:r>
          </a:p>
          <a:p>
            <a:pPr>
              <a:buNone/>
            </a:pPr>
            <a:r>
              <a:rPr lang="ar-SA" dirty="0" smtClean="0"/>
              <a:t>3-اختيار سلوك تستطيع ضبط معززاته التي تحافظ عليه</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خفض </a:t>
            </a:r>
            <a:r>
              <a:rPr lang="ar-SA" dirty="0" smtClean="0"/>
              <a:t>السلوك غير المرغوب فيه ” العقاب وبدائله“</a:t>
            </a:r>
            <a:br>
              <a:rPr lang="ar-SA" dirty="0" smtClean="0"/>
            </a:br>
            <a:endParaRPr lang="ar-SA" dirty="0"/>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مقدمة :</a:t>
            </a:r>
          </a:p>
          <a:p>
            <a:pPr>
              <a:buNone/>
            </a:pPr>
            <a:r>
              <a:rPr lang="ar-SA" dirty="0" smtClean="0"/>
              <a:t> *يعد العقاب بمثابة فرض شي سلبي أو غير سار على الشخص من جانب شخص آخر في موضع سلطة بالنسبة له كالوالد أو المعلم وذلك نتيجة سلوكه الخاطئ.</a:t>
            </a:r>
          </a:p>
          <a:p>
            <a:pPr>
              <a:buNone/>
            </a:pPr>
            <a:r>
              <a:rPr lang="ar-SA" dirty="0" smtClean="0"/>
              <a:t>*يعتبر العقاب والمحو أسلوب من أساليب السلوك التي تعمل على إضعاف العلاقة بين المثيرات والاستجابات غير المرغوب فيها حيث يعمل كل من الأسلوبين على تقليل ظهور أشكال السلوك غير المرغوب فيها أو عدم ظهورها وهو مهم لاعتباره أسلوب تربوي لابد منه أحياناً وخاصة في مرحلة الطفولة.</a:t>
            </a:r>
          </a:p>
          <a:p>
            <a:pPr>
              <a:buNone/>
            </a:pPr>
            <a:r>
              <a:rPr lang="ar-SA" dirty="0" smtClean="0"/>
              <a:t>*المؤسسات التربوية لا تخلو من تطبيق نظام العقاب بأشكاله من أجل ضبط السلوك وتوجيهه نحو المسار المرغوب فيه تربوياً. </a:t>
            </a:r>
          </a:p>
          <a:p>
            <a:pPr>
              <a:buNone/>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pPr algn="ctr"/>
            <a:r>
              <a:rPr lang="ar-SA" dirty="0" smtClean="0"/>
              <a:t>هناك </a:t>
            </a:r>
            <a:r>
              <a:rPr lang="ar-SA" dirty="0" smtClean="0"/>
              <a:t>عوامل أخرى تساهم على زيادة فاعلية الانطفاء أذكري ثلاثة منها؟</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a:t>
            </a:r>
            <a:r>
              <a:rPr lang="ar-SA" dirty="0" smtClean="0"/>
              <a:t>للنقاش</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ما </a:t>
            </a:r>
            <a:r>
              <a:rPr lang="ar-SA" dirty="0" smtClean="0"/>
              <a:t>هي الخصائص التي يتصف </a:t>
            </a:r>
            <a:r>
              <a:rPr lang="ar-SA" dirty="0" err="1" smtClean="0"/>
              <a:t>بها</a:t>
            </a:r>
            <a:r>
              <a:rPr lang="ar-SA" dirty="0" smtClean="0"/>
              <a:t> السلوك عند خضوعه لإجراء الانطفاء؟</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العوامل التي تتوقف عليها سرعة اختفاء السلوك عند خضوعه للانطفاء</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1-كمية </a:t>
            </a:r>
            <a:r>
              <a:rPr lang="ar-SA" dirty="0" smtClean="0"/>
              <a:t>التعزيز التي حصل عليها الفرد في الماضي.</a:t>
            </a:r>
          </a:p>
          <a:p>
            <a:pPr algn="ctr">
              <a:buNone/>
            </a:pPr>
            <a:r>
              <a:rPr lang="ar-SA" dirty="0" smtClean="0"/>
              <a:t>2-جدول التعزيز الذي كان السلوك يخضع له.</a:t>
            </a:r>
          </a:p>
          <a:p>
            <a:pPr algn="ctr">
              <a:buNone/>
            </a:pPr>
            <a:r>
              <a:rPr lang="ar-SA" dirty="0" smtClean="0"/>
              <a:t>3-درجة الحرمان من المعزز.</a:t>
            </a: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اعتبارات أوليه في الانطفاء</a:t>
            </a: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1- </a:t>
            </a:r>
            <a:r>
              <a:rPr lang="ar-SA" dirty="0" smtClean="0"/>
              <a:t>جمع المعلومات عن السلوك المستهدف</a:t>
            </a:r>
          </a:p>
          <a:p>
            <a:pPr>
              <a:buNone/>
            </a:pPr>
            <a:r>
              <a:rPr lang="ar-SA" dirty="0" smtClean="0"/>
              <a:t>2-تحديد المعززات التي تحافظ على السلوك المستهدف</a:t>
            </a:r>
          </a:p>
          <a:p>
            <a:pPr>
              <a:buNone/>
            </a:pPr>
            <a:r>
              <a:rPr lang="ar-SA" dirty="0" smtClean="0"/>
              <a:t>3-تحديد بعض السلوكيات البديلة المرغوبة الأخرى والتي يستطيع الطفل أن يمارسها.</a:t>
            </a: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ثالثاً: الإقصاء</a:t>
            </a:r>
            <a:endParaRPr lang="ar-SA" dirty="0"/>
          </a:p>
        </p:txBody>
      </p:sp>
      <p:sp>
        <p:nvSpPr>
          <p:cNvPr id="3" name="عنصر نائب للمحتوى 2"/>
          <p:cNvSpPr>
            <a:spLocks noGrp="1"/>
          </p:cNvSpPr>
          <p:nvPr>
            <p:ph idx="1"/>
          </p:nvPr>
        </p:nvSpPr>
        <p:spPr/>
        <p:txBody>
          <a:bodyPr>
            <a:normAutofit fontScale="92500"/>
          </a:bodyPr>
          <a:lstStyle/>
          <a:p>
            <a:pPr>
              <a:buNone/>
            </a:pPr>
            <a:r>
              <a:rPr lang="ar-SA" dirty="0" smtClean="0"/>
              <a:t>هو شكل من أشكال العقاب </a:t>
            </a:r>
          </a:p>
          <a:p>
            <a:pPr>
              <a:buNone/>
            </a:pPr>
            <a:r>
              <a:rPr lang="ar-SA" dirty="0" smtClean="0"/>
              <a:t>تعريف الإقصاء:</a:t>
            </a:r>
          </a:p>
          <a:p>
            <a:pPr>
              <a:buNone/>
            </a:pPr>
            <a:r>
              <a:rPr lang="ar-SA" dirty="0" smtClean="0"/>
              <a:t>هو إجراء يعمل على تقليل أو إيقاف السلوك غير المرغوب فيه من خلال إزالة المعززات الإيجابية مدة زمنية محددة ومباشرة بعد حدوث ذلك السلوك.</a:t>
            </a:r>
          </a:p>
          <a:p>
            <a:pPr>
              <a:buNone/>
            </a:pPr>
            <a:r>
              <a:rPr lang="ar-SA" dirty="0" smtClean="0"/>
              <a:t>أشكال الإقصاء :</a:t>
            </a:r>
          </a:p>
          <a:p>
            <a:pPr>
              <a:buNone/>
            </a:pPr>
            <a:r>
              <a:rPr lang="ar-SA" dirty="0" smtClean="0"/>
              <a:t>يأخذ الإقصاء شكلين 1- إقصاء الفرد عن البيئة المعززة</a:t>
            </a:r>
          </a:p>
          <a:p>
            <a:pPr>
              <a:buNone/>
            </a:pPr>
            <a:r>
              <a:rPr lang="ar-SA" dirty="0" smtClean="0"/>
              <a:t>2- سحب المثيرات المعززة من الفرد مدة زمنية محددة بعد تأديته للسلوك غير المقبول مباشرة.</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هناك </a:t>
            </a:r>
            <a:r>
              <a:rPr lang="ar-SA" dirty="0" smtClean="0"/>
              <a:t>مجموعة من النقاط ينبغي مراعاتها عند استخدام إجراء الإقصاء أذكريها؟</a:t>
            </a:r>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*يمتاز الإقصاء بأنه إجراء عقابي لا يؤذي الطفل الذي يطبق عليه.</a:t>
            </a:r>
          </a:p>
          <a:p>
            <a:pPr>
              <a:buNone/>
            </a:pPr>
            <a:r>
              <a:rPr lang="ar-SA" dirty="0" smtClean="0"/>
              <a:t>*أثبتت الدراسات أن إجراء الإقصاء مع التعزيز الايجابي أكثر فاعلية من إجراء الانطفاء مع التعزيز الإيجابي في خفض سلوكيات الضرب والبصق والشتم لدى فتاة تبلغ من العمر 10سنوات.</a:t>
            </a:r>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رابعاً: تكلفة الاستجابة</a:t>
            </a:r>
            <a:endParaRPr lang="ar-SA" dirty="0"/>
          </a:p>
        </p:txBody>
      </p:sp>
      <p:sp>
        <p:nvSpPr>
          <p:cNvPr id="3" name="عنصر نائب للمحتوى 2"/>
          <p:cNvSpPr>
            <a:spLocks noGrp="1"/>
          </p:cNvSpPr>
          <p:nvPr>
            <p:ph idx="1"/>
          </p:nvPr>
        </p:nvSpPr>
        <p:spPr/>
        <p:txBody>
          <a:bodyPr/>
          <a:lstStyle/>
          <a:p>
            <a:pPr>
              <a:buNone/>
            </a:pPr>
            <a:r>
              <a:rPr lang="ar-SA" dirty="0" smtClean="0"/>
              <a:t>*  تعتبر تكلفة الاستجابة نوع من أنواع العقاب وهي من النوع الثاني(عقاب سلبي)حيث يتم فيها خسارة مقدار معين من التعزيز أو المعززات الإيجابية والذي يتوقف على أداء سلوك غير ملائم ويؤدي إلى تقليل احتمالية حدوث السلوك في المستقبل أو حذفه.</a:t>
            </a:r>
          </a:p>
          <a:p>
            <a:pPr>
              <a:buNone/>
            </a:pPr>
            <a:r>
              <a:rPr lang="ar-SA" dirty="0" smtClean="0"/>
              <a:t>*  يمكن للمعلم معالجة الكثير من السلوكيات غير المرغوبة سواء التعليمية أو النظامية بهذا الإجراء نظراً لسهولة </a:t>
            </a:r>
            <a:r>
              <a:rPr lang="ar-SA" dirty="0" err="1" smtClean="0"/>
              <a:t>تطبيقة</a:t>
            </a:r>
            <a:r>
              <a:rPr lang="ar-SA" dirty="0" smtClean="0"/>
              <a:t>.</a:t>
            </a:r>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مثال على تكلفة الاستجابة</a:t>
            </a:r>
            <a:endParaRPr lang="ar-SA" dirty="0"/>
          </a:p>
        </p:txBody>
      </p:sp>
      <p:sp>
        <p:nvSpPr>
          <p:cNvPr id="3" name="عنصر نائب للمحتوى 2"/>
          <p:cNvSpPr>
            <a:spLocks noGrp="1"/>
          </p:cNvSpPr>
          <p:nvPr>
            <p:ph idx="1"/>
          </p:nvPr>
        </p:nvSpPr>
        <p:spPr/>
        <p:txBody>
          <a:bodyPr/>
          <a:lstStyle/>
          <a:p>
            <a:pPr>
              <a:buNone/>
            </a:pPr>
            <a:r>
              <a:rPr lang="ar-SA" dirty="0" smtClean="0"/>
              <a:t>طالب لم يقم بحل الواجب المنزلي في القراءة وبشكل متكرر فيقوم المعلم بحسم جزء من الدرجات المخصصة للواجبات مقابل ذلك مع مراعاة مرونة التكلفة ومناسبتها.</a:t>
            </a:r>
          </a:p>
          <a:p>
            <a:pPr>
              <a:buNone/>
            </a:pPr>
            <a:r>
              <a:rPr lang="ar-SA" dirty="0" smtClean="0"/>
              <a:t>إن حرمان الفرد لجزء من المعززات التي بحوزته يعد شكل من أشكال العقاب .</a:t>
            </a:r>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أشكال تكلفة الاستجابة</a:t>
            </a:r>
            <a:endParaRPr lang="ar-SA" dirty="0"/>
          </a:p>
        </p:txBody>
      </p:sp>
      <p:sp>
        <p:nvSpPr>
          <p:cNvPr id="3" name="عنصر نائب للمحتوى 2"/>
          <p:cNvSpPr>
            <a:spLocks noGrp="1"/>
          </p:cNvSpPr>
          <p:nvPr>
            <p:ph idx="1"/>
          </p:nvPr>
        </p:nvSpPr>
        <p:spPr/>
        <p:txBody>
          <a:bodyPr/>
          <a:lstStyle/>
          <a:p>
            <a:pPr>
              <a:buNone/>
            </a:pPr>
            <a:r>
              <a:rPr lang="ar-SA" dirty="0" smtClean="0"/>
              <a:t>الشكل الأول: يحصل الفرد على كمية معينة من المعززات عند تأديته للسلوك المقبول ويفقد كمية من المعززات عند تأديته للسلوك الغير مرغوب فيه وهذا هو النوع الشائع.</a:t>
            </a:r>
          </a:p>
          <a:p>
            <a:pPr>
              <a:buNone/>
            </a:pPr>
            <a:r>
              <a:rPr lang="ar-SA" dirty="0" smtClean="0"/>
              <a:t>وغالباً ما تكون تكلفة الاستجابة في هذه الحالة </a:t>
            </a:r>
            <a:r>
              <a:rPr lang="ar-SA" dirty="0" err="1" smtClean="0"/>
              <a:t>جزءأً</a:t>
            </a:r>
            <a:r>
              <a:rPr lang="ar-SA" dirty="0" smtClean="0"/>
              <a:t> من برنامج تعديل السلوك.</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أولاً: العقاب</a:t>
            </a:r>
            <a:endParaRPr lang="ar-SA"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تعريف العقاب:</a:t>
            </a:r>
          </a:p>
          <a:p>
            <a:pPr>
              <a:buNone/>
            </a:pPr>
            <a:r>
              <a:rPr lang="ar-SA" dirty="0" smtClean="0"/>
              <a:t>*هو إجراء يتبع السلوك مما يؤدي إلى خفض احتمالات تكراره في المستقبل.</a:t>
            </a:r>
          </a:p>
          <a:p>
            <a:pPr>
              <a:buNone/>
            </a:pPr>
            <a:r>
              <a:rPr lang="ar-SA" dirty="0" smtClean="0"/>
              <a:t>*يعرف على أنه تلك الأحداث المؤلمة التي يتلقاها الفرد بعد ظهور الاستجابات غير المرغوب فيها كما يبدو العقاب أيضاً في سحب المعززات المرغوب فيها لدى الفرد بسبب ظهور الاستجابات غير المرغوب فيها أيضاً.</a:t>
            </a:r>
          </a:p>
          <a:p>
            <a:pPr>
              <a:buNone/>
            </a:pPr>
            <a:r>
              <a:rPr lang="ar-SA" dirty="0" smtClean="0"/>
              <a:t>*العقاب إجراء سلوكي يستخدم بهدف خفض الأنماط السلوكية الغير مرغوبة فهو الأثر الذي يعقب السلوك ويؤدي إلى إضعافه.</a:t>
            </a:r>
          </a:p>
          <a:p>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اعتبارات عند استخدام تكلفة الاستجابة</a:t>
            </a:r>
            <a:endParaRPr lang="ar-SA" dirty="0"/>
          </a:p>
        </p:txBody>
      </p:sp>
      <p:sp>
        <p:nvSpPr>
          <p:cNvPr id="3" name="عنصر نائب للمحتوى 2"/>
          <p:cNvSpPr>
            <a:spLocks noGrp="1"/>
          </p:cNvSpPr>
          <p:nvPr>
            <p:ph idx="1"/>
          </p:nvPr>
        </p:nvSpPr>
        <p:spPr/>
        <p:txBody>
          <a:bodyPr/>
          <a:lstStyle/>
          <a:p>
            <a:pPr>
              <a:buNone/>
            </a:pPr>
            <a:r>
              <a:rPr lang="ar-SA" dirty="0" smtClean="0"/>
              <a:t>1- تزايد العدوان</a:t>
            </a:r>
          </a:p>
          <a:p>
            <a:pPr>
              <a:buNone/>
            </a:pPr>
            <a:r>
              <a:rPr lang="ar-SA" dirty="0" smtClean="0"/>
              <a:t>2-التجنب والابتعاد</a:t>
            </a:r>
          </a:p>
          <a:p>
            <a:pPr>
              <a:buNone/>
            </a:pPr>
            <a:r>
              <a:rPr lang="ar-SA" dirty="0" smtClean="0"/>
              <a:t>3-التفاقم</a:t>
            </a:r>
          </a:p>
          <a:p>
            <a:pPr>
              <a:buNone/>
            </a:pPr>
            <a:r>
              <a:rPr lang="ar-SA" dirty="0" smtClean="0"/>
              <a:t>4-يلفت انتباه الطالب إلى السلوك الذي عوقب</a:t>
            </a:r>
          </a:p>
          <a:p>
            <a:pPr>
              <a:buNone/>
            </a:pPr>
            <a:r>
              <a:rPr lang="ar-SA" dirty="0" smtClean="0"/>
              <a:t>5-عدم قابلية للتنبؤ</a:t>
            </a:r>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شروط تطبيق تكلفة الاستجابة</a:t>
            </a:r>
            <a:endParaRPr lang="ar-SA" dirty="0"/>
          </a:p>
        </p:txBody>
      </p:sp>
      <p:sp>
        <p:nvSpPr>
          <p:cNvPr id="3" name="عنصر نائب للمحتوى 2"/>
          <p:cNvSpPr>
            <a:spLocks noGrp="1"/>
          </p:cNvSpPr>
          <p:nvPr>
            <p:ph idx="1"/>
          </p:nvPr>
        </p:nvSpPr>
        <p:spPr/>
        <p:txBody>
          <a:bodyPr/>
          <a:lstStyle/>
          <a:p>
            <a:pPr>
              <a:buNone/>
            </a:pPr>
            <a:r>
              <a:rPr lang="ar-SA" dirty="0" smtClean="0"/>
              <a:t>1-تحديد </a:t>
            </a:r>
            <a:r>
              <a:rPr lang="ar-SA" dirty="0" smtClean="0"/>
              <a:t>السلوكيات بوضوح ومقدار الغرامة</a:t>
            </a:r>
          </a:p>
          <a:p>
            <a:pPr>
              <a:buNone/>
            </a:pPr>
            <a:r>
              <a:rPr lang="ar-SA" dirty="0" smtClean="0"/>
              <a:t>2-تحديد مدى فورية الغرامات</a:t>
            </a:r>
          </a:p>
          <a:p>
            <a:pPr>
              <a:buNone/>
            </a:pPr>
            <a:r>
              <a:rPr lang="ar-SA" dirty="0" smtClean="0"/>
              <a:t>3-التأكد من احتياطي التعزيز</a:t>
            </a:r>
          </a:p>
          <a:p>
            <a:pPr>
              <a:buNone/>
            </a:pPr>
            <a:r>
              <a:rPr lang="ar-SA" dirty="0" smtClean="0"/>
              <a:t>4-الاحتفاظ بالسجلات </a:t>
            </a:r>
          </a:p>
          <a:p>
            <a:pPr>
              <a:buNone/>
            </a:pPr>
            <a:r>
              <a:rPr lang="ar-SA" dirty="0" smtClean="0"/>
              <a:t>5-عدم الإفراط في استخدام تكلفة الاستجابة</a:t>
            </a:r>
          </a:p>
          <a:p>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ما </a:t>
            </a:r>
            <a:r>
              <a:rPr lang="ar-SA" dirty="0" smtClean="0"/>
              <a:t>هي مميزات وعيوب  تكلفة الاستجابة من وجهة نظرك؟</a:t>
            </a:r>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خامساً: التصحيح الزائد</a:t>
            </a:r>
            <a:endParaRPr lang="ar-SA" dirty="0"/>
          </a:p>
        </p:txBody>
      </p:sp>
      <p:sp>
        <p:nvSpPr>
          <p:cNvPr id="3" name="عنصر نائب للمحتوى 2"/>
          <p:cNvSpPr>
            <a:spLocks noGrp="1"/>
          </p:cNvSpPr>
          <p:nvPr>
            <p:ph idx="1"/>
          </p:nvPr>
        </p:nvSpPr>
        <p:spPr/>
        <p:txBody>
          <a:bodyPr/>
          <a:lstStyle/>
          <a:p>
            <a:pPr>
              <a:buNone/>
            </a:pPr>
            <a:r>
              <a:rPr lang="ar-SA" dirty="0" smtClean="0"/>
              <a:t>*  هو إجراء يعمل على تقليل السلوك غير المرغوب فيه من خلال توبيخ الفرد بعد قيامه بالسلوك غير المرغوب وتذكيره بما هو مقبول ، ثم يطلب منه إزالة الضرر الذي نتج عن سلوكه الغير مقبول أو تأدية سلوكيات نقيضه للسلوك الغير مقبول  الذي يراد تقليله بشكل متكرر لفترة زمنية محددة.</a:t>
            </a:r>
          </a:p>
          <a:p>
            <a:pPr>
              <a:buNone/>
            </a:pPr>
            <a:endParaRPr lang="ar-SA" dirty="0" smtClean="0"/>
          </a:p>
          <a:p>
            <a:pPr>
              <a:buNone/>
            </a:pPr>
            <a:r>
              <a:rPr lang="ar-SA" dirty="0" smtClean="0"/>
              <a:t>*</a:t>
            </a:r>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يهدف أسلوب التصحيح الزائد إلى:</a:t>
            </a:r>
          </a:p>
          <a:p>
            <a:pPr algn="ctr">
              <a:buNone/>
            </a:pPr>
            <a:r>
              <a:rPr lang="ar-SA" dirty="0" smtClean="0"/>
              <a:t>1- تقليل أو إطفاء السلوك الغير مرغوب فيه</a:t>
            </a:r>
          </a:p>
          <a:p>
            <a:pPr algn="ctr">
              <a:buNone/>
            </a:pPr>
            <a:r>
              <a:rPr lang="ar-SA" dirty="0" smtClean="0"/>
              <a:t>2-التدريب على تعلم الاستجابة الصحيحة </a:t>
            </a:r>
          </a:p>
          <a:p>
            <a:pPr algn="ctr">
              <a:buNone/>
            </a:pPr>
            <a:r>
              <a:rPr lang="ar-SA" dirty="0" smtClean="0"/>
              <a:t>3-التدريب على تحمل المسؤولية</a:t>
            </a:r>
          </a:p>
          <a:p>
            <a:pPr algn="ctr">
              <a:buNone/>
            </a:pPr>
            <a:endParaRPr lang="ar-SA" dirty="0" smtClean="0"/>
          </a:p>
          <a:p>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endParaRPr lang="ar-SA" dirty="0" smtClean="0"/>
          </a:p>
          <a:p>
            <a:pPr>
              <a:buNone/>
            </a:pPr>
            <a:endParaRPr lang="ar-SA" dirty="0" smtClean="0"/>
          </a:p>
          <a:p>
            <a:pPr>
              <a:buNone/>
            </a:pPr>
            <a:r>
              <a:rPr lang="ar-SA" dirty="0" smtClean="0"/>
              <a:t>هناك </a:t>
            </a:r>
            <a:r>
              <a:rPr lang="ar-SA" dirty="0" smtClean="0"/>
              <a:t>نوعين من التصحيح ما هما وما لفرق بينهما؟</a:t>
            </a:r>
          </a:p>
          <a:p>
            <a:pPr>
              <a:buNone/>
            </a:pPr>
            <a:endParaRPr lang="ar-SA" dirty="0" smtClean="0"/>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سادساً: الإشباع</a:t>
            </a:r>
            <a:endParaRPr lang="ar-SA" dirty="0"/>
          </a:p>
        </p:txBody>
      </p:sp>
      <p:sp>
        <p:nvSpPr>
          <p:cNvPr id="3" name="عنصر نائب للمحتوى 2"/>
          <p:cNvSpPr>
            <a:spLocks noGrp="1"/>
          </p:cNvSpPr>
          <p:nvPr>
            <p:ph idx="1"/>
          </p:nvPr>
        </p:nvSpPr>
        <p:spPr/>
        <p:txBody>
          <a:bodyPr/>
          <a:lstStyle/>
          <a:p>
            <a:pPr>
              <a:buNone/>
            </a:pPr>
            <a:r>
              <a:rPr lang="ar-SA" dirty="0" smtClean="0"/>
              <a:t>هو أسلوب يستخدم في خفض السلوك غير المرغوب فيه وفيه يتم إعطاء الفرد كمية من المعزز فترة زمنية قصيرة نسبياً يؤدي إلى فقدان المعزز قيمته.</a:t>
            </a:r>
          </a:p>
          <a:p>
            <a:pPr>
              <a:buNone/>
            </a:pPr>
            <a:r>
              <a:rPr lang="ar-SA" dirty="0" smtClean="0"/>
              <a:t>مثال :</a:t>
            </a:r>
          </a:p>
          <a:p>
            <a:pPr>
              <a:buNone/>
            </a:pPr>
            <a:r>
              <a:rPr lang="ar-SA" dirty="0" smtClean="0"/>
              <a:t>مشكلة المرأة والاحتفاظ بالمناشف</a:t>
            </a:r>
          </a:p>
          <a:p>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buNone/>
            </a:pPr>
            <a:r>
              <a:rPr lang="ar-SA" dirty="0" smtClean="0"/>
              <a:t>ما </a:t>
            </a:r>
            <a:r>
              <a:rPr lang="ar-SA" dirty="0" smtClean="0"/>
              <a:t>هي السلوكيات التي يستخدم معها أسلوب الإشباع في المدارس لمعالجتها؟</a:t>
            </a:r>
          </a:p>
          <a:p>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سلبيات أسلوب الإشباع</a:t>
            </a:r>
            <a:endParaRPr lang="ar-SA" dirty="0"/>
          </a:p>
        </p:txBody>
      </p:sp>
      <p:sp>
        <p:nvSpPr>
          <p:cNvPr id="3" name="عنصر نائب للمحتوى 2"/>
          <p:cNvSpPr>
            <a:spLocks noGrp="1"/>
          </p:cNvSpPr>
          <p:nvPr>
            <p:ph idx="1"/>
          </p:nvPr>
        </p:nvSpPr>
        <p:spPr/>
        <p:txBody>
          <a:bodyPr/>
          <a:lstStyle/>
          <a:p>
            <a:pPr>
              <a:buNone/>
            </a:pPr>
            <a:r>
              <a:rPr lang="ar-SA" dirty="0" smtClean="0"/>
              <a:t>*بالرغم من فعالية هذا الإجراء إلا انه نادرا ما يستخدم في برامج تعديل السلوك.</a:t>
            </a:r>
          </a:p>
          <a:p>
            <a:pPr>
              <a:buNone/>
            </a:pPr>
            <a:r>
              <a:rPr lang="ar-SA" dirty="0" smtClean="0"/>
              <a:t>*قد يترتب على استخدامه مع بعض السلوكيات لتقليلها مخاطر كثيرة وقضايا أخلاقية مختلفة.</a:t>
            </a:r>
          </a:p>
          <a:p>
            <a:pPr>
              <a:buNone/>
            </a:pPr>
            <a:r>
              <a:rPr lang="ar-SA" dirty="0" smtClean="0"/>
              <a:t>*لا يمكن استخدام الإشباع مع حالات التدخين مثلاً.</a:t>
            </a:r>
          </a:p>
          <a:p>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سابعاً:الممارسة السلبية</a:t>
            </a:r>
            <a:endParaRPr lang="ar-SA" dirty="0"/>
          </a:p>
        </p:txBody>
      </p:sp>
      <p:sp>
        <p:nvSpPr>
          <p:cNvPr id="3" name="عنصر نائب للمحتوى 2"/>
          <p:cNvSpPr>
            <a:spLocks noGrp="1"/>
          </p:cNvSpPr>
          <p:nvPr>
            <p:ph idx="1"/>
          </p:nvPr>
        </p:nvSpPr>
        <p:spPr/>
        <p:txBody>
          <a:bodyPr/>
          <a:lstStyle/>
          <a:p>
            <a:pPr>
              <a:buNone/>
            </a:pPr>
            <a:r>
              <a:rPr lang="ar-SA" dirty="0" smtClean="0"/>
              <a:t>*يشمل هذا الإجراء على إرغام الفرد على تأديته السلوك غير المرغوب فيه بشكل متواصل لفترة زمنية محددة على افتراض أنه سيصبح مملا ويؤدي إلى نتائج سالبة كالتعب والملل وفي العادة هذا الإجراء لتقليل السلوكيات اللاإرادية كمص الإبهام وقضم الأظافر </a:t>
            </a:r>
            <a:r>
              <a:rPr lang="ar-SA" dirty="0" err="1" smtClean="0"/>
              <a:t>و</a:t>
            </a:r>
            <a:r>
              <a:rPr lang="ar-SA" dirty="0" smtClean="0"/>
              <a:t> </a:t>
            </a:r>
            <a:r>
              <a:rPr lang="ar-SA" dirty="0" err="1" smtClean="0"/>
              <a:t>التأتأة</a:t>
            </a:r>
            <a:r>
              <a:rPr lang="ar-SA" dirty="0" smtClean="0"/>
              <a:t> .</a:t>
            </a:r>
          </a:p>
          <a:p>
            <a:pPr>
              <a:buNone/>
            </a:pPr>
            <a:r>
              <a:rPr lang="ar-SA" dirty="0" smtClean="0"/>
              <a:t>*استخدام هذا الأسلوب محدود جداً مثلها مثل الإشباع فلا يمكن استخدامها في معالجة العدوان لأن العواقب ستكون وخيمة.</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pPr>
              <a:buNone/>
            </a:pPr>
            <a:r>
              <a:rPr lang="ar-SA" dirty="0" smtClean="0"/>
              <a:t>*يتضمن العقاب جميع أشكال الإيذاء والألم الجسدي مثل الضرب والأصوات المنفرة وغيرها وهذا الشكل من أشكال العقاب هو من أكثر الأشكال استخداماً في الحياة اليومية.</a:t>
            </a:r>
          </a:p>
          <a:p>
            <a:pPr>
              <a:buNone/>
            </a:pPr>
            <a:r>
              <a:rPr lang="ar-SA" dirty="0" smtClean="0"/>
              <a:t>*يجب الانتباه إلى عدم تعزيز الفرد بعد إيقاع العقاب عليه.</a:t>
            </a:r>
          </a:p>
          <a:p>
            <a:pPr>
              <a:buNone/>
            </a:pPr>
            <a:r>
              <a:rPr lang="ar-SA" dirty="0" smtClean="0"/>
              <a:t>*يكون العقاب بغرض فرض النظام أو تعليم الطفل النظام السائد سواء في الأسرة أو المدرسة أو المجتمع وإذا لم يؤد العقاب إلى الحد من السلوك المنشود أو انطفائه فإنه في هذه الحالة لا يعد عقاباً.</a:t>
            </a:r>
          </a:p>
          <a:p>
            <a:endParaRPr lang="ar-S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هل </a:t>
            </a:r>
            <a:r>
              <a:rPr lang="ar-SA" dirty="0" smtClean="0"/>
              <a:t>يستخدم أسلوب الممارسة السلبية مع المعاقين ، ولماذا؟</a:t>
            </a:r>
          </a:p>
          <a:p>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ما </a:t>
            </a:r>
            <a:r>
              <a:rPr lang="ar-SA" dirty="0" smtClean="0"/>
              <a:t>لفرق بين الأسلوبين الإشباع والممارسة السلبية؟</a:t>
            </a:r>
          </a:p>
          <a:p>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ثامناً: التوبيخ</a:t>
            </a:r>
            <a:endParaRPr lang="ar-SA" dirty="0"/>
          </a:p>
        </p:txBody>
      </p:sp>
      <p:sp>
        <p:nvSpPr>
          <p:cNvPr id="3" name="عنصر نائب للمحتوى 2"/>
          <p:cNvSpPr>
            <a:spLocks noGrp="1"/>
          </p:cNvSpPr>
          <p:nvPr>
            <p:ph idx="1"/>
          </p:nvPr>
        </p:nvSpPr>
        <p:spPr/>
        <p:txBody>
          <a:bodyPr/>
          <a:lstStyle/>
          <a:p>
            <a:pPr>
              <a:buNone/>
            </a:pPr>
            <a:r>
              <a:rPr lang="ar-SA" dirty="0" smtClean="0"/>
              <a:t>*هو أحد الأساليب المستخدمة في الحياة اليومية وهو أكثر الأساليب استخداما في خفض السلوك الغير مرغوب فهو يشمل التعبير عن عدم الرضا عن السلوك بطريقة لفظية أو بطريقة إيمائية.</a:t>
            </a:r>
          </a:p>
          <a:p>
            <a:pPr>
              <a:buNone/>
            </a:pPr>
            <a:r>
              <a:rPr lang="ar-SA" dirty="0" smtClean="0"/>
              <a:t>*التوبيخ إجراء بسيط قابل للتطبيق بسهولة وهو ذو فاعلية كبيرة إذا تم استخدامه بشكل صحيح.</a:t>
            </a:r>
          </a:p>
          <a:p>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متى </a:t>
            </a:r>
            <a:r>
              <a:rPr lang="ar-SA" dirty="0" smtClean="0"/>
              <a:t>يكون التوبيخ فعالاً؟</a:t>
            </a:r>
          </a:p>
          <a:p>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سلبيات التوبيخ</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*التوبيخ ظاهرة اجتماعية يعاني منها الكثير من المجتمعات.</a:t>
            </a:r>
          </a:p>
          <a:p>
            <a:pPr>
              <a:buNone/>
            </a:pPr>
            <a:r>
              <a:rPr lang="ar-SA" dirty="0" smtClean="0"/>
              <a:t>*تأثيره على الأطفال لا ينتهي مع مرحلة الطفولة بل </a:t>
            </a:r>
            <a:r>
              <a:rPr lang="ar-SA" dirty="0" err="1" smtClean="0"/>
              <a:t>يصحبهم</a:t>
            </a:r>
            <a:r>
              <a:rPr lang="ar-SA" dirty="0" smtClean="0"/>
              <a:t> في مراهقتهم ورشدهم حيث يؤثر على أدائهم داخلياً وخارجياً.</a:t>
            </a:r>
          </a:p>
          <a:p>
            <a:pPr>
              <a:buNone/>
            </a:pPr>
            <a:r>
              <a:rPr lang="ar-SA" dirty="0" smtClean="0"/>
              <a:t>*الأطفال الذين يتعرضون للإيذاء اللفظي ويشاهدونه من كلمات بذيئة وسب وشتم ولعن بين والديهم ويتعرضون هم له من والديهم سيعانون من الإحباط والانسحاب الاجتماعي وتنشأ لديهم العقد النفسية.</a:t>
            </a:r>
          </a:p>
          <a:p>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*التوبيخ وسيلة تربوية خاطئة </a:t>
            </a:r>
            <a:r>
              <a:rPr lang="ar-SA" dirty="0" err="1" smtClean="0"/>
              <a:t>لاتقل</a:t>
            </a:r>
            <a:r>
              <a:rPr lang="ar-SA" dirty="0" smtClean="0"/>
              <a:t> عن الضرب في ضررها.</a:t>
            </a:r>
          </a:p>
          <a:p>
            <a:pPr>
              <a:buNone/>
            </a:pPr>
            <a:r>
              <a:rPr lang="ar-SA" dirty="0" smtClean="0"/>
              <a:t>*التوبيخ نوع من أنواع العنف.</a:t>
            </a:r>
          </a:p>
          <a:p>
            <a:pPr>
              <a:buNone/>
            </a:pPr>
            <a:r>
              <a:rPr lang="ar-SA" dirty="0" smtClean="0"/>
              <a:t>*يجب عدم اللجوء إليه حتى لا يفقد الطفل الإحساس بالأمان ويفقد ثقته بنفسه وفي إمكاناته وقدراته ويخاف الآخرين.</a:t>
            </a:r>
          </a:p>
          <a:p>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تاسعاً: تقليل الحساسية التدريجي</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*هو أسلوب علاجي يعمل على إزالة الاستجابة المرضية (الخوف أو القلق) تدريجياً من خلال استبدالها بسلوك آخر معارض للسلوك المرضي عند ظهور الموضوعات المرتبطة </a:t>
            </a:r>
            <a:r>
              <a:rPr lang="ar-SA" dirty="0" err="1" smtClean="0"/>
              <a:t>به</a:t>
            </a:r>
            <a:r>
              <a:rPr lang="ar-SA" dirty="0" smtClean="0"/>
              <a:t>.</a:t>
            </a:r>
          </a:p>
          <a:p>
            <a:pPr>
              <a:buNone/>
            </a:pPr>
            <a:r>
              <a:rPr lang="ar-SA" dirty="0" smtClean="0"/>
              <a:t>*أسلوب الحساسية التدريجي يسمى أيضاً بالتحصين التدريجي.</a:t>
            </a:r>
          </a:p>
          <a:p>
            <a:pPr>
              <a:buNone/>
            </a:pPr>
            <a:r>
              <a:rPr lang="ar-SA" dirty="0" smtClean="0"/>
              <a:t>*هو أحد أشكال </a:t>
            </a:r>
            <a:r>
              <a:rPr lang="ar-SA" dirty="0" err="1" smtClean="0"/>
              <a:t>الإشراط</a:t>
            </a:r>
            <a:r>
              <a:rPr lang="ar-SA" dirty="0" smtClean="0"/>
              <a:t> المضاد.</a:t>
            </a:r>
          </a:p>
          <a:p>
            <a:pPr>
              <a:buNone/>
            </a:pPr>
            <a:r>
              <a:rPr lang="ar-SA" dirty="0" smtClean="0"/>
              <a:t>*مثال(1): الإنسان لا يستطيع أن يشعر بالقلق والخوف وهو في حالة استرخاء.</a:t>
            </a:r>
          </a:p>
          <a:p>
            <a:pPr>
              <a:buNone/>
            </a:pPr>
            <a:r>
              <a:rPr lang="ar-SA" dirty="0" smtClean="0"/>
              <a:t>*مثال(2): الخوف من المسبح</a:t>
            </a:r>
          </a:p>
          <a:p>
            <a:pPr>
              <a:buNone/>
            </a:pPr>
            <a:endParaRPr lang="ar-SA" dirty="0" smtClean="0"/>
          </a:p>
          <a:p>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r>
              <a:rPr lang="ar-SA" dirty="0" smtClean="0"/>
              <a:t>أذكري </a:t>
            </a:r>
            <a:r>
              <a:rPr lang="ar-SA" dirty="0" smtClean="0"/>
              <a:t>خطوات علاج تقليل الحساسية التدريجي؟</a:t>
            </a:r>
          </a:p>
          <a:p>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عاشراً: العلاج بالتنفير</a:t>
            </a:r>
            <a:endParaRPr lang="ar-SA"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*هو أحد أساليب العلاج السلوكي الذي يهدف إلى خفض السلوك الغير مرغوب فيه أو الامتناع عنه وهو أحد أساليب العلاج السلوكي المعتمد على نظريتي </a:t>
            </a:r>
            <a:r>
              <a:rPr lang="ar-SA" dirty="0" err="1" smtClean="0"/>
              <a:t>الإشراط</a:t>
            </a:r>
            <a:r>
              <a:rPr lang="ar-SA" dirty="0" smtClean="0"/>
              <a:t> الكلاسيكي </a:t>
            </a:r>
            <a:r>
              <a:rPr lang="ar-SA" dirty="0" err="1" smtClean="0"/>
              <a:t>و</a:t>
            </a:r>
            <a:r>
              <a:rPr lang="ar-SA" dirty="0" smtClean="0"/>
              <a:t> </a:t>
            </a:r>
            <a:r>
              <a:rPr lang="ar-SA" dirty="0" err="1" smtClean="0"/>
              <a:t>الإشراط</a:t>
            </a:r>
            <a:r>
              <a:rPr lang="ar-SA" dirty="0" smtClean="0"/>
              <a:t> الإجرائي.</a:t>
            </a:r>
          </a:p>
          <a:p>
            <a:pPr>
              <a:buNone/>
            </a:pPr>
            <a:r>
              <a:rPr lang="ar-SA" dirty="0" smtClean="0"/>
              <a:t>*التنفير هو ربط الاستجابة بشيء منفر بهدف كف الاستجابة وإطفائها .</a:t>
            </a:r>
          </a:p>
          <a:p>
            <a:pPr>
              <a:buNone/>
            </a:pPr>
            <a:r>
              <a:rPr lang="ar-SA" dirty="0" smtClean="0"/>
              <a:t>*في التنفير يحمل الطالب ويغرم شيئاً مادياً أو معنوياً إذا قام بالسلوك الغير مرغوب فيه وهذا يؤدي إلى تقليل ذلك السلوك مستقبلاً.</a:t>
            </a:r>
          </a:p>
          <a:p>
            <a:pPr>
              <a:buNone/>
            </a:pPr>
            <a:r>
              <a:rPr lang="ar-SA" dirty="0" smtClean="0"/>
              <a:t>*يعتبر العلاج بالتنفير من أساليب العلاج المناسبة لسلوك العادات أو السلوك </a:t>
            </a:r>
            <a:r>
              <a:rPr lang="ar-SA" dirty="0" err="1" smtClean="0"/>
              <a:t>الإدماني</a:t>
            </a:r>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أعطي </a:t>
            </a:r>
            <a:r>
              <a:rPr lang="ar-SA" dirty="0" smtClean="0"/>
              <a:t>أمثلة على استخدام أسلوب العلاج بالتنفير؟</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أشكال العقاب </a:t>
            </a:r>
            <a:endParaRPr lang="ar-SA" dirty="0"/>
          </a:p>
        </p:txBody>
      </p:sp>
      <p:sp>
        <p:nvSpPr>
          <p:cNvPr id="3" name="عنصر نائب للمحتوى 2"/>
          <p:cNvSpPr>
            <a:spLocks noGrp="1"/>
          </p:cNvSpPr>
          <p:nvPr>
            <p:ph idx="1"/>
          </p:nvPr>
        </p:nvSpPr>
        <p:spPr/>
        <p:txBody>
          <a:bodyPr/>
          <a:lstStyle/>
          <a:p>
            <a:pPr>
              <a:buNone/>
            </a:pPr>
            <a:r>
              <a:rPr lang="ar-SA" dirty="0" smtClean="0"/>
              <a:t>أولاً: العقاب الإيجابي:</a:t>
            </a:r>
          </a:p>
          <a:p>
            <a:pPr>
              <a:buNone/>
            </a:pPr>
            <a:r>
              <a:rPr lang="ar-SA" dirty="0" smtClean="0"/>
              <a:t>يتمثل بتقديم المعلم أو أحد الوالدين مثير منفر على أثر قيام الطفل بإصدار استجابة غير صحيحة وذلك بهدف إضعاف احتمالية تكرار مثل هذا السلوك.</a:t>
            </a:r>
          </a:p>
          <a:p>
            <a:pPr>
              <a:buNone/>
            </a:pPr>
            <a:r>
              <a:rPr lang="ar-SA" dirty="0" smtClean="0"/>
              <a:t>أمثلة:</a:t>
            </a:r>
          </a:p>
          <a:p>
            <a:pPr>
              <a:buNone/>
            </a:pPr>
            <a:r>
              <a:rPr lang="ar-SA" dirty="0" smtClean="0"/>
              <a:t>1-توبيخ الطالب لعدم انتباهه في الحصة.</a:t>
            </a:r>
          </a:p>
          <a:p>
            <a:pPr>
              <a:buNone/>
            </a:pPr>
            <a:r>
              <a:rPr lang="ar-SA" dirty="0" smtClean="0"/>
              <a:t>2-تكليف الطالب بتنظيف غرفة الصف.</a:t>
            </a:r>
          </a:p>
          <a:p>
            <a:endParaRPr lang="ar-S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مفهوم العلاج المنفر</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هو </a:t>
            </a:r>
            <a:r>
              <a:rPr lang="ar-SA" dirty="0" smtClean="0"/>
              <a:t>تعريض الفرد لمثير مؤذ ، وهذا المثير من شأنه أن يوقف السلوك الغير مرغوب فيه والذي يتصف بالاستمرارية.</a:t>
            </a:r>
          </a:p>
          <a:p>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للنقاش</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ما هي الخطوات </a:t>
            </a:r>
            <a:r>
              <a:rPr lang="ar-SA" dirty="0" smtClean="0"/>
              <a:t>العامة في تطبيق إجراءات العلاج </a:t>
            </a:r>
            <a:r>
              <a:rPr lang="ar-SA" dirty="0" smtClean="0"/>
              <a:t>بالتنفير؟</a:t>
            </a:r>
            <a:endParaRPr lang="ar-S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مجالات العلاج بالتنفير</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حالات الإدمان المختلفة .</a:t>
            </a:r>
          </a:p>
          <a:p>
            <a:pPr algn="ctr">
              <a:buNone/>
            </a:pPr>
            <a:r>
              <a:rPr lang="ar-SA" dirty="0" smtClean="0"/>
              <a:t>2-التبول اللاإرادي الليلي.</a:t>
            </a:r>
          </a:p>
          <a:p>
            <a:pPr algn="ctr">
              <a:buNone/>
            </a:pPr>
            <a:r>
              <a:rPr lang="ar-SA" dirty="0" smtClean="0"/>
              <a:t>3-المشكلات الجسمية الاجتماعية مثل </a:t>
            </a:r>
            <a:r>
              <a:rPr lang="ar-SA" dirty="0" err="1" smtClean="0"/>
              <a:t>البدانه</a:t>
            </a:r>
            <a:r>
              <a:rPr lang="ar-SA" dirty="0" smtClean="0"/>
              <a:t>.</a:t>
            </a:r>
          </a:p>
          <a:p>
            <a:pPr algn="ctr">
              <a:buNone/>
            </a:pPr>
            <a:r>
              <a:rPr lang="ar-SA" dirty="0" smtClean="0"/>
              <a:t>4-الانحرافات الجنسية .</a:t>
            </a:r>
          </a:p>
          <a:p>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الحادي عشر: إجراءات التقليل المستندة إلى التعزيز</a:t>
            </a:r>
            <a:endParaRPr lang="ar-SA" dirty="0"/>
          </a:p>
        </p:txBody>
      </p:sp>
      <p:sp>
        <p:nvSpPr>
          <p:cNvPr id="3" name="عنصر نائب للمحتوى 2"/>
          <p:cNvSpPr>
            <a:spLocks noGrp="1"/>
          </p:cNvSpPr>
          <p:nvPr>
            <p:ph idx="1"/>
          </p:nvPr>
        </p:nvSpPr>
        <p:spPr/>
        <p:txBody>
          <a:bodyPr/>
          <a:lstStyle/>
          <a:p>
            <a:pPr>
              <a:buNone/>
            </a:pPr>
            <a:r>
              <a:rPr lang="ar-SA" dirty="0" smtClean="0"/>
              <a:t>*هي أسلوب من أساليب خفض السلوك الغير مرغوب فيه.</a:t>
            </a:r>
          </a:p>
          <a:p>
            <a:pPr>
              <a:buNone/>
            </a:pPr>
            <a:r>
              <a:rPr lang="ar-SA" dirty="0" smtClean="0"/>
              <a:t>*تسمى أيضاً بإجراءات التقليل الإيجابية.</a:t>
            </a:r>
          </a:p>
          <a:p>
            <a:pPr>
              <a:buNone/>
            </a:pPr>
            <a:r>
              <a:rPr lang="ar-SA" dirty="0" smtClean="0"/>
              <a:t>*يمكن تحقيقها من خلال الطرق الثلاثة التالية:</a:t>
            </a:r>
          </a:p>
          <a:p>
            <a:pPr>
              <a:buNone/>
            </a:pPr>
            <a:r>
              <a:rPr lang="ar-SA" dirty="0" smtClean="0"/>
              <a:t>1- التعزيز التفاضلي للسلوكيات الأخرى.</a:t>
            </a:r>
          </a:p>
          <a:p>
            <a:pPr>
              <a:buNone/>
            </a:pPr>
            <a:r>
              <a:rPr lang="ar-SA" dirty="0" smtClean="0"/>
              <a:t>2- التعزيز التفاضلي للسلوك النقيض.</a:t>
            </a:r>
          </a:p>
          <a:p>
            <a:pPr>
              <a:buNone/>
            </a:pPr>
            <a:r>
              <a:rPr lang="ar-SA" dirty="0" smtClean="0"/>
              <a:t>3- التعزيز التفاضلي للنقصان التدريجي.</a:t>
            </a:r>
          </a:p>
          <a:p>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الثاني عشر: التجاهل</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buNone/>
            </a:pPr>
            <a:r>
              <a:rPr lang="ar-SA" dirty="0" smtClean="0"/>
              <a:t>هو </a:t>
            </a:r>
            <a:r>
              <a:rPr lang="ar-SA" dirty="0" smtClean="0"/>
              <a:t>أسلوب يستخدم في تعديل السلوك من خلال تجاهل السلوك الغير مرغوب فيه وتعزيز نقيضه، لأن التجاهل كثير من جوانب السلوك المزعجة سيؤدي إلى اختفائها تدريجياً.</a:t>
            </a:r>
          </a:p>
          <a:p>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شروط </a:t>
            </a:r>
            <a:r>
              <a:rPr lang="ar-SA" dirty="0" smtClean="0"/>
              <a:t>التجاهل الفعال</a:t>
            </a:r>
            <a:br>
              <a:rPr lang="ar-SA" dirty="0" smtClean="0"/>
            </a:br>
            <a:endParaRPr lang="ar-SA" dirty="0"/>
          </a:p>
        </p:txBody>
      </p:sp>
      <p:sp>
        <p:nvSpPr>
          <p:cNvPr id="3" name="عنصر نائب للمحتوى 2"/>
          <p:cNvSpPr>
            <a:spLocks noGrp="1"/>
          </p:cNvSpPr>
          <p:nvPr>
            <p:ph idx="1"/>
          </p:nvPr>
        </p:nvSpPr>
        <p:spPr/>
        <p:txBody>
          <a:bodyPr/>
          <a:lstStyle/>
          <a:p>
            <a:pPr>
              <a:buNone/>
            </a:pPr>
            <a:r>
              <a:rPr lang="ar-SA" dirty="0" smtClean="0"/>
              <a:t>1- الانتظام والاتساق في تطبيق طريقة التجاهل.</a:t>
            </a:r>
          </a:p>
          <a:p>
            <a:pPr>
              <a:buNone/>
            </a:pPr>
            <a:r>
              <a:rPr lang="ar-SA" dirty="0" smtClean="0"/>
              <a:t>2- تجنب التواصل البصري للطفل.</a:t>
            </a:r>
          </a:p>
          <a:p>
            <a:pPr>
              <a:buNone/>
            </a:pPr>
            <a:r>
              <a:rPr lang="ar-SA" dirty="0" smtClean="0"/>
              <a:t>3- البعد عن المكان الذي يظهر فيه السلوك الغير مرغوب فيه.</a:t>
            </a:r>
          </a:p>
          <a:p>
            <a:pPr>
              <a:buNone/>
            </a:pPr>
            <a:r>
              <a:rPr lang="ar-SA" dirty="0" smtClean="0"/>
              <a:t>4-عدم الدخول في حوارات مع الطفل في فترة التجاهل.</a:t>
            </a:r>
            <a:endParaRPr lang="ar-SA" smtClean="0"/>
          </a:p>
          <a:p>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أنواع العقاب الإيجابي:</a:t>
            </a:r>
            <a:br>
              <a:rPr lang="ar-SA" dirty="0" smtClean="0"/>
            </a:b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الصدمات الكهربائية.</a:t>
            </a:r>
          </a:p>
          <a:p>
            <a:pPr algn="ctr">
              <a:buNone/>
            </a:pPr>
            <a:r>
              <a:rPr lang="ar-SA" dirty="0" smtClean="0"/>
              <a:t>2-التعبيرات اللفظية.</a:t>
            </a:r>
          </a:p>
          <a:p>
            <a:pPr algn="ctr">
              <a:buNone/>
            </a:pPr>
            <a:r>
              <a:rPr lang="ar-SA" dirty="0" smtClean="0"/>
              <a:t>3-التعبيرات غير اللفظية.</a:t>
            </a:r>
          </a:p>
          <a:p>
            <a:pPr algn="ctr">
              <a:buNone/>
            </a:pPr>
            <a:r>
              <a:rPr lang="ar-SA" dirty="0" smtClean="0"/>
              <a:t>4-العقاب البدني.</a:t>
            </a:r>
          </a:p>
          <a:p>
            <a:pPr algn="ctr">
              <a:buNone/>
            </a:pPr>
            <a:r>
              <a:rPr lang="ar-SA" dirty="0" smtClean="0"/>
              <a:t>5-العقاب الاجتماعي.</a:t>
            </a:r>
          </a:p>
          <a:p>
            <a:pPr>
              <a:buNone/>
            </a:pPr>
            <a:endParaRPr lang="ar-SA" dirty="0" smtClean="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العقاب </a:t>
            </a:r>
            <a:r>
              <a:rPr lang="ar-SA" dirty="0" smtClean="0"/>
              <a:t>النفسي : قد يكون عقاب ايجابي وقد يكون عقاب سلبي.</a:t>
            </a:r>
          </a:p>
          <a:p>
            <a:pPr>
              <a:buNone/>
            </a:pPr>
            <a:r>
              <a:rPr lang="ar-SA" dirty="0" smtClean="0"/>
              <a:t>العقاب المكاني : هو عقاب سلبي</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ثانياً: العقاب السلبي</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يتمثل في سحب المعلم أو أحد الوالدين </a:t>
            </a:r>
            <a:r>
              <a:rPr lang="ar-SA" dirty="0" err="1" smtClean="0"/>
              <a:t>إو</a:t>
            </a:r>
            <a:r>
              <a:rPr lang="ar-SA" dirty="0" smtClean="0"/>
              <a:t> إزالة مثير أو شيء سار ومحبب لدى الطفل على أثر قيامه بإصدار استجابة غير مرغوب فيها في سياق موقف معين ويعد الإقصاء والحرمان وتكلفة الاستجابة من الأساليب الرئيسية التي يقوم عليها هذا الإجراء.</a:t>
            </a:r>
          </a:p>
          <a:p>
            <a:pPr>
              <a:buNone/>
            </a:pPr>
            <a:r>
              <a:rPr lang="ar-SA" dirty="0" smtClean="0"/>
              <a:t>أمثلة:</a:t>
            </a:r>
          </a:p>
          <a:p>
            <a:pPr>
              <a:buNone/>
            </a:pPr>
            <a:r>
              <a:rPr lang="ar-SA" dirty="0" smtClean="0"/>
              <a:t>1-نقل الموظف إلى منطقة نائية.</a:t>
            </a:r>
          </a:p>
          <a:p>
            <a:pPr>
              <a:buNone/>
            </a:pPr>
            <a:r>
              <a:rPr lang="ar-SA" dirty="0" smtClean="0"/>
              <a:t>2-حرمان الطفل من مشاهدة التلفزيون لعدم القيام بحل الواجبات المدرسية.</a:t>
            </a:r>
          </a:p>
          <a:p>
            <a:pPr>
              <a:buNone/>
            </a:pPr>
            <a:endParaRPr lang="ar-SA"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أساليب </a:t>
            </a:r>
            <a:r>
              <a:rPr lang="ar-SA" dirty="0" smtClean="0"/>
              <a:t>العقاب:</a:t>
            </a:r>
          </a:p>
          <a:p>
            <a:pPr>
              <a:buNone/>
            </a:pPr>
            <a:r>
              <a:rPr lang="ar-SA" dirty="0" smtClean="0"/>
              <a:t>اللوم الصريح والتوبيخ والتهديد وعزل الطفل في غرفة خاصة لفترة من الزمن أو منعه من الاشتراك في نشاط يميل إليه أو محبب له.</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44</TotalTime>
  <Words>1887</Words>
  <Application>Microsoft Office PowerPoint</Application>
  <PresentationFormat>عرض على الشاشة (3:4)‏</PresentationFormat>
  <Paragraphs>247</Paragraphs>
  <Slides>55</Slides>
  <Notes>0</Notes>
  <HiddenSlides>0</HiddenSlides>
  <MMClips>0</MMClips>
  <ScaleCrop>false</ScaleCrop>
  <HeadingPairs>
    <vt:vector size="4" baseType="variant">
      <vt:variant>
        <vt:lpstr>سمة</vt:lpstr>
      </vt:variant>
      <vt:variant>
        <vt:i4>1</vt:i4>
      </vt:variant>
      <vt:variant>
        <vt:lpstr>عناوين الشرائح</vt:lpstr>
      </vt:variant>
      <vt:variant>
        <vt:i4>55</vt:i4>
      </vt:variant>
    </vt:vector>
  </HeadingPairs>
  <TitlesOfParts>
    <vt:vector size="56" baseType="lpstr">
      <vt:lpstr>حيوية</vt:lpstr>
      <vt:lpstr>تعديل السلوك</vt:lpstr>
      <vt:lpstr> خفض السلوك غير المرغوب فيه ” العقاب وبدائله“ </vt:lpstr>
      <vt:lpstr>أولاً: العقاب</vt:lpstr>
      <vt:lpstr>الشريحة 4</vt:lpstr>
      <vt:lpstr>أشكال العقاب </vt:lpstr>
      <vt:lpstr>أنواع العقاب الإيجابي: </vt:lpstr>
      <vt:lpstr>الشريحة 7</vt:lpstr>
      <vt:lpstr>ثانياً: العقاب السلبي</vt:lpstr>
      <vt:lpstr>الشريحة 9</vt:lpstr>
      <vt:lpstr>أنواع العقاب السلبي</vt:lpstr>
      <vt:lpstr>سؤال للطرح</vt:lpstr>
      <vt:lpstr>العوامل التي تؤثر في فعالية العقاب</vt:lpstr>
      <vt:lpstr>سؤال للطرح</vt:lpstr>
      <vt:lpstr>مبررات استخدام العقاب</vt:lpstr>
      <vt:lpstr>الشريحة 15</vt:lpstr>
      <vt:lpstr>ثانياً: الانطفاء (المحو-التجاهل)</vt:lpstr>
      <vt:lpstr>مراحل عملية الانطفاء</vt:lpstr>
      <vt:lpstr>السلوكيات المستهدفة في الانطفاء</vt:lpstr>
      <vt:lpstr>إرشادات لزيادة فاعلية تطبيق الانطفاء</vt:lpstr>
      <vt:lpstr>سؤال للطرح</vt:lpstr>
      <vt:lpstr>سؤال للنقاش</vt:lpstr>
      <vt:lpstr>العوامل التي تتوقف عليها سرعة اختفاء السلوك عند خضوعه للانطفاء</vt:lpstr>
      <vt:lpstr>اعتبارات أوليه في الانطفاء</vt:lpstr>
      <vt:lpstr>ثالثاً: الإقصاء</vt:lpstr>
      <vt:lpstr>سؤال للطرح</vt:lpstr>
      <vt:lpstr>الشريحة 26</vt:lpstr>
      <vt:lpstr>رابعاً: تكلفة الاستجابة</vt:lpstr>
      <vt:lpstr>مثال على تكلفة الاستجابة</vt:lpstr>
      <vt:lpstr>أشكال تكلفة الاستجابة</vt:lpstr>
      <vt:lpstr>اعتبارات عند استخدام تكلفة الاستجابة</vt:lpstr>
      <vt:lpstr>شروط تطبيق تكلفة الاستجابة</vt:lpstr>
      <vt:lpstr>سؤال للطرح</vt:lpstr>
      <vt:lpstr>خامساً: التصحيح الزائد</vt:lpstr>
      <vt:lpstr>الشريحة 34</vt:lpstr>
      <vt:lpstr>سؤال للطرح</vt:lpstr>
      <vt:lpstr>سادساً: الإشباع</vt:lpstr>
      <vt:lpstr>سؤال للطرح</vt:lpstr>
      <vt:lpstr>سلبيات أسلوب الإشباع</vt:lpstr>
      <vt:lpstr>سابعاً:الممارسة السلبية</vt:lpstr>
      <vt:lpstr>سؤال للطرح</vt:lpstr>
      <vt:lpstr>سؤال للطرح</vt:lpstr>
      <vt:lpstr>ثامناً: التوبيخ</vt:lpstr>
      <vt:lpstr>سؤال للطرح</vt:lpstr>
      <vt:lpstr>سلبيات التوبيخ</vt:lpstr>
      <vt:lpstr>الشريحة 45</vt:lpstr>
      <vt:lpstr>تاسعاً: تقليل الحساسية التدريجي</vt:lpstr>
      <vt:lpstr>سؤال للطرح</vt:lpstr>
      <vt:lpstr>عاشراً: العلاج بالتنفير</vt:lpstr>
      <vt:lpstr>سؤال للطرح</vt:lpstr>
      <vt:lpstr>مفهوم العلاج المنفر</vt:lpstr>
      <vt:lpstr>سؤال للنقاش</vt:lpstr>
      <vt:lpstr>مجالات العلاج بالتنفير</vt:lpstr>
      <vt:lpstr>الحادي عشر: إجراءات التقليل المستندة إلى التعزيز</vt:lpstr>
      <vt:lpstr>الثاني عشر: التجاهل</vt:lpstr>
      <vt:lpstr> شروط التجاهل الفعال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تعديل السلوك</dc:title>
  <dc:creator>user</dc:creator>
  <cp:lastModifiedBy>user</cp:lastModifiedBy>
  <cp:revision>5</cp:revision>
  <dcterms:created xsi:type="dcterms:W3CDTF">2021-02-17T15:56:42Z</dcterms:created>
  <dcterms:modified xsi:type="dcterms:W3CDTF">2021-02-17T16:40:56Z</dcterms:modified>
</cp:coreProperties>
</file>