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0" d="100"/>
          <a:sy n="80" d="100"/>
        </p:scale>
        <p:origin x="-1027"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8AD7B63-44B9-4275-A10F-430FB3B5FF5D}" type="datetimeFigureOut">
              <a:rPr lang="ar-SA" smtClean="0"/>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AD7B63-44B9-4275-A10F-430FB3B5FF5D}" type="datetimeFigureOut">
              <a:rPr lang="ar-SA" smtClean="0"/>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AD7B63-44B9-4275-A10F-430FB3B5FF5D}" type="datetimeFigureOut">
              <a:rPr lang="ar-SA" smtClean="0"/>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AD7B63-44B9-4275-A10F-430FB3B5FF5D}" type="datetimeFigureOut">
              <a:rPr lang="ar-SA" smtClean="0"/>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8AD7B63-44B9-4275-A10F-430FB3B5FF5D}" type="datetimeFigureOut">
              <a:rPr lang="ar-SA" smtClean="0"/>
              <a:t>24/12/1435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8AD7B63-44B9-4275-A10F-430FB3B5FF5D}" type="datetimeFigureOut">
              <a:rPr lang="ar-SA" smtClean="0"/>
              <a:t>24/12/1435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8AD7B63-44B9-4275-A10F-430FB3B5FF5D}" type="datetimeFigureOut">
              <a:rPr lang="ar-SA" smtClean="0"/>
              <a:t>24/12/1435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8AD7B63-44B9-4275-A10F-430FB3B5FF5D}" type="datetimeFigureOut">
              <a:rPr lang="ar-SA" smtClean="0"/>
              <a:t>24/12/1435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8AD7B63-44B9-4275-A10F-430FB3B5FF5D}" type="datetimeFigureOut">
              <a:rPr lang="ar-SA" smtClean="0"/>
              <a:t>24/12/1435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8AD7B63-44B9-4275-A10F-430FB3B5FF5D}" type="datetimeFigureOut">
              <a:rPr lang="ar-SA" smtClean="0"/>
              <a:t>24/12/1435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8AD7B63-44B9-4275-A10F-430FB3B5FF5D}" type="datetimeFigureOut">
              <a:rPr lang="ar-SA" smtClean="0"/>
              <a:t>24/12/1435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7D259DB-51C6-46F5-AE9F-16578108B840}"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8AD7B63-44B9-4275-A10F-430FB3B5FF5D}" type="datetimeFigureOut">
              <a:rPr lang="ar-SA" smtClean="0"/>
              <a:t>24/12/1435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7D259DB-51C6-46F5-AE9F-16578108B840}"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النظريات السلوكية والتدريس المباشر</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يمكن العثور على الأسس النظرية لأسلوب التدريس المباشر في </a:t>
            </a:r>
          </a:p>
          <a:p>
            <a:r>
              <a:rPr lang="ar-SA" dirty="0" smtClean="0"/>
              <a:t>1- البحوث والدراسات التي قام </a:t>
            </a:r>
            <a:r>
              <a:rPr lang="ar-SA" dirty="0" err="1" smtClean="0"/>
              <a:t>بها</a:t>
            </a:r>
            <a:r>
              <a:rPr lang="ar-SA" dirty="0" smtClean="0"/>
              <a:t> علماء التحليل التطبيقي للسلوك.</a:t>
            </a:r>
          </a:p>
          <a:p>
            <a:r>
              <a:rPr lang="ar-SA" dirty="0" smtClean="0"/>
              <a:t>2- من الأعمال التي قدمها منظرون تربويون آخرون مثل العالم بلوم.</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مراحل التعلم</a:t>
            </a:r>
            <a:endParaRPr lang="ar-SA" dirty="0"/>
          </a:p>
        </p:txBody>
      </p:sp>
      <p:sp>
        <p:nvSpPr>
          <p:cNvPr id="3" name="عنصر نائب للمحتوى 2"/>
          <p:cNvSpPr>
            <a:spLocks noGrp="1"/>
          </p:cNvSpPr>
          <p:nvPr>
            <p:ph idx="1"/>
          </p:nvPr>
        </p:nvSpPr>
        <p:spPr/>
        <p:txBody>
          <a:bodyPr/>
          <a:lstStyle/>
          <a:p>
            <a:r>
              <a:rPr lang="ar-SA" dirty="0" smtClean="0"/>
              <a:t>الناس عادة لا يدركون فكرة ما أو مفهوما من المفاهيم بشكل تام عند تعريفهم </a:t>
            </a:r>
            <a:r>
              <a:rPr lang="ar-SA" dirty="0" err="1" smtClean="0"/>
              <a:t>بها</a:t>
            </a:r>
            <a:r>
              <a:rPr lang="ar-SA" dirty="0" smtClean="0"/>
              <a:t> لأول مرة.و الأطفال جميعا يحتاجون إلى فترة </a:t>
            </a:r>
            <a:r>
              <a:rPr lang="ar-SA" dirty="0"/>
              <a:t>م</a:t>
            </a:r>
            <a:r>
              <a:rPr lang="ar-SA" dirty="0" smtClean="0"/>
              <a:t>ا من الوقت طويلة كانت أو قصيرة لكي </a:t>
            </a:r>
            <a:r>
              <a:rPr lang="ar-SA" dirty="0" err="1" smtClean="0"/>
              <a:t>يدركو</a:t>
            </a:r>
            <a:r>
              <a:rPr lang="ar-SA" dirty="0" smtClean="0"/>
              <a:t> تماما الفكرة التي يتم تعليمها لهم.وهي أكثر وضوحاً للمعلمين عند تدريس ذوي صعوبات التعلم.</a:t>
            </a:r>
          </a:p>
          <a:p>
            <a:endParaRPr lang="ar-SA"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ar-SA" dirty="0"/>
          </a:p>
        </p:txBody>
      </p:sp>
      <p:sp>
        <p:nvSpPr>
          <p:cNvPr id="3" name="عنصر نائب للمحتوى 2"/>
          <p:cNvSpPr>
            <a:spLocks noGrp="1"/>
          </p:cNvSpPr>
          <p:nvPr>
            <p:ph idx="1"/>
          </p:nvPr>
        </p:nvSpPr>
        <p:spPr/>
        <p:txBody>
          <a:bodyPr/>
          <a:lstStyle/>
          <a:p>
            <a:pPr algn="ctr"/>
            <a:endParaRPr lang="ar-SA" dirty="0" smtClean="0"/>
          </a:p>
          <a:p>
            <a:pPr algn="ctr"/>
            <a:r>
              <a:rPr lang="ar-SA" dirty="0" smtClean="0"/>
              <a:t>حين يحاول التلميذ تعلم الإلمام بمعلومة ما أو إدراك فكرة ما من الأفكار أو اكتساب مهارة معينة فأنه يمر بالمراحل الأربعة التالية:</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المرحلة الأولى: مرحلة الاكتساب المبدئي</a:t>
            </a:r>
            <a:endParaRPr lang="ar-SA" dirty="0"/>
          </a:p>
        </p:txBody>
      </p:sp>
      <p:sp>
        <p:nvSpPr>
          <p:cNvPr id="3" name="عنصر نائب للمحتوى 2"/>
          <p:cNvSpPr>
            <a:spLocks noGrp="1"/>
          </p:cNvSpPr>
          <p:nvPr>
            <p:ph idx="1"/>
          </p:nvPr>
        </p:nvSpPr>
        <p:spPr/>
        <p:txBody>
          <a:bodyPr/>
          <a:lstStyle/>
          <a:p>
            <a:r>
              <a:rPr lang="ar-SA" dirty="0" smtClean="0"/>
              <a:t>في هذه المرحلة من التدريس يتم تعريض الطالب للمعلومة الجديدة ولكنه لا يتمكن من إدراكها بشكل تام (فقط الإمساك بأول خيط من خيوط الإلمام بالفكرة ليفهمها).</a:t>
            </a:r>
          </a:p>
          <a:p>
            <a:r>
              <a:rPr lang="ar-SA" dirty="0" smtClean="0"/>
              <a:t>مثال : جدول مضاعفات العدد 5 من جدول الضرب.</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المرحلة الثانية: مرحلة الحدق (الإتقان) والبراعة</a:t>
            </a:r>
            <a:endParaRPr lang="ar-SA" dirty="0"/>
          </a:p>
        </p:txBody>
      </p:sp>
      <p:sp>
        <p:nvSpPr>
          <p:cNvPr id="3" name="عنصر نائب للمحتوى 2"/>
          <p:cNvSpPr>
            <a:spLocks noGrp="1"/>
          </p:cNvSpPr>
          <p:nvPr>
            <p:ph idx="1"/>
          </p:nvPr>
        </p:nvSpPr>
        <p:spPr/>
        <p:txBody>
          <a:bodyPr/>
          <a:lstStyle/>
          <a:p>
            <a:r>
              <a:rPr lang="ar-SA" dirty="0" smtClean="0"/>
              <a:t>يبدأ التلميذ في فهم المعلومة وإدراكها ولكنه رغم ذلك مازال في حاجة إلى قدر كبير من التدرب عليها.</a:t>
            </a:r>
          </a:p>
          <a:p>
            <a:r>
              <a:rPr lang="ar-SA" dirty="0" smtClean="0"/>
              <a:t>بناء على المثال السابق يتم تزويد الطالب بتدريبات مكثفة من خلال استخدام:</a:t>
            </a:r>
          </a:p>
          <a:p>
            <a:r>
              <a:rPr lang="ar-SA" dirty="0" smtClean="0"/>
              <a:t>1- البطاقات الخاطفة.</a:t>
            </a:r>
          </a:p>
          <a:p>
            <a:r>
              <a:rPr lang="ar-SA" dirty="0" smtClean="0"/>
              <a:t>2- العاب الكمبيوتر.</a:t>
            </a:r>
          </a:p>
          <a:p>
            <a:r>
              <a:rPr lang="ar-SA" dirty="0" smtClean="0"/>
              <a:t>3- تمرينات شفوية أو كتابية يقوم بحلها.</a:t>
            </a:r>
          </a:p>
          <a:p>
            <a:r>
              <a:rPr lang="ar-SA" dirty="0" smtClean="0"/>
              <a:t>4- تقديم أنواع مختلفة من المعززات.</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المرحلة الثالثة: مرحلة استبقاء المعلومة والاحتفاظ </a:t>
            </a:r>
            <a:r>
              <a:rPr lang="ar-SA" dirty="0" err="1" smtClean="0"/>
              <a:t>بها</a:t>
            </a:r>
            <a:endParaRPr lang="ar-SA" dirty="0"/>
          </a:p>
        </p:txBody>
      </p:sp>
      <p:sp>
        <p:nvSpPr>
          <p:cNvPr id="3" name="عنصر نائب للمحتوى 2"/>
          <p:cNvSpPr>
            <a:spLocks noGrp="1"/>
          </p:cNvSpPr>
          <p:nvPr>
            <p:ph idx="1"/>
          </p:nvPr>
        </p:nvSpPr>
        <p:spPr/>
        <p:txBody>
          <a:bodyPr/>
          <a:lstStyle/>
          <a:p>
            <a:r>
              <a:rPr lang="ar-SA" dirty="0" smtClean="0"/>
              <a:t>في هذه المرحلة يمكن للطالب أن يحتفظ بمستوى عال من الأداء بعد أن يتم استبعاد كل من التعليم المباشر والتعزيز التشجيعي من موقف التعلم .</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المرحلة الرابعة : مرحلة التعميم</a:t>
            </a:r>
            <a:endParaRPr lang="ar-SA" dirty="0"/>
          </a:p>
        </p:txBody>
      </p:sp>
      <p:sp>
        <p:nvSpPr>
          <p:cNvPr id="3" name="عنصر نائب للمحتوى 2"/>
          <p:cNvSpPr>
            <a:spLocks noGrp="1"/>
          </p:cNvSpPr>
          <p:nvPr>
            <p:ph idx="1"/>
          </p:nvPr>
        </p:nvSpPr>
        <p:spPr/>
        <p:txBody>
          <a:bodyPr/>
          <a:lstStyle/>
          <a:p>
            <a:r>
              <a:rPr lang="ar-SA" dirty="0" smtClean="0"/>
              <a:t>في هذه المرحلة يكون الطالب قد وصل إلى نقطة أصبح عندها مالكاً للمعلومة ومتمكناً منها وبدرجة تجعله قادراً على استخدامها وتطبيقها في مواقف أخرى غير موقف التعلم الأصلي أي بعيداً عن غرفة الدراسة.</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إن النجاح الذي نتوقعه من التلميذ وما نعده من خطط تعليمية لتحقيق هذا النجاح ليس بالضرورة واحداً في كل هذه المراحل ، إذ يجب أن يكون لكل مرحلة توقعاتها وخططها التعليمية الخاصة </a:t>
            </a:r>
            <a:r>
              <a:rPr lang="ar-SA" dirty="0" err="1" smtClean="0"/>
              <a:t>بها</a:t>
            </a:r>
            <a:r>
              <a:rPr lang="ar-SA" dirty="0" smtClean="0"/>
              <a:t>.</a:t>
            </a:r>
          </a:p>
          <a:p>
            <a:r>
              <a:rPr lang="ar-SA" dirty="0" smtClean="0"/>
              <a:t>التلاميذ ذوي صعوبات التعلم سوف يحتاجون إلى مساندة ودعم قويين في كل مرحلة من مراحل التعلم وخاصة في المرحلة الأخيرة.</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المضمون التطبيقي للنظريات السلوكية في مجال صعوبات التعلم</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 أوجزت </a:t>
            </a:r>
            <a:r>
              <a:rPr lang="ar-SA" dirty="0" err="1" smtClean="0"/>
              <a:t>ليرنر</a:t>
            </a:r>
            <a:r>
              <a:rPr lang="ar-SA" dirty="0" smtClean="0"/>
              <a:t> 1988 أهم النقاط عند تطبيق النظريات السلوكية في التعامل مع ذوي صعوبات التعلم.</a:t>
            </a:r>
          </a:p>
          <a:p>
            <a:r>
              <a:rPr lang="ar-SA" dirty="0" smtClean="0"/>
              <a:t>1- للتدريس المباشر تأثير فعال.</a:t>
            </a:r>
          </a:p>
          <a:p>
            <a:r>
              <a:rPr lang="ar-SA" dirty="0" smtClean="0"/>
              <a:t>وذلك عند تحليل المنهج إلى ابسط أجزاءه ، وترتيبه على نحو متسلسل متتابع .</a:t>
            </a:r>
          </a:p>
          <a:p>
            <a:r>
              <a:rPr lang="ar-SA" dirty="0" smtClean="0"/>
              <a:t>2- إمكانية الاستعانة بأساليب أخرى تدريسية إلى جانب أسلوب التدريس المباشر.</a:t>
            </a:r>
          </a:p>
          <a:p>
            <a:r>
              <a:rPr lang="ar-SA" dirty="0" smtClean="0"/>
              <a:t>فالمعلم الإكلينيكي الدقيق يستفيد من معرفته بكل من المنهج ومكوناته وخصائص الطالب في تخطيط وإعداد وتنفيذ التعليم الملائم لتحقيق الأهداف الموضوعة له.</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3- ضرورة أخذ مرحلة التعلم التي يمر </a:t>
            </a:r>
            <a:r>
              <a:rPr lang="ar-SA" dirty="0" err="1" smtClean="0"/>
              <a:t>بها</a:t>
            </a:r>
            <a:r>
              <a:rPr lang="ar-SA" dirty="0" smtClean="0"/>
              <a:t> التلميذ بعين الاعتبار.</a:t>
            </a:r>
          </a:p>
          <a:p>
            <a:r>
              <a:rPr lang="ar-SA" dirty="0" smtClean="0"/>
              <a:t>الطالب ذوي صعوبات التعلم سوف يستغرق وقتاً أطول في مروره عبر مراحل التعلم واحدة </a:t>
            </a:r>
            <a:r>
              <a:rPr lang="ar-SA" dirty="0" err="1" smtClean="0"/>
              <a:t>تلوالأخرى</a:t>
            </a:r>
            <a:r>
              <a:rPr lang="ar-SA" smtClean="0"/>
              <a:t>.</a:t>
            </a:r>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مقدمة</a:t>
            </a:r>
            <a:endParaRPr lang="ar-SA" dirty="0"/>
          </a:p>
        </p:txBody>
      </p:sp>
      <p:sp>
        <p:nvSpPr>
          <p:cNvPr id="3" name="عنصر نائب للمحتوى 2"/>
          <p:cNvSpPr>
            <a:spLocks noGrp="1"/>
          </p:cNvSpPr>
          <p:nvPr>
            <p:ph idx="1"/>
          </p:nvPr>
        </p:nvSpPr>
        <p:spPr/>
        <p:txBody>
          <a:bodyPr/>
          <a:lstStyle/>
          <a:p>
            <a:r>
              <a:rPr lang="ar-SA" dirty="0" smtClean="0"/>
              <a:t>أسهم علماء النفس السلوكيون في تطوير مجال صعوبات التعلم بتقديم نظريات تحمل أهمية حيوية لتدريس الطلاب الذين يعانون من تلك الصعوبات.</a:t>
            </a:r>
          </a:p>
          <a:p>
            <a:r>
              <a:rPr lang="ar-SA" dirty="0" smtClean="0"/>
              <a:t>تركز تلك النظريات حول :</a:t>
            </a:r>
          </a:p>
          <a:p>
            <a:r>
              <a:rPr lang="ar-SA" dirty="0" smtClean="0"/>
              <a:t>1- المنهج الدراسي أو المهمات والواجبات التي يتم تدريسها للتلاميذ.</a:t>
            </a:r>
          </a:p>
          <a:p>
            <a:r>
              <a:rPr lang="ar-SA" dirty="0" smtClean="0"/>
              <a:t>2- تحليل الأفعال السلوكية التي يتحتم على الطفل القيام </a:t>
            </a:r>
            <a:r>
              <a:rPr lang="ar-SA" dirty="0" err="1" smtClean="0"/>
              <a:t>بها</a:t>
            </a:r>
            <a:r>
              <a:rPr lang="ar-SA" dirty="0" smtClean="0"/>
              <a:t> لتعلم تلك المهمات والواجبات.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يطلق على التعليم النابع من النظريات السلوكية التدريس المباشر أو الموجه.</a:t>
            </a:r>
          </a:p>
          <a:p>
            <a:r>
              <a:rPr lang="ar-SA" dirty="0" smtClean="0"/>
              <a:t>هناك مجموعة من المصطلحات تطلق على هذا النوع من التدريس فعلى سبيل المثال:</a:t>
            </a:r>
          </a:p>
          <a:p>
            <a:r>
              <a:rPr lang="ar-SA" dirty="0" smtClean="0"/>
              <a:t>1- التعلم المتقن أو المتمكن.</a:t>
            </a:r>
          </a:p>
          <a:p>
            <a:r>
              <a:rPr lang="ar-SA" dirty="0" smtClean="0"/>
              <a:t>2- التدريس الموجه.</a:t>
            </a:r>
          </a:p>
          <a:p>
            <a:r>
              <a:rPr lang="ar-SA" dirty="0" smtClean="0"/>
              <a:t>3- تحليل المهمات أو الواجبات.</a:t>
            </a:r>
          </a:p>
          <a:p>
            <a:r>
              <a:rPr lang="ar-SA" dirty="0" smtClean="0"/>
              <a:t>4- تدريس المهارات المتتابعة.</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يوصي أصحاب النظريات السلوكية المربين والمعلمين على تركيز اهتمامهم في عملية التدريس على المهارات الأكاديمية التي يكون التلاميذ بحاجة إلى تعلمها بدلاً من التركيز على معالجة جوانب القصور التي يعاني منها هؤلاء الطلاب.</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التحليل السلوكي للمهمات والتدريس المباشر</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ترى النظريات السلوكية أنه يجب على المعلمين </a:t>
            </a:r>
          </a:p>
          <a:p>
            <a:r>
              <a:rPr lang="ar-SA" dirty="0" smtClean="0"/>
              <a:t>1- القيام بتحليل المهمات والواجبات الأكاديمية إلى ابسط عناصرها الأساسية المتمثلة في المهارات الضرورية اللازمة لأداء تلك المهمات وإنجاز هذه الواجبات.</a:t>
            </a:r>
          </a:p>
          <a:p>
            <a:r>
              <a:rPr lang="ar-SA" dirty="0" smtClean="0"/>
              <a:t>2- وضعها في ترتيب منطقي متسلسل بحيث تؤدي كل منها إلى المهارة التي تليها.</a:t>
            </a:r>
          </a:p>
          <a:p>
            <a:r>
              <a:rPr lang="ar-SA" dirty="0" smtClean="0"/>
              <a:t>3- اختبار وتقييم الطلاب لتحديد ما يملكونه من تلك المهارات وما يفتقدونه منها.</a:t>
            </a:r>
          </a:p>
          <a:p>
            <a:r>
              <a:rPr lang="ar-SA" dirty="0" smtClean="0"/>
              <a:t>4- ومن خلال عملية التدريس يقوم المدرسون بمساعدة الطلاب على اكتساب المهارات الفرعية التي لم يتمكنوا بعد من اكتسابها.</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التدريس المباشر يهتم </a:t>
            </a:r>
            <a:endParaRPr lang="ar-SA" dirty="0"/>
          </a:p>
        </p:txBody>
      </p:sp>
      <p:sp>
        <p:nvSpPr>
          <p:cNvPr id="3" name="عنصر نائب للمحتوى 2"/>
          <p:cNvSpPr>
            <a:spLocks noGrp="1"/>
          </p:cNvSpPr>
          <p:nvPr>
            <p:ph idx="1"/>
          </p:nvPr>
        </p:nvSpPr>
        <p:spPr/>
        <p:txBody>
          <a:bodyPr/>
          <a:lstStyle/>
          <a:p>
            <a:r>
              <a:rPr lang="ar-SA" dirty="0" smtClean="0"/>
              <a:t>1- بتحليل السلوك النهائي إلى أجزاءه وعناصره التي يتكون منها .</a:t>
            </a:r>
          </a:p>
          <a:p>
            <a:r>
              <a:rPr lang="ar-SA" dirty="0" smtClean="0"/>
              <a:t>2- بتحديد السلوكيات التي </a:t>
            </a:r>
            <a:r>
              <a:rPr lang="ar-SA" dirty="0"/>
              <a:t>ل</a:t>
            </a:r>
            <a:r>
              <a:rPr lang="ar-SA" dirty="0" smtClean="0"/>
              <a:t>م يتمكن منها التلميذ بعد حيث يتم تدريسها له كي يتقنها.</a:t>
            </a:r>
          </a:p>
          <a:p>
            <a:r>
              <a:rPr lang="ar-SA" dirty="0" smtClean="0"/>
              <a:t>3- بإدماج تلك السلوكيات في الأهداف النهائية التي يسعى المعلمون إلى تحقيقها للتلميذ.</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تؤمن النظرية السلوكية بأن عملية تقييم التلميذ واختباره ينبغي أن تقتصر على تحديد كل من جوانب القوة التي يملكها وجوانب الضعف التي يعانيها في مهارات معينة وان توجه عملية التدريس إلى مساعدة التلميذ على اكتساب تلك المهارات وإتقانها.</a:t>
            </a:r>
          </a:p>
          <a:p>
            <a:r>
              <a:rPr lang="ar-SA" dirty="0" smtClean="0"/>
              <a:t>بني التدريس المباشر على أساس أن نجاح التلميذ أو فشله أكاديميا يعود إلى نجاحه أو فشله في إدراك مابين المهارات الفرعية من ارتباط وتسلسل منطقي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سؤال جماعي</a:t>
            </a:r>
            <a:br>
              <a:rPr lang="ar-SA" dirty="0" smtClean="0"/>
            </a:br>
            <a:endParaRPr lang="ar-SA" dirty="0"/>
          </a:p>
        </p:txBody>
      </p:sp>
      <p:sp>
        <p:nvSpPr>
          <p:cNvPr id="3" name="عنصر نائب للمحتوى 2"/>
          <p:cNvSpPr>
            <a:spLocks noGrp="1"/>
          </p:cNvSpPr>
          <p:nvPr>
            <p:ph idx="1"/>
          </p:nvPr>
        </p:nvSpPr>
        <p:spPr/>
        <p:txBody>
          <a:bodyPr/>
          <a:lstStyle/>
          <a:p>
            <a:pPr algn="ctr"/>
            <a:r>
              <a:rPr lang="ar-SA" dirty="0" err="1" smtClean="0"/>
              <a:t>ماهي</a:t>
            </a:r>
            <a:r>
              <a:rPr lang="ar-SA" dirty="0" smtClean="0"/>
              <a:t> الخطوات الأساسية التي يسير عليها أسلوب التدريس المباشر؟</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ctr"/>
            <a:r>
              <a:rPr lang="ar-SA" dirty="0" smtClean="0"/>
              <a:t>مثال على الخطوات التي يسير عليها </a:t>
            </a:r>
            <a:r>
              <a:rPr lang="ar-SA" dirty="0" err="1" smtClean="0"/>
              <a:t>اسلوب</a:t>
            </a:r>
            <a:r>
              <a:rPr lang="ar-SA" dirty="0" smtClean="0"/>
              <a:t> التدريس المباشر:</a:t>
            </a:r>
          </a:p>
          <a:p>
            <a:pPr algn="ctr"/>
            <a:endParaRPr lang="ar-SA" dirty="0" smtClean="0"/>
          </a:p>
          <a:p>
            <a:pPr algn="ctr">
              <a:buNone/>
            </a:pPr>
            <a:r>
              <a:rPr lang="ar-SA" dirty="0" smtClean="0">
                <a:solidFill>
                  <a:schemeClr val="tx2">
                    <a:lumMod val="75000"/>
                  </a:schemeClr>
                </a:solidFill>
              </a:rPr>
              <a:t>تعليم طالب مهارة السباحة</a:t>
            </a:r>
            <a:endParaRPr lang="ar-SA" dirty="0">
              <a:solidFill>
                <a:schemeClr val="tx2">
                  <a:lumMod val="75000"/>
                </a:schemeClr>
              </a:solidFill>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803</Words>
  <Application>Microsoft Office PowerPoint</Application>
  <PresentationFormat>عرض على الشاشة (3:4)‏</PresentationFormat>
  <Paragraphs>61</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النظريات السلوكية والتدريس المباشر</vt:lpstr>
      <vt:lpstr>مقدمة</vt:lpstr>
      <vt:lpstr>الشريحة 3</vt:lpstr>
      <vt:lpstr>الشريحة 4</vt:lpstr>
      <vt:lpstr>التحليل السلوكي للمهمات والتدريس المباشر</vt:lpstr>
      <vt:lpstr>التدريس المباشر يهتم </vt:lpstr>
      <vt:lpstr>الشريحة 7</vt:lpstr>
      <vt:lpstr>سؤال جماعي </vt:lpstr>
      <vt:lpstr>الشريحة 9</vt:lpstr>
      <vt:lpstr>الشريحة 10</vt:lpstr>
      <vt:lpstr>مراحل التعلم</vt:lpstr>
      <vt:lpstr>الشريحة 12</vt:lpstr>
      <vt:lpstr>المرحلة الأولى: مرحلة الاكتساب المبدئي</vt:lpstr>
      <vt:lpstr>المرحلة الثانية: مرحلة الحدق (الإتقان) والبراعة</vt:lpstr>
      <vt:lpstr>المرحلة الثالثة: مرحلة استبقاء المعلومة والاحتفاظ بها</vt:lpstr>
      <vt:lpstr>المرحلة الرابعة : مرحلة التعميم</vt:lpstr>
      <vt:lpstr>الشريحة 17</vt:lpstr>
      <vt:lpstr>المضمون التطبيقي للنظريات السلوكية في مجال صعوبات التعلم</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النظريات السلوكية والتدريس المباشر</dc:title>
  <dc:creator>user0</dc:creator>
  <cp:lastModifiedBy>user0</cp:lastModifiedBy>
  <cp:revision>24</cp:revision>
  <dcterms:created xsi:type="dcterms:W3CDTF">2014-10-18T16:01:35Z</dcterms:created>
  <dcterms:modified xsi:type="dcterms:W3CDTF">2014-10-18T18:29:27Z</dcterms:modified>
</cp:coreProperties>
</file>