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76" r:id="rId1"/>
  </p:sldMasterIdLst>
  <p:notesMasterIdLst>
    <p:notesMasterId r:id="rId11"/>
  </p:notesMasterIdLst>
  <p:sldIdLst>
    <p:sldId id="361" r:id="rId2"/>
    <p:sldId id="308" r:id="rId3"/>
    <p:sldId id="309" r:id="rId4"/>
    <p:sldId id="310" r:id="rId5"/>
    <p:sldId id="311" r:id="rId6"/>
    <p:sldId id="312" r:id="rId7"/>
    <p:sldId id="314" r:id="rId8"/>
    <p:sldId id="315" r:id="rId9"/>
    <p:sldId id="316"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430" autoAdjust="0"/>
    <p:restoredTop sz="94500" autoAdjust="0"/>
  </p:normalViewPr>
  <p:slideViewPr>
    <p:cSldViewPr>
      <p:cViewPr>
        <p:scale>
          <a:sx n="58" d="100"/>
          <a:sy n="58" d="100"/>
        </p:scale>
        <p:origin x="-1500" y="-10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85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wmf"/><Relationship Id="rId7" Type="http://schemas.openxmlformats.org/officeDocument/2006/relationships/image" Target="../media/image8.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wmf"/><Relationship Id="rId9"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11.wmf"/><Relationship Id="rId7" Type="http://schemas.openxmlformats.org/officeDocument/2006/relationships/image" Target="../media/image15.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14.wmf"/><Relationship Id="rId5" Type="http://schemas.openxmlformats.org/officeDocument/2006/relationships/image" Target="../media/image13.wmf"/><Relationship Id="rId4"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23.wmf"/><Relationship Id="rId13" Type="http://schemas.openxmlformats.org/officeDocument/2006/relationships/image" Target="../media/image28.wmf"/><Relationship Id="rId3" Type="http://schemas.openxmlformats.org/officeDocument/2006/relationships/image" Target="../media/image13.wmf"/><Relationship Id="rId7" Type="http://schemas.openxmlformats.org/officeDocument/2006/relationships/image" Target="../media/image22.wmf"/><Relationship Id="rId12" Type="http://schemas.openxmlformats.org/officeDocument/2006/relationships/image" Target="../media/image27.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21.wmf"/><Relationship Id="rId11" Type="http://schemas.openxmlformats.org/officeDocument/2006/relationships/image" Target="../media/image26.wmf"/><Relationship Id="rId5" Type="http://schemas.openxmlformats.org/officeDocument/2006/relationships/image" Target="../media/image20.wmf"/><Relationship Id="rId10" Type="http://schemas.openxmlformats.org/officeDocument/2006/relationships/image" Target="../media/image25.wmf"/><Relationship Id="rId4" Type="http://schemas.openxmlformats.org/officeDocument/2006/relationships/image" Target="../media/image7.wmf"/><Relationship Id="rId9" Type="http://schemas.openxmlformats.org/officeDocument/2006/relationships/image" Target="../media/image24.wmf"/><Relationship Id="rId14" Type="http://schemas.openxmlformats.org/officeDocument/2006/relationships/image" Target="../media/image29.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35.wmf"/><Relationship Id="rId3" Type="http://schemas.openxmlformats.org/officeDocument/2006/relationships/image" Target="../media/image30.wmf"/><Relationship Id="rId7" Type="http://schemas.openxmlformats.org/officeDocument/2006/relationships/image" Target="../media/image34.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33.wmf"/><Relationship Id="rId5" Type="http://schemas.openxmlformats.org/officeDocument/2006/relationships/image" Target="../media/image32.wmf"/><Relationship Id="rId4" Type="http://schemas.openxmlformats.org/officeDocument/2006/relationships/image" Target="../media/image31.wmf"/><Relationship Id="rId9" Type="http://schemas.openxmlformats.org/officeDocument/2006/relationships/image" Target="../media/image36.w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image" Target="../media/image37.wmf"/><Relationship Id="rId7" Type="http://schemas.openxmlformats.org/officeDocument/2006/relationships/image" Target="../media/image41.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40.wmf"/><Relationship Id="rId5" Type="http://schemas.openxmlformats.org/officeDocument/2006/relationships/image" Target="../media/image39.wmf"/><Relationship Id="rId10" Type="http://schemas.openxmlformats.org/officeDocument/2006/relationships/image" Target="../media/image44.wmf"/><Relationship Id="rId4" Type="http://schemas.openxmlformats.org/officeDocument/2006/relationships/image" Target="../media/image38.wmf"/><Relationship Id="rId9" Type="http://schemas.openxmlformats.org/officeDocument/2006/relationships/image" Target="../media/image43.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3.wmf"/><Relationship Id="rId1" Type="http://schemas.openxmlformats.org/officeDocument/2006/relationships/image" Target="../media/image2.wmf"/><Relationship Id="rId5" Type="http://schemas.openxmlformats.org/officeDocument/2006/relationships/image" Target="../media/image47.wmf"/><Relationship Id="rId4" Type="http://schemas.openxmlformats.org/officeDocument/2006/relationships/image" Target="../media/image4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2B82C94-689D-4F40-8E75-4D97BA2F6FD6}" type="datetimeFigureOut">
              <a:rPr lang="ar-SA" smtClean="0"/>
              <a:pPr/>
              <a:t>12/01/1432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25EB15D-70EB-4E7C-B61E-0E3B23FB7367}"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2</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3</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4</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5</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6</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7</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8</a:t>
            </a:fld>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E25EB15D-70EB-4E7C-B61E-0E3B23FB7367}" type="slidenum">
              <a:rPr lang="ar-SA" smtClean="0"/>
              <a:pPr/>
              <a:t>9</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0A4B46-2FAA-472C-8866-25F2D5058CD4}" type="slidenum">
              <a:rPr lang="ar-SA" smtClean="0"/>
              <a:pPr/>
              <a:t>‹#›</a:t>
            </a:fld>
            <a:endParaRPr lang="ar-SA"/>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7251D2A-8AC4-476C-A041-4CB9BCF7C31F}" type="datetimeFigureOut">
              <a:rPr lang="ar-SA" smtClean="0"/>
              <a:pPr/>
              <a:t>12/01/1432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CC0A4B46-2FAA-472C-8866-25F2D5058CD4}"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7251D2A-8AC4-476C-A041-4CB9BCF7C31F}" type="datetimeFigureOut">
              <a:rPr lang="ar-SA" smtClean="0"/>
              <a:pPr/>
              <a:t>12/01/1432</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C0A4B46-2FAA-472C-8866-25F2D5058CD4}"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ransition>
    <p:wipe dir="d"/>
  </p:transition>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oleObject" Target="../embeddings/oleObject10.bin"/><Relationship Id="rId3" Type="http://schemas.openxmlformats.org/officeDocument/2006/relationships/notesSlide" Target="../notesSlides/notesSlide1.xml"/><Relationship Id="rId7" Type="http://schemas.openxmlformats.org/officeDocument/2006/relationships/oleObject" Target="../embeddings/oleObject4.bin"/><Relationship Id="rId12" Type="http://schemas.openxmlformats.org/officeDocument/2006/relationships/oleObject" Target="../embeddings/oleObject9.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3.bin"/><Relationship Id="rId11" Type="http://schemas.openxmlformats.org/officeDocument/2006/relationships/oleObject" Target="../embeddings/oleObject8.bin"/><Relationship Id="rId5" Type="http://schemas.openxmlformats.org/officeDocument/2006/relationships/oleObject" Target="../embeddings/oleObject2.bin"/><Relationship Id="rId10" Type="http://schemas.openxmlformats.org/officeDocument/2006/relationships/oleObject" Target="../embeddings/oleObject7.bin"/><Relationship Id="rId4" Type="http://schemas.openxmlformats.org/officeDocument/2006/relationships/oleObject" Target="../embeddings/oleObject1.bin"/><Relationship Id="rId9" Type="http://schemas.openxmlformats.org/officeDocument/2006/relationships/oleObject" Target="../embeddings/oleObject6.bin"/><Relationship Id="rId14" Type="http://schemas.openxmlformats.org/officeDocument/2006/relationships/oleObject" Target="../embeddings/oleObject11.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image" Target="../media/image17.png"/><Relationship Id="rId3" Type="http://schemas.openxmlformats.org/officeDocument/2006/relationships/notesSlide" Target="../notesSlides/notesSlide2.xml"/><Relationship Id="rId7" Type="http://schemas.openxmlformats.org/officeDocument/2006/relationships/oleObject" Target="../embeddings/oleObject15.bin"/><Relationship Id="rId12" Type="http://schemas.openxmlformats.org/officeDocument/2006/relationships/oleObject" Target="../embeddings/oleObject20.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14.bin"/><Relationship Id="rId11" Type="http://schemas.openxmlformats.org/officeDocument/2006/relationships/oleObject" Target="../embeddings/oleObject19.bin"/><Relationship Id="rId5" Type="http://schemas.openxmlformats.org/officeDocument/2006/relationships/oleObject" Target="../embeddings/oleObject13.bin"/><Relationship Id="rId10" Type="http://schemas.openxmlformats.org/officeDocument/2006/relationships/oleObject" Target="../embeddings/oleObject18.bin"/><Relationship Id="rId4" Type="http://schemas.openxmlformats.org/officeDocument/2006/relationships/oleObject" Target="../embeddings/oleObject12.bin"/><Relationship Id="rId9" Type="http://schemas.openxmlformats.org/officeDocument/2006/relationships/oleObject" Target="../embeddings/oleObject17.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18.png"/><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23.bin"/><Relationship Id="rId5" Type="http://schemas.openxmlformats.org/officeDocument/2006/relationships/oleObject" Target="../embeddings/oleObject22.bin"/><Relationship Id="rId4" Type="http://schemas.openxmlformats.org/officeDocument/2006/relationships/oleObject" Target="../embeddings/oleObject21.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19.png"/><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oleObject" Target="../embeddings/oleObject26.bin"/><Relationship Id="rId5" Type="http://schemas.openxmlformats.org/officeDocument/2006/relationships/oleObject" Target="../embeddings/oleObject25.bin"/><Relationship Id="rId4" Type="http://schemas.openxmlformats.org/officeDocument/2006/relationships/oleObject" Target="../embeddings/oleObject24.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31.bin"/><Relationship Id="rId13" Type="http://schemas.openxmlformats.org/officeDocument/2006/relationships/oleObject" Target="../embeddings/oleObject36.bin"/><Relationship Id="rId18" Type="http://schemas.openxmlformats.org/officeDocument/2006/relationships/oleObject" Target="../embeddings/oleObject41.bin"/><Relationship Id="rId3" Type="http://schemas.openxmlformats.org/officeDocument/2006/relationships/notesSlide" Target="../notesSlides/notesSlide5.xml"/><Relationship Id="rId7" Type="http://schemas.openxmlformats.org/officeDocument/2006/relationships/oleObject" Target="../embeddings/oleObject30.bin"/><Relationship Id="rId12" Type="http://schemas.openxmlformats.org/officeDocument/2006/relationships/oleObject" Target="../embeddings/oleObject35.bin"/><Relationship Id="rId17" Type="http://schemas.openxmlformats.org/officeDocument/2006/relationships/oleObject" Target="../embeddings/oleObject40.bin"/><Relationship Id="rId2" Type="http://schemas.openxmlformats.org/officeDocument/2006/relationships/slideLayout" Target="../slideLayouts/slideLayout1.xml"/><Relationship Id="rId16" Type="http://schemas.openxmlformats.org/officeDocument/2006/relationships/oleObject" Target="../embeddings/oleObject39.bin"/><Relationship Id="rId20" Type="http://schemas.openxmlformats.org/officeDocument/2006/relationships/oleObject" Target="../embeddings/oleObject43.bin"/><Relationship Id="rId1" Type="http://schemas.openxmlformats.org/officeDocument/2006/relationships/vmlDrawing" Target="../drawings/vmlDrawing5.vml"/><Relationship Id="rId6" Type="http://schemas.openxmlformats.org/officeDocument/2006/relationships/oleObject" Target="../embeddings/oleObject29.bin"/><Relationship Id="rId11" Type="http://schemas.openxmlformats.org/officeDocument/2006/relationships/oleObject" Target="../embeddings/oleObject34.bin"/><Relationship Id="rId5" Type="http://schemas.openxmlformats.org/officeDocument/2006/relationships/oleObject" Target="../embeddings/oleObject28.bin"/><Relationship Id="rId15" Type="http://schemas.openxmlformats.org/officeDocument/2006/relationships/oleObject" Target="../embeddings/oleObject38.bin"/><Relationship Id="rId10" Type="http://schemas.openxmlformats.org/officeDocument/2006/relationships/oleObject" Target="../embeddings/oleObject33.bin"/><Relationship Id="rId19" Type="http://schemas.openxmlformats.org/officeDocument/2006/relationships/oleObject" Target="../embeddings/oleObject42.bin"/><Relationship Id="rId4" Type="http://schemas.openxmlformats.org/officeDocument/2006/relationships/oleObject" Target="../embeddings/oleObject27.bin"/><Relationship Id="rId9" Type="http://schemas.openxmlformats.org/officeDocument/2006/relationships/oleObject" Target="../embeddings/oleObject32.bin"/><Relationship Id="rId14" Type="http://schemas.openxmlformats.org/officeDocument/2006/relationships/oleObject" Target="../embeddings/oleObject37.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48.bin"/><Relationship Id="rId3" Type="http://schemas.openxmlformats.org/officeDocument/2006/relationships/notesSlide" Target="../notesSlides/notesSlide6.xml"/><Relationship Id="rId7" Type="http://schemas.openxmlformats.org/officeDocument/2006/relationships/oleObject" Target="../embeddings/oleObject47.bin"/><Relationship Id="rId12" Type="http://schemas.openxmlformats.org/officeDocument/2006/relationships/oleObject" Target="../embeddings/oleObject52.bin"/><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oleObject" Target="../embeddings/oleObject46.bin"/><Relationship Id="rId11" Type="http://schemas.openxmlformats.org/officeDocument/2006/relationships/oleObject" Target="../embeddings/oleObject51.bin"/><Relationship Id="rId5" Type="http://schemas.openxmlformats.org/officeDocument/2006/relationships/oleObject" Target="../embeddings/oleObject45.bin"/><Relationship Id="rId10" Type="http://schemas.openxmlformats.org/officeDocument/2006/relationships/oleObject" Target="../embeddings/oleObject50.bin"/><Relationship Id="rId4" Type="http://schemas.openxmlformats.org/officeDocument/2006/relationships/oleObject" Target="../embeddings/oleObject44.bin"/><Relationship Id="rId9" Type="http://schemas.openxmlformats.org/officeDocument/2006/relationships/oleObject" Target="../embeddings/oleObject49.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57.bin"/><Relationship Id="rId13" Type="http://schemas.openxmlformats.org/officeDocument/2006/relationships/oleObject" Target="../embeddings/oleObject62.bin"/><Relationship Id="rId3" Type="http://schemas.openxmlformats.org/officeDocument/2006/relationships/notesSlide" Target="../notesSlides/notesSlide7.xml"/><Relationship Id="rId7" Type="http://schemas.openxmlformats.org/officeDocument/2006/relationships/oleObject" Target="../embeddings/oleObject56.bin"/><Relationship Id="rId12" Type="http://schemas.openxmlformats.org/officeDocument/2006/relationships/oleObject" Target="../embeddings/oleObject61.bin"/><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oleObject" Target="../embeddings/oleObject55.bin"/><Relationship Id="rId11" Type="http://schemas.openxmlformats.org/officeDocument/2006/relationships/oleObject" Target="../embeddings/oleObject60.bin"/><Relationship Id="rId5" Type="http://schemas.openxmlformats.org/officeDocument/2006/relationships/oleObject" Target="../embeddings/oleObject54.bin"/><Relationship Id="rId10" Type="http://schemas.openxmlformats.org/officeDocument/2006/relationships/oleObject" Target="../embeddings/oleObject59.bin"/><Relationship Id="rId4" Type="http://schemas.openxmlformats.org/officeDocument/2006/relationships/oleObject" Target="../embeddings/oleObject53.bin"/><Relationship Id="rId9" Type="http://schemas.openxmlformats.org/officeDocument/2006/relationships/oleObject" Target="../embeddings/oleObject58.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67.bin"/><Relationship Id="rId3" Type="http://schemas.openxmlformats.org/officeDocument/2006/relationships/notesSlide" Target="../notesSlides/notesSlide8.xml"/><Relationship Id="rId7" Type="http://schemas.openxmlformats.org/officeDocument/2006/relationships/oleObject" Target="../embeddings/oleObject66.bin"/><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oleObject" Target="../embeddings/oleObject65.bin"/><Relationship Id="rId5" Type="http://schemas.openxmlformats.org/officeDocument/2006/relationships/oleObject" Target="../embeddings/oleObject64.bin"/><Relationship Id="rId4" Type="http://schemas.openxmlformats.org/officeDocument/2006/relationships/oleObject" Target="../embeddings/oleObject6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357554" y="2857496"/>
            <a:ext cx="2706190" cy="1569660"/>
          </a:xfrm>
          <a:prstGeom prst="rect">
            <a:avLst/>
          </a:prstGeom>
          <a:noFill/>
        </p:spPr>
        <p:txBody>
          <a:bodyPr wrap="none" rtlCol="1">
            <a:spAutoFit/>
          </a:bodyPr>
          <a:lstStyle/>
          <a:p>
            <a:pPr algn="ctr"/>
            <a:r>
              <a:rPr lang="ar-SA" sz="6000" dirty="0" smtClean="0">
                <a:solidFill>
                  <a:schemeClr val="bg1"/>
                </a:solidFill>
                <a:latin typeface="Monotype Koufi" pitchFamily="2" charset="-78"/>
                <a:ea typeface="Monotype Koufi" pitchFamily="2" charset="-78"/>
                <a:cs typeface="Simplified Arabic" pitchFamily="2" charset="-78"/>
              </a:rPr>
              <a:t>المحاضرة</a:t>
            </a:r>
            <a:r>
              <a:rPr lang="ar-SA" dirty="0" smtClean="0">
                <a:solidFill>
                  <a:schemeClr val="bg1"/>
                </a:solidFill>
                <a:latin typeface="Monotype Koufi" pitchFamily="2" charset="-78"/>
                <a:ea typeface="Monotype Koufi" pitchFamily="2" charset="-78"/>
                <a:cs typeface="Simplified Arabic" pitchFamily="2" charset="-78"/>
              </a:rPr>
              <a:t> </a:t>
            </a:r>
          </a:p>
          <a:p>
            <a:pPr algn="ctr"/>
            <a:r>
              <a:rPr lang="ar-SA" sz="3600" dirty="0" smtClean="0">
                <a:solidFill>
                  <a:schemeClr val="bg1"/>
                </a:solidFill>
                <a:latin typeface="Monotype Koufi" pitchFamily="2" charset="-78"/>
                <a:ea typeface="Monotype Koufi" pitchFamily="2" charset="-78"/>
                <a:cs typeface="Simplified Arabic" pitchFamily="2" charset="-78"/>
              </a:rPr>
              <a:t>الثامنة</a:t>
            </a:r>
            <a:endParaRPr lang="ar-SA" sz="3600" dirty="0">
              <a:solidFill>
                <a:schemeClr val="bg1"/>
              </a:solidFill>
              <a:latin typeface="Monotype Koufi" pitchFamily="2" charset="-78"/>
              <a:ea typeface="Monotype Koufi" pitchFamily="2" charset="-78"/>
              <a:cs typeface="Simplified Arabic" pitchFamily="2" charset="-78"/>
            </a:endParaRPr>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131074"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131075" name="Equation" r:id="rId5"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131076" name="Equation" r:id="rId6" imgW="914400" imgH="215640" progId="Equation.3">
              <p:embed/>
            </p:oleObj>
          </a:graphicData>
        </a:graphic>
      </p:graphicFrame>
      <p:graphicFrame>
        <p:nvGraphicFramePr>
          <p:cNvPr id="11" name="كائن 10"/>
          <p:cNvGraphicFramePr>
            <a:graphicFrameLocks noChangeAspect="1"/>
          </p:cNvGraphicFramePr>
          <p:nvPr/>
        </p:nvGraphicFramePr>
        <p:xfrm>
          <a:off x="4514850" y="3321050"/>
          <a:ext cx="557216" cy="215900"/>
        </p:xfrm>
        <a:graphic>
          <a:graphicData uri="http://schemas.openxmlformats.org/presentationml/2006/ole">
            <p:oleObj spid="_x0000_s131077" name="Equation" r:id="rId7"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14" name="مربع نص 113"/>
          <p:cNvSpPr txBox="1"/>
          <p:nvPr/>
        </p:nvSpPr>
        <p:spPr>
          <a:xfrm>
            <a:off x="6357950" y="642918"/>
            <a:ext cx="2643206" cy="584775"/>
          </a:xfrm>
          <a:prstGeom prst="rect">
            <a:avLst/>
          </a:prstGeom>
          <a:noFill/>
        </p:spPr>
        <p:txBody>
          <a:bodyPr wrap="square" rtlCol="1">
            <a:spAutoFit/>
          </a:bodyPr>
          <a:lstStyle/>
          <a:p>
            <a:r>
              <a:rPr lang="ar-SA" sz="3200" b="1" u="sng" dirty="0" smtClean="0">
                <a:solidFill>
                  <a:schemeClr val="accent1">
                    <a:lumMod val="75000"/>
                  </a:schemeClr>
                </a:solidFill>
                <a:latin typeface="+mj-lt"/>
                <a:ea typeface="+mj-ea"/>
                <a:cs typeface="+mj-cs"/>
              </a:rPr>
              <a:t>المرشحات </a:t>
            </a:r>
            <a:r>
              <a:rPr lang="en-US" sz="3200" b="1" u="sng" dirty="0" smtClean="0">
                <a:solidFill>
                  <a:schemeClr val="accent1">
                    <a:lumMod val="75000"/>
                  </a:schemeClr>
                </a:solidFill>
                <a:latin typeface="+mj-lt"/>
                <a:ea typeface="+mj-ea"/>
                <a:cs typeface="+mj-cs"/>
              </a:rPr>
              <a:t>Filters  </a:t>
            </a:r>
            <a:endParaRPr lang="ar-SA" sz="3200" b="1" u="sng" dirty="0" smtClean="0">
              <a:solidFill>
                <a:schemeClr val="accent1">
                  <a:lumMod val="75000"/>
                </a:schemeClr>
              </a:solidFill>
              <a:latin typeface="+mj-lt"/>
              <a:ea typeface="+mj-ea"/>
              <a:cs typeface="+mj-cs"/>
            </a:endParaRPr>
          </a:p>
        </p:txBody>
      </p:sp>
      <p:sp>
        <p:nvSpPr>
          <p:cNvPr id="115" name="مربع نص 114"/>
          <p:cNvSpPr txBox="1"/>
          <p:nvPr/>
        </p:nvSpPr>
        <p:spPr>
          <a:xfrm>
            <a:off x="357158" y="1142984"/>
            <a:ext cx="8643998" cy="1938992"/>
          </a:xfrm>
          <a:prstGeom prst="rect">
            <a:avLst/>
          </a:prstGeom>
          <a:noFill/>
        </p:spPr>
        <p:txBody>
          <a:bodyPr wrap="square" rtlCol="1">
            <a:spAutoFit/>
          </a:bodyPr>
          <a:lstStyle/>
          <a:p>
            <a:pPr>
              <a:buClr>
                <a:schemeClr val="accent1">
                  <a:lumMod val="75000"/>
                </a:schemeClr>
              </a:buClr>
              <a:buFont typeface="Constantia" pitchFamily="18" charset="0"/>
              <a:buChar char="•"/>
            </a:pPr>
            <a:r>
              <a:rPr lang="ar-SA" dirty="0" smtClean="0">
                <a:solidFill>
                  <a:schemeClr val="bg1"/>
                </a:solidFill>
              </a:rPr>
              <a:t> </a:t>
            </a:r>
            <a:r>
              <a:rPr lang="ar-SA" sz="2400" dirty="0" smtClean="0">
                <a:solidFill>
                  <a:schemeClr val="bg1"/>
                </a:solidFill>
              </a:rPr>
              <a:t>يستطيع مرشح من النوع البسيط </a:t>
            </a:r>
            <a:r>
              <a:rPr lang="en-US" sz="2400" dirty="0" smtClean="0">
                <a:solidFill>
                  <a:schemeClr val="bg1"/>
                </a:solidFill>
              </a:rPr>
              <a:t>RC</a:t>
            </a:r>
            <a:r>
              <a:rPr lang="ar-SA" sz="2400" dirty="0" smtClean="0">
                <a:solidFill>
                  <a:schemeClr val="bg1"/>
                </a:solidFill>
              </a:rPr>
              <a:t> (شكل 13) أن يخفض عامل التموج لخرج دوائر التقويم إلى درجة عالية جدا.ً</a:t>
            </a:r>
          </a:p>
          <a:p>
            <a:pPr>
              <a:buClr>
                <a:schemeClr val="accent1">
                  <a:lumMod val="75000"/>
                </a:schemeClr>
              </a:buClr>
              <a:buFont typeface="Constantia" pitchFamily="18" charset="0"/>
              <a:buChar char="•"/>
            </a:pPr>
            <a:r>
              <a:rPr lang="ar-SA" sz="2400" dirty="0" smtClean="0">
                <a:solidFill>
                  <a:schemeClr val="bg1"/>
                </a:solidFill>
              </a:rPr>
              <a:t> يعمل المكثف فى هذا النوع من المرشحات كخزان تخزن فيه الشحنة الكهربية خلال فترة توصيل الوصلة الثنائية ومن ثم تطلق هذه الشحنة إلى مقاومة الحمل خلال فترة عدم التوصيل.</a:t>
            </a:r>
          </a:p>
        </p:txBody>
      </p:sp>
      <p:sp>
        <p:nvSpPr>
          <p:cNvPr id="116" name="مربع نص 115"/>
          <p:cNvSpPr txBox="1"/>
          <p:nvPr/>
        </p:nvSpPr>
        <p:spPr>
          <a:xfrm>
            <a:off x="357158" y="2923286"/>
            <a:ext cx="8643998" cy="1077218"/>
          </a:xfrm>
          <a:prstGeom prst="rect">
            <a:avLst/>
          </a:prstGeom>
          <a:noFill/>
        </p:spPr>
        <p:txBody>
          <a:bodyPr wrap="square" rtlCol="1">
            <a:spAutoFit/>
          </a:bodyPr>
          <a:lstStyle/>
          <a:p>
            <a:r>
              <a:rPr lang="ar-SA" sz="3200" b="1" u="sng" dirty="0" smtClean="0">
                <a:solidFill>
                  <a:schemeClr val="accent1">
                    <a:lumMod val="75000"/>
                  </a:schemeClr>
                </a:solidFill>
                <a:latin typeface="+mj-lt"/>
                <a:ea typeface="+mj-ea"/>
                <a:cs typeface="+mj-cs"/>
              </a:rPr>
              <a:t>إيجاد معامل التموج لخرج دائرة تقويم نصف موجى يتم تنعيمها باستخدام مرشح من النوع البسيط (</a:t>
            </a:r>
            <a:r>
              <a:rPr lang="en-US" sz="3200" b="1" u="sng" dirty="0" smtClean="0">
                <a:solidFill>
                  <a:schemeClr val="accent1">
                    <a:lumMod val="75000"/>
                  </a:schemeClr>
                </a:solidFill>
                <a:latin typeface="+mj-lt"/>
                <a:ea typeface="+mj-ea"/>
                <a:cs typeface="+mj-cs"/>
              </a:rPr>
              <a:t>RC </a:t>
            </a:r>
            <a:r>
              <a:rPr lang="ar-SA" sz="3200" b="1" u="sng" dirty="0" smtClean="0">
                <a:solidFill>
                  <a:schemeClr val="accent1">
                    <a:lumMod val="75000"/>
                  </a:schemeClr>
                </a:solidFill>
                <a:latin typeface="+mj-lt"/>
                <a:ea typeface="+mj-ea"/>
                <a:cs typeface="+mj-cs"/>
              </a:rPr>
              <a:t>)</a:t>
            </a:r>
          </a:p>
        </p:txBody>
      </p:sp>
      <p:sp>
        <p:nvSpPr>
          <p:cNvPr id="119" name="مربع نص 118"/>
          <p:cNvSpPr txBox="1"/>
          <p:nvPr/>
        </p:nvSpPr>
        <p:spPr>
          <a:xfrm>
            <a:off x="214282" y="4002480"/>
            <a:ext cx="8858280" cy="1938992"/>
          </a:xfrm>
          <a:prstGeom prst="rect">
            <a:avLst/>
          </a:prstGeom>
          <a:noFill/>
        </p:spPr>
        <p:txBody>
          <a:bodyPr wrap="square" rtlCol="1">
            <a:spAutoFit/>
          </a:bodyPr>
          <a:lstStyle/>
          <a:p>
            <a:pPr>
              <a:buClr>
                <a:schemeClr val="accent1">
                  <a:lumMod val="75000"/>
                </a:schemeClr>
              </a:buClr>
              <a:buFont typeface="Arial" pitchFamily="34" charset="0"/>
              <a:buChar char="•"/>
            </a:pPr>
            <a:r>
              <a:rPr lang="ar-SA" dirty="0" smtClean="0">
                <a:solidFill>
                  <a:schemeClr val="bg1"/>
                </a:solidFill>
              </a:rPr>
              <a:t> </a:t>
            </a:r>
            <a:r>
              <a:rPr lang="ar-SA" sz="2400" dirty="0" smtClean="0">
                <a:solidFill>
                  <a:schemeClr val="bg1"/>
                </a:solidFill>
              </a:rPr>
              <a:t>إذا كان الجهد الداخل       فى الدائرة المبينة بالشكل (13) هو:                                         ويعبر عنه بالموجة الجيبية الموضحة بالشكل(14أ)</a:t>
            </a:r>
          </a:p>
          <a:p>
            <a:pPr>
              <a:buClr>
                <a:schemeClr val="accent1">
                  <a:lumMod val="75000"/>
                </a:schemeClr>
              </a:buClr>
              <a:buFont typeface="Arial" pitchFamily="34" charset="0"/>
              <a:buChar char="•"/>
            </a:pPr>
            <a:endParaRPr lang="ar-SA" sz="2400" dirty="0" smtClean="0">
              <a:solidFill>
                <a:schemeClr val="bg1"/>
              </a:solidFill>
            </a:endParaRPr>
          </a:p>
          <a:p>
            <a:pPr>
              <a:buClr>
                <a:schemeClr val="accent1">
                  <a:lumMod val="75000"/>
                </a:schemeClr>
              </a:buClr>
              <a:buFont typeface="Arial" pitchFamily="34" charset="0"/>
              <a:buChar char="•"/>
            </a:pPr>
            <a:r>
              <a:rPr lang="ar-SA" sz="2400" dirty="0" smtClean="0">
                <a:solidFill>
                  <a:schemeClr val="bg1"/>
                </a:solidFill>
              </a:rPr>
              <a:t> وإذا كانت مقاومة الوصلة الثنائية صغيرة فان جهد الخرج        على المقاومة        خلال فترة التفريغ       يساوى              ؛ حيث يمثل        معدل تفريغ شحنة المكثف.</a:t>
            </a:r>
          </a:p>
        </p:txBody>
      </p:sp>
      <p:graphicFrame>
        <p:nvGraphicFramePr>
          <p:cNvPr id="131082" name="Object 10"/>
          <p:cNvGraphicFramePr>
            <a:graphicFrameLocks noChangeAspect="1"/>
          </p:cNvGraphicFramePr>
          <p:nvPr/>
        </p:nvGraphicFramePr>
        <p:xfrm>
          <a:off x="6286512" y="4071942"/>
          <a:ext cx="574679" cy="449749"/>
        </p:xfrm>
        <a:graphic>
          <a:graphicData uri="http://schemas.openxmlformats.org/presentationml/2006/ole">
            <p:oleObj spid="_x0000_s131082" name="Equation" r:id="rId8" imgW="291960" imgH="228600" progId="Equation.3">
              <p:embed/>
            </p:oleObj>
          </a:graphicData>
        </a:graphic>
      </p:graphicFrame>
      <p:graphicFrame>
        <p:nvGraphicFramePr>
          <p:cNvPr id="131083" name="Object 11"/>
          <p:cNvGraphicFramePr>
            <a:graphicFrameLocks noChangeAspect="1"/>
          </p:cNvGraphicFramePr>
          <p:nvPr/>
        </p:nvGraphicFramePr>
        <p:xfrm>
          <a:off x="857224" y="4029080"/>
          <a:ext cx="2043123" cy="471490"/>
        </p:xfrm>
        <a:graphic>
          <a:graphicData uri="http://schemas.openxmlformats.org/presentationml/2006/ole">
            <p:oleObj spid="_x0000_s131083" name="Equation" r:id="rId9" imgW="990360" imgH="228600" progId="Equation.3">
              <p:embed/>
            </p:oleObj>
          </a:graphicData>
        </a:graphic>
      </p:graphicFrame>
      <p:graphicFrame>
        <p:nvGraphicFramePr>
          <p:cNvPr id="131084" name="Object 12"/>
          <p:cNvGraphicFramePr>
            <a:graphicFrameLocks noChangeAspect="1"/>
          </p:cNvGraphicFramePr>
          <p:nvPr/>
        </p:nvGraphicFramePr>
        <p:xfrm>
          <a:off x="2731421" y="5143512"/>
          <a:ext cx="554695" cy="428628"/>
        </p:xfrm>
        <a:graphic>
          <a:graphicData uri="http://schemas.openxmlformats.org/presentationml/2006/ole">
            <p:oleObj spid="_x0000_s131084" name="Equation" r:id="rId10" imgW="279360" imgH="215640" progId="Equation.3">
              <p:embed/>
            </p:oleObj>
          </a:graphicData>
        </a:graphic>
      </p:graphicFrame>
      <p:graphicFrame>
        <p:nvGraphicFramePr>
          <p:cNvPr id="131085" name="Object 13"/>
          <p:cNvGraphicFramePr>
            <a:graphicFrameLocks noChangeAspect="1"/>
          </p:cNvGraphicFramePr>
          <p:nvPr/>
        </p:nvGraphicFramePr>
        <p:xfrm>
          <a:off x="857224" y="5107000"/>
          <a:ext cx="555815" cy="393702"/>
        </p:xfrm>
        <a:graphic>
          <a:graphicData uri="http://schemas.openxmlformats.org/presentationml/2006/ole">
            <p:oleObj spid="_x0000_s131085" name="Equation" r:id="rId11" imgW="304560" imgH="215640" progId="Equation.3">
              <p:embed/>
            </p:oleObj>
          </a:graphicData>
        </a:graphic>
      </p:graphicFrame>
      <p:graphicFrame>
        <p:nvGraphicFramePr>
          <p:cNvPr id="131086" name="Object 14"/>
          <p:cNvGraphicFramePr>
            <a:graphicFrameLocks noChangeAspect="1"/>
          </p:cNvGraphicFramePr>
          <p:nvPr/>
        </p:nvGraphicFramePr>
        <p:xfrm>
          <a:off x="6762766" y="5529278"/>
          <a:ext cx="523878" cy="471490"/>
        </p:xfrm>
        <a:graphic>
          <a:graphicData uri="http://schemas.openxmlformats.org/presentationml/2006/ole">
            <p:oleObj spid="_x0000_s131086" name="Equation" r:id="rId12" imgW="253800" imgH="228600" progId="Equation.3">
              <p:embed/>
            </p:oleObj>
          </a:graphicData>
        </a:graphic>
      </p:graphicFrame>
      <p:graphicFrame>
        <p:nvGraphicFramePr>
          <p:cNvPr id="131087" name="Object 15"/>
          <p:cNvGraphicFramePr>
            <a:graphicFrameLocks noChangeAspect="1"/>
          </p:cNvGraphicFramePr>
          <p:nvPr/>
        </p:nvGraphicFramePr>
        <p:xfrm>
          <a:off x="4929190" y="5488095"/>
          <a:ext cx="1143008" cy="941301"/>
        </p:xfrm>
        <a:graphic>
          <a:graphicData uri="http://schemas.openxmlformats.org/presentationml/2006/ole">
            <p:oleObj spid="_x0000_s131087" name="Equation" r:id="rId13" imgW="647640" imgH="533160" progId="Equation.3">
              <p:embed/>
            </p:oleObj>
          </a:graphicData>
        </a:graphic>
      </p:graphicFrame>
      <p:graphicFrame>
        <p:nvGraphicFramePr>
          <p:cNvPr id="131088" name="Object 16"/>
          <p:cNvGraphicFramePr>
            <a:graphicFrameLocks noChangeAspect="1"/>
          </p:cNvGraphicFramePr>
          <p:nvPr/>
        </p:nvGraphicFramePr>
        <p:xfrm>
          <a:off x="3000364" y="5527056"/>
          <a:ext cx="730254" cy="759464"/>
        </p:xfrm>
        <a:graphic>
          <a:graphicData uri="http://schemas.openxmlformats.org/presentationml/2006/ole">
            <p:oleObj spid="_x0000_s131088" name="Equation" r:id="rId14" imgW="317160" imgH="330120" progId="Equation.3">
              <p:embed/>
            </p:oleObj>
          </a:graphicData>
        </a:graphic>
      </p:graphicFrame>
      <p:sp>
        <p:nvSpPr>
          <p:cNvPr id="118" name="مربع نص 117"/>
          <p:cNvSpPr txBox="1"/>
          <p:nvPr/>
        </p:nvSpPr>
        <p:spPr>
          <a:xfrm>
            <a:off x="357158" y="6488692"/>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132098"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132099" name="Equation" r:id="rId5"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132100" name="Equation" r:id="rId6"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7" name="مربع نص 106"/>
          <p:cNvSpPr txBox="1"/>
          <p:nvPr/>
        </p:nvSpPr>
        <p:spPr>
          <a:xfrm>
            <a:off x="428596" y="785794"/>
            <a:ext cx="8643998" cy="2862322"/>
          </a:xfrm>
          <a:prstGeom prst="rect">
            <a:avLst/>
          </a:prstGeom>
          <a:noFill/>
        </p:spPr>
        <p:txBody>
          <a:bodyPr wrap="square" rtlCol="1">
            <a:spAutoFit/>
          </a:bodyPr>
          <a:lstStyle/>
          <a:p>
            <a:pPr algn="just">
              <a:lnSpc>
                <a:spcPct val="150000"/>
              </a:lnSpc>
              <a:buClr>
                <a:schemeClr val="accent1">
                  <a:lumMod val="75000"/>
                </a:schemeClr>
              </a:buClr>
              <a:buFont typeface="Arial" pitchFamily="34" charset="0"/>
              <a:buChar char="•"/>
            </a:pPr>
            <a:r>
              <a:rPr lang="ar-SA" dirty="0" smtClean="0">
                <a:solidFill>
                  <a:schemeClr val="bg1"/>
                </a:solidFill>
              </a:rPr>
              <a:t>  </a:t>
            </a:r>
            <a:r>
              <a:rPr lang="ar-SA" sz="2400" dirty="0" smtClean="0">
                <a:solidFill>
                  <a:schemeClr val="bg1"/>
                </a:solidFill>
              </a:rPr>
              <a:t>ويكون جهد الخرج       على شكل موجه أسنان المنشار (شكل 14جـ) .</a:t>
            </a:r>
          </a:p>
          <a:p>
            <a:pPr algn="just">
              <a:lnSpc>
                <a:spcPct val="150000"/>
              </a:lnSpc>
              <a:buClr>
                <a:schemeClr val="accent1">
                  <a:lumMod val="75000"/>
                </a:schemeClr>
              </a:buClr>
              <a:buFont typeface="Arial" pitchFamily="34" charset="0"/>
              <a:buChar char="•"/>
            </a:pPr>
            <a:r>
              <a:rPr lang="ar-SA" sz="2400" dirty="0" smtClean="0">
                <a:solidFill>
                  <a:schemeClr val="bg1"/>
                </a:solidFill>
              </a:rPr>
              <a:t> وإذا كان معامل التموج      يعطى من العلاقة :</a:t>
            </a:r>
          </a:p>
          <a:p>
            <a:pPr algn="just">
              <a:lnSpc>
                <a:spcPct val="150000"/>
              </a:lnSpc>
              <a:buClr>
                <a:schemeClr val="accent1">
                  <a:lumMod val="75000"/>
                </a:schemeClr>
              </a:buClr>
              <a:buFont typeface="Arial" pitchFamily="34" charset="0"/>
              <a:buChar char="•"/>
            </a:pPr>
            <a:r>
              <a:rPr lang="ar-SA" sz="2400" dirty="0" smtClean="0">
                <a:solidFill>
                  <a:schemeClr val="bg1"/>
                </a:solidFill>
              </a:rPr>
              <a:t> وحيث أن القيمة الفعالة لجهد أسنان المنشار هى:</a:t>
            </a:r>
          </a:p>
          <a:p>
            <a:pPr algn="just">
              <a:lnSpc>
                <a:spcPct val="150000"/>
              </a:lnSpc>
              <a:buClr>
                <a:schemeClr val="accent1">
                  <a:lumMod val="75000"/>
                </a:schemeClr>
              </a:buClr>
              <a:buFont typeface="Arial" pitchFamily="34" charset="0"/>
              <a:buChar char="•"/>
            </a:pPr>
            <a:r>
              <a:rPr lang="ar-SA" sz="2400" dirty="0" smtClean="0">
                <a:solidFill>
                  <a:schemeClr val="bg1"/>
                </a:solidFill>
              </a:rPr>
              <a:t> فأن معامل التموج لخرج الدائرة شكل (13) يكون:                           ، </a:t>
            </a:r>
          </a:p>
          <a:p>
            <a:pPr algn="just">
              <a:lnSpc>
                <a:spcPct val="150000"/>
              </a:lnSpc>
              <a:buClr>
                <a:schemeClr val="accent1">
                  <a:lumMod val="75000"/>
                </a:schemeClr>
              </a:buClr>
            </a:pPr>
            <a:r>
              <a:rPr lang="ar-SA" sz="2400" dirty="0" smtClean="0">
                <a:solidFill>
                  <a:schemeClr val="bg1"/>
                </a:solidFill>
              </a:rPr>
              <a:t>  ويمثل         جهد التموج (شكل 14حـ) .</a:t>
            </a:r>
          </a:p>
        </p:txBody>
      </p:sp>
      <p:graphicFrame>
        <p:nvGraphicFramePr>
          <p:cNvPr id="132102" name="Object 6"/>
          <p:cNvGraphicFramePr>
            <a:graphicFrameLocks noChangeAspect="1"/>
          </p:cNvGraphicFramePr>
          <p:nvPr/>
        </p:nvGraphicFramePr>
        <p:xfrm>
          <a:off x="6419957" y="928670"/>
          <a:ext cx="509497" cy="393702"/>
        </p:xfrm>
        <a:graphic>
          <a:graphicData uri="http://schemas.openxmlformats.org/presentationml/2006/ole">
            <p:oleObj spid="_x0000_s132102" name="Equation" r:id="rId7" imgW="279360" imgH="215640" progId="Equation.3">
              <p:embed/>
            </p:oleObj>
          </a:graphicData>
        </a:graphic>
      </p:graphicFrame>
      <p:graphicFrame>
        <p:nvGraphicFramePr>
          <p:cNvPr id="132103" name="Object 7"/>
          <p:cNvGraphicFramePr>
            <a:graphicFrameLocks noChangeAspect="1"/>
          </p:cNvGraphicFramePr>
          <p:nvPr/>
        </p:nvGraphicFramePr>
        <p:xfrm>
          <a:off x="2786050" y="1500174"/>
          <a:ext cx="1444634" cy="419410"/>
        </p:xfrm>
        <a:graphic>
          <a:graphicData uri="http://schemas.openxmlformats.org/presentationml/2006/ole">
            <p:oleObj spid="_x0000_s132103" name="Equation" r:id="rId8" imgW="787320" imgH="228600" progId="Equation.3">
              <p:embed/>
            </p:oleObj>
          </a:graphicData>
        </a:graphic>
      </p:graphicFrame>
      <p:graphicFrame>
        <p:nvGraphicFramePr>
          <p:cNvPr id="132104" name="Object 8"/>
          <p:cNvGraphicFramePr>
            <a:graphicFrameLocks noChangeAspect="1"/>
          </p:cNvGraphicFramePr>
          <p:nvPr/>
        </p:nvGraphicFramePr>
        <p:xfrm>
          <a:off x="6143636" y="1500174"/>
          <a:ext cx="428628" cy="455418"/>
        </p:xfrm>
        <a:graphic>
          <a:graphicData uri="http://schemas.openxmlformats.org/presentationml/2006/ole">
            <p:oleObj spid="_x0000_s132104" name="Equation" r:id="rId9" imgW="203040" imgH="215640" progId="Equation.3">
              <p:embed/>
            </p:oleObj>
          </a:graphicData>
        </a:graphic>
      </p:graphicFrame>
      <p:graphicFrame>
        <p:nvGraphicFramePr>
          <p:cNvPr id="132105" name="Object 9"/>
          <p:cNvGraphicFramePr>
            <a:graphicFrameLocks noChangeAspect="1"/>
          </p:cNvGraphicFramePr>
          <p:nvPr/>
        </p:nvGraphicFramePr>
        <p:xfrm>
          <a:off x="2928926" y="2000240"/>
          <a:ext cx="1131728" cy="457508"/>
        </p:xfrm>
        <a:graphic>
          <a:graphicData uri="http://schemas.openxmlformats.org/presentationml/2006/ole">
            <p:oleObj spid="_x0000_s132105" name="Equation" r:id="rId10" imgW="596880" imgH="241200" progId="Equation.3">
              <p:embed/>
            </p:oleObj>
          </a:graphicData>
        </a:graphic>
      </p:graphicFrame>
      <p:graphicFrame>
        <p:nvGraphicFramePr>
          <p:cNvPr id="132106" name="Object 10"/>
          <p:cNvGraphicFramePr>
            <a:graphicFrameLocks noChangeAspect="1"/>
          </p:cNvGraphicFramePr>
          <p:nvPr/>
        </p:nvGraphicFramePr>
        <p:xfrm>
          <a:off x="1785918" y="2571744"/>
          <a:ext cx="2071702" cy="517926"/>
        </p:xfrm>
        <a:graphic>
          <a:graphicData uri="http://schemas.openxmlformats.org/presentationml/2006/ole">
            <p:oleObj spid="_x0000_s132106" name="Equation" r:id="rId11" imgW="1015920" imgH="253800" progId="Equation.3">
              <p:embed/>
            </p:oleObj>
          </a:graphicData>
        </a:graphic>
      </p:graphicFrame>
      <p:graphicFrame>
        <p:nvGraphicFramePr>
          <p:cNvPr id="132107" name="Object 11"/>
          <p:cNvGraphicFramePr>
            <a:graphicFrameLocks noChangeAspect="1"/>
          </p:cNvGraphicFramePr>
          <p:nvPr/>
        </p:nvGraphicFramePr>
        <p:xfrm>
          <a:off x="7612459" y="3143248"/>
          <a:ext cx="531441" cy="430214"/>
        </p:xfrm>
        <a:graphic>
          <a:graphicData uri="http://schemas.openxmlformats.org/presentationml/2006/ole">
            <p:oleObj spid="_x0000_s132107" name="Equation" r:id="rId12" imgW="266400" imgH="215640" progId="Equation.3">
              <p:embed/>
            </p:oleObj>
          </a:graphicData>
        </a:graphic>
      </p:graphicFrame>
      <p:pic>
        <p:nvPicPr>
          <p:cNvPr id="132110" name="Picture 14"/>
          <p:cNvPicPr>
            <a:picLocks noChangeAspect="1" noChangeArrowheads="1"/>
          </p:cNvPicPr>
          <p:nvPr/>
        </p:nvPicPr>
        <p:blipFill>
          <a:blip r:embed="rId13">
            <a:lum bright="-40000"/>
            <a:clrChange>
              <a:clrFrom>
                <a:srgbClr val="FFFFFF"/>
              </a:clrFrom>
              <a:clrTo>
                <a:srgbClr val="FFFFFF">
                  <a:alpha val="0"/>
                </a:srgbClr>
              </a:clrTo>
            </a:clrChange>
          </a:blip>
          <a:srcRect/>
          <a:stretch>
            <a:fillRect/>
          </a:stretch>
        </p:blipFill>
        <p:spPr bwMode="auto">
          <a:xfrm>
            <a:off x="1419225" y="3595710"/>
            <a:ext cx="6305550" cy="3048000"/>
          </a:xfrm>
          <a:prstGeom prst="rect">
            <a:avLst/>
          </a:prstGeom>
          <a:noFill/>
          <a:ln w="9525">
            <a:noFill/>
            <a:miter lim="800000"/>
            <a:headEnd/>
            <a:tailEnd/>
          </a:ln>
        </p:spPr>
      </p:pic>
      <p:sp>
        <p:nvSpPr>
          <p:cNvPr id="114" name="مربع نص 113"/>
          <p:cNvSpPr txBox="1"/>
          <p:nvPr/>
        </p:nvSpPr>
        <p:spPr>
          <a:xfrm>
            <a:off x="357158"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135170"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135171" name="Equation" r:id="rId5"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135172" name="Equation" r:id="rId6"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135173" name="Picture 5"/>
          <p:cNvPicPr>
            <a:picLocks noChangeAspect="1" noChangeArrowheads="1"/>
          </p:cNvPicPr>
          <p:nvPr/>
        </p:nvPicPr>
        <p:blipFill>
          <a:blip r:embed="rId7">
            <a:clrChange>
              <a:clrFrom>
                <a:srgbClr val="FFFFFF"/>
              </a:clrFrom>
              <a:clrTo>
                <a:srgbClr val="FFFFFF">
                  <a:alpha val="0"/>
                </a:srgbClr>
              </a:clrTo>
            </a:clrChange>
            <a:lum bright="-40000"/>
          </a:blip>
          <a:srcRect/>
          <a:stretch>
            <a:fillRect/>
          </a:stretch>
        </p:blipFill>
        <p:spPr bwMode="auto">
          <a:xfrm>
            <a:off x="633756" y="935778"/>
            <a:ext cx="7653020" cy="5136428"/>
          </a:xfrm>
          <a:prstGeom prst="rect">
            <a:avLst/>
          </a:prstGeom>
          <a:noFill/>
          <a:ln w="9525">
            <a:noFill/>
            <a:miter lim="800000"/>
            <a:headEnd/>
            <a:tailEnd/>
          </a:ln>
          <a:effectLst/>
        </p:spPr>
      </p:pic>
      <p:sp>
        <p:nvSpPr>
          <p:cNvPr id="107" name="مربع نص 106"/>
          <p:cNvSpPr txBox="1"/>
          <p:nvPr/>
        </p:nvSpPr>
        <p:spPr>
          <a:xfrm>
            <a:off x="285720" y="6488668"/>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136194"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136195" name="Equation" r:id="rId5"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136196" name="Equation" r:id="rId6"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136198" name="Picture 6"/>
          <p:cNvPicPr>
            <a:picLocks noChangeAspect="1" noChangeArrowheads="1"/>
          </p:cNvPicPr>
          <p:nvPr/>
        </p:nvPicPr>
        <p:blipFill>
          <a:blip r:embed="rId7">
            <a:clrChange>
              <a:clrFrom>
                <a:srgbClr val="FFFFFF"/>
              </a:clrFrom>
              <a:clrTo>
                <a:srgbClr val="FFFFFF">
                  <a:alpha val="0"/>
                </a:srgbClr>
              </a:clrTo>
            </a:clrChange>
            <a:lum bright="-40000"/>
          </a:blip>
          <a:srcRect/>
          <a:stretch>
            <a:fillRect/>
          </a:stretch>
        </p:blipFill>
        <p:spPr bwMode="auto">
          <a:xfrm>
            <a:off x="1000100" y="850322"/>
            <a:ext cx="7643865" cy="5518369"/>
          </a:xfrm>
          <a:prstGeom prst="rect">
            <a:avLst/>
          </a:prstGeom>
          <a:noFill/>
          <a:ln w="9525">
            <a:noFill/>
            <a:miter lim="800000"/>
            <a:headEnd/>
            <a:tailEnd/>
          </a:ln>
          <a:effectLst/>
        </p:spPr>
      </p:pic>
      <p:sp>
        <p:nvSpPr>
          <p:cNvPr id="107" name="مربع نص 106"/>
          <p:cNvSpPr txBox="1"/>
          <p:nvPr/>
        </p:nvSpPr>
        <p:spPr>
          <a:xfrm>
            <a:off x="357158" y="6488668"/>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137218"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137219" name="Equation" r:id="rId5" imgW="914400" imgH="215640" progId="Equation.3">
              <p:embed/>
            </p:oleObj>
          </a:graphicData>
        </a:graphic>
      </p:graphicFrame>
      <p:graphicFrame>
        <p:nvGraphicFramePr>
          <p:cNvPr id="9" name="كائن 8"/>
          <p:cNvGraphicFramePr>
            <a:graphicFrameLocks noChangeAspect="1"/>
          </p:cNvGraphicFramePr>
          <p:nvPr/>
        </p:nvGraphicFramePr>
        <p:xfrm>
          <a:off x="4514850" y="3321050"/>
          <a:ext cx="114300" cy="215900"/>
        </p:xfrm>
        <a:graphic>
          <a:graphicData uri="http://schemas.openxmlformats.org/presentationml/2006/ole">
            <p:oleObj spid="_x0000_s137220" name="Equation" r:id="rId6"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8" name="مربع نص 107"/>
          <p:cNvSpPr txBox="1"/>
          <p:nvPr/>
        </p:nvSpPr>
        <p:spPr>
          <a:xfrm>
            <a:off x="357158" y="714356"/>
            <a:ext cx="8572560" cy="6370975"/>
          </a:xfrm>
          <a:prstGeom prst="rect">
            <a:avLst/>
          </a:prstGeom>
          <a:noFill/>
        </p:spPr>
        <p:txBody>
          <a:bodyPr wrap="square" rtlCol="1">
            <a:spAutoFit/>
          </a:bodyPr>
          <a:lstStyle/>
          <a:p>
            <a:pPr algn="just">
              <a:buClr>
                <a:schemeClr val="accent1">
                  <a:lumMod val="75000"/>
                </a:schemeClr>
              </a:buClr>
            </a:pPr>
            <a:r>
              <a:rPr lang="ar-SA" sz="2400" dirty="0" smtClean="0">
                <a:solidFill>
                  <a:schemeClr val="bg1"/>
                </a:solidFill>
              </a:rPr>
              <a:t>ولكى نحصل على صيغة رياضية تعبر عن معامل التموج      بدلالة كل من مقاومة الحمل       وسعة المكثف       فعلينا بإتباع المعالجة الرياضية التالية:</a:t>
            </a:r>
          </a:p>
          <a:p>
            <a:pPr algn="just">
              <a:buClr>
                <a:schemeClr val="accent1">
                  <a:lumMod val="75000"/>
                </a:schemeClr>
              </a:buClr>
            </a:pPr>
            <a:endParaRPr lang="ar-SA" sz="2400" dirty="0" smtClean="0">
              <a:solidFill>
                <a:schemeClr val="bg1"/>
              </a:solidFill>
            </a:endParaRPr>
          </a:p>
          <a:p>
            <a:pPr algn="just">
              <a:buClr>
                <a:schemeClr val="accent1">
                  <a:lumMod val="75000"/>
                </a:schemeClr>
              </a:buClr>
              <a:buFont typeface="Arial" pitchFamily="34" charset="0"/>
              <a:buChar char="•"/>
            </a:pPr>
            <a:r>
              <a:rPr lang="ar-SA" sz="2400" dirty="0" smtClean="0">
                <a:solidFill>
                  <a:schemeClr val="bg1"/>
                </a:solidFill>
              </a:rPr>
              <a:t> باعتبار أن مقاومة الوصلة الثنائية صغيرة فان الجهد الأقصى للجهد المقوم يساوى   تقريباً الجهد الأقصى للجهد الداخل ويكون :</a:t>
            </a:r>
          </a:p>
          <a:p>
            <a:pPr algn="just">
              <a:buClr>
                <a:schemeClr val="accent1">
                  <a:lumMod val="75000"/>
                </a:schemeClr>
              </a:buClr>
              <a:buFont typeface="Arial" pitchFamily="34" charset="0"/>
              <a:buChar char="•"/>
            </a:pPr>
            <a:endParaRPr lang="ar-SA" sz="2400" dirty="0" smtClean="0">
              <a:solidFill>
                <a:schemeClr val="bg1"/>
              </a:solidFill>
            </a:endParaRPr>
          </a:p>
          <a:p>
            <a:pPr algn="just">
              <a:buClr>
                <a:schemeClr val="accent1">
                  <a:lumMod val="75000"/>
                </a:schemeClr>
              </a:buClr>
              <a:buFont typeface="Arial" pitchFamily="34" charset="0"/>
              <a:buChar char="•"/>
            </a:pPr>
            <a:r>
              <a:rPr lang="ar-SA" sz="2400" dirty="0" smtClean="0">
                <a:solidFill>
                  <a:schemeClr val="bg1"/>
                </a:solidFill>
              </a:rPr>
              <a:t> وحيث أن زمن الشحن      يكون صغيراً جداً فان زمن التفريغ      يساوى تقريباً زمن الدورة الكاملة       :                 شكل(14ب).</a:t>
            </a:r>
          </a:p>
          <a:p>
            <a:pPr algn="just">
              <a:buClr>
                <a:schemeClr val="accent1">
                  <a:lumMod val="75000"/>
                </a:schemeClr>
              </a:buClr>
              <a:buFont typeface="Arial" pitchFamily="34" charset="0"/>
              <a:buChar char="•"/>
            </a:pPr>
            <a:endParaRPr lang="ar-SA" sz="2400" dirty="0" smtClean="0">
              <a:solidFill>
                <a:schemeClr val="bg1"/>
              </a:solidFill>
            </a:endParaRPr>
          </a:p>
          <a:p>
            <a:pPr algn="just">
              <a:buClr>
                <a:schemeClr val="accent1">
                  <a:lumMod val="75000"/>
                </a:schemeClr>
              </a:buClr>
              <a:buFont typeface="Arial" pitchFamily="34" charset="0"/>
              <a:buChar char="•"/>
            </a:pPr>
            <a:r>
              <a:rPr lang="ar-SA" sz="2400" dirty="0" smtClean="0">
                <a:solidFill>
                  <a:schemeClr val="bg1"/>
                </a:solidFill>
              </a:rPr>
              <a:t> ومن ثم فان جهد الخرج يصل إلى اقل قيمة له عند زمن      ويكون:</a:t>
            </a:r>
          </a:p>
          <a:p>
            <a:pPr algn="just">
              <a:buClr>
                <a:schemeClr val="accent1">
                  <a:lumMod val="75000"/>
                </a:schemeClr>
              </a:buClr>
            </a:pPr>
            <a:r>
              <a:rPr lang="ar-SA" sz="2400" dirty="0" smtClean="0">
                <a:solidFill>
                  <a:schemeClr val="bg1"/>
                </a:solidFill>
              </a:rPr>
              <a:t> </a:t>
            </a:r>
          </a:p>
          <a:p>
            <a:pPr algn="just">
              <a:buClr>
                <a:schemeClr val="accent1">
                  <a:lumMod val="75000"/>
                </a:schemeClr>
              </a:buClr>
            </a:pPr>
            <a:endParaRPr lang="ar-SA" sz="2400" dirty="0" smtClean="0">
              <a:solidFill>
                <a:schemeClr val="bg1"/>
              </a:solidFill>
            </a:endParaRPr>
          </a:p>
          <a:p>
            <a:pPr algn="just">
              <a:buClr>
                <a:schemeClr val="accent1">
                  <a:lumMod val="75000"/>
                </a:schemeClr>
              </a:buClr>
              <a:buFont typeface="Arial" pitchFamily="34" charset="0"/>
              <a:buChar char="•"/>
            </a:pPr>
            <a:r>
              <a:rPr lang="ar-SA" sz="2400" dirty="0" smtClean="0">
                <a:solidFill>
                  <a:schemeClr val="bg1"/>
                </a:solidFill>
              </a:rPr>
              <a:t>وحيث أن                 فإن              تقترب من الواحد الصحيح ،</a:t>
            </a:r>
          </a:p>
          <a:p>
            <a:pPr algn="just">
              <a:buClr>
                <a:schemeClr val="accent1">
                  <a:lumMod val="75000"/>
                </a:schemeClr>
              </a:buClr>
            </a:pPr>
            <a:endParaRPr lang="ar-SA" sz="2400" dirty="0" smtClean="0">
              <a:solidFill>
                <a:schemeClr val="bg1"/>
              </a:solidFill>
            </a:endParaRPr>
          </a:p>
          <a:p>
            <a:pPr algn="just">
              <a:buClr>
                <a:schemeClr val="accent1">
                  <a:lumMod val="75000"/>
                </a:schemeClr>
              </a:buClr>
            </a:pPr>
            <a:r>
              <a:rPr lang="ar-SA" sz="2400" dirty="0" smtClean="0">
                <a:solidFill>
                  <a:schemeClr val="bg1"/>
                </a:solidFill>
              </a:rPr>
              <a:t>  ويكون :                            ؛ حيث        تمثل سعة المكثف .</a:t>
            </a:r>
          </a:p>
          <a:p>
            <a:pPr>
              <a:buClr>
                <a:schemeClr val="accent1">
                  <a:lumMod val="75000"/>
                </a:schemeClr>
              </a:buClr>
              <a:buFont typeface="Arial" pitchFamily="34" charset="0"/>
              <a:buChar char="•"/>
            </a:pPr>
            <a:endParaRPr lang="ar-SA" sz="2400" dirty="0" smtClean="0">
              <a:solidFill>
                <a:schemeClr val="bg1"/>
              </a:solidFill>
            </a:endParaRPr>
          </a:p>
          <a:p>
            <a:pPr>
              <a:buClr>
                <a:schemeClr val="accent1">
                  <a:lumMod val="75000"/>
                </a:schemeClr>
              </a:buClr>
            </a:pPr>
            <a:endParaRPr lang="ar-SA" sz="2400" dirty="0" smtClean="0">
              <a:solidFill>
                <a:schemeClr val="bg1"/>
              </a:solidFill>
            </a:endParaRPr>
          </a:p>
        </p:txBody>
      </p:sp>
      <p:graphicFrame>
        <p:nvGraphicFramePr>
          <p:cNvPr id="137221" name="Object 5"/>
          <p:cNvGraphicFramePr>
            <a:graphicFrameLocks noChangeAspect="1"/>
          </p:cNvGraphicFramePr>
          <p:nvPr/>
        </p:nvGraphicFramePr>
        <p:xfrm>
          <a:off x="2643174" y="714356"/>
          <a:ext cx="428625" cy="455612"/>
        </p:xfrm>
        <a:graphic>
          <a:graphicData uri="http://schemas.openxmlformats.org/presentationml/2006/ole">
            <p:oleObj spid="_x0000_s137221" name="Equation" r:id="rId7" imgW="203040" imgH="215640" progId="Equation.3">
              <p:embed/>
            </p:oleObj>
          </a:graphicData>
        </a:graphic>
      </p:graphicFrame>
      <p:graphicFrame>
        <p:nvGraphicFramePr>
          <p:cNvPr id="137222" name="Object 6"/>
          <p:cNvGraphicFramePr>
            <a:graphicFrameLocks noChangeAspect="1"/>
          </p:cNvGraphicFramePr>
          <p:nvPr/>
        </p:nvGraphicFramePr>
        <p:xfrm>
          <a:off x="7731151" y="1142984"/>
          <a:ext cx="555625" cy="393700"/>
        </p:xfrm>
        <a:graphic>
          <a:graphicData uri="http://schemas.openxmlformats.org/presentationml/2006/ole">
            <p:oleObj spid="_x0000_s137222" name="Equation" r:id="rId8" imgW="304560" imgH="215640" progId="Equation.3">
              <p:embed/>
            </p:oleObj>
          </a:graphicData>
        </a:graphic>
      </p:graphicFrame>
      <p:graphicFrame>
        <p:nvGraphicFramePr>
          <p:cNvPr id="137223" name="Object 7"/>
          <p:cNvGraphicFramePr>
            <a:graphicFrameLocks noChangeAspect="1"/>
          </p:cNvGraphicFramePr>
          <p:nvPr/>
        </p:nvGraphicFramePr>
        <p:xfrm>
          <a:off x="5857884" y="1106472"/>
          <a:ext cx="519862" cy="465140"/>
        </p:xfrm>
        <a:graphic>
          <a:graphicData uri="http://schemas.openxmlformats.org/presentationml/2006/ole">
            <p:oleObj spid="_x0000_s137223" name="Equation" r:id="rId9" imgW="241200" imgH="215640" progId="Equation.3">
              <p:embed/>
            </p:oleObj>
          </a:graphicData>
        </a:graphic>
      </p:graphicFrame>
      <p:graphicFrame>
        <p:nvGraphicFramePr>
          <p:cNvPr id="137224" name="Object 8"/>
          <p:cNvGraphicFramePr>
            <a:graphicFrameLocks noChangeAspect="1"/>
          </p:cNvGraphicFramePr>
          <p:nvPr/>
        </p:nvGraphicFramePr>
        <p:xfrm>
          <a:off x="2428860" y="2243130"/>
          <a:ext cx="1964541" cy="471490"/>
        </p:xfrm>
        <a:graphic>
          <a:graphicData uri="http://schemas.openxmlformats.org/presentationml/2006/ole">
            <p:oleObj spid="_x0000_s137224" name="Equation" r:id="rId10" imgW="952200" imgH="228600" progId="Equation.3">
              <p:embed/>
            </p:oleObj>
          </a:graphicData>
        </a:graphic>
      </p:graphicFrame>
      <p:graphicFrame>
        <p:nvGraphicFramePr>
          <p:cNvPr id="137225" name="Object 9"/>
          <p:cNvGraphicFramePr>
            <a:graphicFrameLocks noChangeAspect="1"/>
          </p:cNvGraphicFramePr>
          <p:nvPr/>
        </p:nvGraphicFramePr>
        <p:xfrm>
          <a:off x="6074580" y="2957510"/>
          <a:ext cx="497684" cy="471490"/>
        </p:xfrm>
        <a:graphic>
          <a:graphicData uri="http://schemas.openxmlformats.org/presentationml/2006/ole">
            <p:oleObj spid="_x0000_s137225" name="Equation" r:id="rId11" imgW="241200" imgH="228600" progId="Equation.3">
              <p:embed/>
            </p:oleObj>
          </a:graphicData>
        </a:graphic>
      </p:graphicFrame>
      <p:graphicFrame>
        <p:nvGraphicFramePr>
          <p:cNvPr id="137226" name="Object 10"/>
          <p:cNvGraphicFramePr>
            <a:graphicFrameLocks noChangeAspect="1"/>
          </p:cNvGraphicFramePr>
          <p:nvPr/>
        </p:nvGraphicFramePr>
        <p:xfrm>
          <a:off x="7000892" y="3269456"/>
          <a:ext cx="471490" cy="445296"/>
        </p:xfrm>
        <a:graphic>
          <a:graphicData uri="http://schemas.openxmlformats.org/presentationml/2006/ole">
            <p:oleObj spid="_x0000_s137226" name="Equation" r:id="rId12" imgW="228600" imgH="215640" progId="Equation.3">
              <p:embed/>
            </p:oleObj>
          </a:graphicData>
        </a:graphic>
      </p:graphicFrame>
      <p:graphicFrame>
        <p:nvGraphicFramePr>
          <p:cNvPr id="137227" name="Object 11"/>
          <p:cNvGraphicFramePr>
            <a:graphicFrameLocks noChangeAspect="1"/>
          </p:cNvGraphicFramePr>
          <p:nvPr/>
        </p:nvGraphicFramePr>
        <p:xfrm>
          <a:off x="5643570" y="3286124"/>
          <a:ext cx="1083476" cy="500066"/>
        </p:xfrm>
        <a:graphic>
          <a:graphicData uri="http://schemas.openxmlformats.org/presentationml/2006/ole">
            <p:oleObj spid="_x0000_s137227" name="Equation" r:id="rId13" imgW="495000" imgH="228600" progId="Equation.3">
              <p:embed/>
            </p:oleObj>
          </a:graphicData>
        </a:graphic>
      </p:graphicFrame>
      <p:graphicFrame>
        <p:nvGraphicFramePr>
          <p:cNvPr id="137228" name="Object 12"/>
          <p:cNvGraphicFramePr>
            <a:graphicFrameLocks noChangeAspect="1"/>
          </p:cNvGraphicFramePr>
          <p:nvPr/>
        </p:nvGraphicFramePr>
        <p:xfrm>
          <a:off x="2928926" y="4054483"/>
          <a:ext cx="471487" cy="446087"/>
        </p:xfrm>
        <a:graphic>
          <a:graphicData uri="http://schemas.openxmlformats.org/presentationml/2006/ole">
            <p:oleObj spid="_x0000_s137228" name="Equation" r:id="rId14" imgW="228600" imgH="215640" progId="Equation.3">
              <p:embed/>
            </p:oleObj>
          </a:graphicData>
        </a:graphic>
      </p:graphicFrame>
      <p:graphicFrame>
        <p:nvGraphicFramePr>
          <p:cNvPr id="137230" name="Object 14"/>
          <p:cNvGraphicFramePr>
            <a:graphicFrameLocks noChangeAspect="1"/>
          </p:cNvGraphicFramePr>
          <p:nvPr/>
        </p:nvGraphicFramePr>
        <p:xfrm>
          <a:off x="142844" y="3857628"/>
          <a:ext cx="2071702" cy="791437"/>
        </p:xfrm>
        <a:graphic>
          <a:graphicData uri="http://schemas.openxmlformats.org/presentationml/2006/ole">
            <p:oleObj spid="_x0000_s137230" name="Equation" r:id="rId15" imgW="1130040" imgH="431640" progId="Equation.3">
              <p:embed/>
            </p:oleObj>
          </a:graphicData>
        </a:graphic>
      </p:graphicFrame>
      <p:graphicFrame>
        <p:nvGraphicFramePr>
          <p:cNvPr id="137231" name="Object 15"/>
          <p:cNvGraphicFramePr>
            <a:graphicFrameLocks noChangeAspect="1"/>
          </p:cNvGraphicFramePr>
          <p:nvPr/>
        </p:nvGraphicFramePr>
        <p:xfrm>
          <a:off x="6500826" y="5141926"/>
          <a:ext cx="1290642" cy="430214"/>
        </p:xfrm>
        <a:graphic>
          <a:graphicData uri="http://schemas.openxmlformats.org/presentationml/2006/ole">
            <p:oleObj spid="_x0000_s137231" name="Equation" r:id="rId16" imgW="647640" imgH="215640" progId="Equation.3">
              <p:embed/>
            </p:oleObj>
          </a:graphicData>
        </a:graphic>
      </p:graphicFrame>
      <p:graphicFrame>
        <p:nvGraphicFramePr>
          <p:cNvPr id="137235" name="Object 19"/>
          <p:cNvGraphicFramePr>
            <a:graphicFrameLocks noChangeAspect="1"/>
          </p:cNvGraphicFramePr>
          <p:nvPr/>
        </p:nvGraphicFramePr>
        <p:xfrm>
          <a:off x="5572132" y="5545158"/>
          <a:ext cx="2364924" cy="955676"/>
        </p:xfrm>
        <a:graphic>
          <a:graphicData uri="http://schemas.openxmlformats.org/presentationml/2006/ole">
            <p:oleObj spid="_x0000_s137235" name="Equation" r:id="rId17" imgW="1193760" imgH="482400" progId="Equation.3">
              <p:embed/>
            </p:oleObj>
          </a:graphicData>
        </a:graphic>
      </p:graphicFrame>
      <p:graphicFrame>
        <p:nvGraphicFramePr>
          <p:cNvPr id="137236" name="Object 20"/>
          <p:cNvGraphicFramePr>
            <a:graphicFrameLocks noChangeAspect="1"/>
          </p:cNvGraphicFramePr>
          <p:nvPr/>
        </p:nvGraphicFramePr>
        <p:xfrm>
          <a:off x="5143504" y="4929198"/>
          <a:ext cx="950436" cy="642942"/>
        </p:xfrm>
        <a:graphic>
          <a:graphicData uri="http://schemas.openxmlformats.org/presentationml/2006/ole">
            <p:oleObj spid="_x0000_s137236" name="Equation" r:id="rId18" imgW="431640" imgH="291960" progId="Equation.3">
              <p:embed/>
            </p:oleObj>
          </a:graphicData>
        </a:graphic>
      </p:graphicFrame>
      <p:graphicFrame>
        <p:nvGraphicFramePr>
          <p:cNvPr id="137237" name="Object 21"/>
          <p:cNvGraphicFramePr>
            <a:graphicFrameLocks noChangeAspect="1"/>
          </p:cNvGraphicFramePr>
          <p:nvPr/>
        </p:nvGraphicFramePr>
        <p:xfrm>
          <a:off x="4338639" y="5821383"/>
          <a:ext cx="519113" cy="465137"/>
        </p:xfrm>
        <a:graphic>
          <a:graphicData uri="http://schemas.openxmlformats.org/presentationml/2006/ole">
            <p:oleObj spid="_x0000_s137237" name="Equation" r:id="rId19" imgW="241200" imgH="215640" progId="Equation.3">
              <p:embed/>
            </p:oleObj>
          </a:graphicData>
        </a:graphic>
      </p:graphicFrame>
      <p:graphicFrame>
        <p:nvGraphicFramePr>
          <p:cNvPr id="137240" name="Object 24"/>
          <p:cNvGraphicFramePr>
            <a:graphicFrameLocks noChangeAspect="1"/>
          </p:cNvGraphicFramePr>
          <p:nvPr/>
        </p:nvGraphicFramePr>
        <p:xfrm>
          <a:off x="2214546" y="2907503"/>
          <a:ext cx="500066" cy="450059"/>
        </p:xfrm>
        <a:graphic>
          <a:graphicData uri="http://schemas.openxmlformats.org/presentationml/2006/ole">
            <p:oleObj spid="_x0000_s137240" name="Equation" r:id="rId20" imgW="253800" imgH="228600" progId="Equation.3">
              <p:embed/>
            </p:oleObj>
          </a:graphicData>
        </a:graphic>
      </p:graphicFrame>
      <p:sp>
        <p:nvSpPr>
          <p:cNvPr id="121" name="مربع نص 120"/>
          <p:cNvSpPr txBox="1"/>
          <p:nvPr/>
        </p:nvSpPr>
        <p:spPr>
          <a:xfrm>
            <a:off x="285720"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177154"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177155" name="Equation" r:id="rId5"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1" name="مستطيل 120"/>
          <p:cNvSpPr/>
          <p:nvPr/>
        </p:nvSpPr>
        <p:spPr>
          <a:xfrm>
            <a:off x="285720" y="928670"/>
            <a:ext cx="8643998" cy="6001643"/>
          </a:xfrm>
          <a:prstGeom prst="rect">
            <a:avLst/>
          </a:prstGeom>
        </p:spPr>
        <p:txBody>
          <a:bodyPr wrap="square">
            <a:spAutoFit/>
          </a:bodyPr>
          <a:lstStyle/>
          <a:p>
            <a:pPr algn="just">
              <a:buClr>
                <a:schemeClr val="accent1">
                  <a:lumMod val="75000"/>
                </a:schemeClr>
              </a:buClr>
              <a:buFont typeface="Arial" pitchFamily="34" charset="0"/>
              <a:buChar char="•"/>
            </a:pPr>
            <a:r>
              <a:rPr lang="ar-SA" sz="2400" dirty="0" smtClean="0">
                <a:solidFill>
                  <a:schemeClr val="bg1"/>
                </a:solidFill>
              </a:rPr>
              <a:t> وبالتالي فإن :   </a:t>
            </a:r>
          </a:p>
          <a:p>
            <a:pPr algn="just">
              <a:buClr>
                <a:schemeClr val="accent1">
                  <a:lumMod val="75000"/>
                </a:schemeClr>
              </a:buClr>
              <a:buFont typeface="Arial" pitchFamily="34" charset="0"/>
              <a:buChar char="•"/>
            </a:pPr>
            <a:endParaRPr lang="ar-SA" sz="2400" dirty="0" smtClean="0">
              <a:solidFill>
                <a:schemeClr val="bg1"/>
              </a:solidFill>
            </a:endParaRPr>
          </a:p>
          <a:p>
            <a:pPr algn="just">
              <a:buClr>
                <a:schemeClr val="accent1">
                  <a:lumMod val="75000"/>
                </a:schemeClr>
              </a:buClr>
              <a:buFont typeface="Arial" pitchFamily="34" charset="0"/>
              <a:buChar char="•"/>
            </a:pPr>
            <a:endParaRPr lang="ar-SA" sz="2400" dirty="0" smtClean="0">
              <a:solidFill>
                <a:schemeClr val="bg1"/>
              </a:solidFill>
            </a:endParaRPr>
          </a:p>
          <a:p>
            <a:pPr algn="just">
              <a:buClr>
                <a:schemeClr val="accent1">
                  <a:lumMod val="75000"/>
                </a:schemeClr>
              </a:buClr>
              <a:buFont typeface="Arial" pitchFamily="34" charset="0"/>
              <a:buChar char="•"/>
            </a:pPr>
            <a:r>
              <a:rPr lang="ar-SA" sz="2400" dirty="0" smtClean="0">
                <a:solidFill>
                  <a:schemeClr val="bg1"/>
                </a:solidFill>
              </a:rPr>
              <a:t> ويصبح جهد التموج        على النحو التالي :</a:t>
            </a:r>
          </a:p>
          <a:p>
            <a:pPr algn="just">
              <a:buClr>
                <a:schemeClr val="accent1">
                  <a:lumMod val="75000"/>
                </a:schemeClr>
              </a:buClr>
            </a:pPr>
            <a:r>
              <a:rPr lang="ar-SA" sz="2400" dirty="0" smtClean="0">
                <a:solidFill>
                  <a:schemeClr val="bg1"/>
                </a:solidFill>
              </a:rPr>
              <a:t>     </a:t>
            </a:r>
          </a:p>
          <a:p>
            <a:pPr algn="just">
              <a:buClr>
                <a:schemeClr val="accent1">
                  <a:lumMod val="75000"/>
                </a:schemeClr>
              </a:buClr>
            </a:pPr>
            <a:r>
              <a:rPr lang="ar-SA" sz="2400" dirty="0" smtClean="0">
                <a:solidFill>
                  <a:schemeClr val="bg1"/>
                </a:solidFill>
              </a:rPr>
              <a:t>                                                        ؛ حيث        تمثل التردد . </a:t>
            </a:r>
          </a:p>
          <a:p>
            <a:pPr algn="just">
              <a:buClr>
                <a:schemeClr val="accent1">
                  <a:lumMod val="75000"/>
                </a:schemeClr>
              </a:buClr>
              <a:buFont typeface="Arial" pitchFamily="34" charset="0"/>
              <a:buChar char="•"/>
            </a:pPr>
            <a:endParaRPr lang="ar-SA" sz="2400" dirty="0" smtClean="0">
              <a:solidFill>
                <a:schemeClr val="bg1"/>
              </a:solidFill>
            </a:endParaRPr>
          </a:p>
          <a:p>
            <a:pPr algn="just">
              <a:buClr>
                <a:schemeClr val="accent1">
                  <a:lumMod val="75000"/>
                </a:schemeClr>
              </a:buClr>
              <a:buFont typeface="Arial" pitchFamily="34" charset="0"/>
              <a:buChar char="•"/>
            </a:pPr>
            <a:r>
              <a:rPr lang="ar-SA" sz="2400" dirty="0" smtClean="0">
                <a:solidFill>
                  <a:schemeClr val="bg1"/>
                </a:solidFill>
              </a:rPr>
              <a:t> وتكون القيمة المتوسطة للجهد الخارج          هي :</a:t>
            </a:r>
          </a:p>
          <a:p>
            <a:pPr algn="just">
              <a:buClr>
                <a:schemeClr val="accent1">
                  <a:lumMod val="75000"/>
                </a:schemeClr>
              </a:buClr>
            </a:pPr>
            <a:endParaRPr lang="ar-SA" sz="2400" dirty="0" smtClean="0">
              <a:solidFill>
                <a:schemeClr val="bg1"/>
              </a:solidFill>
            </a:endParaRPr>
          </a:p>
          <a:p>
            <a:pPr algn="just">
              <a:buClr>
                <a:schemeClr val="accent1">
                  <a:lumMod val="75000"/>
                </a:schemeClr>
              </a:buClr>
              <a:buFont typeface="Arial" pitchFamily="34" charset="0"/>
              <a:buChar char="•"/>
            </a:pPr>
            <a:endParaRPr lang="ar-SA" sz="2400" dirty="0" smtClean="0">
              <a:solidFill>
                <a:schemeClr val="bg1"/>
              </a:solidFill>
            </a:endParaRPr>
          </a:p>
          <a:p>
            <a:pPr algn="just">
              <a:buClr>
                <a:schemeClr val="accent1">
                  <a:lumMod val="75000"/>
                </a:schemeClr>
              </a:buClr>
            </a:pPr>
            <a:endParaRPr lang="ar-SA" sz="2400" dirty="0" smtClean="0">
              <a:solidFill>
                <a:schemeClr val="bg1"/>
              </a:solidFill>
            </a:endParaRPr>
          </a:p>
          <a:p>
            <a:pPr algn="just">
              <a:buClr>
                <a:schemeClr val="accent1">
                  <a:lumMod val="75000"/>
                </a:schemeClr>
              </a:buClr>
              <a:buFont typeface="Arial" pitchFamily="34" charset="0"/>
              <a:buChar char="•"/>
            </a:pPr>
            <a:r>
              <a:rPr lang="ar-SA" sz="2400" dirty="0" smtClean="0">
                <a:solidFill>
                  <a:schemeClr val="bg1"/>
                </a:solidFill>
              </a:rPr>
              <a:t> ويكون معامل التموج لخرج هذه الدائرة هو :</a:t>
            </a:r>
          </a:p>
          <a:p>
            <a:pPr algn="just">
              <a:buClr>
                <a:schemeClr val="accent1">
                  <a:lumMod val="75000"/>
                </a:schemeClr>
              </a:buClr>
              <a:buFont typeface="Arial" pitchFamily="34" charset="0"/>
              <a:buChar char="•"/>
            </a:pPr>
            <a:endParaRPr lang="ar-SA" sz="2400" dirty="0" smtClean="0">
              <a:solidFill>
                <a:schemeClr val="bg1"/>
              </a:solidFill>
            </a:endParaRPr>
          </a:p>
          <a:p>
            <a:pPr algn="just">
              <a:buClr>
                <a:schemeClr val="accent1">
                  <a:lumMod val="75000"/>
                </a:schemeClr>
              </a:buClr>
              <a:buFont typeface="Arial" pitchFamily="34" charset="0"/>
              <a:buChar char="•"/>
            </a:pPr>
            <a:endParaRPr lang="ar-SA" sz="2400" dirty="0" smtClean="0">
              <a:solidFill>
                <a:schemeClr val="bg1"/>
              </a:solidFill>
            </a:endParaRPr>
          </a:p>
          <a:p>
            <a:pPr algn="just">
              <a:buClr>
                <a:schemeClr val="accent1">
                  <a:lumMod val="75000"/>
                </a:schemeClr>
              </a:buClr>
              <a:buFont typeface="Arial" pitchFamily="34" charset="0"/>
              <a:buChar char="•"/>
            </a:pPr>
            <a:endParaRPr lang="ar-SA" sz="2400" dirty="0" smtClean="0">
              <a:solidFill>
                <a:schemeClr val="bg1"/>
              </a:solidFill>
            </a:endParaRPr>
          </a:p>
          <a:p>
            <a:pPr algn="just">
              <a:buClr>
                <a:schemeClr val="accent1">
                  <a:lumMod val="75000"/>
                </a:schemeClr>
              </a:buClr>
            </a:pPr>
            <a:endParaRPr lang="ar-SA" sz="2400" dirty="0" smtClean="0">
              <a:solidFill>
                <a:schemeClr val="bg1"/>
              </a:solidFill>
            </a:endParaRPr>
          </a:p>
        </p:txBody>
      </p:sp>
      <p:graphicFrame>
        <p:nvGraphicFramePr>
          <p:cNvPr id="177171" name="Object 19"/>
          <p:cNvGraphicFramePr>
            <a:graphicFrameLocks noChangeAspect="1"/>
          </p:cNvGraphicFramePr>
          <p:nvPr/>
        </p:nvGraphicFramePr>
        <p:xfrm>
          <a:off x="6140465" y="2035169"/>
          <a:ext cx="574675" cy="465137"/>
        </p:xfrm>
        <a:graphic>
          <a:graphicData uri="http://schemas.openxmlformats.org/presentationml/2006/ole">
            <p:oleObj spid="_x0000_s177171" name="Equation" r:id="rId6" imgW="266400" imgH="215640" progId="Equation.3">
              <p:embed/>
            </p:oleObj>
          </a:graphicData>
        </a:graphic>
      </p:graphicFrame>
      <p:graphicFrame>
        <p:nvGraphicFramePr>
          <p:cNvPr id="177172" name="Object 20"/>
          <p:cNvGraphicFramePr>
            <a:graphicFrameLocks noChangeAspect="1"/>
          </p:cNvGraphicFramePr>
          <p:nvPr/>
        </p:nvGraphicFramePr>
        <p:xfrm>
          <a:off x="2857488" y="2714620"/>
          <a:ext cx="549278" cy="491459"/>
        </p:xfrm>
        <a:graphic>
          <a:graphicData uri="http://schemas.openxmlformats.org/presentationml/2006/ole">
            <p:oleObj spid="_x0000_s177172" name="Equation" r:id="rId7" imgW="241200" imgH="215640" progId="Equation.3">
              <p:embed/>
            </p:oleObj>
          </a:graphicData>
        </a:graphic>
      </p:graphicFrame>
      <p:graphicFrame>
        <p:nvGraphicFramePr>
          <p:cNvPr id="177173" name="Object 21"/>
          <p:cNvGraphicFramePr>
            <a:graphicFrameLocks noChangeAspect="1"/>
          </p:cNvGraphicFramePr>
          <p:nvPr/>
        </p:nvGraphicFramePr>
        <p:xfrm>
          <a:off x="4281492" y="2743196"/>
          <a:ext cx="4433912" cy="542928"/>
        </p:xfrm>
        <a:graphic>
          <a:graphicData uri="http://schemas.openxmlformats.org/presentationml/2006/ole">
            <p:oleObj spid="_x0000_s177173" name="Equation" r:id="rId8" imgW="1866600" imgH="228600" progId="Equation.3">
              <p:embed/>
            </p:oleObj>
          </a:graphicData>
        </a:graphic>
      </p:graphicFrame>
      <p:graphicFrame>
        <p:nvGraphicFramePr>
          <p:cNvPr id="177174" name="Object 22"/>
          <p:cNvGraphicFramePr>
            <a:graphicFrameLocks noChangeAspect="1"/>
          </p:cNvGraphicFramePr>
          <p:nvPr/>
        </p:nvGraphicFramePr>
        <p:xfrm>
          <a:off x="4214810" y="3503613"/>
          <a:ext cx="788988" cy="568325"/>
        </p:xfrm>
        <a:graphic>
          <a:graphicData uri="http://schemas.openxmlformats.org/presentationml/2006/ole">
            <p:oleObj spid="_x0000_s177174" name="Equation" r:id="rId9" imgW="317160" imgH="228600" progId="Equation.3">
              <p:embed/>
            </p:oleObj>
          </a:graphicData>
        </a:graphic>
      </p:graphicFrame>
      <p:graphicFrame>
        <p:nvGraphicFramePr>
          <p:cNvPr id="177176" name="Object 24"/>
          <p:cNvGraphicFramePr>
            <a:graphicFrameLocks noChangeAspect="1"/>
          </p:cNvGraphicFramePr>
          <p:nvPr/>
        </p:nvGraphicFramePr>
        <p:xfrm>
          <a:off x="1285852" y="5357826"/>
          <a:ext cx="3771926" cy="1000132"/>
        </p:xfrm>
        <a:graphic>
          <a:graphicData uri="http://schemas.openxmlformats.org/presentationml/2006/ole">
            <p:oleObj spid="_x0000_s177176" name="Equation" r:id="rId10" imgW="1676160" imgH="444240" progId="Equation.3">
              <p:embed/>
            </p:oleObj>
          </a:graphicData>
        </a:graphic>
      </p:graphicFrame>
      <p:graphicFrame>
        <p:nvGraphicFramePr>
          <p:cNvPr id="177177" name="Object 25"/>
          <p:cNvGraphicFramePr>
            <a:graphicFrameLocks noChangeAspect="1"/>
          </p:cNvGraphicFramePr>
          <p:nvPr/>
        </p:nvGraphicFramePr>
        <p:xfrm>
          <a:off x="1285852" y="3929074"/>
          <a:ext cx="4932363" cy="1143000"/>
        </p:xfrm>
        <a:graphic>
          <a:graphicData uri="http://schemas.openxmlformats.org/presentationml/2006/ole">
            <p:oleObj spid="_x0000_s177177" name="Equation" r:id="rId11" imgW="2082600" imgH="482400" progId="Equation.3">
              <p:embed/>
            </p:oleObj>
          </a:graphicData>
        </a:graphic>
      </p:graphicFrame>
      <p:graphicFrame>
        <p:nvGraphicFramePr>
          <p:cNvPr id="177178" name="Object 26"/>
          <p:cNvGraphicFramePr>
            <a:graphicFrameLocks noChangeAspect="1"/>
          </p:cNvGraphicFramePr>
          <p:nvPr/>
        </p:nvGraphicFramePr>
        <p:xfrm>
          <a:off x="4000496" y="785794"/>
          <a:ext cx="3031761" cy="1214446"/>
        </p:xfrm>
        <a:graphic>
          <a:graphicData uri="http://schemas.openxmlformats.org/presentationml/2006/ole">
            <p:oleObj spid="_x0000_s177178" name="Equation" r:id="rId12" imgW="1206360" imgH="482400" progId="Equation.3">
              <p:embed/>
            </p:oleObj>
          </a:graphicData>
        </a:graphic>
      </p:graphicFrame>
      <p:sp>
        <p:nvSpPr>
          <p:cNvPr id="113" name="مربع نص 112"/>
          <p:cNvSpPr txBox="1"/>
          <p:nvPr/>
        </p:nvSpPr>
        <p:spPr>
          <a:xfrm>
            <a:off x="333318"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178178"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178179" name="Equation" r:id="rId5"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12" name="مربع نص 111"/>
          <p:cNvSpPr txBox="1"/>
          <p:nvPr/>
        </p:nvSpPr>
        <p:spPr>
          <a:xfrm>
            <a:off x="3286116" y="857232"/>
            <a:ext cx="5643602" cy="584775"/>
          </a:xfrm>
          <a:prstGeom prst="rect">
            <a:avLst/>
          </a:prstGeom>
          <a:noFill/>
        </p:spPr>
        <p:txBody>
          <a:bodyPr wrap="square" rtlCol="1">
            <a:spAutoFit/>
          </a:bodyPr>
          <a:lstStyle/>
          <a:p>
            <a:r>
              <a:rPr lang="ar-SA" sz="3200" b="1" u="sng" dirty="0" smtClean="0">
                <a:solidFill>
                  <a:schemeClr val="accent1">
                    <a:lumMod val="75000"/>
                  </a:schemeClr>
                </a:solidFill>
                <a:latin typeface="+mj-lt"/>
                <a:ea typeface="+mj-ea"/>
                <a:cs typeface="+mj-cs"/>
              </a:rPr>
              <a:t>فى حالة التقويم الموجى الكامل</a:t>
            </a:r>
          </a:p>
        </p:txBody>
      </p:sp>
      <p:sp>
        <p:nvSpPr>
          <p:cNvPr id="113" name="مربع نص 112"/>
          <p:cNvSpPr txBox="1"/>
          <p:nvPr/>
        </p:nvSpPr>
        <p:spPr>
          <a:xfrm>
            <a:off x="285720" y="1428736"/>
            <a:ext cx="8572560" cy="4154984"/>
          </a:xfrm>
          <a:prstGeom prst="rect">
            <a:avLst/>
          </a:prstGeom>
          <a:noFill/>
        </p:spPr>
        <p:txBody>
          <a:bodyPr wrap="square" rtlCol="1">
            <a:spAutoFit/>
          </a:bodyPr>
          <a:lstStyle/>
          <a:p>
            <a:pPr algn="just">
              <a:buClr>
                <a:schemeClr val="accent1">
                  <a:lumMod val="75000"/>
                </a:schemeClr>
              </a:buClr>
              <a:buFont typeface="Arial" pitchFamily="34" charset="0"/>
              <a:buChar char="•"/>
            </a:pPr>
            <a:r>
              <a:rPr lang="ar-SA" dirty="0" smtClean="0">
                <a:solidFill>
                  <a:schemeClr val="bg1"/>
                </a:solidFill>
              </a:rPr>
              <a:t> </a:t>
            </a:r>
            <a:r>
              <a:rPr lang="ar-SA" sz="2400" dirty="0" smtClean="0">
                <a:solidFill>
                  <a:schemeClr val="bg1"/>
                </a:solidFill>
              </a:rPr>
              <a:t>يكون زمن التفريغ        يساوى تقريبا نصف الزمن الدوري       شكل(14د) ويكون:</a:t>
            </a:r>
          </a:p>
          <a:p>
            <a:pPr algn="just">
              <a:buClr>
                <a:schemeClr val="accent1">
                  <a:lumMod val="75000"/>
                </a:schemeClr>
              </a:buClr>
              <a:buFont typeface="Arial" pitchFamily="34" charset="0"/>
              <a:buChar char="•"/>
            </a:pPr>
            <a:endParaRPr lang="ar-SA" sz="2400" dirty="0" smtClean="0">
              <a:solidFill>
                <a:schemeClr val="bg1"/>
              </a:solidFill>
            </a:endParaRPr>
          </a:p>
          <a:p>
            <a:pPr algn="just">
              <a:buClr>
                <a:schemeClr val="accent1">
                  <a:lumMod val="75000"/>
                </a:schemeClr>
              </a:buClr>
            </a:pPr>
            <a:endParaRPr lang="ar-SA" sz="2400" dirty="0" smtClean="0">
              <a:solidFill>
                <a:schemeClr val="bg1"/>
              </a:solidFill>
            </a:endParaRPr>
          </a:p>
          <a:p>
            <a:pPr algn="just">
              <a:buClr>
                <a:schemeClr val="accent1">
                  <a:lumMod val="75000"/>
                </a:schemeClr>
              </a:buClr>
              <a:buFont typeface="Arial" pitchFamily="34" charset="0"/>
              <a:buChar char="•"/>
            </a:pPr>
            <a:r>
              <a:rPr lang="ar-SA" sz="2400" dirty="0" smtClean="0">
                <a:solidFill>
                  <a:schemeClr val="bg1"/>
                </a:solidFill>
              </a:rPr>
              <a:t> ومن ثم فإن جهد التموج     يصبح:                                               </a:t>
            </a:r>
          </a:p>
          <a:p>
            <a:pPr algn="just">
              <a:buClr>
                <a:schemeClr val="accent1">
                  <a:lumMod val="75000"/>
                </a:schemeClr>
              </a:buClr>
            </a:pPr>
            <a:r>
              <a:rPr lang="ar-SA" sz="2400" dirty="0" smtClean="0">
                <a:solidFill>
                  <a:schemeClr val="bg1"/>
                </a:solidFill>
              </a:rPr>
              <a:t> </a:t>
            </a:r>
          </a:p>
          <a:p>
            <a:pPr algn="just">
              <a:buClr>
                <a:schemeClr val="accent1">
                  <a:lumMod val="75000"/>
                </a:schemeClr>
              </a:buClr>
            </a:pPr>
            <a:r>
              <a:rPr lang="ar-SA" sz="2400" dirty="0" smtClean="0">
                <a:solidFill>
                  <a:schemeClr val="bg1"/>
                </a:solidFill>
              </a:rPr>
              <a:t>وتكون القيمة المتوسطة للجهد الخارج       هي :</a:t>
            </a:r>
          </a:p>
          <a:p>
            <a:pPr algn="just">
              <a:buClr>
                <a:schemeClr val="accent1">
                  <a:lumMod val="75000"/>
                </a:schemeClr>
              </a:buClr>
              <a:buFont typeface="Arial" pitchFamily="34" charset="0"/>
              <a:buChar char="•"/>
            </a:pPr>
            <a:endParaRPr lang="ar-SA" sz="2400" dirty="0" smtClean="0">
              <a:solidFill>
                <a:schemeClr val="bg1"/>
              </a:solidFill>
            </a:endParaRPr>
          </a:p>
          <a:p>
            <a:pPr algn="just">
              <a:buClr>
                <a:schemeClr val="accent1">
                  <a:lumMod val="75000"/>
                </a:schemeClr>
              </a:buClr>
              <a:buFont typeface="Arial" pitchFamily="34" charset="0"/>
              <a:buChar char="•"/>
            </a:pPr>
            <a:endParaRPr lang="ar-SA" sz="2400" dirty="0" smtClean="0">
              <a:solidFill>
                <a:schemeClr val="bg1"/>
              </a:solidFill>
            </a:endParaRPr>
          </a:p>
          <a:p>
            <a:pPr algn="just">
              <a:buClr>
                <a:schemeClr val="accent1">
                  <a:lumMod val="75000"/>
                </a:schemeClr>
              </a:buClr>
            </a:pPr>
            <a:endParaRPr lang="ar-SA" sz="2400" dirty="0" smtClean="0">
              <a:solidFill>
                <a:schemeClr val="bg1"/>
              </a:solidFill>
            </a:endParaRPr>
          </a:p>
          <a:p>
            <a:pPr algn="just">
              <a:buClr>
                <a:schemeClr val="accent1">
                  <a:lumMod val="75000"/>
                </a:schemeClr>
              </a:buClr>
              <a:buFont typeface="Arial" pitchFamily="34" charset="0"/>
              <a:buChar char="•"/>
            </a:pPr>
            <a:r>
              <a:rPr lang="ar-SA" sz="2400" dirty="0" smtClean="0">
                <a:solidFill>
                  <a:schemeClr val="bg1"/>
                </a:solidFill>
              </a:rPr>
              <a:t>ويكون معامل التموج فى هذه الحالة على النحو التالي :</a:t>
            </a:r>
          </a:p>
          <a:p>
            <a:pPr algn="just">
              <a:buClr>
                <a:schemeClr val="accent1">
                  <a:lumMod val="75000"/>
                </a:schemeClr>
              </a:buClr>
            </a:pPr>
            <a:r>
              <a:rPr lang="ar-SA" sz="2400" dirty="0" smtClean="0">
                <a:solidFill>
                  <a:schemeClr val="bg1"/>
                </a:solidFill>
              </a:rPr>
              <a:t> </a:t>
            </a:r>
          </a:p>
        </p:txBody>
      </p:sp>
      <p:graphicFrame>
        <p:nvGraphicFramePr>
          <p:cNvPr id="178186" name="Object 10"/>
          <p:cNvGraphicFramePr>
            <a:graphicFrameLocks noChangeAspect="1"/>
          </p:cNvGraphicFramePr>
          <p:nvPr/>
        </p:nvGraphicFramePr>
        <p:xfrm>
          <a:off x="6270636" y="1357298"/>
          <a:ext cx="658818" cy="592936"/>
        </p:xfrm>
        <a:graphic>
          <a:graphicData uri="http://schemas.openxmlformats.org/presentationml/2006/ole">
            <p:oleObj spid="_x0000_s178186" name="Equation" r:id="rId6" imgW="253800" imgH="228600" progId="Equation.3">
              <p:embed/>
            </p:oleObj>
          </a:graphicData>
        </a:graphic>
      </p:graphicFrame>
      <p:graphicFrame>
        <p:nvGraphicFramePr>
          <p:cNvPr id="178187" name="Object 11"/>
          <p:cNvGraphicFramePr>
            <a:graphicFrameLocks noChangeAspect="1"/>
          </p:cNvGraphicFramePr>
          <p:nvPr/>
        </p:nvGraphicFramePr>
        <p:xfrm>
          <a:off x="2357422" y="1428736"/>
          <a:ext cx="492501" cy="465140"/>
        </p:xfrm>
        <a:graphic>
          <a:graphicData uri="http://schemas.openxmlformats.org/presentationml/2006/ole">
            <p:oleObj spid="_x0000_s178187" name="Equation" r:id="rId7" imgW="228600" imgH="215640" progId="Equation.3">
              <p:embed/>
            </p:oleObj>
          </a:graphicData>
        </a:graphic>
      </p:graphicFrame>
      <p:graphicFrame>
        <p:nvGraphicFramePr>
          <p:cNvPr id="178188" name="Object 12"/>
          <p:cNvGraphicFramePr>
            <a:graphicFrameLocks noChangeAspect="1"/>
          </p:cNvGraphicFramePr>
          <p:nvPr/>
        </p:nvGraphicFramePr>
        <p:xfrm>
          <a:off x="7065982" y="1928802"/>
          <a:ext cx="1363670" cy="711480"/>
        </p:xfrm>
        <a:graphic>
          <a:graphicData uri="http://schemas.openxmlformats.org/presentationml/2006/ole">
            <p:oleObj spid="_x0000_s178188" name="Equation" r:id="rId8" imgW="583920" imgH="304560" progId="Equation.3">
              <p:embed/>
            </p:oleObj>
          </a:graphicData>
        </a:graphic>
      </p:graphicFrame>
      <p:graphicFrame>
        <p:nvGraphicFramePr>
          <p:cNvPr id="178189" name="Object 13"/>
          <p:cNvGraphicFramePr>
            <a:graphicFrameLocks noChangeAspect="1"/>
          </p:cNvGraphicFramePr>
          <p:nvPr/>
        </p:nvGraphicFramePr>
        <p:xfrm>
          <a:off x="5929322" y="2571744"/>
          <a:ext cx="368302" cy="481626"/>
        </p:xfrm>
        <a:graphic>
          <a:graphicData uri="http://schemas.openxmlformats.org/presentationml/2006/ole">
            <p:oleObj spid="_x0000_s178189" name="Equation" r:id="rId9" imgW="164880" imgH="215640" progId="Equation.3">
              <p:embed/>
            </p:oleObj>
          </a:graphicData>
        </a:graphic>
      </p:graphicFrame>
      <p:graphicFrame>
        <p:nvGraphicFramePr>
          <p:cNvPr id="178190" name="Object 14"/>
          <p:cNvGraphicFramePr>
            <a:graphicFrameLocks noChangeAspect="1"/>
          </p:cNvGraphicFramePr>
          <p:nvPr/>
        </p:nvGraphicFramePr>
        <p:xfrm>
          <a:off x="571472" y="2528882"/>
          <a:ext cx="4675213" cy="542928"/>
        </p:xfrm>
        <a:graphic>
          <a:graphicData uri="http://schemas.openxmlformats.org/presentationml/2006/ole">
            <p:oleObj spid="_x0000_s178190" name="Equation" r:id="rId10" imgW="1968480" imgH="228600" progId="Equation.3">
              <p:embed/>
            </p:oleObj>
          </a:graphicData>
        </a:graphic>
      </p:graphicFrame>
      <p:graphicFrame>
        <p:nvGraphicFramePr>
          <p:cNvPr id="178191" name="Object 15"/>
          <p:cNvGraphicFramePr>
            <a:graphicFrameLocks noChangeAspect="1"/>
          </p:cNvGraphicFramePr>
          <p:nvPr/>
        </p:nvGraphicFramePr>
        <p:xfrm>
          <a:off x="4643438" y="3256709"/>
          <a:ext cx="500066" cy="529481"/>
        </p:xfrm>
        <a:graphic>
          <a:graphicData uri="http://schemas.openxmlformats.org/presentationml/2006/ole">
            <p:oleObj spid="_x0000_s178191" name="Equation" r:id="rId11" imgW="215640" imgH="228600" progId="Equation.3">
              <p:embed/>
            </p:oleObj>
          </a:graphicData>
        </a:graphic>
      </p:graphicFrame>
      <p:graphicFrame>
        <p:nvGraphicFramePr>
          <p:cNvPr id="178192" name="Object 16"/>
          <p:cNvGraphicFramePr>
            <a:graphicFrameLocks noChangeAspect="1"/>
          </p:cNvGraphicFramePr>
          <p:nvPr/>
        </p:nvGraphicFramePr>
        <p:xfrm>
          <a:off x="544659" y="3687766"/>
          <a:ext cx="5027473" cy="1027118"/>
        </p:xfrm>
        <a:graphic>
          <a:graphicData uri="http://schemas.openxmlformats.org/presentationml/2006/ole">
            <p:oleObj spid="_x0000_s178192" name="Equation" r:id="rId12" imgW="2361960" imgH="482400" progId="Equation.3">
              <p:embed/>
            </p:oleObj>
          </a:graphicData>
        </a:graphic>
      </p:graphicFrame>
      <p:graphicFrame>
        <p:nvGraphicFramePr>
          <p:cNvPr id="178193" name="Object 17"/>
          <p:cNvGraphicFramePr>
            <a:graphicFrameLocks noChangeAspect="1"/>
          </p:cNvGraphicFramePr>
          <p:nvPr/>
        </p:nvGraphicFramePr>
        <p:xfrm>
          <a:off x="714348" y="5135576"/>
          <a:ext cx="3801856" cy="1008068"/>
        </p:xfrm>
        <a:graphic>
          <a:graphicData uri="http://schemas.openxmlformats.org/presentationml/2006/ole">
            <p:oleObj spid="_x0000_s178193" name="Equation" r:id="rId13" imgW="1676160" imgH="444240" progId="Equation.3">
              <p:embed/>
            </p:oleObj>
          </a:graphicData>
        </a:graphic>
      </p:graphicFrame>
      <p:sp>
        <p:nvSpPr>
          <p:cNvPr id="115" name="مربع نص 114"/>
          <p:cNvSpPr txBox="1"/>
          <p:nvPr/>
        </p:nvSpPr>
        <p:spPr>
          <a:xfrm>
            <a:off x="333318"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كائن 20"/>
          <p:cNvGraphicFramePr>
            <a:graphicFrameLocks noChangeAspect="1"/>
          </p:cNvGraphicFramePr>
          <p:nvPr/>
        </p:nvGraphicFramePr>
        <p:xfrm>
          <a:off x="-1500230" y="1000108"/>
          <a:ext cx="914400" cy="771525"/>
        </p:xfrm>
        <a:graphic>
          <a:graphicData uri="http://schemas.openxmlformats.org/presentationml/2006/ole">
            <p:oleObj spid="_x0000_s179202" name="Equation" showAsIcon="1" r:id="rId4" imgW="914400" imgH="771480" progId="Equation.3">
              <p:embed/>
            </p:oleObj>
          </a:graphicData>
        </a:graphic>
      </p:graphicFrame>
      <p:graphicFrame>
        <p:nvGraphicFramePr>
          <p:cNvPr id="7" name="كائن 6"/>
          <p:cNvGraphicFramePr>
            <a:graphicFrameLocks noChangeAspect="1"/>
          </p:cNvGraphicFramePr>
          <p:nvPr/>
        </p:nvGraphicFramePr>
        <p:xfrm>
          <a:off x="4514850" y="3321050"/>
          <a:ext cx="114300" cy="215900"/>
        </p:xfrm>
        <a:graphic>
          <a:graphicData uri="http://schemas.openxmlformats.org/presentationml/2006/ole">
            <p:oleObj spid="_x0000_s179203" name="Equation" r:id="rId5" imgW="914400" imgH="215640" progId="Equation.3">
              <p:embed/>
            </p:oleObj>
          </a:graphicData>
        </a:graphic>
      </p:graphicFrame>
      <p:sp>
        <p:nvSpPr>
          <p:cNvPr id="46090" name="Rectangle 10"/>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345"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6346" name="Rectangle 26"/>
          <p:cNvSpPr>
            <a:spLocks noChangeArrowheads="1"/>
          </p:cNvSpPr>
          <p:nvPr/>
        </p:nvSpPr>
        <p:spPr bwMode="auto">
          <a:xfrm>
            <a:off x="0" y="6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4528" name="Rectangle 1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75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598" name="Rectangle 1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1" name="Rectangle 17"/>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4" name="Rectangle 2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7607" name="Rectangle 23"/>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2" name="Rectangle 30"/>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65" name="Rectangle 33"/>
          <p:cNvSpPr>
            <a:spLocks noChangeArrowheads="1"/>
          </p:cNvSpPr>
          <p:nvPr/>
        </p:nvSpPr>
        <p:spPr bwMode="auto">
          <a:xfrm>
            <a:off x="0" y="523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8"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29" name="Rectangle 25"/>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1" name="Rectangle 2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2" name="Rectangle 28"/>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5" name="Rectangle 31"/>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7" name="Rectangle 3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38" name="Rectangle 34"/>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2"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3" name="Rectangle 3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5" name="Rectangle 4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2746" name="Rectangle 42"/>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69"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2" name="Rectangle 20"/>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5" name="Rectangle 23"/>
          <p:cNvSpPr>
            <a:spLocks noChangeArrowheads="1"/>
          </p:cNvSpPr>
          <p:nvPr/>
        </p:nvSpPr>
        <p:spPr bwMode="auto">
          <a:xfrm>
            <a:off x="0" y="504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78" name="Rectangle 26"/>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1" name="Rectangle 2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2" name="Rectangle 30"/>
          <p:cNvSpPr>
            <a:spLocks noChangeArrowheads="1"/>
          </p:cNvSpPr>
          <p:nvPr/>
        </p:nvSpPr>
        <p:spPr bwMode="auto">
          <a:xfrm>
            <a:off x="0" y="266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4785" name="Rectangle 33"/>
          <p:cNvSpPr>
            <a:spLocks noChangeArrowheads="1"/>
          </p:cNvSpPr>
          <p:nvPr/>
        </p:nvSpPr>
        <p:spPr bwMode="auto">
          <a:xfrm>
            <a:off x="0" y="619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4" name="Rectangle 14"/>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7" name="Rectangle 17"/>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1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20" name="Rectangle 20"/>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4" name="Rectangle 10"/>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58" name="Rectangle 1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2961"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7051" name="Rectangle 11"/>
          <p:cNvSpPr>
            <a:spLocks noChangeArrowheads="1"/>
          </p:cNvSpPr>
          <p:nvPr/>
        </p:nvSpPr>
        <p:spPr bwMode="auto">
          <a:xfrm>
            <a:off x="0" y="1362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9098" name="Rectangle 10"/>
          <p:cNvSpPr>
            <a:spLocks noChangeArrowheads="1"/>
          </p:cNvSpPr>
          <p:nvPr/>
        </p:nvSpPr>
        <p:spPr bwMode="auto">
          <a:xfrm>
            <a:off x="0" y="3343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1" name="Rectangle 15"/>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1154" name="Rectangle 18"/>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5" name="Rectangle 11"/>
          <p:cNvSpPr>
            <a:spLocks noChangeArrowheads="1"/>
          </p:cNvSpPr>
          <p:nvPr/>
        </p:nvSpPr>
        <p:spPr bwMode="auto">
          <a:xfrm>
            <a:off x="0" y="571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8" name="Rectangle 14"/>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1" name="Rectangle 17"/>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4" name="Rectangle 20"/>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7" name="Rectangle 23"/>
          <p:cNvSpPr>
            <a:spLocks noChangeArrowheads="1"/>
          </p:cNvSpPr>
          <p:nvPr/>
        </p:nvSpPr>
        <p:spPr bwMode="auto">
          <a:xfrm>
            <a:off x="0" y="381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0" name="Rectangle 26"/>
          <p:cNvSpPr>
            <a:spLocks noChangeArrowheads="1"/>
          </p:cNvSpPr>
          <p:nvPr/>
        </p:nvSpPr>
        <p:spPr bwMode="auto">
          <a:xfrm>
            <a:off x="0" y="257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2"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213" name="Rectangle 29"/>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524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7289" name="Rectangle 9"/>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8" name="Rectangle 12"/>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1"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92" name="Rectangle 16"/>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5" name="Rectangle 1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7"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9588" name="Rectangle 20"/>
          <p:cNvSpPr>
            <a:spLocks noChangeArrowheads="1"/>
          </p:cNvSpPr>
          <p:nvPr/>
        </p:nvSpPr>
        <p:spPr bwMode="auto">
          <a:xfrm>
            <a:off x="0" y="2124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2" name="Rectangle 10"/>
          <p:cNvSpPr>
            <a:spLocks noChangeArrowheads="1"/>
          </p:cNvSpPr>
          <p:nvPr/>
        </p:nvSpPr>
        <p:spPr bwMode="auto">
          <a:xfrm>
            <a:off x="0" y="3162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6" name="Rectangle 14"/>
          <p:cNvSpPr>
            <a:spLocks noChangeArrowheads="1"/>
          </p:cNvSpPr>
          <p:nvPr/>
        </p:nvSpPr>
        <p:spPr bwMode="auto">
          <a:xfrm>
            <a:off x="0" y="1781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0850" name="Rectangle 18"/>
          <p:cNvSpPr>
            <a:spLocks noChangeArrowheads="1"/>
          </p:cNvSpPr>
          <p:nvPr/>
        </p:nvSpPr>
        <p:spPr bwMode="auto">
          <a:xfrm>
            <a:off x="0" y="657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5" name="Rectangle 11"/>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38" name="Rectangle 14"/>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1" name="Rectangle 17"/>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3"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4" name="Rectangle 20"/>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904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15" name="مستطيل 114"/>
          <p:cNvSpPr/>
          <p:nvPr/>
        </p:nvSpPr>
        <p:spPr>
          <a:xfrm>
            <a:off x="0" y="1000108"/>
            <a:ext cx="9072594" cy="2431435"/>
          </a:xfrm>
          <a:prstGeom prst="rect">
            <a:avLst/>
          </a:prstGeom>
        </p:spPr>
        <p:txBody>
          <a:bodyPr wrap="square">
            <a:spAutoFit/>
          </a:bodyPr>
          <a:lstStyle/>
          <a:p>
            <a:pPr algn="just">
              <a:buClr>
                <a:schemeClr val="accent1">
                  <a:lumMod val="75000"/>
                </a:schemeClr>
              </a:buClr>
              <a:buFont typeface="Arial" pitchFamily="34" charset="0"/>
              <a:buChar char="•"/>
            </a:pPr>
            <a:r>
              <a:rPr lang="ar-SA" sz="2400" dirty="0" smtClean="0">
                <a:solidFill>
                  <a:schemeClr val="bg1"/>
                </a:solidFill>
              </a:rPr>
              <a:t> نستطيع أن نرى من خلال دوائر الترشيح التى تم دراستها أنه بزيادة قيمة مقاومة                     الحمل      أو قيمة سعة المكثف     ينخفض معامل التموج وبالتالى تتحسن كفاءة الدائرة فى التحويل من التيار المتردد إلى التيار المستمر .</a:t>
            </a:r>
          </a:p>
          <a:p>
            <a:pPr algn="just">
              <a:buClr>
                <a:schemeClr val="accent1">
                  <a:lumMod val="75000"/>
                </a:schemeClr>
              </a:buClr>
            </a:pPr>
            <a:endParaRPr lang="ar-SA" sz="2400" dirty="0" smtClean="0">
              <a:solidFill>
                <a:schemeClr val="bg1"/>
              </a:solidFill>
            </a:endParaRPr>
          </a:p>
          <a:p>
            <a:pPr algn="just">
              <a:buClr>
                <a:schemeClr val="accent1">
                  <a:lumMod val="75000"/>
                </a:schemeClr>
              </a:buClr>
              <a:buFont typeface="Arial" pitchFamily="34" charset="0"/>
              <a:buChar char="•"/>
            </a:pPr>
            <a:r>
              <a:rPr lang="ar-SA" sz="2400" dirty="0" smtClean="0">
                <a:solidFill>
                  <a:schemeClr val="bg1"/>
                </a:solidFill>
              </a:rPr>
              <a:t> ونرى أيضا أن درجة الترشيح تكون كبيرة كلما كان التغير فى الجهد الخارج        صغيراً. </a:t>
            </a:r>
          </a:p>
          <a:p>
            <a:pPr algn="just">
              <a:buClr>
                <a:schemeClr val="accent1">
                  <a:lumMod val="75000"/>
                </a:schemeClr>
              </a:buClr>
            </a:pPr>
            <a:endParaRPr lang="ar-SA" sz="3200" b="1" u="sng" dirty="0" smtClean="0">
              <a:solidFill>
                <a:schemeClr val="accent1">
                  <a:lumMod val="75000"/>
                </a:schemeClr>
              </a:solidFill>
              <a:latin typeface="+mj-lt"/>
              <a:ea typeface="+mj-ea"/>
              <a:cs typeface="+mj-cs"/>
            </a:endParaRPr>
          </a:p>
        </p:txBody>
      </p:sp>
      <p:graphicFrame>
        <p:nvGraphicFramePr>
          <p:cNvPr id="179211" name="Object 11"/>
          <p:cNvGraphicFramePr>
            <a:graphicFrameLocks noChangeAspect="1"/>
          </p:cNvGraphicFramePr>
          <p:nvPr/>
        </p:nvGraphicFramePr>
        <p:xfrm>
          <a:off x="7970862" y="1357298"/>
          <a:ext cx="458790" cy="487464"/>
        </p:xfrm>
        <a:graphic>
          <a:graphicData uri="http://schemas.openxmlformats.org/presentationml/2006/ole">
            <p:oleObj spid="_x0000_s179211" name="Equation" r:id="rId6" imgW="203040" imgH="215640" progId="Equation.3">
              <p:embed/>
            </p:oleObj>
          </a:graphicData>
        </a:graphic>
      </p:graphicFrame>
      <p:graphicFrame>
        <p:nvGraphicFramePr>
          <p:cNvPr id="179212" name="Object 12"/>
          <p:cNvGraphicFramePr>
            <a:graphicFrameLocks noChangeAspect="1"/>
          </p:cNvGraphicFramePr>
          <p:nvPr/>
        </p:nvGraphicFramePr>
        <p:xfrm>
          <a:off x="5500694" y="1357298"/>
          <a:ext cx="357190" cy="416722"/>
        </p:xfrm>
        <a:graphic>
          <a:graphicData uri="http://schemas.openxmlformats.org/presentationml/2006/ole">
            <p:oleObj spid="_x0000_s179212" name="Equation" r:id="rId7" imgW="152280" imgH="177480" progId="Equation.3">
              <p:embed/>
            </p:oleObj>
          </a:graphicData>
        </a:graphic>
      </p:graphicFrame>
      <p:graphicFrame>
        <p:nvGraphicFramePr>
          <p:cNvPr id="179213" name="Object 13"/>
          <p:cNvGraphicFramePr>
            <a:graphicFrameLocks noChangeAspect="1"/>
          </p:cNvGraphicFramePr>
          <p:nvPr/>
        </p:nvGraphicFramePr>
        <p:xfrm>
          <a:off x="928662" y="2500306"/>
          <a:ext cx="574585" cy="465140"/>
        </p:xfrm>
        <a:graphic>
          <a:graphicData uri="http://schemas.openxmlformats.org/presentationml/2006/ole">
            <p:oleObj spid="_x0000_s179213" name="Equation" r:id="rId8" imgW="266400" imgH="215640" progId="Equation.3">
              <p:embed/>
            </p:oleObj>
          </a:graphicData>
        </a:graphic>
      </p:graphicFrame>
      <p:sp>
        <p:nvSpPr>
          <p:cNvPr id="17921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9217" name="Rectangle 17"/>
          <p:cNvSpPr>
            <a:spLocks noChangeArrowheads="1"/>
          </p:cNvSpPr>
          <p:nvPr/>
        </p:nvSpPr>
        <p:spPr bwMode="auto">
          <a:xfrm>
            <a:off x="0" y="238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16" name="مربع نص 115"/>
          <p:cNvSpPr txBox="1"/>
          <p:nvPr/>
        </p:nvSpPr>
        <p:spPr>
          <a:xfrm>
            <a:off x="333318" y="6500834"/>
            <a:ext cx="8524962" cy="369332"/>
          </a:xfrm>
          <a:prstGeom prst="rect">
            <a:avLst/>
          </a:prstGeom>
          <a:noFill/>
        </p:spPr>
        <p:txBody>
          <a:bodyPr wrap="none" rtlCol="1">
            <a:spAutoFit/>
          </a:bodyPr>
          <a:lstStyle/>
          <a:p>
            <a:r>
              <a:rPr lang="en-US" dirty="0" smtClean="0">
                <a:solidFill>
                  <a:schemeClr val="accent1"/>
                </a:solidFill>
              </a:rPr>
              <a:t>A.A.ATTIA                                                                                   Principles of  Electronics</a:t>
            </a:r>
            <a:endParaRPr lang="ar-SA" dirty="0" smtClean="0">
              <a:solidFill>
                <a:schemeClr val="accent1"/>
              </a:solidFill>
            </a:endParaRPr>
          </a:p>
        </p:txBody>
      </p:sp>
    </p:spTree>
  </p:cSld>
  <p:clrMapOvr>
    <a:masterClrMapping/>
  </p:clrMapOvr>
  <p:transition>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مخصص 13">
      <a:dk1>
        <a:sysClr val="windowText" lastClr="000000"/>
      </a:dk1>
      <a:lt1>
        <a:sysClr val="window" lastClr="FFFFFF"/>
      </a:lt1>
      <a:dk2>
        <a:srgbClr val="FEA16E"/>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مستند" ma:contentTypeID="0x010100929A5A53DC5F674B83A4B9FBD05AEDB1" ma:contentTypeVersion="0" ma:contentTypeDescription="إنشاء مستند جديد." ma:contentTypeScope="" ma:versionID="8a72a3d0a056d64a0aaec19a84a17045">
  <xsd:schema xmlns:xsd="http://www.w3.org/2001/XMLSchema" xmlns:p="http://schemas.microsoft.com/office/2006/metadata/properties" targetNamespace="http://schemas.microsoft.com/office/2006/metadata/properties" ma:root="true" ma:fieldsID="24ea8475c9dab94f65afdeb9954b21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نوع المحتوى" ma:readOnly="true"/>
        <xsd:element ref="dc:title" minOccurs="0" maxOccurs="1" ma:index="4" ma:displayName="العنوان"/>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55C372FA-5A01-4F9B-ACE0-482C8FFAD120}"/>
</file>

<file path=customXml/itemProps2.xml><?xml version="1.0" encoding="utf-8"?>
<ds:datastoreItem xmlns:ds="http://schemas.openxmlformats.org/officeDocument/2006/customXml" ds:itemID="{938DB94D-719B-411E-B09C-C5740B01BB8C}"/>
</file>

<file path=customXml/itemProps3.xml><?xml version="1.0" encoding="utf-8"?>
<ds:datastoreItem xmlns:ds="http://schemas.openxmlformats.org/officeDocument/2006/customXml" ds:itemID="{209C28AF-A8F8-46E1-8629-B87F9F0FC9B8}"/>
</file>

<file path=docProps/app.xml><?xml version="1.0" encoding="utf-8"?>
<Properties xmlns="http://schemas.openxmlformats.org/officeDocument/2006/extended-properties" xmlns:vt="http://schemas.openxmlformats.org/officeDocument/2006/docPropsVTypes">
  <Template/>
  <TotalTime>8391</TotalTime>
  <Words>442</Words>
  <Application>Microsoft Office PowerPoint</Application>
  <PresentationFormat>عرض على الشاشة (3:4)‏</PresentationFormat>
  <Paragraphs>71</Paragraphs>
  <Slides>9</Slides>
  <Notes>8</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9</vt:i4>
      </vt:variant>
    </vt:vector>
  </HeadingPairs>
  <TitlesOfParts>
    <vt:vector size="11" baseType="lpstr">
      <vt:lpstr>تدفق</vt:lpstr>
      <vt:lpstr>Equation</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الكترونيات</dc:title>
  <dc:creator>Attia</dc:creator>
  <cp:lastModifiedBy>ahasan</cp:lastModifiedBy>
  <cp:revision>706</cp:revision>
  <dcterms:created xsi:type="dcterms:W3CDTF">2009-03-20T20:55:45Z</dcterms:created>
  <dcterms:modified xsi:type="dcterms:W3CDTF">2010-12-18T13:03:14Z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0x010100929A5A53DC5F674B83A4B9FBD05AEDB1</vt:lpwstr>
  </property>
</Properties>
</file>