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93E395-ED4A-4775-8671-DCBC97103ADD}" type="datetimeFigureOut">
              <a:rPr lang="ar-SA" smtClean="0"/>
              <a:t>07/07/42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1A7CFA-C644-4F1C-85CE-F7025B5067DA}"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31A7CFA-C644-4F1C-85CE-F7025B5067DA}" type="slidenum">
              <a:rPr lang="ar-SA" smtClean="0"/>
              <a:t>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DC2B258D-D8C1-4A7A-AE38-E36E4AB2EA12}" type="datetimeFigureOut">
              <a:rPr lang="ar-SA" smtClean="0"/>
              <a:t>07/07/42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8DD9824-605C-4100-B9DA-7CA6355E9A4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C2B258D-D8C1-4A7A-AE38-E36E4AB2EA12}"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DD9824-605C-4100-B9DA-7CA6355E9A4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C2B258D-D8C1-4A7A-AE38-E36E4AB2EA12}"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DD9824-605C-4100-B9DA-7CA6355E9A4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DC2B258D-D8C1-4A7A-AE38-E36E4AB2EA12}" type="datetimeFigureOut">
              <a:rPr lang="ar-SA" smtClean="0"/>
              <a:t>07/07/42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A8DD9824-605C-4100-B9DA-7CA6355E9A4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DC2B258D-D8C1-4A7A-AE38-E36E4AB2EA12}" type="datetimeFigureOut">
              <a:rPr lang="ar-SA" smtClean="0"/>
              <a:t>07/07/42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A8DD9824-605C-4100-B9DA-7CA6355E9A43}"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DC2B258D-D8C1-4A7A-AE38-E36E4AB2EA12}" type="datetimeFigureOut">
              <a:rPr lang="ar-SA" smtClean="0"/>
              <a:t>07/07/42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A8DD9824-605C-4100-B9DA-7CA6355E9A4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DC2B258D-D8C1-4A7A-AE38-E36E4AB2EA12}" type="datetimeFigureOut">
              <a:rPr lang="ar-SA" smtClean="0"/>
              <a:t>07/07/42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A8DD9824-605C-4100-B9DA-7CA6355E9A4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C2B258D-D8C1-4A7A-AE38-E36E4AB2EA12}" type="datetimeFigureOut">
              <a:rPr lang="ar-SA" smtClean="0"/>
              <a:t>07/07/42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8DD9824-605C-4100-B9DA-7CA6355E9A4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DC2B258D-D8C1-4A7A-AE38-E36E4AB2EA12}" type="datetimeFigureOut">
              <a:rPr lang="ar-SA" smtClean="0"/>
              <a:t>07/07/42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A8DD9824-605C-4100-B9DA-7CA6355E9A4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DC2B258D-D8C1-4A7A-AE38-E36E4AB2EA12}" type="datetimeFigureOut">
              <a:rPr lang="ar-SA" smtClean="0"/>
              <a:t>07/07/42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A8DD9824-605C-4100-B9DA-7CA6355E9A4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DC2B258D-D8C1-4A7A-AE38-E36E4AB2EA12}" type="datetimeFigureOut">
              <a:rPr lang="ar-SA" smtClean="0"/>
              <a:t>07/07/42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A8DD9824-605C-4100-B9DA-7CA6355E9A4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C2B258D-D8C1-4A7A-AE38-E36E4AB2EA12}" type="datetimeFigureOut">
              <a:rPr lang="ar-SA" smtClean="0"/>
              <a:t>07/07/42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8DD9824-605C-4100-B9DA-7CA6355E9A43}"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214290"/>
            <a:ext cx="8062912" cy="2032023"/>
          </a:xfrm>
        </p:spPr>
        <p:txBody>
          <a:bodyPr>
            <a:normAutofit fontScale="90000"/>
          </a:bodyPr>
          <a:lstStyle/>
          <a:p>
            <a:r>
              <a:rPr lang="ar-SA" dirty="0" smtClean="0"/>
              <a:t>خبرات بعض الدول في معايير اعتماد برامج إعداد معلم التربية الخاصة</a:t>
            </a:r>
            <a:br>
              <a:rPr lang="ar-SA" dirty="0" smtClean="0"/>
            </a:b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a:t>
            </a:r>
            <a:r>
              <a:rPr lang="ar-SA" dirty="0" smtClean="0"/>
              <a:t>الرابع</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ومن هيئات اعتماد إعداد معلم الصم وضعاف السمع بالمجتمع الأمريكي أيضاً مجلس تعليم الصم.</a:t>
            </a:r>
          </a:p>
          <a:p>
            <a:pPr>
              <a:buNone/>
            </a:pPr>
            <a:r>
              <a:rPr lang="ar-SA" dirty="0" smtClean="0"/>
              <a:t>ويتضمن منهج إعداد معلم الصم وضعاف السمع المعرفة والمهارات والقراءات والتجارب المباشرة والأنشطة التعليمية المخططة وخصائص المتعلمين والفروق الفردية والاستراتيجيات التعليمية وعلم النفس </a:t>
            </a:r>
            <a:r>
              <a:rPr lang="ar-SA" dirty="0" err="1" smtClean="0"/>
              <a:t>والتكونولوجيا</a:t>
            </a:r>
            <a:r>
              <a:rPr lang="ar-SA" dirty="0" smtClean="0"/>
              <a:t> التعليمية وطرق التخاطب والاتصال.</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يختلف الترخيص لمعلمي التربية الخاصة في الولايات المتحدة الأمريكية من ولاية إلى أخرى :</a:t>
            </a:r>
          </a:p>
          <a:p>
            <a:pPr>
              <a:buNone/>
            </a:pPr>
            <a:r>
              <a:rPr lang="ar-SA" dirty="0" smtClean="0"/>
              <a:t>ففي ولاية فرجينيا يتم العمل بمدارس التربية الخاصة عندما يأخذ المعلم مقررات إضافية لمدة عام لكي تؤهله للعمل كمعلم تربية خاصة .</a:t>
            </a:r>
          </a:p>
          <a:p>
            <a:pPr>
              <a:buNone/>
            </a:pPr>
            <a:r>
              <a:rPr lang="ar-SA" dirty="0" smtClean="0"/>
              <a:t>وفي ولاية بنسلفانيا يمكن عمله كمعلم للتربية الخاصة بعد إعداده على المستوى الجامعي. </a:t>
            </a:r>
          </a:p>
          <a:p>
            <a:pPr>
              <a:buNone/>
            </a:pPr>
            <a:r>
              <a:rPr lang="ar-SA" dirty="0" smtClean="0"/>
              <a:t>ومن الملاحظ أن هناك تعدد في أنواع رخص اعتماد معلم التربية الخاصة وتشمل الرخصة المطلقة في الإعاقة العامة والرخصة المتعددة المطلقة في أكثر من إعاقة والرخصة المطلقة والمتعددة المطلقة.</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 إجراءات الاعتماد ومراحله</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1- فحص الفريق الزائر للمؤسسة وتقديم الدراسة الذاتية الشاملة وتقرير الفريق الزائر.</a:t>
            </a:r>
          </a:p>
          <a:p>
            <a:pPr>
              <a:buNone/>
            </a:pPr>
            <a:r>
              <a:rPr lang="ar-SA" dirty="0" smtClean="0"/>
              <a:t>2-تقدم الجهة التي تريد الاعتماد طلب إلى هيئة الاعتماد الملائمة .</a:t>
            </a:r>
          </a:p>
          <a:p>
            <a:pPr>
              <a:buNone/>
            </a:pPr>
            <a:r>
              <a:rPr lang="ar-SA" dirty="0" smtClean="0"/>
              <a:t>3-الزيارات على فترات منتظمة خلال السنة من قبل فريق المراجعة الذي يقرر قرار الاعتماد والملاحظة للهيكل القانوني والأكاديمي والتربوي والمنهج والحالة المالية والتخطيط وغيره.</a:t>
            </a:r>
          </a:p>
          <a:p>
            <a:pPr>
              <a:buNone/>
            </a:pPr>
            <a:r>
              <a:rPr lang="ar-SA" dirty="0" smtClean="0"/>
              <a:t>4- قد يستحق البرنامج أو المؤسسة أو المدرسة الاعتماد ولكن تتم المراقبة لمدة تتراوح من سنة إلى ست سنوات أو أكثر وبعد أن يتم الاعتماد يتم المراقبة كل 5 </a:t>
            </a:r>
            <a:r>
              <a:rPr lang="ar-SA" dirty="0" err="1" smtClean="0"/>
              <a:t>الى</a:t>
            </a:r>
            <a:r>
              <a:rPr lang="ar-SA" dirty="0" smtClean="0"/>
              <a:t> 10 سنوات لتحديد ما إذا كانت المؤسسة تستحق إعادة الاعتماد أم لا.</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pPr algn="ctr"/>
            <a:endParaRPr lang="ar-SA" dirty="0" smtClean="0"/>
          </a:p>
          <a:p>
            <a:pPr algn="ctr"/>
            <a:r>
              <a:rPr lang="ar-SA" dirty="0" smtClean="0"/>
              <a:t>تتضمن </a:t>
            </a:r>
            <a:r>
              <a:rPr lang="ar-SA" dirty="0" smtClean="0"/>
              <a:t>مراحل الاعتماد الأمريكي عدة خطوات ما هي برأيك؟ </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د-سياسة وأهداف ومحتوى برامج إعداد معلم التربية الخاصة</a:t>
            </a:r>
            <a:endParaRPr lang="ar-SA" dirty="0"/>
          </a:p>
        </p:txBody>
      </p:sp>
      <p:sp>
        <p:nvSpPr>
          <p:cNvPr id="3" name="عنصر نائب للمحتوى 2"/>
          <p:cNvSpPr>
            <a:spLocks noGrp="1"/>
          </p:cNvSpPr>
          <p:nvPr>
            <p:ph idx="1"/>
          </p:nvPr>
        </p:nvSpPr>
        <p:spPr/>
        <p:txBody>
          <a:bodyPr/>
          <a:lstStyle/>
          <a:p>
            <a:pPr algn="ctr">
              <a:buNone/>
            </a:pPr>
            <a:r>
              <a:rPr lang="ar-SA" dirty="0" smtClean="0"/>
              <a:t>تتنوع سياسة إعداد معلم التربية الخاصة بالولايات المتحدة الأمريكية لتشمل توفير برامج إعداد معلم التربية الخاصة على المستوى الجامعي بكليات التربية وبرامج على مستوى الماجستير والدكتوراه للعمل مع فئات الإعاقات المتنوعة أو التخصص في إعاقة محددة.</a:t>
            </a:r>
          </a:p>
          <a:p>
            <a:pPr algn="ctr">
              <a:buNone/>
            </a:pPr>
            <a:r>
              <a:rPr lang="ar-SA" dirty="0" smtClean="0"/>
              <a:t>يشير مجلس الأطفال غير العاديين </a:t>
            </a:r>
            <a:r>
              <a:rPr lang="en-US" dirty="0" smtClean="0"/>
              <a:t>CEC</a:t>
            </a:r>
            <a:r>
              <a:rPr lang="ar-SA" dirty="0" smtClean="0"/>
              <a:t> أن برنامج الإعداد يمثل الأساس الذي يعد المرشحين لمنحهم رخصة رسمية في التربية الخاصة .</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تعليمات إعداد تقرير برنامج  مجلس الأطفال غير العاديين لإعداد معلم التربية الخاصة </a:t>
            </a:r>
            <a:endParaRPr lang="ar-SA" dirty="0"/>
          </a:p>
        </p:txBody>
      </p:sp>
      <p:sp>
        <p:nvSpPr>
          <p:cNvPr id="3" name="عنصر نائب للمحتوى 2"/>
          <p:cNvSpPr>
            <a:spLocks noGrp="1"/>
          </p:cNvSpPr>
          <p:nvPr>
            <p:ph idx="1"/>
          </p:nvPr>
        </p:nvSpPr>
        <p:spPr/>
        <p:txBody>
          <a:bodyPr/>
          <a:lstStyle/>
          <a:p>
            <a:pPr>
              <a:buNone/>
            </a:pPr>
            <a:r>
              <a:rPr lang="ar-SA" dirty="0" smtClean="0"/>
              <a:t>1- توضيح المحتوى</a:t>
            </a:r>
          </a:p>
          <a:p>
            <a:pPr>
              <a:buNone/>
            </a:pPr>
            <a:r>
              <a:rPr lang="ar-SA" dirty="0" smtClean="0"/>
              <a:t>2-نظام التقييم</a:t>
            </a:r>
          </a:p>
          <a:p>
            <a:pPr>
              <a:buNone/>
            </a:pPr>
            <a:r>
              <a:rPr lang="ar-SA" dirty="0" smtClean="0"/>
              <a:t>3- خبرات المجال </a:t>
            </a:r>
          </a:p>
          <a:p>
            <a:pPr>
              <a:buNone/>
            </a:pPr>
            <a:r>
              <a:rPr lang="ar-SA" dirty="0" smtClean="0"/>
              <a:t>4-بيانات الأداء</a:t>
            </a:r>
          </a:p>
          <a:p>
            <a:pPr>
              <a:buNone/>
            </a:pPr>
            <a:r>
              <a:rPr lang="ar-SA" dirty="0" smtClean="0"/>
              <a:t>5-وضع تسلسل زمني للانتقال إلى اعتماد الإجراءات المرتبطة بالأداء الجديد وتطبيق أنظمة التقييم بالكامل التي توفر معلومات عن أداء المرشح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وتتضمن برامج إعداد وتدريب معلم التربية الخاصة بالولايات المتحدة بصفة عامة أربعة مجالات رئيسية هي: الثقافة العامة </a:t>
            </a:r>
            <a:r>
              <a:rPr lang="ar-SA" dirty="0" err="1" smtClean="0"/>
              <a:t>و</a:t>
            </a:r>
            <a:r>
              <a:rPr lang="ar-SA" dirty="0" smtClean="0"/>
              <a:t> الإعداد والتدريب للعمل مع الأطفال العاديين ومناهج تعويضية عامة عن التربية الخاصة تشمل سيكولوجية وتربية الأطفال غير العاديين والمقاييس والاختبارات النفسية لغير العاديين والتخصص في إحدى الإعاقات ....الخ</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هناك ما يعرف بالتربية الخاصة الرائدة وهي عبارة عن مقرر دراسي يعد الطلاب لتلبية الحاجات التعليمية للأطفال والمراهقين ذوي الاحتياجات الخاصة .</a:t>
            </a:r>
          </a:p>
          <a:p>
            <a:pPr>
              <a:buNone/>
            </a:pPr>
            <a:r>
              <a:rPr lang="ar-SA" dirty="0" smtClean="0"/>
              <a:t>وهناك ما يعرف ببرنامج أهداف الشهادة البديلة في التربية الخاصة ويتضح أهداف ومحتوى هذا البرنامج بجامعة شمال </a:t>
            </a:r>
            <a:r>
              <a:rPr lang="ar-SA" dirty="0" err="1" smtClean="0"/>
              <a:t>كنتاكي</a:t>
            </a:r>
            <a:r>
              <a:rPr lang="ar-SA" dirty="0" smtClean="0"/>
              <a:t>...انظري </a:t>
            </a:r>
            <a:r>
              <a:rPr lang="ar-SA" dirty="0" err="1" smtClean="0"/>
              <a:t>ص</a:t>
            </a:r>
            <a:r>
              <a:rPr lang="ar-SA" dirty="0" smtClean="0"/>
              <a:t> 170 </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من </a:t>
            </a:r>
            <a:r>
              <a:rPr lang="ar-SA" dirty="0" smtClean="0"/>
              <a:t>البرامج الأمريكية أيضاً لإعداد معلم التربية الخاصة برنامج</a:t>
            </a:r>
            <a:r>
              <a:rPr lang="en-US" dirty="0" smtClean="0"/>
              <a:t>MSCD</a:t>
            </a:r>
            <a:r>
              <a:rPr lang="ar-SA" dirty="0" smtClean="0"/>
              <a:t> فما هي محتويات وأهداف ومهام هذا البرنامج؟</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هـ معايير اعتماد برامج إعداد معلم التربية الخاصة</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تميز </a:t>
            </a:r>
            <a:r>
              <a:rPr lang="ar-SA" dirty="0" smtClean="0"/>
              <a:t>الاعتماد الأمريكي بالنشأة المبكرة والتاريخ الطويل مما اكسب هذا النظام القوة والتميز وحذت حذوه العديد من دول العالم .</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dirty="0" smtClean="0"/>
              <a:t>مقدمة</a:t>
            </a:r>
            <a:r>
              <a:rPr lang="ar-SA" dirty="0" smtClean="0"/>
              <a:t>:</a:t>
            </a:r>
            <a:br>
              <a:rPr lang="ar-SA" dirty="0" smtClean="0"/>
            </a:br>
            <a:endParaRPr lang="ar-SA" dirty="0"/>
          </a:p>
        </p:txBody>
      </p:sp>
      <p:sp>
        <p:nvSpPr>
          <p:cNvPr id="3" name="عنصر نائب للمحتوى 2"/>
          <p:cNvSpPr>
            <a:spLocks noGrp="1"/>
          </p:cNvSpPr>
          <p:nvPr>
            <p:ph idx="1"/>
          </p:nvPr>
        </p:nvSpPr>
        <p:spPr/>
        <p:txBody>
          <a:bodyPr/>
          <a:lstStyle/>
          <a:p>
            <a:pPr algn="ctr">
              <a:buNone/>
            </a:pPr>
            <a:r>
              <a:rPr lang="ar-SA" dirty="0" smtClean="0"/>
              <a:t>تزايد </a:t>
            </a:r>
            <a:r>
              <a:rPr lang="ar-SA" dirty="0" smtClean="0"/>
              <a:t>في السنوات الأخيرة الاهتمام بمصطلح الاعتماد على المستوى العالمي وتطبيقه بمؤسسات إعداد معلم ذوي الاحتياجات الخاصة نظراً لأهميته في تحقيق جودة تلك المؤسسات من خلال المراجعة الشاملة والتقييم المستمر لبرامجها من أجل الوصول </a:t>
            </a:r>
            <a:r>
              <a:rPr lang="ar-SA" dirty="0" err="1" smtClean="0"/>
              <a:t>بها</a:t>
            </a:r>
            <a:r>
              <a:rPr lang="ar-SA" dirty="0" smtClean="0"/>
              <a:t> إلى التميز والارتقاء بمستوى الخريجين.</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dirty="0" smtClean="0"/>
              <a:t>تميزت الولايات المتحدة الأمريكية بإنشاء هيئات متخصصة في اعتماد برامج إعداد معلم التربية الخاصة وأهم هذه الهيئات ما يلي:</a:t>
            </a:r>
            <a:endParaRPr lang="ar-SA" sz="3200" dirty="0"/>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lgn="ctr">
              <a:buNone/>
            </a:pPr>
            <a:r>
              <a:rPr lang="ar-SA" dirty="0" smtClean="0"/>
              <a:t>1- </a:t>
            </a:r>
            <a:r>
              <a:rPr lang="ar-SA" dirty="0" smtClean="0"/>
              <a:t>اتحاد دعم وتقييم المعلمين الجدد بين </a:t>
            </a:r>
            <a:r>
              <a:rPr lang="ar-SA" dirty="0" smtClean="0"/>
              <a:t>الولايات</a:t>
            </a:r>
          </a:p>
          <a:p>
            <a:pPr algn="ctr">
              <a:buNone/>
            </a:pPr>
            <a:endParaRPr lang="ar-SA" dirty="0" smtClean="0"/>
          </a:p>
          <a:p>
            <a:pPr algn="ctr">
              <a:buNone/>
            </a:pPr>
            <a:r>
              <a:rPr lang="ar-SA" dirty="0" smtClean="0"/>
              <a:t> </a:t>
            </a:r>
            <a:r>
              <a:rPr lang="ar-SA" dirty="0" smtClean="0"/>
              <a:t>  2-مجلس </a:t>
            </a:r>
            <a:r>
              <a:rPr lang="ar-SA" dirty="0" smtClean="0"/>
              <a:t>تعليم الصم</a:t>
            </a:r>
          </a:p>
          <a:p>
            <a:pPr>
              <a:buNone/>
            </a:pPr>
            <a:endParaRPr lang="ar-SA"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t>وسيركز هذا الفصل على معايير اعتماد برامج إعداد معلم التربية الخاصة في بعض الدول المتقدمة للاستفادة من خبراتها المتعددة بهذا المجال وسيتم دراسة وتحليل ذلك في العرض التفصيلي التالي من خلال المحاور التالية في كل دولة:</a:t>
            </a:r>
          </a:p>
          <a:p>
            <a:pPr algn="ctr">
              <a:buNone/>
            </a:pPr>
            <a:r>
              <a:rPr lang="ar-SA" dirty="0" smtClean="0"/>
              <a:t>أ-نشأة الاعتماد وتطوره</a:t>
            </a:r>
          </a:p>
          <a:p>
            <a:pPr algn="ctr">
              <a:buNone/>
            </a:pPr>
            <a:r>
              <a:rPr lang="ar-SA" dirty="0" smtClean="0"/>
              <a:t>ب-أهداف الاعتماد</a:t>
            </a:r>
          </a:p>
          <a:p>
            <a:pPr algn="ctr">
              <a:buNone/>
            </a:pPr>
            <a:r>
              <a:rPr lang="ar-SA" dirty="0" smtClean="0"/>
              <a:t>ج-إجراءات الاعتماد ومراحله </a:t>
            </a:r>
          </a:p>
          <a:p>
            <a:pPr algn="ctr">
              <a:buNone/>
            </a:pPr>
            <a:r>
              <a:rPr lang="ar-SA" dirty="0" smtClean="0"/>
              <a:t>د-سياسة وأهداف ومحتوى برامج إعداد معلم التربية الخاصة </a:t>
            </a:r>
          </a:p>
          <a:p>
            <a:pPr algn="ctr">
              <a:buNone/>
            </a:pPr>
            <a:r>
              <a:rPr lang="ar-SA" dirty="0" smtClean="0"/>
              <a:t>هـ معايير اعتماد برامج إعداد معلم التربية الخاصة </a:t>
            </a:r>
          </a:p>
          <a:p>
            <a:pPr>
              <a:buNone/>
            </a:pPr>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أولاً: دول تمثل أمريكا الشمالية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يواجه </a:t>
            </a:r>
            <a:r>
              <a:rPr lang="ar-SA" dirty="0" smtClean="0"/>
              <a:t>التعليم منذ بداية القرن الحادي والعشرين مجموعة من التحديات المختلفة المرتبطة بتحقيق بعض المتطلبات مثل التقويم والمراجعة والمحاسبية للبرامج التعليمية وبرامج إعداد المعلم بهدف ضمان الجودة والتميز لهذه البرامج.</a:t>
            </a:r>
          </a:p>
          <a:p>
            <a:pPr algn="ctr">
              <a:buNone/>
            </a:pPr>
            <a:endParaRPr lang="ar-SA"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1-الولايات المتحدة الأمريكية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هي </a:t>
            </a:r>
            <a:r>
              <a:rPr lang="ar-SA" dirty="0" smtClean="0"/>
              <a:t>أكثر دول العالم عراقة وخبرة بنظام الاعتماد فكان لها السبق في تأسيس منظمات وهيئات اعتماد إقليمية وقومية لوضع وتطبيق معايير لاعتماد المؤسسات التعليمية ومؤسسات إعداد المعلم.</a:t>
            </a:r>
          </a:p>
          <a:p>
            <a:pPr algn="ctr">
              <a:buNone/>
            </a:pPr>
            <a:endParaRPr lang="ar-SA"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أ-نشأة الاعتماد وتطوره في أمريكا</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           الاعتماد </a:t>
            </a:r>
            <a:r>
              <a:rPr lang="ar-SA" dirty="0" smtClean="0"/>
              <a:t>في أمريكا هو عملية استخدمت في التعليم الأمريكي لضمان جودة المدارس ومؤسسات التعليم العالي للاحتفاظ بالحد الأدنى من مواصفات الجودة والسلامة المرتبطة بالخدمات الأكاديمية والإدارة وغيرها من خدمات ذات علاقة والاعتماد عملية طوعية قائمة على مبدأ الحكم الذاتي الأكاديمي.</a:t>
            </a:r>
          </a:p>
          <a:p>
            <a:pPr>
              <a:buNone/>
            </a:pPr>
            <a:r>
              <a:rPr lang="ar-SA" dirty="0" smtClean="0"/>
              <a:t>    ومن أولى المؤسسات التي خضعت للتطوير مؤسسة الولايات الوسطى عام 1887م وقد ركزت عملها من البداية على العلاقة بين المدارس والكليات فيما يتعلق بمعايير القبول بالكليات .ونتيجة لذلك ظهر مجلس إعداد امتحانات القبول بالكليات عام 1900م ثم ظهر الاعتماد المتخصص عام 1906م على يد الرابطة الأمريكية عندما قامت بنشر قائمة بالمدارس المقبولة لديها وتليها اعتماد كلية الحقوق في أوائل العشرينات من القرن العشرين وقبل انتهاء تلك الحقبة انتشر الاعتماد في برامج تأهيل المعلمين والهندسة وطب الأسنان.</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وأنشأت أول وكالة اعتماد مستقلة بالولايات المتحدة عام 1930م لكي تزود الكليات والجامعات بمعايير القبول والاعتماد الأكاديمي للبرامج.</a:t>
            </a:r>
          </a:p>
          <a:p>
            <a:pPr>
              <a:buNone/>
            </a:pPr>
            <a:r>
              <a:rPr lang="ar-SA" dirty="0" smtClean="0"/>
              <a:t>وبالنسبة لاعتماد إعداد المعلم يقوم المجلس الوطني لاعتماد إعداد المعلم والذي تم إنشائه عام 1954بتحسين جودة المعلم والمهنة اليوم وغداً وللقرن التالي من خلال عملية الاعتماد المهني للمعلمين.</a:t>
            </a:r>
          </a:p>
          <a:p>
            <a:pPr>
              <a:buNone/>
            </a:pPr>
            <a:r>
              <a:rPr lang="ar-SA" dirty="0" smtClean="0"/>
              <a:t>ويتميز نظام الاعتماد بالولايات المتحدة باللامركزية العالية وكل منظمات الاعتماد بالدولة منظمات غير ربحية.</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يتضح لنا أن الولايات المتحدة لها السبق في تطبيق الاعتماد بمؤسساتها التعليمية وذلك من بداية القرن العشرين من خلال تقويم وتطوير بعض الكليات والبرامج ومنها برامج إعداد المعلم .</a:t>
            </a:r>
          </a:p>
          <a:p>
            <a:pPr algn="ctr">
              <a:buNone/>
            </a:pPr>
            <a:r>
              <a:rPr lang="ar-SA" dirty="0" smtClean="0"/>
              <a:t>أهم مؤسسات اعتماد المعلم بأمريكا المجلس القومي لاعتماد إعداد المعلم(</a:t>
            </a:r>
            <a:r>
              <a:rPr lang="en-US" dirty="0" smtClean="0"/>
              <a:t>NCATE</a:t>
            </a:r>
            <a:r>
              <a:rPr lang="ar-SA" dirty="0" smtClean="0"/>
              <a:t>).</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 أهداف الاعتماد</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تعطي إجراءات الاعتماد صورة واضحة عن مستويات مهنة التدريس لدى طلاب المرحلة الثانوية بحيث يتكون اتجاه ايجابي عن تلك المهنة وينضم إليها الطلاب ذوي القدرات المناسبة في المستقبل ، كما تعطي اطمئنان لأولياء الأمور والطلاب عن مستويات المعلمين بالمدارس والذين قد تخرجوا من جهات معتمدة بواسطة المجلس القومي لاعتماد إعداد المعلم وتتضمن معايير المجلس معارف الطالب ومهاراته واتجاهاته ونظام التقويم والتربية العملية والخبرات الميدانية والتنوع </a:t>
            </a:r>
            <a:r>
              <a:rPr lang="ar-SA" dirty="0" err="1" smtClean="0"/>
              <a:t>وكفايات</a:t>
            </a:r>
            <a:r>
              <a:rPr lang="ar-SA" dirty="0" smtClean="0"/>
              <a:t> أعضاء هيئة التدريس والإدارة والموارد. </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TotalTime>
  <Words>1002</Words>
  <Application>Microsoft Office PowerPoint</Application>
  <PresentationFormat>عرض على الشاشة (3:4)‏</PresentationFormat>
  <Paragraphs>70</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حيوية</vt:lpstr>
      <vt:lpstr>خبرات بعض الدول في معايير اعتماد برامج إعداد معلم التربية الخاصة </vt:lpstr>
      <vt:lpstr> مقدمة: </vt:lpstr>
      <vt:lpstr>الشريحة 3</vt:lpstr>
      <vt:lpstr>أولاً: دول تمثل أمريكا الشمالية</vt:lpstr>
      <vt:lpstr>1-الولايات المتحدة الأمريكية</vt:lpstr>
      <vt:lpstr>أ-نشأة الاعتماد وتطوره في أمريكا</vt:lpstr>
      <vt:lpstr>الشريحة 7</vt:lpstr>
      <vt:lpstr>الشريحة 8</vt:lpstr>
      <vt:lpstr>ب- أهداف الاعتماد</vt:lpstr>
      <vt:lpstr>الشريحة 10</vt:lpstr>
      <vt:lpstr>الشريحة 11</vt:lpstr>
      <vt:lpstr>ج- إجراءات الاعتماد ومراحله</vt:lpstr>
      <vt:lpstr>سؤال للطرح</vt:lpstr>
      <vt:lpstr>د-سياسة وأهداف ومحتوى برامج إعداد معلم التربية الخاصة</vt:lpstr>
      <vt:lpstr>تعليمات إعداد تقرير برنامج  مجلس الأطفال غير العاديين لإعداد معلم التربية الخاصة </vt:lpstr>
      <vt:lpstr>الشريحة 16</vt:lpstr>
      <vt:lpstr>الشريحة 17</vt:lpstr>
      <vt:lpstr>سؤال للطرح</vt:lpstr>
      <vt:lpstr>هـ معايير اعتماد برامج إعداد معلم التربية الخاصة</vt:lpstr>
      <vt:lpstr>تميزت الولايات المتحدة الأمريكية بإنشاء هيئات متخصصة في اعتماد برامج إعداد معلم التربية الخاصة وأهم هذه الهيئات ما يلي:</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خبرات بعض الدول في معايير اعتماد برامج إعداد معلم التربية الخاصة</dc:title>
  <dc:creator>user</dc:creator>
  <cp:lastModifiedBy>user</cp:lastModifiedBy>
  <cp:revision>3</cp:revision>
  <dcterms:created xsi:type="dcterms:W3CDTF">2021-02-18T13:45:54Z</dcterms:created>
  <dcterms:modified xsi:type="dcterms:W3CDTF">2021-02-18T14:06:18Z</dcterms:modified>
</cp:coreProperties>
</file>