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9" r:id="rId10"/>
    <p:sldId id="264" r:id="rId11"/>
    <p:sldId id="265" r:id="rId12"/>
    <p:sldId id="266" r:id="rId13"/>
    <p:sldId id="270" r:id="rId14"/>
    <p:sldId id="271" r:id="rId15"/>
    <p:sldId id="272" r:id="rId16"/>
    <p:sldId id="273" r:id="rId17"/>
    <p:sldId id="274" r:id="rId18"/>
    <p:sldId id="275" r:id="rId19"/>
    <p:sldId id="276" r:id="rId20"/>
    <p:sldId id="277" r:id="rId21"/>
    <p:sldId id="267" r:id="rId22"/>
    <p:sldId id="268" r:id="rId23"/>
  </p:sldIdLst>
  <p:sldSz cx="9144000" cy="6858000" type="screen4x3"/>
  <p:notesSz cx="6858000" cy="9144000"/>
  <p:custDataLst>
    <p:tags r:id="rId24"/>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7" d="100"/>
          <a:sy n="87" d="100"/>
        </p:scale>
        <p:origin x="1464"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2"/>
      </p:bgRef>
    </p:bg>
    <p:spTree>
      <p:nvGrpSpPr>
        <p:cNvPr id="1" name=""/>
        <p:cNvGrpSpPr/>
        <p:nvPr/>
      </p:nvGrpSpPr>
      <p:grpSpPr>
        <a:xfrm>
          <a:off x="0" y="0"/>
          <a:ext cx="0" cy="0"/>
          <a:chOff x="0" y="0"/>
          <a:chExt cx="0" cy="0"/>
        </a:xfrm>
      </p:grpSpPr>
      <p:sp>
        <p:nvSpPr>
          <p:cNvPr id="7" name="مستطيل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2362200" y="4038600"/>
            <a:ext cx="6477000" cy="1828800"/>
          </a:xfrm>
        </p:spPr>
        <p:txBody>
          <a:bodyPr anchor="b"/>
          <a:lstStyle>
            <a:lvl1pPr>
              <a:defRPr cap="all" baseline="0"/>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C491CA5-D61C-4A0B-AE96-7DDC8481E468}" type="datetimeFigureOut">
              <a:rPr lang="ar-SA" smtClean="0"/>
              <a:pPr/>
              <a:t>23/01/1438</a:t>
            </a:fld>
            <a:endParaRPr lang="ar-SA"/>
          </a:p>
        </p:txBody>
      </p:sp>
      <p:sp>
        <p:nvSpPr>
          <p:cNvPr id="17" name="عنصر نائب للتذييل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ar-SA"/>
          </a:p>
        </p:txBody>
      </p:sp>
      <p:sp>
        <p:nvSpPr>
          <p:cNvPr id="29" name="عنصر نائب لرقم الشريحة 28"/>
          <p:cNvSpPr>
            <a:spLocks noGrp="1"/>
          </p:cNvSpPr>
          <p:nvPr>
            <p:ph type="sldNum" sz="quarter" idx="12"/>
          </p:nvPr>
        </p:nvSpPr>
        <p:spPr>
          <a:xfrm>
            <a:off x="8001000" y="228600"/>
            <a:ext cx="838200" cy="381000"/>
          </a:xfrm>
        </p:spPr>
        <p:txBody>
          <a:bodyPr/>
          <a:lstStyle>
            <a:lvl1pPr>
              <a:defRPr>
                <a:solidFill>
                  <a:schemeClr val="tx2"/>
                </a:solidFill>
              </a:defRPr>
            </a:lvl1pPr>
          </a:lstStyle>
          <a:p>
            <a:fld id="{6E455080-6B21-40BA-BB85-5A79FCF9CEA5}"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BC491CA5-D61C-4A0B-AE96-7DDC8481E468}" type="datetimeFigureOut">
              <a:rPr lang="ar-SA" smtClean="0"/>
              <a:pPr/>
              <a:t>23/01/1438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6E455080-6B21-40BA-BB85-5A79FCF9CEA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bg>
      <p:bgRef idx="1001">
        <a:schemeClr val="bg1"/>
      </p:bgRef>
    </p:bg>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609600"/>
            <a:ext cx="2057400" cy="5516563"/>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609600"/>
            <a:ext cx="5562600" cy="5516564"/>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6553200" y="6248402"/>
            <a:ext cx="2209800" cy="365125"/>
          </a:xfrm>
        </p:spPr>
        <p:txBody>
          <a:bodyPr/>
          <a:lstStyle/>
          <a:p>
            <a:fld id="{BC491CA5-D61C-4A0B-AE96-7DDC8481E468}" type="datetimeFigureOut">
              <a:rPr lang="ar-SA" smtClean="0"/>
              <a:pPr/>
              <a:t>23/01/1438</a:t>
            </a:fld>
            <a:endParaRPr lang="ar-SA"/>
          </a:p>
        </p:txBody>
      </p:sp>
      <p:sp>
        <p:nvSpPr>
          <p:cNvPr id="5" name="عنصر نائب للتذييل 4"/>
          <p:cNvSpPr>
            <a:spLocks noGrp="1"/>
          </p:cNvSpPr>
          <p:nvPr>
            <p:ph type="ftr" sz="quarter" idx="11"/>
          </p:nvPr>
        </p:nvSpPr>
        <p:spPr>
          <a:xfrm>
            <a:off x="457201" y="6248207"/>
            <a:ext cx="5573483" cy="365125"/>
          </a:xfrm>
        </p:spPr>
        <p:txBody>
          <a:bodyPr/>
          <a:lstStyle/>
          <a:p>
            <a:endParaRPr lang="ar-SA"/>
          </a:p>
        </p:txBody>
      </p:sp>
      <p:sp>
        <p:nvSpPr>
          <p:cNvPr id="7" name="مستطيل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مستطيل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مستطيل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عنصر نائب لرقم الشريحة 5"/>
          <p:cNvSpPr>
            <a:spLocks noGrp="1"/>
          </p:cNvSpPr>
          <p:nvPr>
            <p:ph type="sldNum" sz="quarter" idx="12"/>
          </p:nvPr>
        </p:nvSpPr>
        <p:spPr>
          <a:xfrm rot="5400000">
            <a:off x="5989638" y="144462"/>
            <a:ext cx="533400" cy="244476"/>
          </a:xfrm>
        </p:spPr>
        <p:txBody>
          <a:bodyPr/>
          <a:lstStyle/>
          <a:p>
            <a:fld id="{6E455080-6B21-40BA-BB85-5A79FCF9CEA5}"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612648" y="228600"/>
            <a:ext cx="8153400" cy="990600"/>
          </a:xfrm>
        </p:spPr>
        <p:txBody>
          <a:bodyPr/>
          <a:lstStyle/>
          <a:p>
            <a:r>
              <a:rPr kumimoji="0" lang="ar-SA" smtClean="0"/>
              <a:t>انقر لتحرير نمط العنوان الرئيسي</a:t>
            </a:r>
            <a:endParaRPr kumimoji="0" lang="en-US"/>
          </a:p>
        </p:txBody>
      </p:sp>
      <p:sp>
        <p:nvSpPr>
          <p:cNvPr id="4" name="عنصر نائب للتاريخ 3"/>
          <p:cNvSpPr>
            <a:spLocks noGrp="1"/>
          </p:cNvSpPr>
          <p:nvPr>
            <p:ph type="dt" sz="half" idx="10"/>
          </p:nvPr>
        </p:nvSpPr>
        <p:spPr/>
        <p:txBody>
          <a:bodyPr/>
          <a:lstStyle/>
          <a:p>
            <a:fld id="{BC491CA5-D61C-4A0B-AE96-7DDC8481E468}" type="datetimeFigureOut">
              <a:rPr lang="ar-SA" smtClean="0"/>
              <a:pPr/>
              <a:t>23/01/1438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lvl1pPr>
              <a:defRPr>
                <a:solidFill>
                  <a:srgbClr val="FFFFFF"/>
                </a:solidFill>
              </a:defRPr>
            </a:lvl1pPr>
          </a:lstStyle>
          <a:p>
            <a:fld id="{6E455080-6B21-40BA-BB85-5A79FCF9CEA5}" type="slidenum">
              <a:rPr lang="ar-SA" smtClean="0"/>
              <a:pPr/>
              <a:t>‹#›</a:t>
            </a:fld>
            <a:endParaRPr lang="ar-SA"/>
          </a:p>
        </p:txBody>
      </p:sp>
      <p:sp>
        <p:nvSpPr>
          <p:cNvPr id="8" name="عنصر نائب للمحتوى 7"/>
          <p:cNvSpPr>
            <a:spLocks noGrp="1"/>
          </p:cNvSpPr>
          <p:nvPr>
            <p:ph sz="quarter" idx="1"/>
          </p:nvPr>
        </p:nvSpPr>
        <p:spPr>
          <a:xfrm>
            <a:off x="612648" y="1600200"/>
            <a:ext cx="8153400" cy="44958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1"/>
      </p:bgRef>
    </p:bg>
    <p:spTree>
      <p:nvGrpSpPr>
        <p:cNvPr id="1" name=""/>
        <p:cNvGrpSpPr/>
        <p:nvPr/>
      </p:nvGrpSpPr>
      <p:grpSpPr>
        <a:xfrm>
          <a:off x="0" y="0"/>
          <a:ext cx="0" cy="0"/>
          <a:chOff x="0" y="0"/>
          <a:chExt cx="0" cy="0"/>
        </a:xfrm>
      </p:grpSpPr>
      <p:sp>
        <p:nvSpPr>
          <p:cNvPr id="3" name="عنصر نائب للنص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7" name="مستطيل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BC491CA5-D61C-4A0B-AE96-7DDC8481E468}" type="datetimeFigureOut">
              <a:rPr lang="ar-SA" smtClean="0"/>
              <a:pPr/>
              <a:t>23/01/1438</a:t>
            </a:fld>
            <a:endParaRPr lang="ar-SA"/>
          </a:p>
        </p:txBody>
      </p:sp>
      <p:sp>
        <p:nvSpPr>
          <p:cNvPr id="13" name="عنصر نائب لرقم الشريحة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6E455080-6B21-40BA-BB85-5A79FCF9CEA5}" type="slidenum">
              <a:rPr lang="ar-SA" smtClean="0"/>
              <a:pPr/>
              <a:t>‹#›</a:t>
            </a:fld>
            <a:endParaRPr lang="ar-SA"/>
          </a:p>
        </p:txBody>
      </p:sp>
      <p:sp>
        <p:nvSpPr>
          <p:cNvPr id="14" name="عنصر نائب للتذييل 13"/>
          <p:cNvSpPr>
            <a:spLocks noGrp="1"/>
          </p:cNvSpPr>
          <p:nvPr>
            <p:ph type="ftr" sz="quarter" idx="12"/>
          </p:nvPr>
        </p:nvSpPr>
        <p:spPr/>
        <p:txBody>
          <a:bodyPr/>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9" name="عنصر نائب للمحتوى 8"/>
          <p:cNvSpPr>
            <a:spLocks noGrp="1"/>
          </p:cNvSpPr>
          <p:nvPr>
            <p:ph sz="quarter" idx="1"/>
          </p:nvPr>
        </p:nvSpPr>
        <p:spPr>
          <a:xfrm>
            <a:off x="609600"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844901" y="1589567"/>
            <a:ext cx="38862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8" name="عنصر نائب للتاريخ 7"/>
          <p:cNvSpPr>
            <a:spLocks noGrp="1"/>
          </p:cNvSpPr>
          <p:nvPr>
            <p:ph type="dt" sz="half" idx="15"/>
          </p:nvPr>
        </p:nvSpPr>
        <p:spPr/>
        <p:txBody>
          <a:bodyPr rtlCol="0"/>
          <a:lstStyle/>
          <a:p>
            <a:fld id="{BC491CA5-D61C-4A0B-AE96-7DDC8481E468}" type="datetimeFigureOut">
              <a:rPr lang="ar-SA" smtClean="0"/>
              <a:pPr/>
              <a:t>23/01/1438</a:t>
            </a:fld>
            <a:endParaRPr lang="ar-SA"/>
          </a:p>
        </p:txBody>
      </p:sp>
      <p:sp>
        <p:nvSpPr>
          <p:cNvPr id="10" name="عنصر نائب لرقم الشريحة 9"/>
          <p:cNvSpPr>
            <a:spLocks noGrp="1"/>
          </p:cNvSpPr>
          <p:nvPr>
            <p:ph type="sldNum" sz="quarter" idx="16"/>
          </p:nvPr>
        </p:nvSpPr>
        <p:spPr/>
        <p:txBody>
          <a:bodyPr rtlCol="0"/>
          <a:lstStyle/>
          <a:p>
            <a:fld id="{6E455080-6B21-40BA-BB85-5A79FCF9CEA5}" type="slidenum">
              <a:rPr lang="ar-SA" smtClean="0"/>
              <a:pPr/>
              <a:t>‹#›</a:t>
            </a:fld>
            <a:endParaRPr lang="ar-SA"/>
          </a:p>
        </p:txBody>
      </p:sp>
      <p:sp>
        <p:nvSpPr>
          <p:cNvPr id="12" name="عنصر نائب للتذييل 11"/>
          <p:cNvSpPr>
            <a:spLocks noGrp="1"/>
          </p:cNvSpPr>
          <p:nvPr>
            <p:ph type="ftr" sz="quarter" idx="17"/>
          </p:nvPr>
        </p:nvSpPr>
        <p:spPr/>
        <p:txBody>
          <a:bodyPr rtlCol="0"/>
          <a:lstStyle/>
          <a:p>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273050"/>
            <a:ext cx="8153400" cy="869950"/>
          </a:xfrm>
        </p:spPr>
        <p:txBody>
          <a:bodyPr anchor="ctr"/>
          <a:lstStyle>
            <a:lvl1pPr>
              <a:defRPr/>
            </a:lvl1pPr>
          </a:lstStyle>
          <a:p>
            <a:r>
              <a:rPr kumimoji="0" lang="ar-SA" smtClean="0"/>
              <a:t>انقر لتحرير نمط العنوان الرئيسي</a:t>
            </a:r>
            <a:endParaRPr kumimoji="0" lang="en-US"/>
          </a:p>
        </p:txBody>
      </p:sp>
      <p:sp>
        <p:nvSpPr>
          <p:cNvPr id="11" name="عنصر نائب للمحتوى 10"/>
          <p:cNvSpPr>
            <a:spLocks noGrp="1"/>
          </p:cNvSpPr>
          <p:nvPr>
            <p:ph sz="quarter" idx="2"/>
          </p:nvPr>
        </p:nvSpPr>
        <p:spPr>
          <a:xfrm>
            <a:off x="609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800600" y="2438400"/>
            <a:ext cx="3886200" cy="35814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5"/>
          </p:nvPr>
        </p:nvSpPr>
        <p:spPr/>
        <p:txBody>
          <a:bodyPr rtlCol="0"/>
          <a:lstStyle/>
          <a:p>
            <a:fld id="{BC491CA5-D61C-4A0B-AE96-7DDC8481E468}" type="datetimeFigureOut">
              <a:rPr lang="ar-SA" smtClean="0"/>
              <a:pPr/>
              <a:t>23/01/1438</a:t>
            </a:fld>
            <a:endParaRPr lang="ar-SA"/>
          </a:p>
        </p:txBody>
      </p:sp>
      <p:sp>
        <p:nvSpPr>
          <p:cNvPr id="12" name="عنصر نائب لرقم الشريحة 11"/>
          <p:cNvSpPr>
            <a:spLocks noGrp="1"/>
          </p:cNvSpPr>
          <p:nvPr>
            <p:ph type="sldNum" sz="quarter" idx="16"/>
          </p:nvPr>
        </p:nvSpPr>
        <p:spPr/>
        <p:txBody>
          <a:bodyPr rtlCol="0"/>
          <a:lstStyle/>
          <a:p>
            <a:fld id="{6E455080-6B21-40BA-BB85-5A79FCF9CEA5}" type="slidenum">
              <a:rPr lang="ar-SA" smtClean="0"/>
              <a:pPr/>
              <a:t>‹#›</a:t>
            </a:fld>
            <a:endParaRPr lang="ar-SA"/>
          </a:p>
        </p:txBody>
      </p:sp>
      <p:sp>
        <p:nvSpPr>
          <p:cNvPr id="14" name="عنصر نائب للتذييل 13"/>
          <p:cNvSpPr>
            <a:spLocks noGrp="1"/>
          </p:cNvSpPr>
          <p:nvPr>
            <p:ph type="ftr" sz="quarter" idx="17"/>
          </p:nvPr>
        </p:nvSpPr>
        <p:spPr/>
        <p:txBody>
          <a:bodyPr rtlCol="0"/>
          <a:lstStyle/>
          <a:p>
            <a:endParaRPr lang="ar-SA"/>
          </a:p>
        </p:txBody>
      </p:sp>
      <p:sp>
        <p:nvSpPr>
          <p:cNvPr id="16" name="عنصر نائب للنص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5" name="عنصر نائب للنص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BC491CA5-D61C-4A0B-AE96-7DDC8481E468}" type="datetimeFigureOut">
              <a:rPr lang="ar-SA" smtClean="0"/>
              <a:pPr/>
              <a:t>23/01/1438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lvl1pPr>
              <a:defRPr>
                <a:solidFill>
                  <a:srgbClr val="FFFFFF"/>
                </a:solidFill>
              </a:defRPr>
            </a:lvl1pPr>
          </a:lstStyle>
          <a:p>
            <a:fld id="{6E455080-6B21-40BA-BB85-5A79FCF9CEA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C491CA5-D61C-4A0B-AE96-7DDC8481E468}" type="datetimeFigureOut">
              <a:rPr lang="ar-SA" smtClean="0"/>
              <a:pPr/>
              <a:t>23/01/1438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a:xfrm>
            <a:off x="0" y="6248400"/>
            <a:ext cx="533400" cy="381000"/>
          </a:xfrm>
        </p:spPr>
        <p:txBody>
          <a:bodyPr/>
          <a:lstStyle>
            <a:lvl1pPr>
              <a:defRPr>
                <a:solidFill>
                  <a:schemeClr val="tx2"/>
                </a:solidFill>
              </a:defRPr>
            </a:lvl1pPr>
          </a:lstStyle>
          <a:p>
            <a:fld id="{6E455080-6B21-40BA-BB85-5A79FCF9CEA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3050"/>
            <a:ext cx="8077200" cy="869950"/>
          </a:xfrm>
        </p:spPr>
        <p:txBody>
          <a:bodyPr anchor="ctr"/>
          <a:lstStyle>
            <a:lvl1pPr algn="l">
              <a:buNone/>
              <a:defRPr sz="4400" b="0"/>
            </a:lvl1p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BC491CA5-D61C-4A0B-AE96-7DDC8481E468}" type="datetimeFigureOut">
              <a:rPr lang="ar-SA" smtClean="0"/>
              <a:pPr/>
              <a:t>23/01/1438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lvl1pPr>
              <a:defRPr>
                <a:solidFill>
                  <a:srgbClr val="FFFFFF"/>
                </a:solidFill>
              </a:defRPr>
            </a:lvl1pPr>
          </a:lstStyle>
          <a:p>
            <a:fld id="{6E455080-6B21-40BA-BB85-5A79FCF9CEA5}" type="slidenum">
              <a:rPr lang="ar-SA" smtClean="0"/>
              <a:pPr/>
              <a:t>‹#›</a:t>
            </a:fld>
            <a:endParaRPr lang="ar-SA"/>
          </a:p>
        </p:txBody>
      </p:sp>
      <p:sp>
        <p:nvSpPr>
          <p:cNvPr id="3" name="عنصر نائب للنص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9" name="عنصر نائب للمحتوى 8"/>
          <p:cNvSpPr>
            <a:spLocks noGrp="1"/>
          </p:cNvSpPr>
          <p:nvPr>
            <p:ph sz="quarter" idx="1"/>
          </p:nvPr>
        </p:nvSpPr>
        <p:spPr>
          <a:xfrm>
            <a:off x="2362200" y="1752600"/>
            <a:ext cx="6400800" cy="44196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3">
        <a:schemeClr val="bg2"/>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8" name="مستطيل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ar-SA" smtClean="0"/>
              <a:t>انقر لتحرير نمط العنوان الرئيسي</a:t>
            </a:r>
            <a:endParaRPr kumimoji="0" lang="en-US"/>
          </a:p>
        </p:txBody>
      </p:sp>
      <p:sp>
        <p:nvSpPr>
          <p:cNvPr id="11" name="مستطيل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عنصر نائب للتاريخ 11"/>
          <p:cNvSpPr>
            <a:spLocks noGrp="1"/>
          </p:cNvSpPr>
          <p:nvPr>
            <p:ph type="dt" sz="half" idx="10"/>
          </p:nvPr>
        </p:nvSpPr>
        <p:spPr>
          <a:xfrm>
            <a:off x="6248400" y="6248400"/>
            <a:ext cx="2667000" cy="365125"/>
          </a:xfrm>
        </p:spPr>
        <p:txBody>
          <a:bodyPr rtlCol="0"/>
          <a:lstStyle/>
          <a:p>
            <a:fld id="{BC491CA5-D61C-4A0B-AE96-7DDC8481E468}" type="datetimeFigureOut">
              <a:rPr lang="ar-SA" smtClean="0"/>
              <a:pPr/>
              <a:t>23/01/1438</a:t>
            </a:fld>
            <a:endParaRPr lang="ar-SA"/>
          </a:p>
        </p:txBody>
      </p:sp>
      <p:sp>
        <p:nvSpPr>
          <p:cNvPr id="13" name="عنصر نائب لرقم الشريحة 12"/>
          <p:cNvSpPr>
            <a:spLocks noGrp="1"/>
          </p:cNvSpPr>
          <p:nvPr>
            <p:ph type="sldNum" sz="quarter" idx="11"/>
          </p:nvPr>
        </p:nvSpPr>
        <p:spPr>
          <a:xfrm>
            <a:off x="0" y="4667249"/>
            <a:ext cx="1447800" cy="663578"/>
          </a:xfrm>
        </p:spPr>
        <p:txBody>
          <a:bodyPr rtlCol="0"/>
          <a:lstStyle>
            <a:lvl1pPr>
              <a:defRPr sz="2800"/>
            </a:lvl1pPr>
          </a:lstStyle>
          <a:p>
            <a:fld id="{6E455080-6B21-40BA-BB85-5A79FCF9CEA5}" type="slidenum">
              <a:rPr lang="ar-SA" smtClean="0"/>
              <a:pPr/>
              <a:t>‹#›</a:t>
            </a:fld>
            <a:endParaRPr lang="ar-SA"/>
          </a:p>
        </p:txBody>
      </p:sp>
      <p:sp>
        <p:nvSpPr>
          <p:cNvPr id="14" name="عنصر نائب للتذييل 13"/>
          <p:cNvSpPr>
            <a:spLocks noGrp="1"/>
          </p:cNvSpPr>
          <p:nvPr>
            <p:ph type="ftr" sz="quarter" idx="12"/>
          </p:nvPr>
        </p:nvSpPr>
        <p:spPr>
          <a:xfrm>
            <a:off x="1600200" y="6248206"/>
            <a:ext cx="4572000" cy="365125"/>
          </a:xfrm>
        </p:spPr>
        <p:txBody>
          <a:bodyPr rtlCol="0"/>
          <a:lstStyle/>
          <a:p>
            <a:endParaRPr lang="ar-SA"/>
          </a:p>
        </p:txBody>
      </p:sp>
      <p:sp>
        <p:nvSpPr>
          <p:cNvPr id="3" name="عنصر نائب للصورة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ar-SA" smtClean="0"/>
              <a:t>انقر فوق الرمز لإضافة صورة</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عنصر نائب للعنوان 21"/>
          <p:cNvSpPr>
            <a:spLocks noGrp="1"/>
          </p:cNvSpPr>
          <p:nvPr>
            <p:ph type="title"/>
          </p:nvPr>
        </p:nvSpPr>
        <p:spPr>
          <a:xfrm>
            <a:off x="609600" y="228600"/>
            <a:ext cx="8153400" cy="9906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BC491CA5-D61C-4A0B-AE96-7DDC8481E468}" type="datetimeFigureOut">
              <a:rPr lang="ar-SA" smtClean="0"/>
              <a:pPr/>
              <a:t>23/01/1438</a:t>
            </a:fld>
            <a:endParaRPr lang="ar-SA"/>
          </a:p>
        </p:txBody>
      </p:sp>
      <p:sp>
        <p:nvSpPr>
          <p:cNvPr id="3" name="عنصر نائب للتذييل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ar-SA"/>
          </a:p>
        </p:txBody>
      </p:sp>
      <p:sp>
        <p:nvSpPr>
          <p:cNvPr id="7" name="مستطيل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مستطيل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عنصر نائب لرقم الشريحة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6E455080-6B21-40BA-BB85-5A79FCF9CEA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400" kern="1200">
          <a:solidFill>
            <a:schemeClr val="tx2"/>
          </a:solidFill>
          <a:latin typeface="+mj-lt"/>
          <a:ea typeface="+mj-ea"/>
          <a:cs typeface="+mj-cs"/>
        </a:defRPr>
      </a:lvl1pPr>
    </p:titleStyle>
    <p:body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hyperlink" Target="https://ar.wikipedia.org/w/index.php?title=%D9%86%D9%8A%D9%86%D9%87%D9%88%D8%B1%D8%B3%D8%A7%D8%BA&amp;action=edit&amp;redlink=1" TargetMode="External"/><Relationship Id="rId2" Type="http://schemas.openxmlformats.org/officeDocument/2006/relationships/hyperlink" Target="https://ar.wikipedia.org/wiki/%D8%A5%D9%86%D9%83%D9%8A" TargetMode="External"/><Relationship Id="rId1" Type="http://schemas.openxmlformats.org/officeDocument/2006/relationships/slideLayout" Target="../slideLayouts/slideLayout7.xml"/><Relationship Id="rId4" Type="http://schemas.openxmlformats.org/officeDocument/2006/relationships/hyperlink" Target="https://ar.wikipedia.org/wiki/%D9%85%D8%AA%D8%AD%D9%81_%D8%A7%D9%84%D8%A8%D8%AD%D8%B1%D9%8A%D9%86_%D8%A7%D9%84%D9%88%D8%B7%D9%86%D9%8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r"/>
            <a:r>
              <a:rPr lang="ar-SA" b="1" dirty="0" err="1" smtClean="0"/>
              <a:t>دلمون</a:t>
            </a:r>
            <a:r>
              <a:rPr lang="en-US" dirty="0" smtClean="0"/>
              <a:t/>
            </a:r>
            <a:br>
              <a:rPr lang="en-US" dirty="0" smtClean="0"/>
            </a:br>
            <a:endParaRPr lang="ar-SA" dirty="0"/>
          </a:p>
        </p:txBody>
      </p:sp>
      <p:sp>
        <p:nvSpPr>
          <p:cNvPr id="3" name="عنوان فرعي 2"/>
          <p:cNvSpPr>
            <a:spLocks noGrp="1"/>
          </p:cNvSpPr>
          <p:nvPr>
            <p:ph type="subTitle" idx="1"/>
          </p:nvPr>
        </p:nvSpPr>
        <p:spPr/>
        <p:txBody>
          <a:bodyPr/>
          <a:lstStyle/>
          <a:p>
            <a:endParaRPr lang="ar-SA"/>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معبد سار</a:t>
            </a:r>
            <a:endParaRPr lang="ar-SA" dirty="0"/>
          </a:p>
        </p:txBody>
      </p:sp>
      <p:sp>
        <p:nvSpPr>
          <p:cNvPr id="3" name="عنصر نائب للمحتوى 2"/>
          <p:cNvSpPr>
            <a:spLocks noGrp="1"/>
          </p:cNvSpPr>
          <p:nvPr>
            <p:ph sz="quarter" idx="1"/>
          </p:nvPr>
        </p:nvSpPr>
        <p:spPr/>
        <p:txBody>
          <a:bodyPr/>
          <a:lstStyle/>
          <a:p>
            <a:pPr marL="0" indent="0" algn="just">
              <a:spcBef>
                <a:spcPts val="0"/>
              </a:spcBef>
              <a:buNone/>
            </a:pPr>
            <a:endParaRPr lang="ar-SA" dirty="0" smtClean="0">
              <a:latin typeface="Traditional Arabic" panose="02020603050405020304" pitchFamily="18" charset="-78"/>
              <a:cs typeface="Traditional Arabic" panose="02020603050405020304" pitchFamily="18" charset="-78"/>
            </a:endParaRPr>
          </a:p>
          <a:p>
            <a:pPr marL="0" indent="0" algn="just">
              <a:spcBef>
                <a:spcPts val="0"/>
              </a:spcBef>
              <a:buNone/>
            </a:pPr>
            <a:r>
              <a:rPr lang="ar-SA" dirty="0" smtClean="0">
                <a:latin typeface="Traditional Arabic" panose="02020603050405020304" pitchFamily="18" charset="-78"/>
                <a:cs typeface="Traditional Arabic" panose="02020603050405020304" pitchFamily="18" charset="-78"/>
              </a:rPr>
              <a:t>والذي كشفت عنه البعثة البريطانية وقد شيد على مستطيل ويعتقد بأنه شيد مع انقاض معبد آخر ، وقد كشفت الحفريات عن مذبحين أقيم فوق كل مذبح شعار من الحجارة الممسوحة بالطين على شكل دائري ويعتقد بأن هذا الشكل ربما يرمز إلى قرني الثور أو الهلال وهو الشعار الديني القديم المعروف في حضارة دلمون والذي يرمز للإله القمر</a:t>
            </a:r>
          </a:p>
          <a:p>
            <a:pPr marL="0" indent="0" algn="just">
              <a:spcBef>
                <a:spcPts val="0"/>
              </a:spcBef>
              <a:buNone/>
            </a:pPr>
            <a:r>
              <a:rPr lang="ar-SA" dirty="0" smtClean="0">
                <a:latin typeface="Traditional Arabic" panose="02020603050405020304" pitchFamily="18" charset="-78"/>
                <a:cs typeface="Traditional Arabic" panose="02020603050405020304" pitchFamily="18" charset="-78"/>
              </a:rPr>
              <a:t>يعود تاريخ هذا المعبد الى حوالي 1900 قبل الميلاد</a:t>
            </a:r>
            <a:endParaRPr lang="en-US" dirty="0" smtClean="0">
              <a:latin typeface="Traditional Arabic" panose="02020603050405020304" pitchFamily="18" charset="-78"/>
              <a:cs typeface="Traditional Arabic" panose="02020603050405020304" pitchFamily="18" charset="-78"/>
            </a:endParaRPr>
          </a:p>
          <a:p>
            <a:pPr marL="0" indent="0" algn="just">
              <a:spcBef>
                <a:spcPts val="0"/>
              </a:spcBef>
              <a:buNone/>
            </a:pPr>
            <a:endParaRPr lang="ar-SA"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endParaRPr lang="ar-SA"/>
          </a:p>
        </p:txBody>
      </p:sp>
      <p:pic>
        <p:nvPicPr>
          <p:cNvPr id="2050" name="صورة 3" descr="copyright 007.jpg"/>
          <p:cNvPicPr>
            <a:picLocks noChangeAspect="1" noChangeArrowheads="1"/>
          </p:cNvPicPr>
          <p:nvPr/>
        </p:nvPicPr>
        <p:blipFill>
          <a:blip r:embed="rId3" cstate="print"/>
          <a:stretch>
            <a:fillRect/>
          </a:stretch>
        </p:blipFill>
        <p:spPr bwMode="auto">
          <a:xfrm>
            <a:off x="1691680" y="2132856"/>
            <a:ext cx="5705856" cy="3145536"/>
          </a:xfrm>
          <a:prstGeom prst="rect">
            <a:avLst/>
          </a:prstGeom>
          <a:noFill/>
          <a:ln>
            <a:noFill/>
          </a:ln>
        </p:spPr>
      </p:pic>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ar-SA" dirty="0" smtClean="0"/>
              <a:t>معبد مدينة دراز </a:t>
            </a:r>
            <a:br>
              <a:rPr lang="ar-SA" dirty="0" smtClean="0"/>
            </a:br>
            <a:endParaRPr lang="ar-SA" dirty="0"/>
          </a:p>
        </p:txBody>
      </p:sp>
      <p:sp>
        <p:nvSpPr>
          <p:cNvPr id="3" name="عنصر نائب للمحتوى 2"/>
          <p:cNvSpPr>
            <a:spLocks noGrp="1"/>
          </p:cNvSpPr>
          <p:nvPr>
            <p:ph sz="quarter" idx="1"/>
          </p:nvPr>
        </p:nvSpPr>
        <p:spPr/>
        <p:txBody>
          <a:bodyPr/>
          <a:lstStyle/>
          <a:p>
            <a:pPr algn="just">
              <a:buNone/>
            </a:pPr>
            <a:r>
              <a:rPr lang="ar-SA" dirty="0" smtClean="0">
                <a:latin typeface="Traditional Arabic" panose="02020603050405020304" pitchFamily="18" charset="-78"/>
                <a:cs typeface="Traditional Arabic" panose="02020603050405020304" pitchFamily="18" charset="-78"/>
              </a:rPr>
              <a:t>وهو معبد صغير مبني على شكل مربع، بني في حدود العام 2200قبل الميلاد</a:t>
            </a:r>
            <a:endParaRPr lang="ar-SA" dirty="0">
              <a:latin typeface="Traditional Arabic" panose="02020603050405020304" pitchFamily="18" charset="-78"/>
              <a:cs typeface="Traditional Arabic" panose="02020603050405020304" pitchFamily="18" charset="-78"/>
            </a:endParaRPr>
          </a:p>
        </p:txBody>
      </p:sp>
      <p:pic>
        <p:nvPicPr>
          <p:cNvPr id="3074" name="صورة 7" descr="copyright 009.jpg"/>
          <p:cNvPicPr>
            <a:picLocks noChangeAspect="1" noChangeArrowheads="1"/>
          </p:cNvPicPr>
          <p:nvPr/>
        </p:nvPicPr>
        <p:blipFill>
          <a:blip r:embed="rId3" cstate="print"/>
          <a:srcRect/>
          <a:stretch>
            <a:fillRect/>
          </a:stretch>
        </p:blipFill>
        <p:spPr bwMode="auto">
          <a:xfrm>
            <a:off x="1777652" y="2857496"/>
            <a:ext cx="5975682" cy="3359152"/>
          </a:xfrm>
          <a:prstGeom prst="rect">
            <a:avLst/>
          </a:prstGeom>
          <a:noFill/>
          <a:ln w="9525">
            <a:noFill/>
            <a:miter lim="800000"/>
            <a:headEnd/>
            <a:tailEnd/>
          </a:ln>
        </p:spPr>
      </p:pic>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txBox="1">
            <a:spLocks/>
          </p:cNvSpPr>
          <p:nvPr/>
        </p:nvSpPr>
        <p:spPr>
          <a:xfrm>
            <a:off x="612648" y="228600"/>
            <a:ext cx="8153400" cy="990600"/>
          </a:xfrm>
          <a:prstGeom prst="rect">
            <a:avLst/>
          </a:prstGeom>
        </p:spPr>
        <p:txBody>
          <a:bodyPr>
            <a:normAutofit fontScale="97500"/>
          </a:bodyPr>
          <a:lstStyle>
            <a:lvl1pPr algn="l" rtl="1" eaLnBrk="1" latinLnBrk="0" hangingPunct="1">
              <a:spcBef>
                <a:spcPct val="0"/>
              </a:spcBef>
              <a:buNone/>
              <a:defRPr kumimoji="0" sz="4400" kern="1200">
                <a:solidFill>
                  <a:schemeClr val="tx2"/>
                </a:solidFill>
                <a:latin typeface="+mj-lt"/>
                <a:ea typeface="+mj-ea"/>
                <a:cs typeface="+mj-cs"/>
              </a:defRPr>
            </a:lvl1pPr>
          </a:lstStyle>
          <a:p>
            <a:pPr algn="just"/>
            <a:r>
              <a:rPr lang="ar-SA" dirty="0" smtClean="0"/>
              <a:t>تلال المدافن</a:t>
            </a:r>
            <a:endParaRPr lang="ar-SA" dirty="0"/>
          </a:p>
        </p:txBody>
      </p:sp>
      <p:sp>
        <p:nvSpPr>
          <p:cNvPr id="3" name="عنصر نائب للمحتوى 2"/>
          <p:cNvSpPr txBox="1">
            <a:spLocks/>
          </p:cNvSpPr>
          <p:nvPr/>
        </p:nvSpPr>
        <p:spPr>
          <a:xfrm>
            <a:off x="683568" y="1340768"/>
            <a:ext cx="8153400" cy="4495800"/>
          </a:xfrm>
          <a:prstGeom prst="rect">
            <a:avLst/>
          </a:prstGeom>
        </p:spPr>
        <p:txBody>
          <a:bodyPr/>
          <a:lstStyle>
            <a:lvl1pPr marL="320040" indent="-320040" algn="r" rtl="1"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r" rtl="1"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r" rtl="1"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r" rtl="1"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r" rtl="1"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a:lstStyle>
          <a:p>
            <a:pPr algn="just">
              <a:buNone/>
            </a:pPr>
            <a:r>
              <a:rPr lang="ar-SA" dirty="0" smtClean="0">
                <a:latin typeface="Traditional Arabic" panose="02020603050405020304" pitchFamily="18" charset="-78"/>
                <a:cs typeface="Traditional Arabic" panose="02020603050405020304" pitchFamily="18" charset="-78"/>
              </a:rPr>
              <a:t>هناك </a:t>
            </a:r>
            <a:r>
              <a:rPr lang="ar-SA" dirty="0">
                <a:latin typeface="Traditional Arabic" panose="02020603050405020304" pitchFamily="18" charset="-78"/>
                <a:cs typeface="Traditional Arabic" panose="02020603050405020304" pitchFamily="18" charset="-78"/>
              </a:rPr>
              <a:t>ما يقارب من خمسة وثمانين ألف تلة للمدافن في البحرين في الفترة </a:t>
            </a:r>
            <a:r>
              <a:rPr lang="ar-SA" dirty="0" smtClean="0">
                <a:latin typeface="Traditional Arabic" panose="02020603050405020304" pitchFamily="18" charset="-78"/>
                <a:cs typeface="Traditional Arabic" panose="02020603050405020304" pitchFamily="18" charset="-78"/>
              </a:rPr>
              <a:t>ما بين 3000 </a:t>
            </a:r>
            <a:r>
              <a:rPr lang="ar-SA" dirty="0">
                <a:latin typeface="Traditional Arabic" panose="02020603050405020304" pitchFamily="18" charset="-78"/>
                <a:cs typeface="Traditional Arabic" panose="02020603050405020304" pitchFamily="18" charset="-78"/>
              </a:rPr>
              <a:t>قبل الميلاد، إلى 600 م ، وهي فريدة من نوعها بالنسبة لجزيرة صغيرة مثل البحرين. وقد تم تطوير أنماط هذه التلال محليا ً من قبل السكان المحليين. وتغطي التلال 30 كيلو متراً مربعا ً أو 5 % من مساحة البحرين. وهي على أربعة أنواع، يتميز كل نوع منها بحجمه وشكله ومحتوياته. فالنوع المبكّر ( </a:t>
            </a:r>
            <a:r>
              <a:rPr lang="ar-SA" dirty="0" smtClean="0">
                <a:latin typeface="Traditional Arabic" panose="02020603050405020304" pitchFamily="18" charset="-78"/>
                <a:cs typeface="Traditional Arabic" panose="02020603050405020304" pitchFamily="18" charset="-78"/>
              </a:rPr>
              <a:t>3000-2500 </a:t>
            </a:r>
            <a:r>
              <a:rPr lang="ar-SA" dirty="0">
                <a:latin typeface="Traditional Arabic" panose="02020603050405020304" pitchFamily="18" charset="-78"/>
                <a:cs typeface="Traditional Arabic" panose="02020603050405020304" pitchFamily="18" charset="-78"/>
              </a:rPr>
              <a:t>قبل الميلاد) مبعثر حول وديان صغيرة ، وهو يمتدّ من الجدار الصخري المركزي حتى جزر حوار. أما النوعان الأوسط والمتأخر، فيتركزان في ثمان مجموعات من التلال المبعثرة، فيما توجد أنواع </a:t>
            </a:r>
            <a:r>
              <a:rPr lang="ar-SA" dirty="0" err="1">
                <a:latin typeface="Traditional Arabic" panose="02020603050405020304" pitchFamily="18" charset="-78"/>
                <a:cs typeface="Traditional Arabic" panose="02020603050405020304" pitchFamily="18" charset="-78"/>
              </a:rPr>
              <a:t>تايلوس</a:t>
            </a:r>
            <a:r>
              <a:rPr lang="ar-SA" dirty="0">
                <a:latin typeface="Traditional Arabic" panose="02020603050405020304" pitchFamily="18" charset="-78"/>
                <a:cs typeface="Traditional Arabic" panose="02020603050405020304" pitchFamily="18" charset="-78"/>
              </a:rPr>
              <a:t> في معظم أنحاء البحرين.</a:t>
            </a:r>
          </a:p>
        </p:txBody>
      </p:sp>
    </p:spTree>
    <p:extLst>
      <p:ext uri="{BB962C8B-B14F-4D97-AF65-F5344CB8AC3E}">
        <p14:creationId xmlns:p14="http://schemas.microsoft.com/office/powerpoint/2010/main" val="222277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404664"/>
            <a:ext cx="7956376" cy="461665"/>
          </a:xfrm>
          <a:prstGeom prst="rect">
            <a:avLst/>
          </a:prstGeom>
        </p:spPr>
        <p:txBody>
          <a:bodyPr wrap="square">
            <a:spAutoFit/>
          </a:bodyPr>
          <a:lstStyle/>
          <a:p>
            <a:r>
              <a:rPr lang="ar-SA" sz="2400" dirty="0" smtClean="0">
                <a:solidFill>
                  <a:srgbClr val="747474"/>
                </a:solidFill>
                <a:latin typeface="Traditional Arabic" panose="02020603050405020304" pitchFamily="18" charset="-78"/>
                <a:cs typeface="Traditional Arabic" panose="02020603050405020304" pitchFamily="18" charset="-78"/>
              </a:rPr>
              <a:t>تشتهر </a:t>
            </a:r>
            <a:r>
              <a:rPr lang="ar-SA" sz="2400" dirty="0">
                <a:solidFill>
                  <a:srgbClr val="747474"/>
                </a:solidFill>
                <a:latin typeface="Traditional Arabic" panose="02020603050405020304" pitchFamily="18" charset="-78"/>
                <a:cs typeface="Traditional Arabic" panose="02020603050405020304" pitchFamily="18" charset="-78"/>
              </a:rPr>
              <a:t>منطقة عالي ومدينة حمد بوجود أكبر عدد من تلال المقابر إذ تُقَدرّ بعشرات الألوف</a:t>
            </a:r>
            <a:endParaRPr lang="ar-SA" sz="2400" dirty="0">
              <a:latin typeface="Traditional Arabic" panose="02020603050405020304" pitchFamily="18" charset="-78"/>
              <a:cs typeface="Traditional Arabic" panose="02020603050405020304" pitchFamily="18" charset="-78"/>
            </a:endParaRPr>
          </a:p>
        </p:txBody>
      </p:sp>
      <p:sp>
        <p:nvSpPr>
          <p:cNvPr id="3" name="Rectangle 2"/>
          <p:cNvSpPr/>
          <p:nvPr/>
        </p:nvSpPr>
        <p:spPr>
          <a:xfrm>
            <a:off x="755576" y="1628800"/>
            <a:ext cx="7956376" cy="3539430"/>
          </a:xfrm>
          <a:prstGeom prst="rect">
            <a:avLst/>
          </a:prstGeom>
        </p:spPr>
        <p:txBody>
          <a:bodyPr wrap="square">
            <a:spAutoFit/>
          </a:bodyPr>
          <a:lstStyle/>
          <a:p>
            <a:pPr algn="just"/>
            <a:r>
              <a:rPr lang="ar-SA" sz="2800" b="1" dirty="0">
                <a:solidFill>
                  <a:srgbClr val="747474"/>
                </a:solidFill>
                <a:latin typeface="Traditional Arabic" panose="02020603050405020304" pitchFamily="18" charset="-78"/>
                <a:cs typeface="Traditional Arabic" panose="02020603050405020304" pitchFamily="18" charset="-78"/>
              </a:rPr>
              <a:t>أهميتها :</a:t>
            </a:r>
            <a:endParaRPr lang="ar-SA" sz="2800" dirty="0">
              <a:solidFill>
                <a:srgbClr val="747474"/>
              </a:solidFill>
              <a:latin typeface="Traditional Arabic" panose="02020603050405020304" pitchFamily="18" charset="-78"/>
              <a:cs typeface="Traditional Arabic" panose="02020603050405020304" pitchFamily="18" charset="-78"/>
            </a:endParaRPr>
          </a:p>
          <a:p>
            <a:pPr algn="just"/>
            <a:r>
              <a:rPr lang="ar-SA" sz="2800" dirty="0">
                <a:solidFill>
                  <a:srgbClr val="747474"/>
                </a:solidFill>
                <a:latin typeface="Traditional Arabic" panose="02020603050405020304" pitchFamily="18" charset="-78"/>
                <a:cs typeface="Traditional Arabic" panose="02020603050405020304" pitchFamily="18" charset="-78"/>
              </a:rPr>
              <a:t>تنفرد البحرين بآلاف مؤلفة من تلال المقابر </a:t>
            </a:r>
            <a:r>
              <a:rPr lang="ar-SA" sz="2800" dirty="0" err="1">
                <a:solidFill>
                  <a:srgbClr val="747474"/>
                </a:solidFill>
                <a:latin typeface="Traditional Arabic" panose="02020603050405020304" pitchFamily="18" charset="-78"/>
                <a:cs typeface="Traditional Arabic" panose="02020603050405020304" pitchFamily="18" charset="-78"/>
              </a:rPr>
              <a:t>المقببة</a:t>
            </a:r>
            <a:r>
              <a:rPr lang="ar-SA" sz="2800" dirty="0">
                <a:solidFill>
                  <a:srgbClr val="747474"/>
                </a:solidFill>
                <a:latin typeface="Traditional Arabic" panose="02020603050405020304" pitchFamily="18" charset="-78"/>
                <a:cs typeface="Traditional Arabic" panose="02020603050405020304" pitchFamily="18" charset="-78"/>
              </a:rPr>
              <a:t> التي تشغل مساحة كبيرة من أرض جزيرة البحرين. </a:t>
            </a:r>
            <a:endParaRPr lang="ar-SA" sz="2800" dirty="0" smtClean="0">
              <a:solidFill>
                <a:srgbClr val="747474"/>
              </a:solidFill>
              <a:latin typeface="Traditional Arabic" panose="02020603050405020304" pitchFamily="18" charset="-78"/>
              <a:cs typeface="Traditional Arabic" panose="02020603050405020304" pitchFamily="18" charset="-78"/>
            </a:endParaRPr>
          </a:p>
          <a:p>
            <a:pPr algn="just"/>
            <a:r>
              <a:rPr lang="ar-SA" sz="2800" b="1" dirty="0" smtClean="0">
                <a:solidFill>
                  <a:srgbClr val="747474"/>
                </a:solidFill>
                <a:latin typeface="Traditional Arabic" panose="02020603050405020304" pitchFamily="18" charset="-78"/>
                <a:cs typeface="Traditional Arabic" panose="02020603050405020304" pitchFamily="18" charset="-78"/>
              </a:rPr>
              <a:t>الشكل </a:t>
            </a:r>
            <a:r>
              <a:rPr lang="ar-SA" sz="2800" b="1" dirty="0">
                <a:solidFill>
                  <a:srgbClr val="747474"/>
                </a:solidFill>
                <a:latin typeface="Traditional Arabic" panose="02020603050405020304" pitchFamily="18" charset="-78"/>
                <a:cs typeface="Traditional Arabic" panose="02020603050405020304" pitchFamily="18" charset="-78"/>
              </a:rPr>
              <a:t>العام :</a:t>
            </a:r>
            <a:endParaRPr lang="ar-SA" sz="2800" dirty="0">
              <a:solidFill>
                <a:srgbClr val="747474"/>
              </a:solidFill>
              <a:latin typeface="Traditional Arabic" panose="02020603050405020304" pitchFamily="18" charset="-78"/>
              <a:cs typeface="Traditional Arabic" panose="02020603050405020304" pitchFamily="18" charset="-78"/>
            </a:endParaRPr>
          </a:p>
          <a:p>
            <a:pPr algn="just"/>
            <a:r>
              <a:rPr lang="ar-SA" sz="2800" dirty="0">
                <a:solidFill>
                  <a:srgbClr val="747474"/>
                </a:solidFill>
                <a:latin typeface="Traditional Arabic" panose="02020603050405020304" pitchFamily="18" charset="-78"/>
                <a:cs typeface="Traditional Arabic" panose="02020603050405020304" pitchFamily="18" charset="-78"/>
              </a:rPr>
              <a:t>هذه المقابر مبنية بقطع من الأحجار، وتضم كل منها غرفة دفن واحدة أو غرفتين في مستوى واحد إحداهما فوق الأخرى في الغالب، وسقف المقبرة عبارة عن ألواح من الصخور، وبعد إغلاق المقبرة على صاحبها كان يُهال التراب على الصخور حتى تتخذ شكل التلال، وتوجد أبواب المقابر في الجهة الغربية، وهو أمر متصل بالعقيدة.</a:t>
            </a:r>
            <a:endParaRPr lang="ar-SA" sz="2800" b="0" i="0" dirty="0">
              <a:solidFill>
                <a:srgbClr val="747474"/>
              </a:solidFill>
              <a:effectLst/>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593711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32656"/>
            <a:ext cx="8639944" cy="2246769"/>
          </a:xfrm>
          <a:prstGeom prst="rect">
            <a:avLst/>
          </a:prstGeom>
        </p:spPr>
        <p:txBody>
          <a:bodyPr wrap="square">
            <a:spAutoFit/>
          </a:bodyPr>
          <a:lstStyle/>
          <a:p>
            <a:pPr algn="just"/>
            <a:r>
              <a:rPr lang="ar-SA" sz="2800" dirty="0" smtClean="0">
                <a:latin typeface="Traditional Arabic" panose="02020603050405020304" pitchFamily="18" charset="-78"/>
                <a:cs typeface="Traditional Arabic" panose="02020603050405020304" pitchFamily="18" charset="-78"/>
              </a:rPr>
              <a:t>لقد تنوعت أشكال المدافن وبشكل </a:t>
            </a:r>
            <a:r>
              <a:rPr lang="ar-SA" sz="2800" dirty="0">
                <a:latin typeface="Traditional Arabic" panose="02020603050405020304" pitchFamily="18" charset="-78"/>
                <a:cs typeface="Traditional Arabic" panose="02020603050405020304" pitchFamily="18" charset="-78"/>
              </a:rPr>
              <a:t>عام تتفق بوضع الميت داخل المدفن حيث يأخذ وضعية القرفصاء على جنبه الأيمن وفي حالات قليلة على جنبه الأيسر والساقان والذراعان مضمومان إلى الصدر، والكفان مفتوحان أمام الوجه فكان الميت في وضعيته هذه يشبه إلى حد كبير وضعية الجنين داخل بطن الأم</a:t>
            </a:r>
            <a:r>
              <a:rPr lang="ar-SA" sz="2800" dirty="0" smtClean="0">
                <a:latin typeface="Traditional Arabic" panose="02020603050405020304" pitchFamily="18" charset="-78"/>
                <a:cs typeface="Traditional Arabic" panose="02020603050405020304" pitchFamily="18" charset="-78"/>
              </a:rPr>
              <a:t>.</a:t>
            </a:r>
            <a:r>
              <a:rPr lang="ar-SA" sz="2800" dirty="0">
                <a:latin typeface="Traditional Arabic" panose="02020603050405020304" pitchFamily="18" charset="-78"/>
                <a:cs typeface="Traditional Arabic" panose="02020603050405020304" pitchFamily="18" charset="-78"/>
              </a:rPr>
              <a:t> ويحتمل أن يرجع ذلك إلى المعتقدات الدينية لدى </a:t>
            </a:r>
            <a:r>
              <a:rPr lang="ar-SA" sz="2800" dirty="0" err="1">
                <a:latin typeface="Traditional Arabic" panose="02020603050405020304" pitchFamily="18" charset="-78"/>
                <a:cs typeface="Traditional Arabic" panose="02020603050405020304" pitchFamily="18" charset="-78"/>
              </a:rPr>
              <a:t>الدلمونيين</a:t>
            </a:r>
            <a:r>
              <a:rPr lang="ar-SA" sz="2800" dirty="0">
                <a:latin typeface="Traditional Arabic" panose="02020603050405020304" pitchFamily="18" charset="-78"/>
                <a:cs typeface="Traditional Arabic" panose="02020603050405020304" pitchFamily="18" charset="-78"/>
              </a:rPr>
              <a:t>، وهي أن يبعث الميت أو يولد بنفس الطريقة التي ولد فيها في حياته الدنيوية.</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19872" y="2708920"/>
            <a:ext cx="2458561" cy="3879063"/>
          </a:xfrm>
          <a:prstGeom prst="rect">
            <a:avLst/>
          </a:prstGeom>
        </p:spPr>
      </p:pic>
    </p:spTree>
    <p:extLst>
      <p:ext uri="{BB962C8B-B14F-4D97-AF65-F5344CB8AC3E}">
        <p14:creationId xmlns:p14="http://schemas.microsoft.com/office/powerpoint/2010/main" val="2449298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55976" y="188640"/>
            <a:ext cx="4572000" cy="830997"/>
          </a:xfrm>
          <a:prstGeom prst="rect">
            <a:avLst/>
          </a:prstGeom>
        </p:spPr>
        <p:txBody>
          <a:bodyPr>
            <a:spAutoFit/>
          </a:bodyPr>
          <a:lstStyle/>
          <a:p>
            <a:pPr algn="just"/>
            <a:r>
              <a:rPr lang="ar-SA" sz="2400" dirty="0">
                <a:solidFill>
                  <a:srgbClr val="747474"/>
                </a:solidFill>
                <a:latin typeface="Traditional Arabic" panose="02020603050405020304" pitchFamily="18" charset="-78"/>
                <a:cs typeface="Traditional Arabic" panose="02020603050405020304" pitchFamily="18" charset="-78"/>
              </a:rPr>
              <a:t>وتتكون التلال من الأنواع التالية :</a:t>
            </a:r>
          </a:p>
          <a:p>
            <a:pPr algn="just"/>
            <a:r>
              <a:rPr lang="ar-SA" sz="2400" b="1" dirty="0">
                <a:solidFill>
                  <a:srgbClr val="747474"/>
                </a:solidFill>
                <a:latin typeface="Traditional Arabic" panose="02020603050405020304" pitchFamily="18" charset="-78"/>
                <a:cs typeface="Traditional Arabic" panose="02020603050405020304" pitchFamily="18" charset="-78"/>
              </a:rPr>
              <a:t>1ـ التلال المبكرة </a:t>
            </a:r>
            <a:r>
              <a:rPr lang="ar-SA" sz="2400" b="1" dirty="0" smtClean="0">
                <a:solidFill>
                  <a:srgbClr val="747474"/>
                </a:solidFill>
                <a:latin typeface="Traditional Arabic" panose="02020603050405020304" pitchFamily="18" charset="-78"/>
                <a:cs typeface="Traditional Arabic" panose="02020603050405020304" pitchFamily="18" charset="-78"/>
              </a:rPr>
              <a:t>(3000 </a:t>
            </a:r>
            <a:r>
              <a:rPr lang="ar-SA" sz="2400" b="1" dirty="0">
                <a:solidFill>
                  <a:srgbClr val="747474"/>
                </a:solidFill>
                <a:latin typeface="Traditional Arabic" panose="02020603050405020304" pitchFamily="18" charset="-78"/>
                <a:cs typeface="Traditional Arabic" panose="02020603050405020304" pitchFamily="18" charset="-78"/>
              </a:rPr>
              <a:t>ـ </a:t>
            </a:r>
            <a:r>
              <a:rPr lang="ar-SA" sz="2400" b="1" dirty="0" smtClean="0">
                <a:solidFill>
                  <a:srgbClr val="747474"/>
                </a:solidFill>
                <a:latin typeface="Traditional Arabic" panose="02020603050405020304" pitchFamily="18" charset="-78"/>
                <a:cs typeface="Traditional Arabic" panose="02020603050405020304" pitchFamily="18" charset="-78"/>
              </a:rPr>
              <a:t>2500</a:t>
            </a:r>
            <a:r>
              <a:rPr lang="ar-SA" sz="2400" b="1" dirty="0">
                <a:solidFill>
                  <a:srgbClr val="747474"/>
                </a:solidFill>
                <a:latin typeface="Traditional Arabic" panose="02020603050405020304" pitchFamily="18" charset="-78"/>
                <a:cs typeface="Traditional Arabic" panose="02020603050405020304" pitchFamily="18" charset="-78"/>
              </a:rPr>
              <a:t>  ق.م ):</a:t>
            </a:r>
            <a:endParaRPr lang="ar-SA" sz="2400" b="0" i="0" dirty="0">
              <a:solidFill>
                <a:srgbClr val="747474"/>
              </a:solidFill>
              <a:effectLst/>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27784" y="1052736"/>
            <a:ext cx="4438976" cy="2954605"/>
          </a:xfrm>
          <a:prstGeom prst="rect">
            <a:avLst/>
          </a:prstGeom>
        </p:spPr>
      </p:pic>
      <p:sp>
        <p:nvSpPr>
          <p:cNvPr id="4" name="Rectangle 3"/>
          <p:cNvSpPr/>
          <p:nvPr/>
        </p:nvSpPr>
        <p:spPr>
          <a:xfrm>
            <a:off x="755576" y="4437112"/>
            <a:ext cx="7380312" cy="1815882"/>
          </a:xfrm>
          <a:prstGeom prst="rect">
            <a:avLst/>
          </a:prstGeom>
        </p:spPr>
        <p:txBody>
          <a:bodyPr wrap="square">
            <a:spAutoFit/>
          </a:bodyPr>
          <a:lstStyle/>
          <a:p>
            <a:pPr algn="just"/>
            <a:r>
              <a:rPr lang="ar-SA" sz="2800" dirty="0">
                <a:solidFill>
                  <a:srgbClr val="747474"/>
                </a:solidFill>
                <a:latin typeface="Traditional Arabic" panose="02020603050405020304" pitchFamily="18" charset="-78"/>
                <a:cs typeface="Traditional Arabic" panose="02020603050405020304" pitchFamily="18" charset="-78"/>
              </a:rPr>
              <a:t>هي من أقدم الأنواع وتتصف بصغر حجمها. ويحاط المدفن بجدار دائري ويتكون من حجارة أكبر حجماً من حجارة المدافن. وتوجد هذه التلال فوق المرتفعات والهضاب وحواف الأودية، وقد احتوت هذه المدافن على الفخار ومجموعة من التمائم الصدفية والأختام </a:t>
            </a:r>
            <a:r>
              <a:rPr lang="ar-SA" sz="2800" dirty="0" err="1">
                <a:solidFill>
                  <a:srgbClr val="747474"/>
                </a:solidFill>
                <a:latin typeface="Traditional Arabic" panose="02020603050405020304" pitchFamily="18" charset="-78"/>
                <a:cs typeface="Traditional Arabic" panose="02020603050405020304" pitchFamily="18" charset="-78"/>
              </a:rPr>
              <a:t>الدلمونية</a:t>
            </a:r>
            <a:r>
              <a:rPr lang="ar-SA" sz="2800" dirty="0">
                <a:solidFill>
                  <a:srgbClr val="747474"/>
                </a:solidFill>
                <a:latin typeface="Traditional Arabic" panose="02020603050405020304" pitchFamily="18" charset="-78"/>
                <a:cs typeface="Traditional Arabic" panose="02020603050405020304" pitchFamily="18" charset="-78"/>
              </a:rPr>
              <a:t> وأسلحة برونزية وعقود.</a:t>
            </a:r>
            <a:endParaRPr lang="ar-SA" sz="28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5241728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935959" y="476672"/>
            <a:ext cx="3926075" cy="461665"/>
          </a:xfrm>
          <a:prstGeom prst="rect">
            <a:avLst/>
          </a:prstGeom>
        </p:spPr>
        <p:txBody>
          <a:bodyPr wrap="none">
            <a:spAutoFit/>
          </a:bodyPr>
          <a:lstStyle/>
          <a:p>
            <a:r>
              <a:rPr lang="ar-SA" sz="2400" b="1" dirty="0">
                <a:solidFill>
                  <a:srgbClr val="747474"/>
                </a:solidFill>
                <a:latin typeface="Traditional Arabic" panose="02020603050405020304" pitchFamily="18" charset="-78"/>
                <a:cs typeface="Traditional Arabic" panose="02020603050405020304" pitchFamily="18" charset="-78"/>
              </a:rPr>
              <a:t>2ـ التلال الانتقالية (</a:t>
            </a:r>
            <a:r>
              <a:rPr lang="ar-SA" sz="2400" b="1" dirty="0" smtClean="0">
                <a:solidFill>
                  <a:srgbClr val="747474"/>
                </a:solidFill>
                <a:latin typeface="Traditional Arabic" panose="02020603050405020304" pitchFamily="18" charset="-78"/>
                <a:cs typeface="Traditional Arabic" panose="02020603050405020304" pitchFamily="18" charset="-78"/>
              </a:rPr>
              <a:t>2500 </a:t>
            </a:r>
            <a:r>
              <a:rPr lang="ar-SA" sz="2400" b="1" dirty="0">
                <a:solidFill>
                  <a:srgbClr val="747474"/>
                </a:solidFill>
                <a:latin typeface="Traditional Arabic" panose="02020603050405020304" pitchFamily="18" charset="-78"/>
                <a:cs typeface="Traditional Arabic" panose="02020603050405020304" pitchFamily="18" charset="-78"/>
              </a:rPr>
              <a:t>ـ 2000 ق.م ):</a:t>
            </a:r>
            <a:endParaRPr lang="ar-SA" sz="2400" dirty="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720" y="938337"/>
            <a:ext cx="5400600" cy="3577468"/>
          </a:xfrm>
          <a:prstGeom prst="rect">
            <a:avLst/>
          </a:prstGeom>
        </p:spPr>
      </p:pic>
      <p:sp>
        <p:nvSpPr>
          <p:cNvPr id="4" name="Rectangle 3"/>
          <p:cNvSpPr/>
          <p:nvPr/>
        </p:nvSpPr>
        <p:spPr>
          <a:xfrm>
            <a:off x="1187624" y="4611231"/>
            <a:ext cx="7344816" cy="1815882"/>
          </a:xfrm>
          <a:prstGeom prst="rect">
            <a:avLst/>
          </a:prstGeom>
        </p:spPr>
        <p:txBody>
          <a:bodyPr wrap="square">
            <a:spAutoFit/>
          </a:bodyPr>
          <a:lstStyle/>
          <a:p>
            <a:pPr algn="just"/>
            <a:r>
              <a:rPr lang="ar-SA" sz="2800" dirty="0">
                <a:solidFill>
                  <a:srgbClr val="747474"/>
                </a:solidFill>
                <a:latin typeface="Traditional Arabic" panose="02020603050405020304" pitchFamily="18" charset="-78"/>
                <a:cs typeface="Traditional Arabic" panose="02020603050405020304" pitchFamily="18" charset="-78"/>
              </a:rPr>
              <a:t>توجد بأعداد قليلة في موقع مدينة حمد وتمتاز هذه التلال بالضخامة واستواء سطحها، ومدافن هذه التلال كبيرة الحجم ويتسع المدفن في الجزء الأسفل ويضيق في الجزء الأعلى، ويغطى القبر بمجموعة صغيرة ومتوسطة من الحجارة، وقد اكتشفت نماذج من الأواني الفخارية والأختام </a:t>
            </a:r>
            <a:r>
              <a:rPr lang="ar-SA" sz="2800" dirty="0" err="1">
                <a:solidFill>
                  <a:srgbClr val="747474"/>
                </a:solidFill>
                <a:latin typeface="Traditional Arabic" panose="02020603050405020304" pitchFamily="18" charset="-78"/>
                <a:cs typeface="Traditional Arabic" panose="02020603050405020304" pitchFamily="18" charset="-78"/>
              </a:rPr>
              <a:t>الدلمونية</a:t>
            </a:r>
            <a:r>
              <a:rPr lang="ar-SA" sz="2800" dirty="0">
                <a:solidFill>
                  <a:srgbClr val="747474"/>
                </a:solidFill>
                <a:latin typeface="Traditional Arabic" panose="02020603050405020304" pitchFamily="18" charset="-78"/>
                <a:cs typeface="Traditional Arabic" panose="02020603050405020304" pitchFamily="18" charset="-78"/>
              </a:rPr>
              <a:t> في هذه </a:t>
            </a:r>
            <a:r>
              <a:rPr lang="ar-SA" sz="2800" dirty="0" smtClean="0">
                <a:solidFill>
                  <a:srgbClr val="747474"/>
                </a:solidFill>
                <a:latin typeface="Traditional Arabic" panose="02020603050405020304" pitchFamily="18" charset="-78"/>
                <a:cs typeface="Traditional Arabic" panose="02020603050405020304" pitchFamily="18" charset="-78"/>
              </a:rPr>
              <a:t>التلال</a:t>
            </a:r>
            <a:endParaRPr lang="ar-SA" sz="28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779174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03749" y="260648"/>
            <a:ext cx="3823483" cy="461665"/>
          </a:xfrm>
          <a:prstGeom prst="rect">
            <a:avLst/>
          </a:prstGeom>
        </p:spPr>
        <p:txBody>
          <a:bodyPr wrap="none">
            <a:spAutoFit/>
          </a:bodyPr>
          <a:lstStyle/>
          <a:p>
            <a:r>
              <a:rPr lang="ar-SA" sz="2400" b="1" dirty="0">
                <a:solidFill>
                  <a:srgbClr val="747474"/>
                </a:solidFill>
                <a:latin typeface="Traditional Arabic" panose="02020603050405020304" pitchFamily="18" charset="-78"/>
                <a:cs typeface="Traditional Arabic" panose="02020603050405020304" pitchFamily="18" charset="-78"/>
              </a:rPr>
              <a:t>3ـ التلال المتأخرة (2000 ـ 1400 ق.م ):</a:t>
            </a:r>
            <a:endParaRPr lang="ar-SA" sz="2400" dirty="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15816" y="908720"/>
            <a:ext cx="3574880" cy="2368073"/>
          </a:xfrm>
          <a:prstGeom prst="rect">
            <a:avLst/>
          </a:prstGeom>
        </p:spPr>
      </p:pic>
      <p:sp>
        <p:nvSpPr>
          <p:cNvPr id="4" name="Rectangle 3"/>
          <p:cNvSpPr/>
          <p:nvPr/>
        </p:nvSpPr>
        <p:spPr>
          <a:xfrm>
            <a:off x="467544" y="3589948"/>
            <a:ext cx="8424936" cy="2677656"/>
          </a:xfrm>
          <a:prstGeom prst="rect">
            <a:avLst/>
          </a:prstGeom>
        </p:spPr>
        <p:txBody>
          <a:bodyPr wrap="square">
            <a:spAutoFit/>
          </a:bodyPr>
          <a:lstStyle/>
          <a:p>
            <a:pPr algn="just"/>
            <a:r>
              <a:rPr lang="ar-SA" sz="2800" dirty="0">
                <a:solidFill>
                  <a:srgbClr val="747474"/>
                </a:solidFill>
                <a:latin typeface="Traditional Arabic" panose="02020603050405020304" pitchFamily="18" charset="-78"/>
                <a:cs typeface="Traditional Arabic" panose="02020603050405020304" pitchFamily="18" charset="-78"/>
              </a:rPr>
              <a:t>أخذ هذا النوع من التلال الشكل المقبب في مظهره الخارجي، والغالب منها تلال فردية وأعداد قليلة منها جماعية أو عائلية.</a:t>
            </a:r>
          </a:p>
          <a:p>
            <a:pPr algn="just"/>
            <a:r>
              <a:rPr lang="ar-SA" sz="2800" dirty="0">
                <a:solidFill>
                  <a:srgbClr val="747474"/>
                </a:solidFill>
                <a:latin typeface="Traditional Arabic" panose="02020603050405020304" pitchFamily="18" charset="-78"/>
                <a:cs typeface="Traditional Arabic" panose="02020603050405020304" pitchFamily="18" charset="-78"/>
              </a:rPr>
              <a:t>أ ـ التلال الفردية : تتكون من مدفن رئيسي وهو مستطيل الشكل منتظم من الداخل لشخص بالغ يزيد عمره عن 12 سنة.</a:t>
            </a:r>
          </a:p>
          <a:p>
            <a:pPr algn="just"/>
            <a:r>
              <a:rPr lang="ar-SA" sz="2800" dirty="0">
                <a:solidFill>
                  <a:srgbClr val="747474"/>
                </a:solidFill>
                <a:latin typeface="Traditional Arabic" panose="02020603050405020304" pitchFamily="18" charset="-78"/>
                <a:cs typeface="Traditional Arabic" panose="02020603050405020304" pitchFamily="18" charset="-78"/>
              </a:rPr>
              <a:t>ب ـ التلال الجماعية أو العائلية : تحتوي على أكثر من قمة يقع تحتها مدفن رئيسي بالإضافة إلى احتوائها على مدافن جانبية لأطفال.</a:t>
            </a:r>
            <a:endParaRPr lang="ar-SA" sz="2800" b="0" i="0" dirty="0">
              <a:solidFill>
                <a:srgbClr val="747474"/>
              </a:solidFill>
              <a:effectLst/>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7452401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28691" y="260648"/>
            <a:ext cx="4366900" cy="461665"/>
          </a:xfrm>
          <a:prstGeom prst="rect">
            <a:avLst/>
          </a:prstGeom>
        </p:spPr>
        <p:txBody>
          <a:bodyPr wrap="none">
            <a:spAutoFit/>
          </a:bodyPr>
          <a:lstStyle/>
          <a:p>
            <a:r>
              <a:rPr lang="ar-SA" sz="2400" b="1" dirty="0">
                <a:solidFill>
                  <a:srgbClr val="747474"/>
                </a:solidFill>
                <a:latin typeface="Traditional Arabic" panose="02020603050405020304" pitchFamily="18" charset="-78"/>
                <a:cs typeface="Traditional Arabic" panose="02020603050405020304" pitchFamily="18" charset="-78"/>
              </a:rPr>
              <a:t>4ـ تلال فترة </a:t>
            </a:r>
            <a:r>
              <a:rPr lang="ar-SA" sz="2400" b="1" dirty="0" err="1">
                <a:solidFill>
                  <a:srgbClr val="747474"/>
                </a:solidFill>
                <a:latin typeface="Traditional Arabic" panose="02020603050405020304" pitchFamily="18" charset="-78"/>
                <a:cs typeface="Traditional Arabic" panose="02020603050405020304" pitchFamily="18" charset="-78"/>
              </a:rPr>
              <a:t>تايلوس</a:t>
            </a:r>
            <a:r>
              <a:rPr lang="ar-SA" sz="2400" b="1" dirty="0">
                <a:solidFill>
                  <a:srgbClr val="747474"/>
                </a:solidFill>
                <a:latin typeface="Traditional Arabic" panose="02020603050405020304" pitchFamily="18" charset="-78"/>
                <a:cs typeface="Traditional Arabic" panose="02020603050405020304" pitchFamily="18" charset="-78"/>
              </a:rPr>
              <a:t> (300 ق.م ـ </a:t>
            </a:r>
            <a:r>
              <a:rPr lang="ar-SA" sz="2400" b="1" dirty="0" smtClean="0">
                <a:solidFill>
                  <a:srgbClr val="747474"/>
                </a:solidFill>
                <a:latin typeface="Traditional Arabic" panose="02020603050405020304" pitchFamily="18" charset="-78"/>
                <a:cs typeface="Traditional Arabic" panose="02020603050405020304" pitchFamily="18" charset="-78"/>
              </a:rPr>
              <a:t>600 </a:t>
            </a:r>
            <a:r>
              <a:rPr lang="ar-SA" sz="2400" b="1" dirty="0" err="1">
                <a:solidFill>
                  <a:srgbClr val="747474"/>
                </a:solidFill>
                <a:latin typeface="Traditional Arabic" panose="02020603050405020304" pitchFamily="18" charset="-78"/>
                <a:cs typeface="Traditional Arabic" panose="02020603050405020304" pitchFamily="18" charset="-78"/>
              </a:rPr>
              <a:t>ب.م</a:t>
            </a:r>
            <a:r>
              <a:rPr lang="ar-SA" sz="2400" b="1" dirty="0">
                <a:solidFill>
                  <a:srgbClr val="747474"/>
                </a:solidFill>
                <a:latin typeface="Traditional Arabic" panose="02020603050405020304" pitchFamily="18" charset="-78"/>
                <a:cs typeface="Traditional Arabic" panose="02020603050405020304" pitchFamily="18" charset="-78"/>
              </a:rPr>
              <a:t> )  :</a:t>
            </a:r>
            <a:endParaRPr lang="ar-SA" sz="2400" dirty="0">
              <a:latin typeface="Traditional Arabic" panose="02020603050405020304" pitchFamily="18" charset="-78"/>
              <a:cs typeface="Traditional Arabic" panose="02020603050405020304" pitchFamily="18" charset="-78"/>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9118" y="1052736"/>
            <a:ext cx="3934920" cy="2518850"/>
          </a:xfrm>
          <a:prstGeom prst="rect">
            <a:avLst/>
          </a:prstGeom>
        </p:spPr>
      </p:pic>
      <p:sp>
        <p:nvSpPr>
          <p:cNvPr id="4" name="Rectangle 3"/>
          <p:cNvSpPr/>
          <p:nvPr/>
        </p:nvSpPr>
        <p:spPr>
          <a:xfrm>
            <a:off x="971600" y="3922902"/>
            <a:ext cx="7632848" cy="1569660"/>
          </a:xfrm>
          <a:prstGeom prst="rect">
            <a:avLst/>
          </a:prstGeom>
        </p:spPr>
        <p:txBody>
          <a:bodyPr wrap="square">
            <a:spAutoFit/>
          </a:bodyPr>
          <a:lstStyle/>
          <a:p>
            <a:pPr algn="just"/>
            <a:r>
              <a:rPr lang="ar-SA" sz="2400" dirty="0" smtClean="0">
                <a:solidFill>
                  <a:srgbClr val="747474"/>
                </a:solidFill>
                <a:latin typeface="Traditional Arabic" panose="02020603050405020304" pitchFamily="18" charset="-78"/>
                <a:cs typeface="Traditional Arabic" panose="02020603050405020304" pitchFamily="18" charset="-78"/>
              </a:rPr>
              <a:t>تتميز هذه </a:t>
            </a:r>
            <a:r>
              <a:rPr lang="ar-SA" sz="2400" dirty="0">
                <a:solidFill>
                  <a:srgbClr val="747474"/>
                </a:solidFill>
                <a:latin typeface="Traditional Arabic" panose="02020603050405020304" pitchFamily="18" charset="-78"/>
                <a:cs typeface="Traditional Arabic" panose="02020603050405020304" pitchFamily="18" charset="-78"/>
              </a:rPr>
              <a:t>التلال بالضخامة والانتشار على سطح الموقع وقد تكون على شكل هضبة، وهي مبنية بحجارة كلسية صغيرة ومتوسطة. والمدافن المستطيلة الشكل أعدت لتستخدم لدفن رفات شخص واحد فقط، وتعود للفترات </a:t>
            </a:r>
            <a:r>
              <a:rPr lang="ar-SA" sz="2400" dirty="0" err="1">
                <a:solidFill>
                  <a:srgbClr val="747474"/>
                </a:solidFill>
                <a:latin typeface="Traditional Arabic" panose="02020603050405020304" pitchFamily="18" charset="-78"/>
                <a:cs typeface="Traditional Arabic" panose="02020603050405020304" pitchFamily="18" charset="-78"/>
              </a:rPr>
              <a:t>الهلينستية</a:t>
            </a:r>
            <a:r>
              <a:rPr lang="ar-SA" sz="2400" dirty="0">
                <a:solidFill>
                  <a:srgbClr val="747474"/>
                </a:solidFill>
                <a:latin typeface="Traditional Arabic" panose="02020603050405020304" pitchFamily="18" charset="-78"/>
                <a:cs typeface="Traditional Arabic" panose="02020603050405020304" pitchFamily="18" charset="-78"/>
              </a:rPr>
              <a:t> </a:t>
            </a:r>
            <a:r>
              <a:rPr lang="ar-SA" sz="2400" dirty="0" err="1">
                <a:solidFill>
                  <a:srgbClr val="747474"/>
                </a:solidFill>
                <a:latin typeface="Traditional Arabic" panose="02020603050405020304" pitchFamily="18" charset="-78"/>
                <a:cs typeface="Traditional Arabic" panose="02020603050405020304" pitchFamily="18" charset="-78"/>
              </a:rPr>
              <a:t>والبارثية</a:t>
            </a:r>
            <a:r>
              <a:rPr lang="ar-SA" sz="2400" dirty="0">
                <a:solidFill>
                  <a:srgbClr val="747474"/>
                </a:solidFill>
                <a:latin typeface="Traditional Arabic" panose="02020603050405020304" pitchFamily="18" charset="-78"/>
                <a:cs typeface="Traditional Arabic" panose="02020603050405020304" pitchFamily="18" charset="-78"/>
              </a:rPr>
              <a:t> والساسانية واحتوت على نماذج من عقود وحلي ومن أساور وخواتم وعيّنات من أواني وصحون فخارية بألوان مختلفة.</a:t>
            </a:r>
            <a:endParaRPr lang="ar-SA" sz="2400" dirty="0">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956595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سنتعرف على :</a:t>
            </a:r>
            <a:endParaRPr lang="ar-SA" dirty="0"/>
          </a:p>
        </p:txBody>
      </p:sp>
      <p:sp>
        <p:nvSpPr>
          <p:cNvPr id="3" name="عنصر نائب للمحتوى 2"/>
          <p:cNvSpPr>
            <a:spLocks noGrp="1"/>
          </p:cNvSpPr>
          <p:nvPr>
            <p:ph sz="quarter" idx="1"/>
          </p:nvPr>
        </p:nvSpPr>
        <p:spPr/>
        <p:txBody>
          <a:bodyPr/>
          <a:lstStyle/>
          <a:p>
            <a:r>
              <a:rPr lang="ar-SA" dirty="0" smtClean="0">
                <a:latin typeface="Traditional Arabic" panose="02020603050405020304" pitchFamily="18" charset="-78"/>
                <a:cs typeface="Traditional Arabic" panose="02020603050405020304" pitchFamily="18" charset="-78"/>
              </a:rPr>
              <a:t>موقعها  </a:t>
            </a:r>
          </a:p>
          <a:p>
            <a:r>
              <a:rPr lang="ar-SA" dirty="0" smtClean="0">
                <a:latin typeface="Traditional Arabic" panose="02020603050405020304" pitchFamily="18" charset="-78"/>
                <a:cs typeface="Traditional Arabic" panose="02020603050405020304" pitchFamily="18" charset="-78"/>
              </a:rPr>
              <a:t>ابرز أثارها </a:t>
            </a:r>
          </a:p>
          <a:p>
            <a:pPr>
              <a:buNone/>
            </a:pPr>
            <a:r>
              <a:rPr lang="ar-SA" dirty="0" smtClean="0">
                <a:latin typeface="Traditional Arabic" panose="02020603050405020304" pitchFamily="18" charset="-78"/>
                <a:cs typeface="Traditional Arabic" panose="02020603050405020304" pitchFamily="18" charset="-78"/>
              </a:rPr>
              <a:t>المنشآت المعمارية </a:t>
            </a:r>
          </a:p>
          <a:p>
            <a:pPr marL="514350" indent="-514350">
              <a:buFont typeface="+mj-lt"/>
              <a:buAutoNum type="arabicPeriod"/>
            </a:pPr>
            <a:r>
              <a:rPr lang="ar-SA" dirty="0" smtClean="0">
                <a:latin typeface="Traditional Arabic" panose="02020603050405020304" pitchFamily="18" charset="-78"/>
                <a:cs typeface="Traditional Arabic" panose="02020603050405020304" pitchFamily="18" charset="-78"/>
              </a:rPr>
              <a:t>مجمع معابد </a:t>
            </a:r>
            <a:r>
              <a:rPr lang="ar-SA" dirty="0" err="1" smtClean="0">
                <a:latin typeface="Traditional Arabic" panose="02020603050405020304" pitchFamily="18" charset="-78"/>
                <a:cs typeface="Traditional Arabic" panose="02020603050405020304" pitchFamily="18" charset="-78"/>
              </a:rPr>
              <a:t>باربار</a:t>
            </a:r>
            <a:r>
              <a:rPr lang="ar-SA" dirty="0" smtClean="0">
                <a:latin typeface="Traditional Arabic" panose="02020603050405020304" pitchFamily="18" charset="-78"/>
                <a:cs typeface="Traditional Arabic" panose="02020603050405020304" pitchFamily="18" charset="-78"/>
              </a:rPr>
              <a:t> </a:t>
            </a:r>
          </a:p>
          <a:p>
            <a:pPr marL="514350" indent="-514350">
              <a:buFont typeface="+mj-lt"/>
              <a:buAutoNum type="arabicPeriod"/>
            </a:pPr>
            <a:r>
              <a:rPr lang="ar-SA" dirty="0" smtClean="0">
                <a:latin typeface="Traditional Arabic" panose="02020603050405020304" pitchFamily="18" charset="-78"/>
                <a:cs typeface="Traditional Arabic" panose="02020603050405020304" pitchFamily="18" charset="-78"/>
              </a:rPr>
              <a:t>معبد سار </a:t>
            </a:r>
          </a:p>
          <a:p>
            <a:pPr marL="514350" indent="-514350">
              <a:buFont typeface="+mj-lt"/>
              <a:buAutoNum type="arabicPeriod"/>
            </a:pPr>
            <a:r>
              <a:rPr lang="ar-SA" dirty="0" smtClean="0">
                <a:latin typeface="Traditional Arabic" panose="02020603050405020304" pitchFamily="18" charset="-78"/>
                <a:cs typeface="Traditional Arabic" panose="02020603050405020304" pitchFamily="18" charset="-78"/>
              </a:rPr>
              <a:t>معبد مدينة دراز</a:t>
            </a:r>
          </a:p>
          <a:p>
            <a:pPr marL="514350" indent="-514350">
              <a:buFont typeface="+mj-lt"/>
              <a:buAutoNum type="arabicPeriod"/>
            </a:pPr>
            <a:r>
              <a:rPr lang="ar-SA" dirty="0" smtClean="0">
                <a:latin typeface="Traditional Arabic" panose="02020603050405020304" pitchFamily="18" charset="-78"/>
                <a:cs typeface="Traditional Arabic" panose="02020603050405020304" pitchFamily="18" charset="-78"/>
              </a:rPr>
              <a:t>تلال المدافن </a:t>
            </a:r>
          </a:p>
          <a:p>
            <a:pPr marL="514350" indent="-514350">
              <a:buFont typeface="Wingdings" pitchFamily="2" charset="2"/>
              <a:buChar char="q"/>
            </a:pPr>
            <a:r>
              <a:rPr lang="ar-SA" dirty="0" smtClean="0">
                <a:latin typeface="Traditional Arabic" panose="02020603050405020304" pitchFamily="18" charset="-78"/>
                <a:cs typeface="Traditional Arabic" panose="02020603050405020304" pitchFamily="18" charset="-78"/>
              </a:rPr>
              <a:t> </a:t>
            </a:r>
            <a:r>
              <a:rPr lang="ar-SA" dirty="0" smtClean="0">
                <a:latin typeface="Traditional Arabic" panose="02020603050405020304" pitchFamily="18" charset="-78"/>
                <a:cs typeface="Traditional Arabic" panose="02020603050405020304" pitchFamily="18" charset="-78"/>
              </a:rPr>
              <a:t>أسئلة </a:t>
            </a:r>
            <a:endParaRPr lang="ar-SA" dirty="0" smtClean="0">
              <a:latin typeface="Traditional Arabic" panose="02020603050405020304" pitchFamily="18" charset="-78"/>
              <a:cs typeface="Traditional Arabic" panose="02020603050405020304" pitchFamily="18" charset="-78"/>
            </a:endParaRPr>
          </a:p>
          <a:p>
            <a:pPr marL="514350" indent="-514350">
              <a:buFont typeface="+mj-lt"/>
              <a:buAutoNum type="arabicPeriod"/>
            </a:pPr>
            <a:endParaRPr lang="ar-SA" dirty="0" smtClean="0">
              <a:latin typeface="Traditional Arabic" panose="02020603050405020304" pitchFamily="18" charset="-78"/>
              <a:cs typeface="Traditional Arabic" panose="02020603050405020304" pitchFamily="18" charset="-78"/>
            </a:endParaRPr>
          </a:p>
          <a:p>
            <a:endParaRPr lang="ar-SA"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764704"/>
            <a:ext cx="7560840" cy="3970318"/>
          </a:xfrm>
          <a:prstGeom prst="rect">
            <a:avLst/>
          </a:prstGeom>
        </p:spPr>
        <p:txBody>
          <a:bodyPr wrap="square">
            <a:spAutoFit/>
          </a:bodyPr>
          <a:lstStyle/>
          <a:p>
            <a:pPr algn="just"/>
            <a:r>
              <a:rPr lang="ar-SA" sz="2800" dirty="0">
                <a:solidFill>
                  <a:srgbClr val="747474"/>
                </a:solidFill>
                <a:latin typeface="Traditional Arabic" panose="02020603050405020304" pitchFamily="18" charset="-78"/>
                <a:cs typeface="Traditional Arabic" panose="02020603050405020304" pitchFamily="18" charset="-78"/>
              </a:rPr>
              <a:t>ويوضع في المدفن بعض الأواني وقد حوت مواد غذائية ليتناولها الميت في حياته في العالم الآخر. وعثر في المدافن المتأخرة على نماذج مختلفة من الأختام </a:t>
            </a:r>
            <a:r>
              <a:rPr lang="ar-SA" sz="2800" dirty="0" err="1">
                <a:solidFill>
                  <a:srgbClr val="747474"/>
                </a:solidFill>
                <a:latin typeface="Traditional Arabic" panose="02020603050405020304" pitchFamily="18" charset="-78"/>
                <a:cs typeface="Traditional Arabic" panose="02020603050405020304" pitchFamily="18" charset="-78"/>
              </a:rPr>
              <a:t>الدلمونية</a:t>
            </a:r>
            <a:r>
              <a:rPr lang="ar-SA" sz="2800" dirty="0">
                <a:solidFill>
                  <a:srgbClr val="747474"/>
                </a:solidFill>
                <a:latin typeface="Traditional Arabic" panose="02020603050405020304" pitchFamily="18" charset="-78"/>
                <a:cs typeface="Traditional Arabic" panose="02020603050405020304" pitchFamily="18" charset="-78"/>
              </a:rPr>
              <a:t> الحجرية والصدفية بالإضافة إلى التمائم الصدفية والأسلحة والأدوات والأواني البرونزية، كما احتوت على نماذج عدة من العقود والحلي في مدافن النساء والأطفال مما يدل على أن الأموات كانوا يلبسون الثياب وتوضع عليهم أغلى القطع المتمثلة في حلق الأذن والخواتم المصنوعة من الذهب والفضة والنحاس.</a:t>
            </a:r>
          </a:p>
          <a:p>
            <a:pPr algn="just"/>
            <a:r>
              <a:rPr lang="ar-SA" sz="2800" dirty="0">
                <a:solidFill>
                  <a:srgbClr val="747474"/>
                </a:solidFill>
                <a:latin typeface="Traditional Arabic" panose="02020603050405020304" pitchFamily="18" charset="-78"/>
                <a:cs typeface="Traditional Arabic" panose="02020603050405020304" pitchFamily="18" charset="-78"/>
              </a:rPr>
              <a:t>أما عن أسباب إقامة التلال فوق المدافن فهناك العديد من التفسيرات التي يمكن الأخذ بها من أهمها سهولة تحديد مكانها والوصول إليها وسهولة التعرف عليها وقد يكون لذلك أسباب دينية أو هندسية.</a:t>
            </a:r>
            <a:endParaRPr lang="ar-SA" sz="2800" b="0" i="0" dirty="0">
              <a:solidFill>
                <a:srgbClr val="747474"/>
              </a:solidFill>
              <a:effectLst/>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5495428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marL="0" indent="0">
              <a:spcBef>
                <a:spcPts val="0"/>
              </a:spcBef>
              <a:buNone/>
            </a:pPr>
            <a:r>
              <a:rPr lang="ar-SA" dirty="0" smtClean="0">
                <a:latin typeface="Traditional Arabic" panose="02020603050405020304" pitchFamily="18" charset="-78"/>
                <a:cs typeface="Traditional Arabic" panose="02020603050405020304" pitchFamily="18" charset="-78"/>
              </a:rPr>
              <a:t>كما تميزت حضارة </a:t>
            </a:r>
            <a:r>
              <a:rPr lang="ar-SA" dirty="0" err="1" smtClean="0">
                <a:latin typeface="Traditional Arabic" panose="02020603050405020304" pitchFamily="18" charset="-78"/>
                <a:cs typeface="Traditional Arabic" panose="02020603050405020304" pitchFamily="18" charset="-78"/>
              </a:rPr>
              <a:t>دلمون</a:t>
            </a:r>
            <a:r>
              <a:rPr lang="ar-SA" dirty="0" smtClean="0">
                <a:latin typeface="Traditional Arabic" panose="02020603050405020304" pitchFamily="18" charset="-78"/>
                <a:cs typeface="Traditional Arabic" panose="02020603050405020304" pitchFamily="18" charset="-78"/>
              </a:rPr>
              <a:t> بارتباطها بأسطورة </a:t>
            </a:r>
            <a:r>
              <a:rPr lang="ar-SA" dirty="0" err="1" smtClean="0">
                <a:latin typeface="Traditional Arabic" panose="02020603050405020304" pitchFamily="18" charset="-78"/>
                <a:cs typeface="Traditional Arabic" panose="02020603050405020304" pitchFamily="18" charset="-78"/>
              </a:rPr>
              <a:t>جلجا</a:t>
            </a:r>
            <a:r>
              <a:rPr lang="ar-SA" dirty="0" smtClean="0">
                <a:latin typeface="Traditional Arabic" panose="02020603050405020304" pitchFamily="18" charset="-78"/>
                <a:cs typeface="Traditional Arabic" panose="02020603050405020304" pitchFamily="18" charset="-78"/>
              </a:rPr>
              <a:t> مش  في وادي الرافدين بكونها أرض الخلود ، واشتهرت أيضاً بصناعة الأختام </a:t>
            </a:r>
            <a:r>
              <a:rPr lang="ar-SA" dirty="0" err="1" smtClean="0">
                <a:latin typeface="Traditional Arabic" panose="02020603050405020304" pitchFamily="18" charset="-78"/>
                <a:cs typeface="Traditional Arabic" panose="02020603050405020304" pitchFamily="18" charset="-78"/>
              </a:rPr>
              <a:t>الدلمونية</a:t>
            </a:r>
            <a:r>
              <a:rPr lang="ar-SA" dirty="0" smtClean="0">
                <a:latin typeface="Traditional Arabic" panose="02020603050405020304" pitchFamily="18" charset="-78"/>
                <a:cs typeface="Traditional Arabic" panose="02020603050405020304" pitchFamily="18" charset="-78"/>
              </a:rPr>
              <a:t> بأنواعها حيث كشف عن العشرات من هذه الأختام التي تحمل موضوعات متنوعة </a:t>
            </a:r>
            <a:endParaRPr lang="ar-SA" dirty="0">
              <a:latin typeface="Traditional Arabic" panose="02020603050405020304" pitchFamily="18" charset="-78"/>
              <a:cs typeface="Traditional Arabic" panose="02020603050405020304" pitchFamily="18" charset="-78"/>
            </a:endParaRPr>
          </a:p>
        </p:txBody>
      </p:sp>
      <p:pic>
        <p:nvPicPr>
          <p:cNvPr id="4098" name="Picture 2" descr="عملات "/>
          <p:cNvPicPr>
            <a:picLocks noChangeAspect="1" noChangeArrowheads="1"/>
          </p:cNvPicPr>
          <p:nvPr/>
        </p:nvPicPr>
        <p:blipFill>
          <a:blip r:embed="rId3" cstate="print"/>
          <a:srcRect/>
          <a:stretch>
            <a:fillRect/>
          </a:stretch>
        </p:blipFill>
        <p:spPr bwMode="auto">
          <a:xfrm>
            <a:off x="357158" y="3408900"/>
            <a:ext cx="4857784" cy="3177648"/>
          </a:xfrm>
          <a:prstGeom prst="rect">
            <a:avLst/>
          </a:prstGeom>
          <a:noFill/>
          <a:ln w="9525">
            <a:noFill/>
            <a:miter lim="800000"/>
            <a:headEnd/>
            <a:tailEnd/>
          </a:ln>
        </p:spPr>
      </p:pic>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أسئلة</a:t>
            </a:r>
            <a:endParaRPr lang="ar-SA" dirty="0"/>
          </a:p>
        </p:txBody>
      </p:sp>
      <p:sp>
        <p:nvSpPr>
          <p:cNvPr id="3" name="عنصر نائب للمحتوى 2"/>
          <p:cNvSpPr>
            <a:spLocks noGrp="1"/>
          </p:cNvSpPr>
          <p:nvPr>
            <p:ph sz="quarter" idx="1"/>
          </p:nvPr>
        </p:nvSpPr>
        <p:spPr/>
        <p:txBody>
          <a:bodyPr/>
          <a:lstStyle/>
          <a:p>
            <a:r>
              <a:rPr lang="ar-SA" dirty="0" smtClean="0">
                <a:latin typeface="Traditional Arabic" panose="02020603050405020304" pitchFamily="18" charset="-78"/>
                <a:cs typeface="Traditional Arabic" panose="02020603050405020304" pitchFamily="18" charset="-78"/>
              </a:rPr>
              <a:t>أين يقع مركز حضارة </a:t>
            </a:r>
            <a:r>
              <a:rPr lang="ar-SA" dirty="0" err="1" smtClean="0">
                <a:latin typeface="Traditional Arabic" panose="02020603050405020304" pitchFamily="18" charset="-78"/>
                <a:cs typeface="Traditional Arabic" panose="02020603050405020304" pitchFamily="18" charset="-78"/>
              </a:rPr>
              <a:t>دلمون</a:t>
            </a:r>
            <a:r>
              <a:rPr lang="ar-SA" dirty="0" smtClean="0">
                <a:latin typeface="Traditional Arabic" panose="02020603050405020304" pitchFamily="18" charset="-78"/>
                <a:cs typeface="Traditional Arabic" panose="02020603050405020304" pitchFamily="18" charset="-78"/>
              </a:rPr>
              <a:t> ؟</a:t>
            </a:r>
          </a:p>
          <a:p>
            <a:endParaRPr lang="ar-SA" dirty="0" smtClean="0">
              <a:latin typeface="Traditional Arabic" panose="02020603050405020304" pitchFamily="18" charset="-78"/>
              <a:cs typeface="Traditional Arabic" panose="02020603050405020304" pitchFamily="18" charset="-78"/>
            </a:endParaRPr>
          </a:p>
          <a:p>
            <a:pPr lvl="0"/>
            <a:r>
              <a:rPr lang="ar-SA" dirty="0" smtClean="0">
                <a:latin typeface="Traditional Arabic" panose="02020603050405020304" pitchFamily="18" charset="-78"/>
                <a:cs typeface="Traditional Arabic" panose="02020603050405020304" pitchFamily="18" charset="-78"/>
              </a:rPr>
              <a:t>ما أهمية دراسة الأختام ؟ </a:t>
            </a:r>
            <a:endParaRPr lang="en-US" dirty="0" smtClean="0">
              <a:latin typeface="Traditional Arabic" panose="02020603050405020304" pitchFamily="18" charset="-78"/>
              <a:cs typeface="Traditional Arabic" panose="02020603050405020304" pitchFamily="18" charset="-78"/>
            </a:endParaRPr>
          </a:p>
          <a:p>
            <a:endParaRPr lang="ar-SA" dirty="0" smtClean="0">
              <a:latin typeface="Traditional Arabic" panose="02020603050405020304" pitchFamily="18" charset="-78"/>
              <a:cs typeface="Traditional Arabic" panose="02020603050405020304" pitchFamily="18" charset="-78"/>
            </a:endParaRPr>
          </a:p>
          <a:p>
            <a:r>
              <a:rPr lang="ar-SA" dirty="0" smtClean="0">
                <a:latin typeface="Traditional Arabic" panose="02020603050405020304" pitchFamily="18" charset="-78"/>
                <a:cs typeface="Traditional Arabic" panose="02020603050405020304" pitchFamily="18" charset="-78"/>
              </a:rPr>
              <a:t>أين تقع هذه الأختام ؟ </a:t>
            </a:r>
          </a:p>
          <a:p>
            <a:endParaRPr lang="ar-SA" dirty="0">
              <a:latin typeface="Traditional Arabic" panose="02020603050405020304" pitchFamily="18" charset="-78"/>
              <a:cs typeface="Traditional Arabic" panose="02020603050405020304" pitchFamily="18" charset="-78"/>
            </a:endParaRPr>
          </a:p>
        </p:txBody>
      </p:sp>
      <p:pic>
        <p:nvPicPr>
          <p:cNvPr id="5122" name="Picture 2" descr="عملات "/>
          <p:cNvPicPr>
            <a:picLocks noChangeAspect="1" noChangeArrowheads="1"/>
          </p:cNvPicPr>
          <p:nvPr/>
        </p:nvPicPr>
        <p:blipFill>
          <a:blip r:embed="rId2" cstate="print"/>
          <a:srcRect/>
          <a:stretch>
            <a:fillRect/>
          </a:stretch>
        </p:blipFill>
        <p:spPr bwMode="auto">
          <a:xfrm>
            <a:off x="2714612" y="4429132"/>
            <a:ext cx="2533650" cy="16573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موقعها</a:t>
            </a:r>
            <a:endParaRPr lang="ar-SA" dirty="0"/>
          </a:p>
        </p:txBody>
      </p:sp>
      <p:sp>
        <p:nvSpPr>
          <p:cNvPr id="3" name="عنصر نائب للمحتوى 2"/>
          <p:cNvSpPr>
            <a:spLocks noGrp="1"/>
          </p:cNvSpPr>
          <p:nvPr>
            <p:ph sz="quarter" idx="1"/>
          </p:nvPr>
        </p:nvSpPr>
        <p:spPr/>
        <p:txBody>
          <a:bodyPr>
            <a:normAutofit/>
          </a:bodyPr>
          <a:lstStyle/>
          <a:p>
            <a:pPr marL="0" indent="0">
              <a:spcBef>
                <a:spcPts val="0"/>
              </a:spcBef>
              <a:buNone/>
            </a:pPr>
            <a:r>
              <a:rPr lang="ar-SA" dirty="0" smtClean="0"/>
              <a:t>تعتبر حضارة </a:t>
            </a:r>
            <a:r>
              <a:rPr lang="ar-SA" dirty="0" err="1" smtClean="0"/>
              <a:t>دلمون</a:t>
            </a:r>
            <a:r>
              <a:rPr lang="ar-SA" dirty="0" smtClean="0"/>
              <a:t> من الحضارات القديمة التي اتخذت من مملكة البحرين مركزاً لها </a:t>
            </a:r>
            <a:endParaRPr lang="en-US" dirty="0" smtClean="0"/>
          </a:p>
          <a:p>
            <a:pPr marL="0" indent="0">
              <a:spcBef>
                <a:spcPts val="0"/>
              </a:spcBef>
              <a:buNone/>
            </a:pPr>
            <a:endParaRPr lang="en-US" dirty="0" smtClean="0"/>
          </a:p>
          <a:p>
            <a:pPr marL="0" indent="0">
              <a:spcBef>
                <a:spcPts val="0"/>
              </a:spcBef>
            </a:pPr>
            <a:endParaRPr lang="ar-SA"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648" y="2132856"/>
            <a:ext cx="5695238" cy="4438095"/>
          </a:xfrm>
          <a:prstGeom prst="rect">
            <a:avLst/>
          </a:prstGeom>
        </p:spPr>
      </p:pic>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marL="0" indent="0" algn="just">
              <a:spcBef>
                <a:spcPts val="0"/>
              </a:spcBef>
              <a:buNone/>
            </a:pPr>
            <a:r>
              <a:rPr lang="ar-SA" dirty="0" smtClean="0">
                <a:latin typeface="Traditional Arabic" panose="02020603050405020304" pitchFamily="18" charset="-78"/>
                <a:cs typeface="Traditional Arabic" panose="02020603050405020304" pitchFamily="18" charset="-78"/>
              </a:rPr>
              <a:t>وقد عاصرت حضارة </a:t>
            </a:r>
            <a:r>
              <a:rPr lang="ar-SA" dirty="0" err="1" smtClean="0">
                <a:latin typeface="Traditional Arabic" panose="02020603050405020304" pitchFamily="18" charset="-78"/>
                <a:cs typeface="Traditional Arabic" panose="02020603050405020304" pitchFamily="18" charset="-78"/>
              </a:rPr>
              <a:t>دلمون</a:t>
            </a:r>
            <a:r>
              <a:rPr lang="ar-SA" dirty="0" smtClean="0">
                <a:latin typeface="Traditional Arabic" panose="02020603050405020304" pitchFamily="18" charset="-78"/>
                <a:cs typeface="Traditional Arabic" panose="02020603050405020304" pitchFamily="18" charset="-78"/>
              </a:rPr>
              <a:t> حضارات الشرق الشرق الأدنى القديم الكبرى مثل وادي الرافدين ووادي النيل وتفاعلت معها سياسياً وتجارياً ودينياً . وقد امتدت هذه </a:t>
            </a:r>
            <a:r>
              <a:rPr lang="ar-SA" dirty="0" smtClean="0">
                <a:latin typeface="Traditional Arabic" panose="02020603050405020304" pitchFamily="18" charset="-78"/>
                <a:cs typeface="Traditional Arabic" panose="02020603050405020304" pitchFamily="18" charset="-78"/>
              </a:rPr>
              <a:t>الحضارة </a:t>
            </a:r>
            <a:r>
              <a:rPr lang="ar-SA" dirty="0" smtClean="0">
                <a:latin typeface="Traditional Arabic" panose="02020603050405020304" pitchFamily="18" charset="-78"/>
                <a:cs typeface="Traditional Arabic" panose="02020603050405020304" pitchFamily="18" charset="-78"/>
              </a:rPr>
              <a:t>جغرافياً لتشمل عدد من المراكز الحضارية الواقعة على الساحل الشرقي للمملكة العربية السعودية مثل مواقع مدافن جنوب الظهران </a:t>
            </a:r>
            <a:r>
              <a:rPr lang="ar-SA" dirty="0" err="1" smtClean="0">
                <a:latin typeface="Traditional Arabic" panose="02020603050405020304" pitchFamily="18" charset="-78"/>
                <a:cs typeface="Traditional Arabic" panose="02020603050405020304" pitchFamily="18" charset="-78"/>
              </a:rPr>
              <a:t>تاروت</a:t>
            </a:r>
            <a:r>
              <a:rPr lang="ar-SA" dirty="0" smtClean="0">
                <a:latin typeface="Traditional Arabic" panose="02020603050405020304" pitchFamily="18" charset="-78"/>
                <a:cs typeface="Traditional Arabic" panose="02020603050405020304" pitchFamily="18" charset="-78"/>
              </a:rPr>
              <a:t> وعين قناص وحضارات أخرى يعود تاريخها إلى الفترة الممتدة من الألف الثالث ق. م إلى الثاني </a:t>
            </a:r>
            <a:r>
              <a:rPr lang="ar-SA" dirty="0" err="1" smtClean="0">
                <a:latin typeface="Traditional Arabic" panose="02020603050405020304" pitchFamily="18" charset="-78"/>
                <a:cs typeface="Traditional Arabic" panose="02020603050405020304" pitchFamily="18" charset="-78"/>
              </a:rPr>
              <a:t>ق</a:t>
            </a:r>
            <a:r>
              <a:rPr lang="ar-SA" dirty="0" smtClean="0">
                <a:latin typeface="Traditional Arabic" panose="02020603050405020304" pitchFamily="18" charset="-78"/>
                <a:cs typeface="Traditional Arabic" panose="02020603050405020304" pitchFamily="18" charset="-78"/>
              </a:rPr>
              <a:t>. م ، وكذل كحضارة ام النار في الإمارات العربية المتحدة</a:t>
            </a:r>
            <a:endParaRPr lang="ar-SA"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b="1" dirty="0" smtClean="0"/>
              <a:t>أبرز آثارها</a:t>
            </a:r>
            <a:endParaRPr lang="ar-SA" dirty="0"/>
          </a:p>
        </p:txBody>
      </p:sp>
      <p:sp>
        <p:nvSpPr>
          <p:cNvPr id="3" name="عنصر نائب للمحتوى 2"/>
          <p:cNvSpPr>
            <a:spLocks noGrp="1"/>
          </p:cNvSpPr>
          <p:nvPr>
            <p:ph sz="quarter" idx="1"/>
          </p:nvPr>
        </p:nvSpPr>
        <p:spPr/>
        <p:txBody>
          <a:bodyPr/>
          <a:lstStyle/>
          <a:p>
            <a:pPr marL="0" indent="0" algn="just">
              <a:spcBef>
                <a:spcPts val="0"/>
              </a:spcBef>
              <a:buNone/>
            </a:pPr>
            <a:r>
              <a:rPr lang="ar-SA" dirty="0" smtClean="0">
                <a:latin typeface="Traditional Arabic" panose="02020603050405020304" pitchFamily="18" charset="-78"/>
                <a:cs typeface="Traditional Arabic" panose="02020603050405020304" pitchFamily="18" charset="-78"/>
              </a:rPr>
              <a:t>أن الموقع الاستراتيجي والتجاري الذي ازدهرت فيه حضارة </a:t>
            </a:r>
            <a:r>
              <a:rPr lang="ar-SA" dirty="0" err="1" smtClean="0">
                <a:latin typeface="Traditional Arabic" panose="02020603050405020304" pitchFamily="18" charset="-78"/>
                <a:cs typeface="Traditional Arabic" panose="02020603050405020304" pitchFamily="18" charset="-78"/>
              </a:rPr>
              <a:t>دلمون</a:t>
            </a:r>
            <a:r>
              <a:rPr lang="ar-SA" dirty="0" smtClean="0">
                <a:latin typeface="Traditional Arabic" panose="02020603050405020304" pitchFamily="18" charset="-78"/>
                <a:cs typeface="Traditional Arabic" panose="02020603050405020304" pitchFamily="18" charset="-78"/>
              </a:rPr>
              <a:t> أنعكس على تنوع أثارها سواء تلك المتمثلة بالمنشآت المعمارية أو الآثار الأخرى المتمثلة بالفخار والأختام </a:t>
            </a:r>
            <a:r>
              <a:rPr lang="ar-SA" dirty="0" err="1" smtClean="0">
                <a:latin typeface="Traditional Arabic" panose="02020603050405020304" pitchFamily="18" charset="-78"/>
                <a:cs typeface="Traditional Arabic" panose="02020603050405020304" pitchFamily="18" charset="-78"/>
              </a:rPr>
              <a:t>والمعثورات</a:t>
            </a:r>
            <a:r>
              <a:rPr lang="ar-SA" dirty="0" smtClean="0">
                <a:latin typeface="Traditional Arabic" panose="02020603050405020304" pitchFamily="18" charset="-78"/>
                <a:cs typeface="Traditional Arabic" panose="02020603050405020304" pitchFamily="18" charset="-78"/>
              </a:rPr>
              <a:t> الأخرى</a:t>
            </a:r>
            <a:endParaRPr lang="ar-SA"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a:bodyPr>
          <a:lstStyle/>
          <a:p>
            <a:pPr marL="0" indent="0" algn="just">
              <a:spcBef>
                <a:spcPts val="0"/>
              </a:spcBef>
              <a:buNone/>
            </a:pPr>
            <a:r>
              <a:rPr lang="ar-SA" sz="2800" dirty="0" smtClean="0">
                <a:latin typeface="Traditional Arabic" panose="02020603050405020304" pitchFamily="18" charset="-78"/>
                <a:cs typeface="Traditional Arabic" panose="02020603050405020304" pitchFamily="18" charset="-78"/>
              </a:rPr>
              <a:t>وتشير الدراسات الأثرية إلى أن أصحاب هذه الحضارة قد استفادوا من التجارة الدولية </a:t>
            </a:r>
            <a:r>
              <a:rPr lang="ar-SA" sz="2800" dirty="0" smtClean="0">
                <a:latin typeface="Traditional Arabic" panose="02020603050405020304" pitchFamily="18" charset="-78"/>
                <a:cs typeface="Traditional Arabic" panose="02020603050405020304" pitchFamily="18" charset="-78"/>
              </a:rPr>
              <a:t>التي </a:t>
            </a:r>
            <a:r>
              <a:rPr lang="ar-SA" sz="2800" dirty="0" smtClean="0">
                <a:latin typeface="Traditional Arabic" panose="02020603050405020304" pitchFamily="18" charset="-78"/>
                <a:cs typeface="Traditional Arabic" panose="02020603050405020304" pitchFamily="18" charset="-78"/>
              </a:rPr>
              <a:t>كانت تمر عبر أراضيهم، خاصة تجارة اللؤلؤ والنحاس والأخشاب وكذلك التوابل والتي كانت تنقل عبر البحرين إلى وادي الرافدين ووادي السند . كما عرف </a:t>
            </a:r>
            <a:r>
              <a:rPr lang="ar-SA" sz="2800" dirty="0" err="1" smtClean="0">
                <a:latin typeface="Traditional Arabic" panose="02020603050405020304" pitchFamily="18" charset="-78"/>
                <a:cs typeface="Traditional Arabic" panose="02020603050405020304" pitchFamily="18" charset="-78"/>
              </a:rPr>
              <a:t>الدلمونيون</a:t>
            </a:r>
            <a:r>
              <a:rPr lang="ar-SA" sz="2800" dirty="0" smtClean="0">
                <a:latin typeface="Traditional Arabic" panose="02020603050405020304" pitchFamily="18" charset="-78"/>
                <a:cs typeface="Traditional Arabic" panose="02020603050405020304" pitchFamily="18" charset="-78"/>
              </a:rPr>
              <a:t> حرف ومهن أخرى مثل زراعة النخيل والصيد البري والبحري وصناعة الأدوات المرتبطة بالصيد .</a:t>
            </a:r>
            <a:endParaRPr lang="en-US" sz="2800" dirty="0" smtClean="0">
              <a:latin typeface="Traditional Arabic" panose="02020603050405020304" pitchFamily="18" charset="-78"/>
              <a:cs typeface="Traditional Arabic" panose="02020603050405020304" pitchFamily="18" charset="-78"/>
            </a:endParaRPr>
          </a:p>
          <a:p>
            <a:pPr marL="0" indent="0" algn="just">
              <a:spcBef>
                <a:spcPts val="0"/>
              </a:spcBef>
            </a:pPr>
            <a:endParaRPr lang="ar-SA" sz="2800"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lstStyle/>
          <a:p>
            <a:pPr marL="0" indent="0" algn="just">
              <a:spcBef>
                <a:spcPts val="0"/>
              </a:spcBef>
              <a:buNone/>
            </a:pPr>
            <a:r>
              <a:rPr lang="ar-SA" dirty="0" smtClean="0">
                <a:latin typeface="Traditional Arabic" panose="02020603050405020304" pitchFamily="18" charset="-78"/>
                <a:cs typeface="Traditional Arabic" panose="02020603050405020304" pitchFamily="18" charset="-78"/>
              </a:rPr>
              <a:t>وقد كشفت الحفريات الأثرية عن عدد من المنشآت المعمارية التي </a:t>
            </a:r>
            <a:r>
              <a:rPr lang="ar-SA" dirty="0" smtClean="0">
                <a:latin typeface="Traditional Arabic" panose="02020603050405020304" pitchFamily="18" charset="-78"/>
                <a:cs typeface="Traditional Arabic" panose="02020603050405020304" pitchFamily="18" charset="-78"/>
              </a:rPr>
              <a:t>ارتبطت </a:t>
            </a:r>
            <a:r>
              <a:rPr lang="ar-SA" dirty="0" smtClean="0">
                <a:latin typeface="Traditional Arabic" panose="02020603050405020304" pitchFamily="18" charset="-78"/>
                <a:cs typeface="Traditional Arabic" panose="02020603050405020304" pitchFamily="18" charset="-78"/>
              </a:rPr>
              <a:t>بحضارة دلمون وبنظامها السياسي والتجاري والديني ومن هذه المنشآت المعمارية يمكن أن نذكر الآتي:</a:t>
            </a:r>
            <a:endParaRPr lang="ar-SA"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مجمع معابد </a:t>
            </a:r>
            <a:r>
              <a:rPr lang="ar-SA" dirty="0" err="1" smtClean="0"/>
              <a:t>باربار</a:t>
            </a:r>
            <a:endParaRPr lang="ar-SA" dirty="0"/>
          </a:p>
        </p:txBody>
      </p:sp>
      <p:sp>
        <p:nvSpPr>
          <p:cNvPr id="3" name="عنصر نائب للمحتوى 2"/>
          <p:cNvSpPr>
            <a:spLocks noGrp="1"/>
          </p:cNvSpPr>
          <p:nvPr>
            <p:ph sz="quarter" idx="1"/>
          </p:nvPr>
        </p:nvSpPr>
        <p:spPr/>
        <p:txBody>
          <a:bodyPr/>
          <a:lstStyle/>
          <a:p>
            <a:pPr marL="0" indent="0" algn="just">
              <a:spcBef>
                <a:spcPts val="0"/>
              </a:spcBef>
              <a:buNone/>
            </a:pPr>
            <a:r>
              <a:rPr lang="ar-SA" dirty="0" smtClean="0">
                <a:latin typeface="Traditional Arabic" panose="02020603050405020304" pitchFamily="18" charset="-78"/>
                <a:cs typeface="Traditional Arabic" panose="02020603050405020304" pitchFamily="18" charset="-78"/>
              </a:rPr>
              <a:t>مجمع معابد </a:t>
            </a:r>
            <a:r>
              <a:rPr lang="ar-SA" dirty="0" err="1" smtClean="0">
                <a:latin typeface="Traditional Arabic" panose="02020603050405020304" pitchFamily="18" charset="-78"/>
                <a:cs typeface="Traditional Arabic" panose="02020603050405020304" pitchFamily="18" charset="-78"/>
              </a:rPr>
              <a:t>باربار</a:t>
            </a:r>
            <a:r>
              <a:rPr lang="ar-SA" dirty="0" smtClean="0">
                <a:latin typeface="Traditional Arabic" panose="02020603050405020304" pitchFamily="18" charset="-78"/>
                <a:cs typeface="Traditional Arabic" panose="02020603050405020304" pitchFamily="18" charset="-78"/>
              </a:rPr>
              <a:t> ، رشيد هذه المباني على شكل بيضاوي ويعتقد الباحثون بأن هذا المبنى قد كرس لعبادة الإله ( </a:t>
            </a:r>
            <a:r>
              <a:rPr lang="ar-SA" dirty="0" err="1" smtClean="0">
                <a:latin typeface="Traditional Arabic" panose="02020603050405020304" pitchFamily="18" charset="-78"/>
                <a:cs typeface="Traditional Arabic" panose="02020603050405020304" pitchFamily="18" charset="-78"/>
              </a:rPr>
              <a:t>إنكي</a:t>
            </a:r>
            <a:r>
              <a:rPr lang="ar-SA" dirty="0" smtClean="0">
                <a:latin typeface="Traditional Arabic" panose="02020603050405020304" pitchFamily="18" charset="-78"/>
                <a:cs typeface="Traditional Arabic" panose="02020603050405020304" pitchFamily="18" charset="-78"/>
              </a:rPr>
              <a:t> ) أله المياه وزوجته الإله ( ننخر ساح ). </a:t>
            </a:r>
          </a:p>
          <a:p>
            <a:pPr marL="0" indent="0" algn="just">
              <a:spcBef>
                <a:spcPts val="0"/>
              </a:spcBef>
              <a:buNone/>
            </a:pPr>
            <a:r>
              <a:rPr lang="ar-SA" dirty="0">
                <a:latin typeface="Traditional Arabic" panose="02020603050405020304" pitchFamily="18" charset="-78"/>
                <a:cs typeface="Traditional Arabic" panose="02020603050405020304" pitchFamily="18" charset="-78"/>
              </a:rPr>
              <a:t>و موقع أثري يقع في </a:t>
            </a:r>
            <a:r>
              <a:rPr lang="ar-SA" dirty="0" smtClean="0">
                <a:latin typeface="Traditional Arabic" panose="02020603050405020304" pitchFamily="18" charset="-78"/>
                <a:cs typeface="Traditional Arabic" panose="02020603050405020304" pitchFamily="18" charset="-78"/>
              </a:rPr>
              <a:t>قرية</a:t>
            </a:r>
            <a:r>
              <a:rPr lang="ar-SA" dirty="0">
                <a:latin typeface="Traditional Arabic" panose="02020603050405020304" pitchFamily="18" charset="-78"/>
                <a:cs typeface="Traditional Arabic" panose="02020603050405020304" pitchFamily="18" charset="-78"/>
              </a:rPr>
              <a:t> </a:t>
            </a:r>
            <a:r>
              <a:rPr lang="ar-SA" dirty="0" err="1" smtClean="0">
                <a:latin typeface="Traditional Arabic" panose="02020603050405020304" pitchFamily="18" charset="-78"/>
                <a:cs typeface="Traditional Arabic" panose="02020603050405020304" pitchFamily="18" charset="-78"/>
              </a:rPr>
              <a:t>باربار</a:t>
            </a:r>
            <a:r>
              <a:rPr lang="ar-SA" dirty="0" smtClean="0">
                <a:latin typeface="Traditional Arabic" panose="02020603050405020304" pitchFamily="18" charset="-78"/>
                <a:cs typeface="Traditional Arabic" panose="02020603050405020304" pitchFamily="18" charset="-78"/>
              </a:rPr>
              <a:t> بالبحرين</a:t>
            </a:r>
            <a:r>
              <a:rPr lang="ar-SA" dirty="0">
                <a:latin typeface="Traditional Arabic" panose="02020603050405020304" pitchFamily="18" charset="-78"/>
                <a:cs typeface="Traditional Arabic" panose="02020603050405020304" pitchFamily="18" charset="-78"/>
              </a:rPr>
              <a:t> والذي يعتبر جزءا من </a:t>
            </a:r>
            <a:r>
              <a:rPr lang="ar-SA" dirty="0" smtClean="0">
                <a:latin typeface="Traditional Arabic" panose="02020603050405020304" pitchFamily="18" charset="-78"/>
                <a:cs typeface="Traditional Arabic" panose="02020603050405020304" pitchFamily="18" charset="-78"/>
              </a:rPr>
              <a:t>ثقافة دلمون. </a:t>
            </a:r>
            <a:r>
              <a:rPr lang="ar-SA" dirty="0">
                <a:latin typeface="Traditional Arabic" panose="02020603050405020304" pitchFamily="18" charset="-78"/>
                <a:cs typeface="Traditional Arabic" panose="02020603050405020304" pitchFamily="18" charset="-78"/>
              </a:rPr>
              <a:t>تم اكتشاف أحدث ثلاث معابد في </a:t>
            </a:r>
            <a:r>
              <a:rPr lang="ar-SA" dirty="0" err="1">
                <a:latin typeface="Traditional Arabic" panose="02020603050405020304" pitchFamily="18" charset="-78"/>
                <a:cs typeface="Traditional Arabic" panose="02020603050405020304" pitchFamily="18" charset="-78"/>
              </a:rPr>
              <a:t>باربار</a:t>
            </a:r>
            <a:r>
              <a:rPr lang="ar-SA" dirty="0">
                <a:latin typeface="Traditional Arabic" panose="02020603050405020304" pitchFamily="18" charset="-78"/>
                <a:cs typeface="Traditional Arabic" panose="02020603050405020304" pitchFamily="18" charset="-78"/>
              </a:rPr>
              <a:t> من قبل الفريق </a:t>
            </a:r>
            <a:r>
              <a:rPr lang="ar-SA" dirty="0" smtClean="0">
                <a:latin typeface="Traditional Arabic" panose="02020603050405020304" pitchFamily="18" charset="-78"/>
                <a:cs typeface="Traditional Arabic" panose="02020603050405020304" pitchFamily="18" charset="-78"/>
              </a:rPr>
              <a:t>الأثري الدنماركي</a:t>
            </a:r>
            <a:r>
              <a:rPr lang="ar-SA" dirty="0">
                <a:latin typeface="Traditional Arabic" panose="02020603050405020304" pitchFamily="18" charset="-78"/>
                <a:cs typeface="Traditional Arabic" panose="02020603050405020304" pitchFamily="18" charset="-78"/>
              </a:rPr>
              <a:t> </a:t>
            </a:r>
            <a:r>
              <a:rPr lang="ar-SA" dirty="0" smtClean="0">
                <a:latin typeface="Traditional Arabic" panose="02020603050405020304" pitchFamily="18" charset="-78"/>
                <a:cs typeface="Traditional Arabic" panose="02020603050405020304" pitchFamily="18" charset="-78"/>
              </a:rPr>
              <a:t>في</a:t>
            </a:r>
            <a:r>
              <a:rPr lang="ar-SA" dirty="0">
                <a:latin typeface="Traditional Arabic" panose="02020603050405020304" pitchFamily="18" charset="-78"/>
                <a:cs typeface="Traditional Arabic" panose="02020603050405020304" pitchFamily="18" charset="-78"/>
              </a:rPr>
              <a:t> </a:t>
            </a:r>
            <a:r>
              <a:rPr lang="ar-SA" dirty="0" smtClean="0">
                <a:latin typeface="Traditional Arabic" panose="02020603050405020304" pitchFamily="18" charset="-78"/>
                <a:cs typeface="Traditional Arabic" panose="02020603050405020304" pitchFamily="18" charset="-78"/>
              </a:rPr>
              <a:t>1954. </a:t>
            </a:r>
            <a:r>
              <a:rPr lang="ar-SA" dirty="0">
                <a:latin typeface="Traditional Arabic" panose="02020603050405020304" pitchFamily="18" charset="-78"/>
                <a:cs typeface="Traditional Arabic" panose="02020603050405020304" pitchFamily="18" charset="-78"/>
              </a:rPr>
              <a:t> تم اكتشاف معبدين آخرين في نفس الموقع ويعود تاريخهما إلى 3000 قبل الميلاد. بنيت المعابد من </a:t>
            </a:r>
            <a:r>
              <a:rPr lang="ar-SA" dirty="0" smtClean="0">
                <a:latin typeface="Traditional Arabic" panose="02020603050405020304" pitchFamily="18" charset="-78"/>
                <a:cs typeface="Traditional Arabic" panose="02020603050405020304" pitchFamily="18" charset="-78"/>
              </a:rPr>
              <a:t>كتل</a:t>
            </a:r>
            <a:r>
              <a:rPr lang="ar-SA" dirty="0">
                <a:latin typeface="Traditional Arabic" panose="02020603050405020304" pitchFamily="18" charset="-78"/>
                <a:cs typeface="Traditional Arabic" panose="02020603050405020304" pitchFamily="18" charset="-78"/>
              </a:rPr>
              <a:t> </a:t>
            </a:r>
            <a:r>
              <a:rPr lang="ar-SA" dirty="0" smtClean="0">
                <a:latin typeface="Traditional Arabic" panose="02020603050405020304" pitchFamily="18" charset="-78"/>
                <a:cs typeface="Traditional Arabic" panose="02020603050405020304" pitchFamily="18" charset="-78"/>
              </a:rPr>
              <a:t>الحجر الجيري</a:t>
            </a:r>
            <a:endParaRPr lang="ar-SA" dirty="0">
              <a:latin typeface="Traditional Arabic" panose="02020603050405020304" pitchFamily="18" charset="-78"/>
              <a:cs typeface="Traditional Arabic" panose="02020603050405020304" pitchFamily="18" charset="-78"/>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692696"/>
            <a:ext cx="7704856" cy="2677656"/>
          </a:xfrm>
          <a:prstGeom prst="rect">
            <a:avLst/>
          </a:prstGeom>
        </p:spPr>
        <p:txBody>
          <a:bodyPr wrap="square">
            <a:spAutoFit/>
          </a:bodyPr>
          <a:lstStyle/>
          <a:p>
            <a:pPr algn="just"/>
            <a:r>
              <a:rPr lang="ar-SA" sz="2400" dirty="0" smtClean="0">
                <a:solidFill>
                  <a:srgbClr val="252525"/>
                </a:solidFill>
                <a:latin typeface="Traditional Arabic" panose="02020603050405020304" pitchFamily="18" charset="-78"/>
                <a:cs typeface="Traditional Arabic" panose="02020603050405020304" pitchFamily="18" charset="-78"/>
              </a:rPr>
              <a:t>بنيت </a:t>
            </a:r>
            <a:r>
              <a:rPr lang="ar-SA" sz="2400" dirty="0">
                <a:solidFill>
                  <a:srgbClr val="252525"/>
                </a:solidFill>
                <a:latin typeface="Traditional Arabic" panose="02020603050405020304" pitchFamily="18" charset="-78"/>
                <a:cs typeface="Traditional Arabic" panose="02020603050405020304" pitchFamily="18" charset="-78"/>
              </a:rPr>
              <a:t>المعابد الثلاثة فوق بعضها البعض حيث بني المعبد الثاني بعد المعبد الأول بخمسمائة سنة بينما بني المعبد الثالث ما بين 2100 قبل الميلاد و2000 قبل الميلاد.</a:t>
            </a:r>
          </a:p>
          <a:p>
            <a:pPr algn="just"/>
            <a:r>
              <a:rPr lang="ar-SA" sz="2400" dirty="0">
                <a:solidFill>
                  <a:srgbClr val="252525"/>
                </a:solidFill>
                <a:latin typeface="Traditional Arabic" panose="02020603050405020304" pitchFamily="18" charset="-78"/>
                <a:cs typeface="Traditional Arabic" panose="02020603050405020304" pitchFamily="18" charset="-78"/>
              </a:rPr>
              <a:t>يعتقد أن المعابد شيدت لعبادة الإله </a:t>
            </a:r>
            <a:r>
              <a:rPr lang="ar-SA" sz="2400" dirty="0" err="1">
                <a:solidFill>
                  <a:srgbClr val="0B0080"/>
                </a:solidFill>
                <a:latin typeface="Traditional Arabic" panose="02020603050405020304" pitchFamily="18" charset="-78"/>
                <a:cs typeface="Traditional Arabic" panose="02020603050405020304" pitchFamily="18" charset="-78"/>
                <a:hlinkClick r:id="rId2" tooltip="إنكي"/>
              </a:rPr>
              <a:t>إنكي</a:t>
            </a:r>
            <a:r>
              <a:rPr lang="ar-SA" sz="2400" dirty="0">
                <a:solidFill>
                  <a:srgbClr val="252525"/>
                </a:solidFill>
                <a:latin typeface="Traditional Arabic" panose="02020603050405020304" pitchFamily="18" charset="-78"/>
                <a:cs typeface="Traditional Arabic" panose="02020603050405020304" pitchFamily="18" charset="-78"/>
              </a:rPr>
              <a:t> وهو إله الحكمة والمياه العذبة وزوجته </a:t>
            </a:r>
            <a:r>
              <a:rPr lang="ar-SA" sz="2400" dirty="0" err="1">
                <a:solidFill>
                  <a:srgbClr val="A55858"/>
                </a:solidFill>
                <a:latin typeface="Traditional Arabic" panose="02020603050405020304" pitchFamily="18" charset="-78"/>
                <a:cs typeface="Traditional Arabic" panose="02020603050405020304" pitchFamily="18" charset="-78"/>
                <a:hlinkClick r:id="rId3" tooltip="نينهورساغ (الصفحة غير موجودة)"/>
              </a:rPr>
              <a:t>نينهورساغ</a:t>
            </a:r>
            <a:r>
              <a:rPr lang="ar-SA" sz="2400" dirty="0">
                <a:solidFill>
                  <a:srgbClr val="252525"/>
                </a:solidFill>
                <a:latin typeface="Traditional Arabic" panose="02020603050405020304" pitchFamily="18" charset="-78"/>
                <a:cs typeface="Traditional Arabic" panose="02020603050405020304" pitchFamily="18" charset="-78"/>
              </a:rPr>
              <a:t>. يحتوي المعبد على مذبحين اثنين ومياه ينابيع طبيعية التي يعتقد أنها وجدت من أجل زيادة الروحانية للمصلين. أثناء الحفر في الموقع عثر على العديد من الأدوات والأسلحة والأواني الفخارية والقطع الصغيرة من الذهب والتي هي الآن على معروضة في </a:t>
            </a:r>
            <a:r>
              <a:rPr lang="ar-SA" sz="2400" dirty="0">
                <a:solidFill>
                  <a:srgbClr val="0B0080"/>
                </a:solidFill>
                <a:latin typeface="Traditional Arabic" panose="02020603050405020304" pitchFamily="18" charset="-78"/>
                <a:cs typeface="Traditional Arabic" panose="02020603050405020304" pitchFamily="18" charset="-78"/>
                <a:hlinkClick r:id="rId4" tooltip="متحف البحرين الوطني"/>
              </a:rPr>
              <a:t>متحف البحرين الوطني</a:t>
            </a:r>
            <a:r>
              <a:rPr lang="ar-SA" sz="2400" dirty="0">
                <a:solidFill>
                  <a:srgbClr val="252525"/>
                </a:solidFill>
                <a:latin typeface="Traditional Arabic" panose="02020603050405020304" pitchFamily="18" charset="-78"/>
                <a:cs typeface="Traditional Arabic" panose="02020603050405020304" pitchFamily="18" charset="-78"/>
              </a:rPr>
              <a:t>. كان الاكتشاف الأكثر شهرة رأس ثور من البرونز.</a:t>
            </a:r>
            <a:endParaRPr lang="ar-SA" sz="2400" b="0" i="0" dirty="0">
              <a:solidFill>
                <a:srgbClr val="252525"/>
              </a:solidFill>
              <a:effectLst/>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38347829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ألوان متوسطة">
  <a:themeElements>
    <a:clrScheme name="ألوان متوسطة">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ازهري">
      <a:majorFont>
        <a:latin typeface="Yakout Linotype Light"/>
        <a:ea typeface=""/>
        <a:cs typeface="Yakout Linotype Light"/>
      </a:majorFont>
      <a:minorFont>
        <a:latin typeface="Yakout Linotype Light"/>
        <a:ea typeface=""/>
        <a:cs typeface="Yakout Linotype Light"/>
      </a:minorFont>
    </a:fontScheme>
    <a:fmtScheme name="ألوان متوسطة">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1559</TotalTime>
  <Words>1079</Words>
  <Application>Microsoft Office PowerPoint</Application>
  <PresentationFormat>On-screen Show (4:3)</PresentationFormat>
  <Paragraphs>56</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Traditional Arabic</vt:lpstr>
      <vt:lpstr>Wingdings</vt:lpstr>
      <vt:lpstr>Wingdings 2</vt:lpstr>
      <vt:lpstr>Yakout Linotype Light</vt:lpstr>
      <vt:lpstr>ألوان متوسطة</vt:lpstr>
      <vt:lpstr>دلمون </vt:lpstr>
      <vt:lpstr>سنتعرف على :</vt:lpstr>
      <vt:lpstr>موقعها</vt:lpstr>
      <vt:lpstr>PowerPoint Presentation</vt:lpstr>
      <vt:lpstr>أبرز آثارها</vt:lpstr>
      <vt:lpstr>PowerPoint Presentation</vt:lpstr>
      <vt:lpstr>PowerPoint Presentation</vt:lpstr>
      <vt:lpstr>مجمع معابد باربار</vt:lpstr>
      <vt:lpstr>PowerPoint Presentation</vt:lpstr>
      <vt:lpstr>معبد سار</vt:lpstr>
      <vt:lpstr>PowerPoint Presentation</vt:lpstr>
      <vt:lpstr>معبد مدينة دراز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أسئلة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دلمون</dc:title>
  <dc:creator>User</dc:creator>
  <cp:lastModifiedBy>Abdulrahman A Alsuhaibani</cp:lastModifiedBy>
  <cp:revision>12</cp:revision>
  <dcterms:created xsi:type="dcterms:W3CDTF">2013-12-01T00:54:32Z</dcterms:created>
  <dcterms:modified xsi:type="dcterms:W3CDTF">2016-10-24T09:52:41Z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88623B01-1488-40AF-9C5C-C8F3918F4C4B</vt:lpwstr>
  </property>
  <property fmtid="{D5CDD505-2E9C-101B-9397-08002B2CF9AE}" pid="3" name="ArticulatePath">
    <vt:lpwstr>المحاضرة الخامسة</vt:lpwstr>
  </property>
</Properties>
</file>