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6"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6"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1342347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1360129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1BEB735-F22F-4A05-BDBE-C12AC58854D9}" type="slidenum">
              <a:rPr lang="ar-SA" smtClean="0"/>
              <a:t>‹#›</a:t>
            </a:fld>
            <a:endParaRPr lang="ar-SA"/>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22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908799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1BEB735-F22F-4A05-BDBE-C12AC58854D9}" type="slidenum">
              <a:rPr lang="ar-SA" smtClean="0"/>
              <a:t>‹#›</a:t>
            </a:fld>
            <a:endParaRPr lang="ar-SA"/>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55408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3638559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32146764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1716356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782297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9F8CA8-5F73-4237-B898-26D14C968323}" type="datetimeFigureOut">
              <a:rPr lang="ar-SA" smtClean="0"/>
              <a:t>03/01/1438</a:t>
            </a:fld>
            <a:endParaRPr lang="ar-SA"/>
          </a:p>
        </p:txBody>
      </p:sp>
      <p:sp>
        <p:nvSpPr>
          <p:cNvPr id="5" name="Footer Placeholder 4"/>
          <p:cNvSpPr>
            <a:spLocks noGrp="1"/>
          </p:cNvSpPr>
          <p:nvPr>
            <p:ph type="ftr" sz="quarter" idx="11"/>
          </p:nvPr>
        </p:nvSpPr>
        <p:spPr/>
        <p:txBody>
          <a:bodyPr/>
          <a:lstStyle/>
          <a:p>
            <a:endParaRPr lang="ar-S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475590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1728572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69F8CA8-5F73-4237-B898-26D14C968323}" type="datetimeFigureOut">
              <a:rPr lang="ar-SA" smtClean="0"/>
              <a:t>03/01/1438</a:t>
            </a:fld>
            <a:endParaRPr lang="ar-SA"/>
          </a:p>
        </p:txBody>
      </p:sp>
      <p:sp>
        <p:nvSpPr>
          <p:cNvPr id="8" name="Footer Placeholder 7"/>
          <p:cNvSpPr>
            <a:spLocks noGrp="1"/>
          </p:cNvSpPr>
          <p:nvPr>
            <p:ph type="ftr" sz="quarter" idx="11"/>
          </p:nvPr>
        </p:nvSpPr>
        <p:spPr/>
        <p:txBody>
          <a:bodyPr/>
          <a:lstStyle/>
          <a:p>
            <a:endParaRPr lang="ar-SA"/>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86137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69F8CA8-5F73-4237-B898-26D14C968323}" type="datetimeFigureOut">
              <a:rPr lang="ar-SA" smtClean="0"/>
              <a:t>03/01/1438</a:t>
            </a:fld>
            <a:endParaRPr lang="ar-SA"/>
          </a:p>
        </p:txBody>
      </p:sp>
      <p:sp>
        <p:nvSpPr>
          <p:cNvPr id="4" name="Footer Placeholder 3"/>
          <p:cNvSpPr>
            <a:spLocks noGrp="1"/>
          </p:cNvSpPr>
          <p:nvPr>
            <p:ph type="ftr" sz="quarter" idx="11"/>
          </p:nvPr>
        </p:nvSpPr>
        <p:spPr/>
        <p:txBody>
          <a:bodyPr/>
          <a:lstStyle/>
          <a:p>
            <a:endParaRPr lang="ar-SA"/>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140639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9F8CA8-5F73-4237-B898-26D14C968323}" type="datetimeFigureOut">
              <a:rPr lang="ar-SA" smtClean="0"/>
              <a:t>03/01/1438</a:t>
            </a:fld>
            <a:endParaRPr lang="ar-SA"/>
          </a:p>
        </p:txBody>
      </p:sp>
      <p:sp>
        <p:nvSpPr>
          <p:cNvPr id="3" name="Footer Placeholder 2"/>
          <p:cNvSpPr>
            <a:spLocks noGrp="1"/>
          </p:cNvSpPr>
          <p:nvPr>
            <p:ph type="ftr" sz="quarter" idx="11"/>
          </p:nvPr>
        </p:nvSpPr>
        <p:spPr/>
        <p:txBody>
          <a:bodyPr/>
          <a:lstStyle/>
          <a:p>
            <a:endParaRPr lang="ar-SA"/>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610562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089356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9F8CA8-5F73-4237-B898-26D14C968323}" type="datetimeFigureOut">
              <a:rPr lang="ar-SA" smtClean="0"/>
              <a:t>03/01/1438</a:t>
            </a:fld>
            <a:endParaRPr lang="ar-SA"/>
          </a:p>
        </p:txBody>
      </p:sp>
      <p:sp>
        <p:nvSpPr>
          <p:cNvPr id="6" name="Footer Placeholder 5"/>
          <p:cNvSpPr>
            <a:spLocks noGrp="1"/>
          </p:cNvSpPr>
          <p:nvPr>
            <p:ph type="ftr" sz="quarter" idx="11"/>
          </p:nvPr>
        </p:nvSpPr>
        <p:spPr/>
        <p:txBody>
          <a:bodyPr/>
          <a:lstStyle/>
          <a:p>
            <a:endParaRPr lang="ar-S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1BEB735-F22F-4A05-BDBE-C12AC58854D9}" type="slidenum">
              <a:rPr lang="ar-SA" smtClean="0"/>
              <a:t>‹#›</a:t>
            </a:fld>
            <a:endParaRPr lang="ar-SA"/>
          </a:p>
        </p:txBody>
      </p:sp>
    </p:spTree>
    <p:extLst>
      <p:ext uri="{BB962C8B-B14F-4D97-AF65-F5344CB8AC3E}">
        <p14:creationId xmlns:p14="http://schemas.microsoft.com/office/powerpoint/2010/main" val="2138374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69F8CA8-5F73-4237-B898-26D14C968323}" type="datetimeFigureOut">
              <a:rPr lang="ar-SA" smtClean="0"/>
              <a:t>03/01/1438</a:t>
            </a:fld>
            <a:endParaRPr lang="ar-SA"/>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ar-SA"/>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1BEB735-F22F-4A05-BDBE-C12AC58854D9}" type="slidenum">
              <a:rPr lang="ar-SA" smtClean="0"/>
              <a:t>‹#›</a:t>
            </a:fld>
            <a:endParaRPr lang="ar-SA"/>
          </a:p>
        </p:txBody>
      </p:sp>
    </p:spTree>
    <p:extLst>
      <p:ext uri="{BB962C8B-B14F-4D97-AF65-F5344CB8AC3E}">
        <p14:creationId xmlns:p14="http://schemas.microsoft.com/office/powerpoint/2010/main" val="337790988"/>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1" y="1691640"/>
            <a:ext cx="6380018" cy="2246769"/>
          </a:xfrm>
          <a:prstGeom prst="rect">
            <a:avLst/>
          </a:prstGeom>
          <a:noFill/>
        </p:spPr>
        <p:txBody>
          <a:bodyPr wrap="square" rtlCol="1">
            <a:spAutoFit/>
          </a:bodyPr>
          <a:lstStyle/>
          <a:p>
            <a:pPr algn="ctr"/>
            <a:r>
              <a:rPr lang="ar-SA" sz="2800" dirty="0" smtClean="0">
                <a:latin typeface="Traditional Arabic" panose="02020603050405020304" pitchFamily="18" charset="-78"/>
                <a:cs typeface="Traditional Arabic" panose="02020603050405020304" pitchFamily="18" charset="-78"/>
              </a:rPr>
              <a:t>اليوم: الثلاثاء</a:t>
            </a:r>
          </a:p>
          <a:p>
            <a:pPr algn="ctr"/>
            <a:r>
              <a:rPr lang="ar-SA" sz="2800" dirty="0" smtClean="0">
                <a:latin typeface="Traditional Arabic" panose="02020603050405020304" pitchFamily="18" charset="-78"/>
                <a:cs typeface="Traditional Arabic" panose="02020603050405020304" pitchFamily="18" charset="-78"/>
              </a:rPr>
              <a:t>التاريخ: 3 / 1 / 1438هـ</a:t>
            </a:r>
          </a:p>
          <a:p>
            <a:pPr algn="ctr"/>
            <a:r>
              <a:rPr lang="ar-SA" sz="2800" dirty="0" smtClean="0">
                <a:latin typeface="Traditional Arabic" panose="02020603050405020304" pitchFamily="18" charset="-78"/>
                <a:cs typeface="Traditional Arabic" panose="02020603050405020304" pitchFamily="18" charset="-78"/>
              </a:rPr>
              <a:t>الساعة: 2  ظهراً</a:t>
            </a:r>
          </a:p>
          <a:p>
            <a:pPr algn="ctr"/>
            <a:r>
              <a:rPr lang="ar-SA" sz="2800" dirty="0" smtClean="0">
                <a:latin typeface="Traditional Arabic" panose="02020603050405020304" pitchFamily="18" charset="-78"/>
                <a:cs typeface="Traditional Arabic" panose="02020603050405020304" pitchFamily="18" charset="-78"/>
              </a:rPr>
              <a:t>المادة: 252 أثر – العمارة القديمة في الجزيرة العربية</a:t>
            </a:r>
          </a:p>
          <a:p>
            <a:pPr algn="ctr"/>
            <a:r>
              <a:rPr lang="ar-SA" sz="2800" dirty="0" smtClean="0">
                <a:latin typeface="Traditional Arabic" panose="02020603050405020304" pitchFamily="18" charset="-78"/>
                <a:cs typeface="Traditional Arabic" panose="02020603050405020304" pitchFamily="18" charset="-78"/>
              </a:rPr>
              <a:t>الموضوع: مواد وتقنيات العمارة</a:t>
            </a:r>
          </a:p>
        </p:txBody>
      </p:sp>
    </p:spTree>
    <p:extLst>
      <p:ext uri="{BB962C8B-B14F-4D97-AF65-F5344CB8AC3E}">
        <p14:creationId xmlns:p14="http://schemas.microsoft.com/office/powerpoint/2010/main" val="227591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027" y="124690"/>
            <a:ext cx="10622973" cy="2000548"/>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المكونات الأساسية للمونة:</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المادة الرابطة (اللاصقة): مثل الاسمنت والجير والجبس. </a:t>
            </a:r>
          </a:p>
          <a:p>
            <a:r>
              <a:rPr lang="ar-SA" sz="2400" dirty="0" smtClean="0">
                <a:latin typeface="Traditional Arabic" panose="02020603050405020304" pitchFamily="18" charset="-78"/>
                <a:cs typeface="Traditional Arabic" panose="02020603050405020304" pitchFamily="18" charset="-78"/>
              </a:rPr>
              <a:t>2- المادة المالئة (الركام): وهي تستخدم مع المادة الرابطة لتحسين مواصفاتها وانواعها الرمل وكسر الحجر وغيرها. </a:t>
            </a:r>
          </a:p>
          <a:p>
            <a:r>
              <a:rPr lang="ar-SA" sz="2400" dirty="0" smtClean="0">
                <a:latin typeface="Traditional Arabic" panose="02020603050405020304" pitchFamily="18" charset="-78"/>
                <a:cs typeface="Traditional Arabic" panose="02020603050405020304" pitchFamily="18" charset="-78"/>
              </a:rPr>
              <a:t>3- الإضافات: وتحتوي على إضافات لتحسين مواصفات المونة وإكسابها بعض المواصفات الإضافية الخاصة مثل تقليل التشقق ومن الإضافات المستخدمة المياه العذبة والفحم والتبن وغيرها.</a:t>
            </a:r>
          </a:p>
        </p:txBody>
      </p:sp>
      <p:sp>
        <p:nvSpPr>
          <p:cNvPr id="3" name="TextBox 2"/>
          <p:cNvSpPr txBox="1"/>
          <p:nvPr/>
        </p:nvSpPr>
        <p:spPr>
          <a:xfrm>
            <a:off x="1569026" y="2125238"/>
            <a:ext cx="10622973" cy="1631216"/>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أقسام المونة:</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مونة أساسات</a:t>
            </a:r>
          </a:p>
          <a:p>
            <a:r>
              <a:rPr lang="ar-SA" sz="2400" dirty="0" smtClean="0">
                <a:latin typeface="Traditional Arabic" panose="02020603050405020304" pitchFamily="18" charset="-78"/>
                <a:cs typeface="Traditional Arabic" panose="02020603050405020304" pitchFamily="18" charset="-78"/>
              </a:rPr>
              <a:t>2- مونة </a:t>
            </a:r>
            <a:r>
              <a:rPr lang="ar-SA" sz="2400" dirty="0" err="1" smtClean="0">
                <a:latin typeface="Traditional Arabic" panose="02020603050405020304" pitchFamily="18" charset="-78"/>
                <a:cs typeface="Traditional Arabic" panose="02020603050405020304" pitchFamily="18" charset="-78"/>
              </a:rPr>
              <a:t>حوائط</a:t>
            </a:r>
            <a:r>
              <a:rPr lang="ar-SA" sz="2400" dirty="0" smtClean="0">
                <a:latin typeface="Traditional Arabic" panose="02020603050405020304" pitchFamily="18" charset="-78"/>
                <a:cs typeface="Traditional Arabic" panose="02020603050405020304" pitchFamily="18" charset="-78"/>
              </a:rPr>
              <a:t> </a:t>
            </a:r>
          </a:p>
          <a:p>
            <a:r>
              <a:rPr lang="ar-SA" sz="2400" dirty="0" smtClean="0">
                <a:latin typeface="Traditional Arabic" panose="02020603050405020304" pitchFamily="18" charset="-78"/>
                <a:cs typeface="Traditional Arabic" panose="02020603050405020304" pitchFamily="18" charset="-78"/>
              </a:rPr>
              <a:t>3- مونة بياض</a:t>
            </a:r>
          </a:p>
        </p:txBody>
      </p:sp>
    </p:spTree>
    <p:extLst>
      <p:ext uri="{BB962C8B-B14F-4D97-AF65-F5344CB8AC3E}">
        <p14:creationId xmlns:p14="http://schemas.microsoft.com/office/powerpoint/2010/main" val="1880978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027" y="124690"/>
            <a:ext cx="10622973" cy="2000548"/>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الصفات العامة التي يجب أن تتمتع بها المونة:</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الطراوة: يجب أن تكون طراوة المونة كافية لكي يكون تطبيقها ووضعها سهلاً.</a:t>
            </a:r>
          </a:p>
          <a:p>
            <a:r>
              <a:rPr lang="ar-SA" sz="2400" dirty="0" smtClean="0">
                <a:latin typeface="Traditional Arabic" panose="02020603050405020304" pitchFamily="18" charset="-78"/>
                <a:cs typeface="Traditional Arabic" panose="02020603050405020304" pitchFamily="18" charset="-78"/>
              </a:rPr>
              <a:t>2- إمكانية الاحتفاظ بالماء: وذلك حتى لا تنفصل المونة على شكل طبقات أثناء نقلها أو فرشها.</a:t>
            </a:r>
          </a:p>
          <a:p>
            <a:r>
              <a:rPr lang="ar-SA" sz="2400" dirty="0" smtClean="0">
                <a:latin typeface="Traditional Arabic" panose="02020603050405020304" pitchFamily="18" charset="-78"/>
                <a:cs typeface="Traditional Arabic" panose="02020603050405020304" pitchFamily="18" charset="-78"/>
              </a:rPr>
              <a:t>3- المتانة: يجب أن تكون المونة متينة ولكن في نفس الوقت أقل من متانة المادة المطبقة عليها. </a:t>
            </a:r>
          </a:p>
          <a:p>
            <a:r>
              <a:rPr lang="ar-SA" sz="2400" dirty="0" smtClean="0">
                <a:latin typeface="Traditional Arabic" panose="02020603050405020304" pitchFamily="18" charset="-78"/>
                <a:cs typeface="Traditional Arabic" panose="02020603050405020304" pitchFamily="18" charset="-78"/>
              </a:rPr>
              <a:t>4- المسامية: يجب أن تكون مساميتها قريبة من مسامية المادة المطبقة عليها أو أكثر.</a:t>
            </a:r>
          </a:p>
        </p:txBody>
      </p:sp>
    </p:spTree>
    <p:extLst>
      <p:ext uri="{BB962C8B-B14F-4D97-AF65-F5344CB8AC3E}">
        <p14:creationId xmlns:p14="http://schemas.microsoft.com/office/powerpoint/2010/main" val="7781400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70136" y="2693616"/>
            <a:ext cx="2542684" cy="523220"/>
          </a:xfrm>
          <a:prstGeom prst="rect">
            <a:avLst/>
          </a:prstGeom>
        </p:spPr>
        <p:txBody>
          <a:bodyPr wrap="none">
            <a:spAutoFit/>
          </a:bodyPr>
          <a:lstStyle/>
          <a:p>
            <a:pPr algn="ctr"/>
            <a:r>
              <a:rPr lang="ar-SA" sz="2800" b="1" u="sng" smtClean="0">
                <a:latin typeface="Traditional Arabic" panose="02020603050405020304" pitchFamily="18" charset="-78"/>
                <a:cs typeface="Traditional Arabic" panose="02020603050405020304" pitchFamily="18" charset="-78"/>
              </a:rPr>
              <a:t>العناصر الإنشائية للمباني</a:t>
            </a:r>
            <a:endParaRPr lang="ar-SA" sz="2800" b="1" u="sng"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770322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8559" y="210431"/>
            <a:ext cx="10703442" cy="4154984"/>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الجملة الإنشائية للمبنى:</a:t>
            </a:r>
          </a:p>
          <a:p>
            <a:endParaRPr lang="ar-SA" sz="2400" dirty="0" smtClean="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تعرف الجملة الإنشائية للمبنى بأنها مجموعة من العناصر التي تتحمل القوى الخارجية والداخلية بكافة أشكالها وتقوم بتوزيع ونقل هذه القوى وردود أفعالها بحيث يصبح المبنى متوازناً.</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الحمولات التي تتعرض لها المباني هي إما حمولات حية (الناس، الأثاث والحمولات المتحركة) أو حمولات ميتة (الأوزان الذاتية للمبنى).</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استخدمت المواد التقليدية بشكل عام لتتحمل قوى الضغط (الحجارة، اللبن، الآجر والخشب).</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تتألف العناصر الإنشائية من التالي: </a:t>
            </a:r>
          </a:p>
          <a:p>
            <a:r>
              <a:rPr lang="ar-SA" sz="2400" dirty="0" smtClean="0">
                <a:latin typeface="Traditional Arabic" panose="02020603050405020304" pitchFamily="18" charset="-78"/>
                <a:cs typeface="Traditional Arabic" panose="02020603050405020304" pitchFamily="18" charset="-78"/>
              </a:rPr>
              <a:t>أولاً: الأساسات</a:t>
            </a:r>
          </a:p>
          <a:p>
            <a:r>
              <a:rPr lang="ar-SA" sz="2400" dirty="0" smtClean="0">
                <a:latin typeface="Traditional Arabic" panose="02020603050405020304" pitchFamily="18" charset="-78"/>
                <a:cs typeface="Traditional Arabic" panose="02020603050405020304" pitchFamily="18" charset="-78"/>
              </a:rPr>
              <a:t>ثانياً: الجدران</a:t>
            </a:r>
          </a:p>
          <a:p>
            <a:r>
              <a:rPr lang="ar-SA" sz="2400" dirty="0" smtClean="0">
                <a:latin typeface="Traditional Arabic" panose="02020603050405020304" pitchFamily="18" charset="-78"/>
                <a:cs typeface="Traditional Arabic" panose="02020603050405020304" pitchFamily="18" charset="-78"/>
              </a:rPr>
              <a:t>ثالثاً: الأسقف</a:t>
            </a:r>
          </a:p>
          <a:p>
            <a:r>
              <a:rPr lang="ar-SA" sz="2400" dirty="0" smtClean="0">
                <a:latin typeface="Traditional Arabic" panose="02020603050405020304" pitchFamily="18" charset="-78"/>
                <a:cs typeface="Traditional Arabic" panose="02020603050405020304" pitchFamily="18" charset="-78"/>
              </a:rPr>
              <a:t>رابعاً: الأرضيات</a:t>
            </a:r>
          </a:p>
        </p:txBody>
      </p:sp>
    </p:spTree>
    <p:extLst>
      <p:ext uri="{BB962C8B-B14F-4D97-AF65-F5344CB8AC3E}">
        <p14:creationId xmlns:p14="http://schemas.microsoft.com/office/powerpoint/2010/main" val="867637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609" y="210431"/>
            <a:ext cx="9916392" cy="1938992"/>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أولاً: الأساسات:</a:t>
            </a:r>
          </a:p>
          <a:p>
            <a:endParaRPr lang="ar-SA" sz="2400" dirty="0" smtClean="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الوظيفة الأساسية للأساسات هي نقل كافة الحمولات المطبقة على المبنى (حية كانت أو ميتة) إلى التربة، لذلك يجب أن تكون قوية ومناسبة لنقل هذه الحمولات إلى التربة التي تعتبر قدرة تحملها ثابتة لكل نوع.</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يتم الحفر إلى العمق الذي يراه البنّاء أنه مناسباً لكي يضع الأساسات التي بدورها تكون مدفونه غالباً.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0729" y="2265218"/>
            <a:ext cx="4332831" cy="4460609"/>
          </a:xfrm>
          <a:prstGeom prst="rect">
            <a:avLst/>
          </a:prstGeom>
        </p:spPr>
      </p:pic>
    </p:spTree>
    <p:extLst>
      <p:ext uri="{BB962C8B-B14F-4D97-AF65-F5344CB8AC3E}">
        <p14:creationId xmlns:p14="http://schemas.microsoft.com/office/powerpoint/2010/main" val="4229424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609" y="210431"/>
            <a:ext cx="9916392" cy="4524315"/>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ثانياً: الجدران:</a:t>
            </a:r>
          </a:p>
          <a:p>
            <a:endParaRPr lang="ar-SA" sz="2400" dirty="0" smtClean="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للجدران عدة وظائف منها:</a:t>
            </a:r>
          </a:p>
          <a:p>
            <a:r>
              <a:rPr lang="ar-SA" sz="2400" dirty="0" smtClean="0">
                <a:latin typeface="Traditional Arabic" panose="02020603050405020304" pitchFamily="18" charset="-78"/>
                <a:cs typeface="Traditional Arabic" panose="02020603050405020304" pitchFamily="18" charset="-78"/>
              </a:rPr>
              <a:t>1- تحديد محيط البناء الخارجي وتقسيماته الداخلية.</a:t>
            </a:r>
          </a:p>
          <a:p>
            <a:r>
              <a:rPr lang="ar-SA" sz="2400" dirty="0" smtClean="0">
                <a:latin typeface="Traditional Arabic" panose="02020603050405020304" pitchFamily="18" charset="-78"/>
                <a:cs typeface="Traditional Arabic" panose="02020603050405020304" pitchFamily="18" charset="-78"/>
              </a:rPr>
              <a:t>2-لهاوظيفة إنشائية تتمثل في نقل حمولات السقف إلى الأساسات التي بدورها تنقلها للتربة.</a:t>
            </a:r>
          </a:p>
          <a:p>
            <a:r>
              <a:rPr lang="ar-SA" sz="2400" dirty="0" smtClean="0">
                <a:latin typeface="Traditional Arabic" panose="02020603050405020304" pitchFamily="18" charset="-78"/>
                <a:cs typeface="Traditional Arabic" panose="02020603050405020304" pitchFamily="18" charset="-78"/>
              </a:rPr>
              <a:t>3- حماية المبنى من العوامل الخارجية كالحرارة والهواء والمطر.</a:t>
            </a:r>
          </a:p>
          <a:p>
            <a:endParaRPr lang="ar-SA" sz="2400" dirty="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تقسم الجدران من حيث الوظائف الإنشائية إلى: </a:t>
            </a:r>
          </a:p>
          <a:p>
            <a:r>
              <a:rPr lang="ar-SA" sz="2400" dirty="0" smtClean="0">
                <a:latin typeface="Traditional Arabic" panose="02020603050405020304" pitchFamily="18" charset="-78"/>
                <a:cs typeface="Traditional Arabic" panose="02020603050405020304" pitchFamily="18" charset="-78"/>
              </a:rPr>
              <a:t>1- جدران حاملة: وهي الجدران التي تستند عليها الأسقف بكافة أشكالها فتقوم بنقل حمولات السقف إلى الأساسات. والسمة الرئيسية لهذه الجدران أنها سميكة بحيث تستطيع تحمل حجم القوى المعرضة لها. </a:t>
            </a:r>
          </a:p>
          <a:p>
            <a:r>
              <a:rPr lang="ar-SA" sz="2400" dirty="0" smtClean="0">
                <a:latin typeface="Traditional Arabic" panose="02020603050405020304" pitchFamily="18" charset="-78"/>
                <a:cs typeface="Traditional Arabic" panose="02020603050405020304" pitchFamily="18" charset="-78"/>
              </a:rPr>
              <a:t>2- جدران غير حاملة: وهي غالباً تكون في داخل البناء بحيث تهدف إلى تقسيم الفراغات الداخلية للمبنى، وتتسم بأنها غير سميكة حيث أنه ليس مطلوب منها حمل أسقف أو أي عناصر أخرى.</a:t>
            </a:r>
          </a:p>
        </p:txBody>
      </p:sp>
    </p:spTree>
    <p:extLst>
      <p:ext uri="{BB962C8B-B14F-4D97-AF65-F5344CB8AC3E}">
        <p14:creationId xmlns:p14="http://schemas.microsoft.com/office/powerpoint/2010/main" val="293666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609" y="210431"/>
            <a:ext cx="9916392" cy="4893647"/>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أشكال الجدران:</a:t>
            </a:r>
          </a:p>
          <a:p>
            <a:endParaRPr lang="ar-SA" sz="2400"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جدران مبنية من مدماك واحد أو صف واحد في المسقط الأفقي: وهي جدران داخلية أو خارجية تكون سماكتها بشكل عام قليلة حيث تتراوح بين 20-70 سم. </a:t>
            </a:r>
          </a:p>
          <a:p>
            <a:endParaRPr lang="ar-SA" sz="2400" dirty="0">
              <a:latin typeface="Traditional Arabic" panose="02020603050405020304" pitchFamily="18" charset="-78"/>
              <a:cs typeface="Traditional Arabic" panose="02020603050405020304" pitchFamily="18" charset="-78"/>
            </a:endParaRPr>
          </a:p>
          <a:p>
            <a:endParaRPr lang="ar-SA" sz="2400" dirty="0" smtClean="0">
              <a:latin typeface="Traditional Arabic" panose="02020603050405020304" pitchFamily="18" charset="-78"/>
              <a:cs typeface="Traditional Arabic" panose="02020603050405020304" pitchFamily="18" charset="-78"/>
            </a:endParaRPr>
          </a:p>
          <a:p>
            <a:endParaRPr lang="ar-SA" sz="2400" dirty="0">
              <a:latin typeface="Traditional Arabic" panose="02020603050405020304" pitchFamily="18" charset="-78"/>
              <a:cs typeface="Traditional Arabic" panose="02020603050405020304" pitchFamily="18" charset="-78"/>
            </a:endParaRPr>
          </a:p>
          <a:p>
            <a:endParaRPr lang="ar-SA" sz="2400" dirty="0" smtClean="0">
              <a:latin typeface="Traditional Arabic" panose="02020603050405020304" pitchFamily="18" charset="-78"/>
              <a:cs typeface="Traditional Arabic" panose="02020603050405020304" pitchFamily="18" charset="-78"/>
            </a:endParaRPr>
          </a:p>
          <a:p>
            <a:endParaRPr lang="ar-SA" sz="2400" dirty="0">
              <a:latin typeface="Traditional Arabic" panose="02020603050405020304" pitchFamily="18" charset="-78"/>
              <a:cs typeface="Traditional Arabic" panose="02020603050405020304" pitchFamily="18" charset="-78"/>
            </a:endParaRPr>
          </a:p>
          <a:p>
            <a:endParaRPr lang="ar-SA" sz="2400" dirty="0" smtClean="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2- جدران مبينة من مدماكين أو صفين في المسقط الأفقي: عادة جدران حاملة ويمكن أن تتجاوز سماكتها المتر، تتألف من مدماك خارجي وآخر داخلي بينهما مادة مالئة تربط بينهما تكون غالباً من الحشو، كما تكون المادة المالئة أحياناً حشو ومداميك عرضية أو رأسية تربط بين المدماكين الخارجي والداخلي. تكون الجدران غالبا من الحجارة المشذبة.</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2609" y="1977272"/>
            <a:ext cx="4582391" cy="1513825"/>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9027" y="5096671"/>
            <a:ext cx="10058400" cy="1627795"/>
          </a:xfrm>
          <a:prstGeom prst="rect">
            <a:avLst/>
          </a:prstGeom>
        </p:spPr>
      </p:pic>
    </p:spTree>
    <p:extLst>
      <p:ext uri="{BB962C8B-B14F-4D97-AF65-F5344CB8AC3E}">
        <p14:creationId xmlns:p14="http://schemas.microsoft.com/office/powerpoint/2010/main" val="194896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1536" y="560062"/>
            <a:ext cx="10162310" cy="830997"/>
          </a:xfrm>
          <a:prstGeom prst="rect">
            <a:avLst/>
          </a:prstGeom>
        </p:spPr>
        <p:txBody>
          <a:bodyPr wrap="square">
            <a:spAutoFit/>
          </a:bodyPr>
          <a:lstStyle/>
          <a:p>
            <a:r>
              <a:rPr lang="ar-SA" sz="2400" dirty="0" smtClean="0">
                <a:latin typeface="Traditional Arabic" panose="02020603050405020304" pitchFamily="18" charset="-78"/>
                <a:cs typeface="Traditional Arabic" panose="02020603050405020304" pitchFamily="18" charset="-78"/>
              </a:rPr>
              <a:t>3- جدران مبنية من عدة مداميك أو صفوف في المسقط الأفقي: غالباً ما تكون هذه الجدران حاملة وتكون في الغالب مبنية من الآجر أو اللبن.</a:t>
            </a:r>
            <a:endParaRPr lang="ar-SA" sz="2400"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5746" y="1276133"/>
            <a:ext cx="4031673" cy="2267816"/>
          </a:xfrm>
          <a:prstGeom prst="rect">
            <a:avLst/>
          </a:prstGeom>
        </p:spPr>
      </p:pic>
      <p:sp>
        <p:nvSpPr>
          <p:cNvPr id="4" name="Rectangle 3"/>
          <p:cNvSpPr/>
          <p:nvPr/>
        </p:nvSpPr>
        <p:spPr>
          <a:xfrm>
            <a:off x="1752599" y="3632308"/>
            <a:ext cx="10162310" cy="1200329"/>
          </a:xfrm>
          <a:prstGeom prst="rect">
            <a:avLst/>
          </a:prstGeom>
        </p:spPr>
        <p:txBody>
          <a:bodyPr wrap="square">
            <a:spAutoFit/>
          </a:bodyPr>
          <a:lstStyle/>
          <a:p>
            <a:r>
              <a:rPr lang="ar-SA" sz="2400" dirty="0" smtClean="0">
                <a:latin typeface="Traditional Arabic" panose="02020603050405020304" pitchFamily="18" charset="-78"/>
                <a:cs typeface="Traditional Arabic" panose="02020603050405020304" pitchFamily="18" charset="-78"/>
              </a:rPr>
              <a:t>4- جدران الطين </a:t>
            </a:r>
            <a:r>
              <a:rPr lang="ar-SA" sz="2400" dirty="0" err="1" smtClean="0">
                <a:latin typeface="Traditional Arabic" panose="02020603050405020304" pitchFamily="18" charset="-78"/>
                <a:cs typeface="Traditional Arabic" panose="02020603050405020304" pitchFamily="18" charset="-78"/>
              </a:rPr>
              <a:t>المدكوك</a:t>
            </a:r>
            <a:r>
              <a:rPr lang="ar-SA" sz="2400" dirty="0" smtClean="0">
                <a:latin typeface="Traditional Arabic" panose="02020603050405020304" pitchFamily="18" charset="-78"/>
                <a:cs typeface="Traditional Arabic" panose="02020603050405020304" pitchFamily="18" charset="-78"/>
              </a:rPr>
              <a:t>: تنتشر في الأرياف وخاصة في أسوار الحقول حيث يوضع قالب خشبي تصب فيه تربة مخلوطة بالحصويات بشكل رطب وتدك جيداً حتى تتماسك. يكون عرض هذا النوع من الجدران غالاً قرابة النصر المتر وارتفاعها يلامس المتر. تكسى هذه الجدران غالباً بالمونة الطينية.</a:t>
            </a:r>
            <a:endParaRPr lang="ar-SA" sz="2400" dirty="0">
              <a:latin typeface="Traditional Arabic" panose="02020603050405020304" pitchFamily="18" charset="-78"/>
              <a:cs typeface="Traditional Arabic" panose="02020603050405020304" pitchFamily="18"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5191" y="4533372"/>
            <a:ext cx="3927764" cy="2209367"/>
          </a:xfrm>
          <a:prstGeom prst="rect">
            <a:avLst/>
          </a:prstGeom>
        </p:spPr>
      </p:pic>
    </p:spTree>
    <p:extLst>
      <p:ext uri="{BB962C8B-B14F-4D97-AF65-F5344CB8AC3E}">
        <p14:creationId xmlns:p14="http://schemas.microsoft.com/office/powerpoint/2010/main" val="2251521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609" y="210431"/>
            <a:ext cx="9916392" cy="1938992"/>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ثالثاً: الأسقف:</a:t>
            </a:r>
          </a:p>
          <a:p>
            <a:endParaRPr lang="ar-SA" sz="2400" dirty="0" smtClean="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السقف هو إحدى أهم العناصر المعمارية الإنشائية، ووظيفته هي فصل مستويات الفراغات وهو الذي يحدد الحد الأعلى للفراغ، كما تساهم الأسقف في توزيع الحمولات الحية والميتة في المبنى، كما أنها تساهم بشكل ثانوي بربط الجدران مع بعضها. هناك عدة أنواع من الأسقف من أهمها ما يلي: </a:t>
            </a:r>
          </a:p>
        </p:txBody>
      </p:sp>
    </p:spTree>
    <p:extLst>
      <p:ext uri="{BB962C8B-B14F-4D97-AF65-F5344CB8AC3E}">
        <p14:creationId xmlns:p14="http://schemas.microsoft.com/office/powerpoint/2010/main" val="2971012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6291" y="141008"/>
            <a:ext cx="10619509" cy="1240983"/>
          </a:xfrm>
          <a:prstGeom prst="rect">
            <a:avLst/>
          </a:prstGeom>
        </p:spPr>
        <p:txBody>
          <a:bodyPr wrap="square">
            <a:spAutoFit/>
          </a:bodyPr>
          <a:lstStyle/>
          <a:p>
            <a:pPr algn="just"/>
            <a:r>
              <a:rPr lang="ar-SA" sz="2400" dirty="0">
                <a:latin typeface="Traditional Arabic" panose="02020603050405020304" pitchFamily="18" charset="-78"/>
                <a:cs typeface="Traditional Arabic" panose="02020603050405020304" pitchFamily="18" charset="-78"/>
              </a:rPr>
              <a:t>1- الأسقف المستوية: ومنها 3 أنواع كما يلي: </a:t>
            </a:r>
          </a:p>
          <a:p>
            <a:pPr algn="just"/>
            <a:r>
              <a:rPr lang="ar-SA" sz="2400" dirty="0">
                <a:latin typeface="Traditional Arabic" panose="02020603050405020304" pitchFamily="18" charset="-78"/>
                <a:cs typeface="Traditional Arabic" panose="02020603050405020304" pitchFamily="18" charset="-78"/>
              </a:rPr>
              <a:t>أ. السقف الخشبي الأفقي: وهو مجموعة من الجسور الخشبية تستند على الجدران الحاملة من الجهتين ويأتي فوقها بشكل متعامد طبقة من الأغصان ثم يوضع فوقها طبقة عزل.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949" y="1381991"/>
            <a:ext cx="5657851" cy="37719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570" y="1381991"/>
            <a:ext cx="5657850" cy="3771900"/>
          </a:xfrm>
          <a:prstGeom prst="rect">
            <a:avLst/>
          </a:prstGeom>
        </p:spPr>
      </p:pic>
    </p:spTree>
    <p:extLst>
      <p:ext uri="{BB962C8B-B14F-4D97-AF65-F5344CB8AC3E}">
        <p14:creationId xmlns:p14="http://schemas.microsoft.com/office/powerpoint/2010/main" val="872566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04210" y="2026227"/>
            <a:ext cx="6380018" cy="1815882"/>
          </a:xfrm>
          <a:prstGeom prst="rect">
            <a:avLst/>
          </a:prstGeom>
          <a:noFill/>
        </p:spPr>
        <p:txBody>
          <a:bodyPr wrap="square" rtlCol="1">
            <a:spAutoFit/>
          </a:bodyPr>
          <a:lstStyle/>
          <a:p>
            <a:pPr algn="ctr"/>
            <a:r>
              <a:rPr lang="ar-SA" sz="2800" dirty="0" smtClean="0">
                <a:latin typeface="Traditional Arabic" panose="02020603050405020304" pitchFamily="18" charset="-78"/>
                <a:cs typeface="Traditional Arabic" panose="02020603050405020304" pitchFamily="18" charset="-78"/>
              </a:rPr>
              <a:t>موضوعات المحاضرة: </a:t>
            </a:r>
          </a:p>
          <a:p>
            <a:pPr algn="ctr"/>
            <a:r>
              <a:rPr lang="ar-SA" sz="2800" dirty="0" smtClean="0">
                <a:latin typeface="Traditional Arabic" panose="02020603050405020304" pitchFamily="18" charset="-78"/>
                <a:cs typeface="Traditional Arabic" panose="02020603050405020304" pitchFamily="18" charset="-78"/>
              </a:rPr>
              <a:t>1- الطين واللبن والآجر</a:t>
            </a:r>
          </a:p>
          <a:p>
            <a:pPr algn="ctr"/>
            <a:r>
              <a:rPr lang="ar-SA" sz="2800" dirty="0" smtClean="0">
                <a:latin typeface="Traditional Arabic" panose="02020603050405020304" pitchFamily="18" charset="-78"/>
                <a:cs typeface="Traditional Arabic" panose="02020603050405020304" pitchFamily="18" charset="-78"/>
              </a:rPr>
              <a:t>2- المونة</a:t>
            </a:r>
          </a:p>
          <a:p>
            <a:pPr algn="ctr"/>
            <a:r>
              <a:rPr lang="ar-SA" sz="2800" dirty="0" smtClean="0">
                <a:latin typeface="Traditional Arabic" panose="02020603050405020304" pitchFamily="18" charset="-78"/>
                <a:cs typeface="Traditional Arabic" panose="02020603050405020304" pitchFamily="18" charset="-78"/>
              </a:rPr>
              <a:t>3- العناصر الإنشائية للمباني</a:t>
            </a:r>
          </a:p>
        </p:txBody>
      </p:sp>
    </p:spTree>
    <p:extLst>
      <p:ext uri="{BB962C8B-B14F-4D97-AF65-F5344CB8AC3E}">
        <p14:creationId xmlns:p14="http://schemas.microsoft.com/office/powerpoint/2010/main" val="1201080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4486" y="1635413"/>
            <a:ext cx="5630142" cy="375342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967" y="1635413"/>
            <a:ext cx="5682962" cy="3788641"/>
          </a:xfrm>
          <a:prstGeom prst="rect">
            <a:avLst/>
          </a:prstGeom>
        </p:spPr>
      </p:pic>
    </p:spTree>
    <p:extLst>
      <p:ext uri="{BB962C8B-B14F-4D97-AF65-F5344CB8AC3E}">
        <p14:creationId xmlns:p14="http://schemas.microsoft.com/office/powerpoint/2010/main" val="3602108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7389" y="1383144"/>
            <a:ext cx="5704611" cy="380307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973" y="1383144"/>
            <a:ext cx="5704609" cy="3803073"/>
          </a:xfrm>
          <a:prstGeom prst="rect">
            <a:avLst/>
          </a:prstGeom>
        </p:spPr>
      </p:pic>
    </p:spTree>
    <p:extLst>
      <p:ext uri="{BB962C8B-B14F-4D97-AF65-F5344CB8AC3E}">
        <p14:creationId xmlns:p14="http://schemas.microsoft.com/office/powerpoint/2010/main" val="21692038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7450" y="1414317"/>
            <a:ext cx="5921089" cy="394739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332" y="1414317"/>
            <a:ext cx="5921089" cy="3947392"/>
          </a:xfrm>
          <a:prstGeom prst="rect">
            <a:avLst/>
          </a:prstGeom>
        </p:spPr>
      </p:pic>
    </p:spTree>
    <p:extLst>
      <p:ext uri="{BB962C8B-B14F-4D97-AF65-F5344CB8AC3E}">
        <p14:creationId xmlns:p14="http://schemas.microsoft.com/office/powerpoint/2010/main" val="4167482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6291" y="141008"/>
            <a:ext cx="10619509" cy="830997"/>
          </a:xfrm>
          <a:prstGeom prst="rect">
            <a:avLst/>
          </a:prstGeom>
        </p:spPr>
        <p:txBody>
          <a:bodyPr wrap="square">
            <a:spAutoFit/>
          </a:bodyPr>
          <a:lstStyle/>
          <a:p>
            <a:pPr algn="just"/>
            <a:r>
              <a:rPr lang="ar-SA" sz="2400" dirty="0" smtClean="0">
                <a:latin typeface="Traditional Arabic" panose="02020603050405020304" pitchFamily="18" charset="-78"/>
                <a:cs typeface="Traditional Arabic" panose="02020603050405020304" pitchFamily="18" charset="-78"/>
              </a:rPr>
              <a:t>ب. </a:t>
            </a:r>
            <a:r>
              <a:rPr lang="ar-SA" sz="2400" dirty="0">
                <a:latin typeface="Traditional Arabic" panose="02020603050405020304" pitchFamily="18" charset="-78"/>
                <a:cs typeface="Traditional Arabic" panose="02020603050405020304" pitchFamily="18" charset="-78"/>
              </a:rPr>
              <a:t>السقف </a:t>
            </a:r>
            <a:r>
              <a:rPr lang="ar-SA" sz="2400" dirty="0" smtClean="0">
                <a:latin typeface="Traditional Arabic" panose="02020603050405020304" pitchFamily="18" charset="-78"/>
                <a:cs typeface="Traditional Arabic" panose="02020603050405020304" pitchFamily="18" charset="-78"/>
              </a:rPr>
              <a:t>الحجري الأفقي</a:t>
            </a:r>
            <a:r>
              <a:rPr lang="ar-SA" sz="2400" dirty="0">
                <a:latin typeface="Traditional Arabic" panose="02020603050405020304" pitchFamily="18" charset="-78"/>
                <a:cs typeface="Traditional Arabic" panose="02020603050405020304" pitchFamily="18" charset="-78"/>
              </a:rPr>
              <a:t>: </a:t>
            </a:r>
            <a:r>
              <a:rPr lang="ar-SA" sz="2400" dirty="0" smtClean="0">
                <a:latin typeface="Traditional Arabic" panose="02020603050405020304" pitchFamily="18" charset="-78"/>
                <a:cs typeface="Traditional Arabic" panose="02020603050405020304" pitchFamily="18" charset="-78"/>
              </a:rPr>
              <a:t>يتألف من مجموعة من البلاطات الحجرية توضع بطريقة خاصة بحيث تؤمن استوائية السقف، حيث توضع بلاطات فوق الجدران تسمى الميزان وتوضع فوقها لتغطي الفراغ الباقي بلاطات أخرى تسمى الربد.</a:t>
            </a:r>
            <a:endParaRPr lang="ar-SA" sz="2400" dirty="0">
              <a:latin typeface="Traditional Arabic" panose="02020603050405020304" pitchFamily="18" charset="-78"/>
              <a:cs typeface="Traditional Arabic" panose="02020603050405020304" pitchFamily="18" charset="-78"/>
            </a:endParaRPr>
          </a:p>
        </p:txBody>
      </p:sp>
      <p:sp>
        <p:nvSpPr>
          <p:cNvPr id="3" name="Rectangle 2"/>
          <p:cNvSpPr/>
          <p:nvPr/>
        </p:nvSpPr>
        <p:spPr>
          <a:xfrm>
            <a:off x="1340428" y="4986132"/>
            <a:ext cx="10619509" cy="461665"/>
          </a:xfrm>
          <a:prstGeom prst="rect">
            <a:avLst/>
          </a:prstGeom>
        </p:spPr>
        <p:txBody>
          <a:bodyPr wrap="square">
            <a:spAutoFit/>
          </a:bodyPr>
          <a:lstStyle/>
          <a:p>
            <a:pPr algn="just"/>
            <a:r>
              <a:rPr lang="ar-SA" sz="2400" dirty="0" smtClean="0">
                <a:latin typeface="Traditional Arabic" panose="02020603050405020304" pitchFamily="18" charset="-78"/>
                <a:cs typeface="Traditional Arabic" panose="02020603050405020304" pitchFamily="18" charset="-78"/>
              </a:rPr>
              <a:t>ج. </a:t>
            </a:r>
            <a:r>
              <a:rPr lang="ar-SA" sz="2400" dirty="0">
                <a:latin typeface="Traditional Arabic" panose="02020603050405020304" pitchFamily="18" charset="-78"/>
                <a:cs typeface="Traditional Arabic" panose="02020603050405020304" pitchFamily="18" charset="-78"/>
              </a:rPr>
              <a:t>السقف </a:t>
            </a:r>
            <a:r>
              <a:rPr lang="ar-SA" sz="2400" dirty="0" smtClean="0">
                <a:latin typeface="Traditional Arabic" panose="02020603050405020304" pitchFamily="18" charset="-78"/>
                <a:cs typeface="Traditional Arabic" panose="02020603050405020304" pitchFamily="18" charset="-78"/>
              </a:rPr>
              <a:t>الخشبي المائل: يعتمد على نفس مبدأ الأسقف الخشبية المستوية ولكن إحدى جهات الاستناد أعلى من الأخرى.</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398097" y="1849893"/>
            <a:ext cx="4013200" cy="2257425"/>
          </a:xfrm>
          <a:prstGeom prst="rect">
            <a:avLst/>
          </a:prstGeom>
        </p:spPr>
      </p:pic>
    </p:spTree>
    <p:extLst>
      <p:ext uri="{BB962C8B-B14F-4D97-AF65-F5344CB8AC3E}">
        <p14:creationId xmlns:p14="http://schemas.microsoft.com/office/powerpoint/2010/main" val="3159173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6291" y="141008"/>
            <a:ext cx="10619509" cy="1200329"/>
          </a:xfrm>
          <a:prstGeom prst="rect">
            <a:avLst/>
          </a:prstGeom>
        </p:spPr>
        <p:txBody>
          <a:bodyPr wrap="square">
            <a:spAutoFit/>
          </a:bodyPr>
          <a:lstStyle/>
          <a:p>
            <a:pPr algn="just"/>
            <a:r>
              <a:rPr lang="ar-SA" sz="2400" dirty="0" smtClean="0">
                <a:latin typeface="Traditional Arabic" panose="02020603050405020304" pitchFamily="18" charset="-78"/>
                <a:cs typeface="Traditional Arabic" panose="02020603050405020304" pitchFamily="18" charset="-78"/>
              </a:rPr>
              <a:t>2- </a:t>
            </a:r>
            <a:r>
              <a:rPr lang="ar-SA" sz="2400" dirty="0">
                <a:latin typeface="Traditional Arabic" panose="02020603050405020304" pitchFamily="18" charset="-78"/>
                <a:cs typeface="Traditional Arabic" panose="02020603050405020304" pitchFamily="18" charset="-78"/>
              </a:rPr>
              <a:t>الأسقف </a:t>
            </a:r>
            <a:r>
              <a:rPr lang="ar-SA" sz="2400" dirty="0" smtClean="0">
                <a:latin typeface="Traditional Arabic" panose="02020603050405020304" pitchFamily="18" charset="-78"/>
                <a:cs typeface="Traditional Arabic" panose="02020603050405020304" pitchFamily="18" charset="-78"/>
              </a:rPr>
              <a:t>المنحنية: </a:t>
            </a:r>
            <a:r>
              <a:rPr lang="ar-SA" sz="2400" dirty="0">
                <a:latin typeface="Traditional Arabic" panose="02020603050405020304" pitchFamily="18" charset="-78"/>
                <a:cs typeface="Traditional Arabic" panose="02020603050405020304" pitchFamily="18" charset="-78"/>
              </a:rPr>
              <a:t>ومنها 3 أنواع كما يلي: </a:t>
            </a:r>
          </a:p>
          <a:p>
            <a:pPr algn="just"/>
            <a:r>
              <a:rPr lang="ar-SA" sz="2400" dirty="0">
                <a:latin typeface="Traditional Arabic" panose="02020603050405020304" pitchFamily="18" charset="-78"/>
                <a:cs typeface="Traditional Arabic" panose="02020603050405020304" pitchFamily="18" charset="-78"/>
              </a:rPr>
              <a:t>أ. </a:t>
            </a:r>
            <a:r>
              <a:rPr lang="ar-SA" sz="2400" dirty="0" smtClean="0">
                <a:latin typeface="Traditional Arabic" panose="02020603050405020304" pitchFamily="18" charset="-78"/>
                <a:cs typeface="Traditional Arabic" panose="02020603050405020304" pitchFamily="18" charset="-78"/>
              </a:rPr>
              <a:t>القباب: يغطى الفراغ بواسطة قبة لها أشكال مختلفة وذلك حسب القوس المشكل لها (نصف دائري، نصف دائري متجاوز، الخ)، تنقل هذه القباب حمولاتها إلى الجدران أو الأعمدة الأربعة التي تستند عليها عبر المثلثات الكروية.</a:t>
            </a:r>
            <a:endParaRPr lang="ar-SA" sz="2400"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35882" y="1545994"/>
            <a:ext cx="7002258" cy="5000278"/>
          </a:xfrm>
          <a:prstGeom prst="rect">
            <a:avLst/>
          </a:prstGeom>
        </p:spPr>
      </p:pic>
    </p:spTree>
    <p:extLst>
      <p:ext uri="{BB962C8B-B14F-4D97-AF65-F5344CB8AC3E}">
        <p14:creationId xmlns:p14="http://schemas.microsoft.com/office/powerpoint/2010/main" val="1112069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6291" y="141008"/>
            <a:ext cx="10619509" cy="830997"/>
          </a:xfrm>
          <a:prstGeom prst="rect">
            <a:avLst/>
          </a:prstGeom>
        </p:spPr>
        <p:txBody>
          <a:bodyPr wrap="square">
            <a:spAutoFit/>
          </a:bodyPr>
          <a:lstStyle/>
          <a:p>
            <a:pPr algn="just"/>
            <a:r>
              <a:rPr lang="ar-SA" sz="2400" dirty="0" smtClean="0">
                <a:latin typeface="Traditional Arabic" panose="02020603050405020304" pitchFamily="18" charset="-78"/>
                <a:cs typeface="Traditional Arabic" panose="02020603050405020304" pitchFamily="18" charset="-78"/>
              </a:rPr>
              <a:t>ب. </a:t>
            </a:r>
            <a:r>
              <a:rPr lang="ar-SA" sz="2400" dirty="0" err="1" smtClean="0">
                <a:latin typeface="Traditional Arabic" panose="02020603050405020304" pitchFamily="18" charset="-78"/>
                <a:cs typeface="Traditional Arabic" panose="02020603050405020304" pitchFamily="18" charset="-78"/>
              </a:rPr>
              <a:t>القبوات</a:t>
            </a:r>
            <a:r>
              <a:rPr lang="ar-SA" sz="2400" dirty="0" smtClean="0">
                <a:latin typeface="Traditional Arabic" panose="02020603050405020304" pitchFamily="18" charset="-78"/>
                <a:cs typeface="Traditional Arabic" panose="02020603050405020304" pitchFamily="18" charset="-78"/>
              </a:rPr>
              <a:t> السريرية أو </a:t>
            </a:r>
            <a:r>
              <a:rPr lang="ar-SA" sz="2400" dirty="0" err="1" smtClean="0">
                <a:latin typeface="Traditional Arabic" panose="02020603050405020304" pitchFamily="18" charset="-78"/>
                <a:cs typeface="Traditional Arabic" panose="02020603050405020304" pitchFamily="18" charset="-78"/>
              </a:rPr>
              <a:t>البرميلية</a:t>
            </a:r>
            <a:r>
              <a:rPr lang="ar-SA" sz="2400" dirty="0" smtClean="0">
                <a:latin typeface="Traditional Arabic" panose="02020603050405020304" pitchFamily="18" charset="-78"/>
                <a:cs typeface="Traditional Arabic" panose="02020603050405020304" pitchFamily="18" charset="-78"/>
              </a:rPr>
              <a:t> أو المهدية: وهي عبارة عن امتداد لقوس أو قوس متكرر مستند من جهتين على جدارين حاملين عبر الأكتاف. لها عدة أشكال تبنى بالآجر أو بالحجارة المشذبة أو المنحوتة.</a:t>
            </a:r>
            <a:endParaRPr lang="ar-SA" sz="2400"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3383" y="1575544"/>
            <a:ext cx="6255699" cy="4461573"/>
          </a:xfrm>
          <a:prstGeom prst="rect">
            <a:avLst/>
          </a:prstGeom>
        </p:spPr>
      </p:pic>
    </p:spTree>
    <p:extLst>
      <p:ext uri="{BB962C8B-B14F-4D97-AF65-F5344CB8AC3E}">
        <p14:creationId xmlns:p14="http://schemas.microsoft.com/office/powerpoint/2010/main" val="1204290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6291" y="141008"/>
            <a:ext cx="10619509" cy="461665"/>
          </a:xfrm>
          <a:prstGeom prst="rect">
            <a:avLst/>
          </a:prstGeom>
        </p:spPr>
        <p:txBody>
          <a:bodyPr wrap="square">
            <a:spAutoFit/>
          </a:bodyPr>
          <a:lstStyle/>
          <a:p>
            <a:pPr algn="just"/>
            <a:r>
              <a:rPr lang="ar-SA" sz="2400" dirty="0" smtClean="0">
                <a:latin typeface="Traditional Arabic" panose="02020603050405020304" pitchFamily="18" charset="-78"/>
                <a:cs typeface="Traditional Arabic" panose="02020603050405020304" pitchFamily="18" charset="-78"/>
              </a:rPr>
              <a:t>ج. </a:t>
            </a:r>
            <a:r>
              <a:rPr lang="ar-SA" sz="2400" dirty="0" err="1" smtClean="0">
                <a:latin typeface="Traditional Arabic" panose="02020603050405020304" pitchFamily="18" charset="-78"/>
                <a:cs typeface="Traditional Arabic" panose="02020603050405020304" pitchFamily="18" charset="-78"/>
              </a:rPr>
              <a:t>القبوات</a:t>
            </a:r>
            <a:r>
              <a:rPr lang="ar-SA" sz="2400" dirty="0" smtClean="0">
                <a:latin typeface="Traditional Arabic" panose="02020603050405020304" pitchFamily="18" charset="-78"/>
                <a:cs typeface="Traditional Arabic" panose="02020603050405020304" pitchFamily="18" charset="-78"/>
              </a:rPr>
              <a:t> المتصالبة أو المتقاطعة: وهي عبارة عن تقاطع قبوتين سريريتين.</a:t>
            </a:r>
            <a:endParaRPr lang="ar-SA" sz="2400" dirty="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536041" y="1122203"/>
            <a:ext cx="5300030" cy="5001494"/>
          </a:xfrm>
          <a:prstGeom prst="rect">
            <a:avLst/>
          </a:prstGeom>
        </p:spPr>
      </p:pic>
    </p:spTree>
    <p:extLst>
      <p:ext uri="{BB962C8B-B14F-4D97-AF65-F5344CB8AC3E}">
        <p14:creationId xmlns:p14="http://schemas.microsoft.com/office/powerpoint/2010/main" val="21162393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609" y="210431"/>
            <a:ext cx="9916392" cy="2308324"/>
          </a:xfrm>
          <a:prstGeom prst="rect">
            <a:avLst/>
          </a:prstGeom>
        </p:spPr>
        <p:txBody>
          <a:bodyPr wrap="square">
            <a:spAutoFit/>
          </a:bodyPr>
          <a:lstStyle/>
          <a:p>
            <a:r>
              <a:rPr lang="ar-SA" sz="2400" b="1" u="sng" dirty="0" smtClean="0">
                <a:latin typeface="Traditional Arabic" panose="02020603050405020304" pitchFamily="18" charset="-78"/>
                <a:cs typeface="Traditional Arabic" panose="02020603050405020304" pitchFamily="18" charset="-78"/>
              </a:rPr>
              <a:t>رابعاً: الأرضيات:</a:t>
            </a:r>
          </a:p>
          <a:p>
            <a:endParaRPr lang="ar-SA" sz="2400" dirty="0" smtClean="0">
              <a:latin typeface="Traditional Arabic" panose="02020603050405020304" pitchFamily="18" charset="-78"/>
              <a:cs typeface="Traditional Arabic" panose="02020603050405020304" pitchFamily="18" charset="-78"/>
            </a:endParaRP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الشكل الأبسط للأرضيات هو الطين المرصوص وأحياناً يوضع معه بعض الحصى لزيادة التماسك.</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الشكل المطور قليلاً هو صبة من المونة التقليدية .</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الشكل الأكثر تطوراً هو أنواع مختلفة من الرصف بالبلاطات الحجرية أو الرخامية المثبتة على القاعدة </a:t>
            </a:r>
            <a:r>
              <a:rPr lang="ar-SA" sz="2400" smtClean="0">
                <a:latin typeface="Traditional Arabic" panose="02020603050405020304" pitchFamily="18" charset="-78"/>
                <a:cs typeface="Traditional Arabic" panose="02020603050405020304" pitchFamily="18" charset="-78"/>
              </a:rPr>
              <a:t>الأساسية بأنواع مختلفة من المونة.</a:t>
            </a:r>
            <a:endParaRPr lang="ar-SA" sz="2400"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364587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0855" y="1839191"/>
            <a:ext cx="6380018" cy="2677656"/>
          </a:xfrm>
          <a:prstGeom prst="rect">
            <a:avLst/>
          </a:prstGeom>
          <a:noFill/>
        </p:spPr>
        <p:txBody>
          <a:bodyPr wrap="square" rtlCol="1">
            <a:spAutoFit/>
          </a:bodyPr>
          <a:lstStyle/>
          <a:p>
            <a:pPr algn="ctr"/>
            <a:r>
              <a:rPr lang="ar-SA" sz="2800" dirty="0" smtClean="0">
                <a:latin typeface="Traditional Arabic" panose="02020603050405020304" pitchFamily="18" charset="-78"/>
                <a:cs typeface="Traditional Arabic" panose="02020603050405020304" pitchFamily="18" charset="-78"/>
              </a:rPr>
              <a:t>أهداف المحاضرة: </a:t>
            </a:r>
          </a:p>
          <a:p>
            <a:pPr algn="ctr"/>
            <a:r>
              <a:rPr lang="ar-SA" sz="2800" dirty="0" smtClean="0">
                <a:latin typeface="Traditional Arabic" panose="02020603050405020304" pitchFamily="18" charset="-78"/>
                <a:cs typeface="Traditional Arabic" panose="02020603050405020304" pitchFamily="18" charset="-78"/>
              </a:rPr>
              <a:t>1- أن يتعرف الطالب على أهمية الطين ودوره في العمارة القديمة وأهم مميزاته وعيوبه</a:t>
            </a:r>
          </a:p>
          <a:p>
            <a:pPr algn="ctr"/>
            <a:r>
              <a:rPr lang="ar-SA" sz="2800" dirty="0" smtClean="0">
                <a:latin typeface="Traditional Arabic" panose="02020603050405020304" pitchFamily="18" charset="-78"/>
                <a:cs typeface="Traditional Arabic" panose="02020603050405020304" pitchFamily="18" charset="-78"/>
              </a:rPr>
              <a:t>2- أن يتعرف الطالب على اللبن والآجر والفرق بينهما</a:t>
            </a:r>
          </a:p>
          <a:p>
            <a:pPr algn="ctr"/>
            <a:r>
              <a:rPr lang="ar-SA" sz="2800" dirty="0" smtClean="0">
                <a:latin typeface="Traditional Arabic" panose="02020603050405020304" pitchFamily="18" charset="-78"/>
                <a:cs typeface="Traditional Arabic" panose="02020603050405020304" pitchFamily="18" charset="-78"/>
              </a:rPr>
              <a:t>3- أن يتعرف الطالب على المونة المستخدمة في البناء وأهميتها</a:t>
            </a:r>
          </a:p>
          <a:p>
            <a:pPr algn="ctr"/>
            <a:r>
              <a:rPr lang="ar-SA" sz="2800" dirty="0" smtClean="0">
                <a:latin typeface="Traditional Arabic" panose="02020603050405020304" pitchFamily="18" charset="-78"/>
                <a:cs typeface="Traditional Arabic" panose="02020603050405020304" pitchFamily="18" charset="-78"/>
              </a:rPr>
              <a:t>4- أن يستطيع الطالب معرفة العناصر الإنشائية للمباني</a:t>
            </a:r>
          </a:p>
        </p:txBody>
      </p:sp>
    </p:spTree>
    <p:extLst>
      <p:ext uri="{BB962C8B-B14F-4D97-AF65-F5344CB8AC3E}">
        <p14:creationId xmlns:p14="http://schemas.microsoft.com/office/powerpoint/2010/main" val="82099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0074" y="1797627"/>
            <a:ext cx="6380018" cy="2246769"/>
          </a:xfrm>
          <a:prstGeom prst="rect">
            <a:avLst/>
          </a:prstGeom>
          <a:noFill/>
        </p:spPr>
        <p:txBody>
          <a:bodyPr wrap="square" rtlCol="1">
            <a:spAutoFit/>
          </a:bodyPr>
          <a:lstStyle/>
          <a:p>
            <a:pPr algn="ctr"/>
            <a:r>
              <a:rPr lang="ar-SA" sz="2800" b="1" u="sng" dirty="0" smtClean="0">
                <a:latin typeface="Traditional Arabic" panose="02020603050405020304" pitchFamily="18" charset="-78"/>
                <a:cs typeface="Traditional Arabic" panose="02020603050405020304" pitchFamily="18" charset="-78"/>
              </a:rPr>
              <a:t>المواد المستخدمة في العمارة القديمة: </a:t>
            </a:r>
          </a:p>
          <a:p>
            <a:pPr algn="ctr"/>
            <a:r>
              <a:rPr lang="ar-SA" sz="2800" dirty="0" smtClean="0">
                <a:latin typeface="Traditional Arabic" panose="02020603050405020304" pitchFamily="18" charset="-78"/>
                <a:cs typeface="Traditional Arabic" panose="02020603050405020304" pitchFamily="18" charset="-78"/>
              </a:rPr>
              <a:t>1- الخشب</a:t>
            </a:r>
          </a:p>
          <a:p>
            <a:pPr algn="ctr"/>
            <a:r>
              <a:rPr lang="ar-SA" sz="2800" dirty="0" smtClean="0">
                <a:latin typeface="Traditional Arabic" panose="02020603050405020304" pitchFamily="18" charset="-78"/>
                <a:cs typeface="Traditional Arabic" panose="02020603050405020304" pitchFamily="18" charset="-78"/>
              </a:rPr>
              <a:t>2- الحجر</a:t>
            </a:r>
          </a:p>
          <a:p>
            <a:pPr algn="ctr"/>
            <a:r>
              <a:rPr lang="ar-SA" sz="2800" dirty="0" smtClean="0">
                <a:latin typeface="Traditional Arabic" panose="02020603050405020304" pitchFamily="18" charset="-78"/>
                <a:cs typeface="Traditional Arabic" panose="02020603050405020304" pitchFamily="18" charset="-78"/>
              </a:rPr>
              <a:t>3- الطين واللبن والآجر</a:t>
            </a:r>
          </a:p>
          <a:p>
            <a:pPr algn="ctr"/>
            <a:r>
              <a:rPr lang="ar-SA" sz="2800" dirty="0" smtClean="0">
                <a:latin typeface="Traditional Arabic" panose="02020603050405020304" pitchFamily="18" charset="-78"/>
                <a:cs typeface="Traditional Arabic" panose="02020603050405020304" pitchFamily="18" charset="-78"/>
              </a:rPr>
              <a:t>4- المونة الرابطة والمونة الجصية </a:t>
            </a:r>
          </a:p>
        </p:txBody>
      </p:sp>
    </p:spTree>
    <p:extLst>
      <p:ext uri="{BB962C8B-B14F-4D97-AF65-F5344CB8AC3E}">
        <p14:creationId xmlns:p14="http://schemas.microsoft.com/office/powerpoint/2010/main" val="3032236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6682" y="197427"/>
            <a:ext cx="10685318" cy="6124754"/>
          </a:xfrm>
          <a:prstGeom prst="rect">
            <a:avLst/>
          </a:prstGeom>
          <a:noFill/>
        </p:spPr>
        <p:txBody>
          <a:bodyPr wrap="square" rtlCol="1">
            <a:spAutoFit/>
          </a:bodyPr>
          <a:lstStyle/>
          <a:p>
            <a:pPr algn="ctr"/>
            <a:r>
              <a:rPr lang="ar-SA" sz="2800" b="1" u="sng" dirty="0" smtClean="0">
                <a:latin typeface="Traditional Arabic" panose="02020603050405020304" pitchFamily="18" charset="-78"/>
                <a:cs typeface="Traditional Arabic" panose="02020603050405020304" pitchFamily="18" charset="-78"/>
              </a:rPr>
              <a:t>3- الطين واللبن والآجر</a:t>
            </a:r>
          </a:p>
          <a:p>
            <a:pPr marL="457200" indent="-457200" algn="just">
              <a:buFont typeface="Arial" panose="020B0604020202020204" pitchFamily="34" charset="0"/>
              <a:buChar char="•"/>
            </a:pPr>
            <a:r>
              <a:rPr lang="ar-SA" sz="2800" dirty="0" smtClean="0">
                <a:latin typeface="Traditional Arabic" panose="02020603050405020304" pitchFamily="18" charset="-78"/>
                <a:cs typeface="Traditional Arabic" panose="02020603050405020304" pitchFamily="18" charset="-78"/>
              </a:rPr>
              <a:t>الطين: وهو عبارة عن تراب ناعم الحبيبات، من خواصه الطبيعية اللزوجة عند إضافة الماء إليه، ومادة الطين تشكل حوالي 75% من القشرة الأرضية ولذلك كانت من أقدم مواد البناء وأكثرها استخداماً، حيث استخدم في البداية لبناء الجدران ذات الارتفاعات المنخفضة. </a:t>
            </a:r>
          </a:p>
          <a:p>
            <a:pPr marL="457200" indent="-457200" algn="just">
              <a:buFont typeface="Arial" panose="020B0604020202020204" pitchFamily="34" charset="0"/>
              <a:buChar char="•"/>
            </a:pPr>
            <a:r>
              <a:rPr lang="ar-SA" sz="2800" dirty="0" smtClean="0">
                <a:latin typeface="Traditional Arabic" panose="02020603050405020304" pitchFamily="18" charset="-78"/>
                <a:cs typeface="Traditional Arabic" panose="02020603050405020304" pitchFamily="18" charset="-78"/>
              </a:rPr>
              <a:t>اللبن: مع تطور ملاحظة الإنسان على سلوك المواد الطينية توصل إلى المرحلة الثانية من استخدام الطين وهي تجهيزه على شكل قوالب لتصبح بعد جفافها اكثر مقاومة واسهل عملاً وأكثر انتظاماً، فأصبح يخلط الطين مع التبن أو القش  ويتركها تتخمر لفترة زمنية ومن ثم يقوم بتقطيعها في قوالب خشبية ذات أبعاد تختلف من مكان لآخر، ومن ثم يضعها في الظل حتى تجف ببطء ولا تتشقق ومن ثم يتم وضعها في الشمس. </a:t>
            </a:r>
          </a:p>
          <a:p>
            <a:pPr marL="457200" indent="-457200" algn="just">
              <a:buFont typeface="Arial" panose="020B0604020202020204" pitchFamily="34" charset="0"/>
              <a:buChar char="•"/>
            </a:pPr>
            <a:r>
              <a:rPr lang="ar-SA" sz="2800" dirty="0" smtClean="0">
                <a:latin typeface="Traditional Arabic" panose="02020603050405020304" pitchFamily="18" charset="-78"/>
                <a:cs typeface="Traditional Arabic" panose="02020603050405020304" pitchFamily="18" charset="-78"/>
              </a:rPr>
              <a:t>الآجر: يبدو أن الإنسان لاحظ أن الطوب اللبن الموجود حول موقد النار يصبح قاسي جداً مع مرور الزمن وهذا ما ولد لديه فكرة </a:t>
            </a:r>
            <a:r>
              <a:rPr lang="ar-SA" sz="2800" dirty="0" err="1" smtClean="0">
                <a:latin typeface="Traditional Arabic" panose="02020603050405020304" pitchFamily="18" charset="-78"/>
                <a:cs typeface="Traditional Arabic" panose="02020603050405020304" pitchFamily="18" charset="-78"/>
              </a:rPr>
              <a:t>شي</a:t>
            </a:r>
            <a:r>
              <a:rPr lang="ar-SA" sz="2800" dirty="0" smtClean="0">
                <a:latin typeface="Traditional Arabic" panose="02020603050405020304" pitchFamily="18" charset="-78"/>
                <a:cs typeface="Traditional Arabic" panose="02020603050405020304" pitchFamily="18" charset="-78"/>
              </a:rPr>
              <a:t> هذه العجينة واستخدامها على شكل آجر لبناء الجدران والأقواس والقباب، والآجر يختلف عن اللبن في أن المادة الخام تنتقى بشكل أدق وخالية من الشوائب ولا يضاف لها القش ثم تخضع لنفس مراحل صناعة الطوب اللبن بالإضافة إلى الشي.</a:t>
            </a:r>
            <a:endParaRPr lang="ar-SA" sz="2800" dirty="0">
              <a:latin typeface="Traditional Arabic" panose="02020603050405020304" pitchFamily="18" charset="-78"/>
              <a:cs typeface="Traditional Arabic" panose="02020603050405020304" pitchFamily="18" charset="-78"/>
            </a:endParaRPr>
          </a:p>
          <a:p>
            <a:pPr marL="457200" indent="-457200" algn="just">
              <a:buFontTx/>
              <a:buChar char="-"/>
            </a:pPr>
            <a:endParaRPr lang="ar-SA" sz="2800" dirty="0" smtClean="0">
              <a:latin typeface="Traditional Arabic" panose="02020603050405020304" pitchFamily="18" charset="-78"/>
              <a:cs typeface="Traditional Arabic" panose="02020603050405020304" pitchFamily="18" charset="-78"/>
            </a:endParaRPr>
          </a:p>
          <a:p>
            <a:pPr algn="just"/>
            <a:endParaRPr lang="ar-SA" sz="2800" dirty="0" smtClean="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3315003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027" y="124690"/>
            <a:ext cx="10622973" cy="2431435"/>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ملاحظات على الطوب اللبن:</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من خلال دراسة سلوك الأبنية القديمة المنفذة بالطوب اللبن تبين أن الجدران التي لازالت تتمتع بحالة جيدة كانت قد حققت عدداً من القواعد والمواصفات ومنها:</a:t>
            </a:r>
          </a:p>
          <a:p>
            <a:r>
              <a:rPr lang="ar-SA" sz="2400" dirty="0" smtClean="0">
                <a:latin typeface="Traditional Arabic" panose="02020603050405020304" pitchFamily="18" charset="-78"/>
                <a:cs typeface="Traditional Arabic" panose="02020603050405020304" pitchFamily="18" charset="-78"/>
              </a:rPr>
              <a:t>- يجب أن لا تزيد سماكة الجدران عن 50 سم للجدران الحاملة و30 سم للجدران غير الحاملة.</a:t>
            </a:r>
          </a:p>
          <a:p>
            <a:pPr marL="342900" indent="-342900">
              <a:buFontTx/>
              <a:buChar char="-"/>
            </a:pPr>
            <a:r>
              <a:rPr lang="ar-SA" sz="2400" dirty="0" smtClean="0">
                <a:latin typeface="Traditional Arabic" panose="02020603050405020304" pitchFamily="18" charset="-78"/>
                <a:cs typeface="Traditional Arabic" panose="02020603050405020304" pitchFamily="18" charset="-78"/>
              </a:rPr>
              <a:t>يجب أن يكون ارتفاع الجدران لا يتجاوز كحد أعلى ستة أضعاف السماكة.</a:t>
            </a:r>
          </a:p>
          <a:p>
            <a:pPr marL="457200" indent="-457200">
              <a:buFontTx/>
              <a:buChar char="-"/>
            </a:pPr>
            <a:r>
              <a:rPr lang="ar-SA" sz="2400" dirty="0" smtClean="0">
                <a:latin typeface="Traditional Arabic" panose="02020603050405020304" pitchFamily="18" charset="-78"/>
                <a:cs typeface="Traditional Arabic" panose="02020603050405020304" pitchFamily="18" charset="-78"/>
              </a:rPr>
              <a:t>يجب أن يتم التداخل بين صفوف اللبن في الزوايا بشكل جيد ودقيق.</a:t>
            </a:r>
            <a:endParaRPr lang="ar-SA" sz="2800" dirty="0" smtClean="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0741" y="2671615"/>
            <a:ext cx="5380759" cy="358717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913" y="2623125"/>
            <a:ext cx="5453495" cy="3635663"/>
          </a:xfrm>
          <a:prstGeom prst="rect">
            <a:avLst/>
          </a:prstGeom>
        </p:spPr>
      </p:pic>
    </p:spTree>
    <p:extLst>
      <p:ext uri="{BB962C8B-B14F-4D97-AF65-F5344CB8AC3E}">
        <p14:creationId xmlns:p14="http://schemas.microsoft.com/office/powerpoint/2010/main" val="200170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027" y="124690"/>
            <a:ext cx="10622973" cy="3847207"/>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مراحل صناعة الآجر:</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استخراج العجينة من الطبيعة وقد تكون على شكل قطع كبيرة ومختلطة مع أنواع أخرى من الصخور والشوائب.</a:t>
            </a:r>
          </a:p>
          <a:p>
            <a:r>
              <a:rPr lang="ar-SA" sz="2400" dirty="0" smtClean="0">
                <a:latin typeface="Traditional Arabic" panose="02020603050405020304" pitchFamily="18" charset="-78"/>
                <a:cs typeface="Traditional Arabic" panose="02020603050405020304" pitchFamily="18" charset="-78"/>
              </a:rPr>
              <a:t>2- تحضير العجينة وذلك بتفتيتها إلى قطع صغيرة نسبياً ومن ثم ترطيبها لتصل رطوبتها إلى حوالي 25 %.</a:t>
            </a:r>
          </a:p>
          <a:p>
            <a:r>
              <a:rPr lang="ar-SA" sz="2400" dirty="0" smtClean="0">
                <a:latin typeface="Traditional Arabic" panose="02020603050405020304" pitchFamily="18" charset="-78"/>
                <a:cs typeface="Traditional Arabic" panose="02020603050405020304" pitchFamily="18" charset="-78"/>
              </a:rPr>
              <a:t>3- تحضير القوالب ووضع العجينة داخلها.</a:t>
            </a:r>
          </a:p>
          <a:p>
            <a:r>
              <a:rPr lang="ar-SA" sz="2400" dirty="0" smtClean="0">
                <a:latin typeface="Traditional Arabic" panose="02020603050405020304" pitchFamily="18" charset="-78"/>
                <a:cs typeface="Traditional Arabic" panose="02020603050405020304" pitchFamily="18" charset="-78"/>
              </a:rPr>
              <a:t>4- تجفيف القوالب في الظل لعدة أيام ومن ثم في الشمس لعدة أيام لتقل نسبة الرطوبة إلى حوالي 10 % وقد تستمر عملية التجفيف عدة أسابيع حسب الظروف الجوية.</a:t>
            </a:r>
          </a:p>
          <a:p>
            <a:r>
              <a:rPr lang="ar-SA" sz="2400" dirty="0" smtClean="0">
                <a:latin typeface="Traditional Arabic" panose="02020603050405020304" pitchFamily="18" charset="-78"/>
                <a:cs typeface="Traditional Arabic" panose="02020603050405020304" pitchFamily="18" charset="-78"/>
              </a:rPr>
              <a:t>5- </a:t>
            </a:r>
            <a:r>
              <a:rPr lang="ar-SA" sz="2400" dirty="0" err="1" smtClean="0">
                <a:latin typeface="Traditional Arabic" panose="02020603050405020304" pitchFamily="18" charset="-78"/>
                <a:cs typeface="Traditional Arabic" panose="02020603050405020304" pitchFamily="18" charset="-78"/>
              </a:rPr>
              <a:t>شي</a:t>
            </a:r>
            <a:r>
              <a:rPr lang="ar-SA" sz="2400" dirty="0" smtClean="0">
                <a:latin typeface="Traditional Arabic" panose="02020603050405020304" pitchFamily="18" charset="-78"/>
                <a:cs typeface="Traditional Arabic" panose="02020603050405020304" pitchFamily="18" charset="-78"/>
              </a:rPr>
              <a:t> القوالب: تدخل القوالب في الفرن لكي يتم شويها حتى تكتسب القساوة المطلوبة، وتستمر عملية الشي حوالي 16 ساعة ثم يطفأ الفرن ويبقى مغلقاً وتترك القوالب فيه لمدة حوالي يومين حتى تتخمر ومن ثم تفتح فتحات للتهوية حتى تبرد القوالب. </a:t>
            </a:r>
          </a:p>
          <a:p>
            <a:r>
              <a:rPr lang="ar-SA" sz="2400" dirty="0" smtClean="0">
                <a:latin typeface="Traditional Arabic" panose="02020603050405020304" pitchFamily="18" charset="-78"/>
                <a:cs typeface="Traditional Arabic" panose="02020603050405020304" pitchFamily="18" charset="-78"/>
              </a:rPr>
              <a:t>6- تؤخذ هذه القوالب إلى احواض المياه فيوضع فيها لمدة يومين حتى تتشرب الماء ومن ثم تنشر في الهواء حتى تجف. ويفضل أن يبقى حوالي الشهر قبل استخدامه في البناء.</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461" y="3837985"/>
            <a:ext cx="4256226" cy="2874541"/>
          </a:xfrm>
          <a:prstGeom prst="rect">
            <a:avLst/>
          </a:prstGeom>
        </p:spPr>
      </p:pic>
    </p:spTree>
    <p:extLst>
      <p:ext uri="{BB962C8B-B14F-4D97-AF65-F5344CB8AC3E}">
        <p14:creationId xmlns:p14="http://schemas.microsoft.com/office/powerpoint/2010/main" val="3428972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9027" y="124690"/>
            <a:ext cx="10622973" cy="2369880"/>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أهم مميزات الطين:</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مادة متوفرة بسهولة في كل بقاع الأرض ما يجعلها رخيصة الثمن.</a:t>
            </a:r>
          </a:p>
          <a:p>
            <a:r>
              <a:rPr lang="ar-SA" sz="2400" dirty="0" smtClean="0">
                <a:latin typeface="Traditional Arabic" panose="02020603050405020304" pitchFamily="18" charset="-78"/>
                <a:cs typeface="Traditional Arabic" panose="02020603050405020304" pitchFamily="18" charset="-78"/>
              </a:rPr>
              <a:t>2- يتجدد على مر الزمن بفعل عوامل التعرية على الصخور.</a:t>
            </a:r>
          </a:p>
          <a:p>
            <a:r>
              <a:rPr lang="ar-SA" sz="2400" dirty="0" smtClean="0">
                <a:latin typeface="Traditional Arabic" panose="02020603050405020304" pitchFamily="18" charset="-78"/>
                <a:cs typeface="Traditional Arabic" panose="02020603050405020304" pitchFamily="18" charset="-78"/>
              </a:rPr>
              <a:t>3- سهل الاستخراج باستعمال أدوات بسيطة.</a:t>
            </a:r>
          </a:p>
          <a:p>
            <a:r>
              <a:rPr lang="ar-SA" sz="2400" dirty="0" smtClean="0">
                <a:latin typeface="Traditional Arabic" panose="02020603050405020304" pitchFamily="18" charset="-78"/>
                <a:cs typeface="Traditional Arabic" panose="02020603050405020304" pitchFamily="18" charset="-78"/>
              </a:rPr>
              <a:t>4- سهل الاستخدام حيث يمكن أن تقوم عمالة غير ماهرة بالبناء به.</a:t>
            </a:r>
          </a:p>
          <a:p>
            <a:r>
              <a:rPr lang="ar-SA" sz="2400" dirty="0" smtClean="0">
                <a:latin typeface="Traditional Arabic" panose="02020603050405020304" pitchFamily="18" charset="-78"/>
                <a:cs typeface="Traditional Arabic" panose="02020603050405020304" pitchFamily="18" charset="-78"/>
              </a:rPr>
              <a:t>5- يتميز بمقاومته العالية لسريان الحرارة والحريق وعزله الجيد للصوت. </a:t>
            </a:r>
          </a:p>
        </p:txBody>
      </p:sp>
      <p:sp>
        <p:nvSpPr>
          <p:cNvPr id="3" name="TextBox 2"/>
          <p:cNvSpPr txBox="1"/>
          <p:nvPr/>
        </p:nvSpPr>
        <p:spPr>
          <a:xfrm>
            <a:off x="1569026" y="2494570"/>
            <a:ext cx="10622973" cy="2000548"/>
          </a:xfrm>
          <a:prstGeom prst="rect">
            <a:avLst/>
          </a:prstGeom>
          <a:noFill/>
        </p:spPr>
        <p:txBody>
          <a:bodyPr wrap="square" rtlCol="1">
            <a:spAutoFit/>
          </a:bodyPr>
          <a:lstStyle/>
          <a:p>
            <a:r>
              <a:rPr lang="ar-SA" sz="2800" b="1" u="sng" dirty="0" smtClean="0">
                <a:latin typeface="Traditional Arabic" panose="02020603050405020304" pitchFamily="18" charset="-78"/>
                <a:cs typeface="Traditional Arabic" panose="02020603050405020304" pitchFamily="18" charset="-78"/>
              </a:rPr>
              <a:t>أهم عيوب الطين:</a:t>
            </a:r>
            <a:endParaRPr lang="ar-SA" sz="2400" b="1" u="sng" dirty="0">
              <a:latin typeface="Traditional Arabic" panose="02020603050405020304" pitchFamily="18" charset="-78"/>
              <a:cs typeface="Traditional Arabic" panose="02020603050405020304" pitchFamily="18" charset="-78"/>
            </a:endParaRPr>
          </a:p>
          <a:p>
            <a:r>
              <a:rPr lang="ar-SA" sz="2400" dirty="0" smtClean="0">
                <a:latin typeface="Traditional Arabic" panose="02020603050405020304" pitchFamily="18" charset="-78"/>
                <a:cs typeface="Traditional Arabic" panose="02020603050405020304" pitchFamily="18" charset="-78"/>
              </a:rPr>
              <a:t>1- تأثره السريع بالماء مما يؤدي إلى ضعف القدرة على المقاومة. </a:t>
            </a:r>
          </a:p>
          <a:p>
            <a:r>
              <a:rPr lang="ar-SA" sz="2400" dirty="0" smtClean="0">
                <a:latin typeface="Traditional Arabic" panose="02020603050405020304" pitchFamily="18" charset="-78"/>
                <a:cs typeface="Traditional Arabic" panose="02020603050405020304" pitchFamily="18" charset="-78"/>
              </a:rPr>
              <a:t>2- ضعف الجدران الطينية أمام الأحمال الرأسية مما يؤدي إلى زيادة مساحة الجدران الحاملة.</a:t>
            </a:r>
          </a:p>
          <a:p>
            <a:r>
              <a:rPr lang="ar-SA" sz="2400" dirty="0" smtClean="0">
                <a:latin typeface="Traditional Arabic" panose="02020603050405020304" pitchFamily="18" charset="-78"/>
                <a:cs typeface="Traditional Arabic" panose="02020603050405020304" pitchFamily="18" charset="-78"/>
              </a:rPr>
              <a:t>3- ضعف مقاومتها لأحمال الشد والزلازل.</a:t>
            </a:r>
          </a:p>
          <a:p>
            <a:r>
              <a:rPr lang="ar-SA" sz="2400" dirty="0" smtClean="0">
                <a:latin typeface="Traditional Arabic" panose="02020603050405020304" pitchFamily="18" charset="-78"/>
                <a:cs typeface="Traditional Arabic" panose="02020603050405020304" pitchFamily="18" charset="-78"/>
              </a:rPr>
              <a:t>4- حاجتها للصيانة الدورية بسبب تعرض الأسطح الخارجية للتأثيرات السلبية من عوامل التعرية.</a:t>
            </a:r>
          </a:p>
        </p:txBody>
      </p:sp>
    </p:spTree>
    <p:extLst>
      <p:ext uri="{BB962C8B-B14F-4D97-AF65-F5344CB8AC3E}">
        <p14:creationId xmlns:p14="http://schemas.microsoft.com/office/powerpoint/2010/main" val="1214199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6682" y="197427"/>
            <a:ext cx="10685318" cy="4401205"/>
          </a:xfrm>
          <a:prstGeom prst="rect">
            <a:avLst/>
          </a:prstGeom>
          <a:noFill/>
        </p:spPr>
        <p:txBody>
          <a:bodyPr wrap="square" rtlCol="1">
            <a:spAutoFit/>
          </a:bodyPr>
          <a:lstStyle/>
          <a:p>
            <a:pPr algn="ctr"/>
            <a:r>
              <a:rPr lang="ar-SA" sz="2800" b="1" u="sng" dirty="0" smtClean="0">
                <a:latin typeface="Traditional Arabic" panose="02020603050405020304" pitchFamily="18" charset="-78"/>
                <a:cs typeface="Traditional Arabic" panose="02020603050405020304" pitchFamily="18" charset="-78"/>
              </a:rPr>
              <a:t>4- المونة</a:t>
            </a:r>
          </a:p>
          <a:p>
            <a:pPr marL="457200" indent="-457200" algn="just">
              <a:buFontTx/>
              <a:buChar char="-"/>
            </a:pPr>
            <a:r>
              <a:rPr lang="ar-SA" sz="2800" dirty="0" smtClean="0">
                <a:latin typeface="Traditional Arabic" panose="02020603050405020304" pitchFamily="18" charset="-78"/>
                <a:cs typeface="Traditional Arabic" panose="02020603050405020304" pitchFamily="18" charset="-78"/>
              </a:rPr>
              <a:t>المونة هي مادة لدنة سهلة التشكيل قادرة تحت شروط معينة على تشكيل مادة صلبة ومتماسكة، وهي المادة الرابطة التي تربط مواد البناء الأساسية أفقياً ورأسياً، ولا يزيد سمك المونة في المعتاد عن 4 سم. </a:t>
            </a:r>
          </a:p>
          <a:p>
            <a:pPr marL="457200" indent="-457200" algn="just">
              <a:buFontTx/>
              <a:buChar char="-"/>
            </a:pPr>
            <a:r>
              <a:rPr lang="ar-SA" sz="2800" dirty="0" smtClean="0">
                <a:latin typeface="Traditional Arabic" panose="02020603050405020304" pitchFamily="18" charset="-78"/>
                <a:cs typeface="Traditional Arabic" panose="02020603050405020304" pitchFamily="18" charset="-78"/>
              </a:rPr>
              <a:t>لها تأثير كبير على المبنى من الناحية الجمالية والوظيفية. فمن الناحية الجمالية تضيف لوناً ونسيجاً للمبنى، ومن الناحية الوظيفية فهي تقوم بربط الوحدات الوظيفية مع بعضها وتجعلها كتلة واحدة، كما تقوم </a:t>
            </a:r>
            <a:r>
              <a:rPr lang="ar-SA" sz="2800" dirty="0" err="1" smtClean="0">
                <a:latin typeface="Traditional Arabic" panose="02020603050405020304" pitchFamily="18" charset="-78"/>
                <a:cs typeface="Traditional Arabic" panose="02020603050405020304" pitchFamily="18" charset="-78"/>
              </a:rPr>
              <a:t>بربم</a:t>
            </a:r>
            <a:r>
              <a:rPr lang="ar-SA" sz="2800" dirty="0" smtClean="0">
                <a:latin typeface="Traditional Arabic" panose="02020603050405020304" pitchFamily="18" charset="-78"/>
                <a:cs typeface="Traditional Arabic" panose="02020603050405020304" pitchFamily="18" charset="-78"/>
              </a:rPr>
              <a:t> وتثبيت الوصلات الإنشائية والدعائم اللازمة لإنشاء المبنى.</a:t>
            </a:r>
          </a:p>
          <a:p>
            <a:pPr marL="457200" indent="-457200" algn="just">
              <a:buFontTx/>
              <a:buChar char="-"/>
            </a:pPr>
            <a:r>
              <a:rPr lang="ar-SA" sz="2800" dirty="0" smtClean="0">
                <a:latin typeface="Traditional Arabic" panose="02020603050405020304" pitchFamily="18" charset="-78"/>
                <a:cs typeface="Traditional Arabic" panose="02020603050405020304" pitchFamily="18" charset="-78"/>
              </a:rPr>
              <a:t>تقوم أيضاً بتوزيع الأحمال في الجدران على جميع الوحدات بالتساوي. </a:t>
            </a:r>
          </a:p>
          <a:p>
            <a:pPr marL="457200" indent="-457200" algn="just">
              <a:buFontTx/>
              <a:buChar char="-"/>
            </a:pPr>
            <a:r>
              <a:rPr lang="ar-SA" sz="2800" dirty="0" smtClean="0">
                <a:latin typeface="Traditional Arabic" panose="02020603050405020304" pitchFamily="18" charset="-78"/>
                <a:cs typeface="Traditional Arabic" panose="02020603050405020304" pitchFamily="18" charset="-78"/>
              </a:rPr>
              <a:t>تساهم في عزل المبنى صوتياً وحرارياً. </a:t>
            </a:r>
          </a:p>
          <a:p>
            <a:pPr algn="just"/>
            <a:endParaRPr lang="ar-SA" sz="2800" dirty="0" smtClean="0">
              <a:latin typeface="Traditional Arabic" panose="02020603050405020304" pitchFamily="18" charset="-78"/>
              <a:cs typeface="Traditional Arabic" panose="02020603050405020304" pitchFamily="18" charset="-78"/>
            </a:endParaRPr>
          </a:p>
          <a:p>
            <a:pPr algn="just"/>
            <a:endParaRPr lang="ar-SA" sz="2800" dirty="0" smtClean="0">
              <a:latin typeface="Traditional Arabic" panose="02020603050405020304" pitchFamily="18" charset="-78"/>
              <a:cs typeface="Traditional Arabic" panose="02020603050405020304" pitchFamily="18"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6073" y="3894743"/>
            <a:ext cx="3640191" cy="2414285"/>
          </a:xfrm>
          <a:prstGeom prst="rect">
            <a:avLst/>
          </a:prstGeom>
        </p:spPr>
      </p:pic>
    </p:spTree>
    <p:extLst>
      <p:ext uri="{BB962C8B-B14F-4D97-AF65-F5344CB8AC3E}">
        <p14:creationId xmlns:p14="http://schemas.microsoft.com/office/powerpoint/2010/main" val="462317626"/>
      </p:ext>
    </p:extLst>
  </p:cSld>
  <p:clrMapOvr>
    <a:masterClrMapping/>
  </p:clrMapOvr>
</p:sld>
</file>

<file path=ppt/theme/theme1.xml><?xml version="1.0" encoding="utf-8"?>
<a:theme xmlns:a="http://schemas.openxmlformats.org/drawingml/2006/main" name="Wisp">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1767</TotalTime>
  <Words>1623</Words>
  <Application>Microsoft Office PowerPoint</Application>
  <PresentationFormat>Widescreen</PresentationFormat>
  <Paragraphs>117</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Century Gothic</vt:lpstr>
      <vt:lpstr>Tahoma</vt:lpstr>
      <vt:lpstr>Traditional Arabic</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Abdulrahman A Alsuhaibani</dc:creator>
  <cp:lastModifiedBy>Abdulrahman A Alsuhaibani</cp:lastModifiedBy>
  <cp:revision>34</cp:revision>
  <dcterms:created xsi:type="dcterms:W3CDTF">2016-09-20T08:40:59Z</dcterms:created>
  <dcterms:modified xsi:type="dcterms:W3CDTF">2016-10-04T05:50:12Z</dcterms:modified>
</cp:coreProperties>
</file>