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80" r:id="rId1"/>
  </p:sldMasterIdLst>
  <p:sldIdLst>
    <p:sldId id="256" r:id="rId2"/>
    <p:sldId id="268" r:id="rId3"/>
    <p:sldId id="257" r:id="rId4"/>
    <p:sldId id="271" r:id="rId5"/>
    <p:sldId id="269" r:id="rId6"/>
    <p:sldId id="270" r:id="rId7"/>
    <p:sldId id="258" r:id="rId8"/>
    <p:sldId id="259" r:id="rId9"/>
    <p:sldId id="286" r:id="rId10"/>
    <p:sldId id="272" r:id="rId11"/>
    <p:sldId id="273" r:id="rId12"/>
    <p:sldId id="260" r:id="rId13"/>
    <p:sldId id="274" r:id="rId14"/>
    <p:sldId id="275" r:id="rId15"/>
    <p:sldId id="261" r:id="rId16"/>
    <p:sldId id="262" r:id="rId17"/>
    <p:sldId id="276" r:id="rId18"/>
    <p:sldId id="277" r:id="rId19"/>
    <p:sldId id="263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66" r:id="rId29"/>
    <p:sldId id="267" r:id="rId3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B9289D-4B13-4C2F-8E0D-A987F18EBCA9}" type="doc">
      <dgm:prSet loTypeId="urn:microsoft.com/office/officeart/2005/8/layout/pyramid4" loCatId="pyramid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DD312B50-30B8-4047-A6AD-4D04809BDBDC}">
      <dgm:prSet phldrT="[نص]" custT="1"/>
      <dgm:spPr/>
      <dgm:t>
        <a:bodyPr/>
        <a:lstStyle/>
        <a:p>
          <a:pPr rtl="1"/>
          <a:r>
            <a:rPr lang="ar-SA" sz="2000" b="1" dirty="0" smtClean="0"/>
            <a:t>النمط (4)</a:t>
          </a:r>
          <a:endParaRPr lang="ar-SA" sz="2000" b="1" dirty="0"/>
        </a:p>
      </dgm:t>
    </dgm:pt>
    <dgm:pt modelId="{91999037-1CEA-4436-8990-CC2855C88EBE}" type="parTrans" cxnId="{C20823A2-74F1-45FD-BA8D-6FBFFB85F558}">
      <dgm:prSet/>
      <dgm:spPr/>
      <dgm:t>
        <a:bodyPr/>
        <a:lstStyle/>
        <a:p>
          <a:pPr rtl="1"/>
          <a:endParaRPr lang="ar-SA"/>
        </a:p>
      </dgm:t>
    </dgm:pt>
    <dgm:pt modelId="{BB3831FF-4D6C-4540-8FE7-747133E47520}" type="sibTrans" cxnId="{C20823A2-74F1-45FD-BA8D-6FBFFB85F558}">
      <dgm:prSet/>
      <dgm:spPr/>
      <dgm:t>
        <a:bodyPr/>
        <a:lstStyle/>
        <a:p>
          <a:pPr rtl="1"/>
          <a:endParaRPr lang="ar-SA"/>
        </a:p>
      </dgm:t>
    </dgm:pt>
    <dgm:pt modelId="{A04DE17B-E8E3-45D5-ADA7-64E938A9D576}">
      <dgm:prSet phldrT="[نص]"/>
      <dgm:spPr/>
      <dgm:t>
        <a:bodyPr/>
        <a:lstStyle/>
        <a:p>
          <a:pPr rtl="1"/>
          <a:r>
            <a:rPr lang="ar-SA" b="1" smtClean="0"/>
            <a:t>الاستجابات التعودية(2)</a:t>
          </a:r>
          <a:endParaRPr lang="ar-SA" b="1" dirty="0"/>
        </a:p>
      </dgm:t>
    </dgm:pt>
    <dgm:pt modelId="{BD9F37F6-EB2B-40A1-979B-DCF8C78896EA}" type="parTrans" cxnId="{3A88D4E7-7301-4F0C-B057-CF79145CB3EC}">
      <dgm:prSet/>
      <dgm:spPr/>
      <dgm:t>
        <a:bodyPr/>
        <a:lstStyle/>
        <a:p>
          <a:pPr rtl="1"/>
          <a:endParaRPr lang="ar-SA"/>
        </a:p>
      </dgm:t>
    </dgm:pt>
    <dgm:pt modelId="{B7B2D4B6-18A8-4B24-A6DB-A5E362987FF2}" type="sibTrans" cxnId="{3A88D4E7-7301-4F0C-B057-CF79145CB3EC}">
      <dgm:prSet/>
      <dgm:spPr/>
      <dgm:t>
        <a:bodyPr/>
        <a:lstStyle/>
        <a:p>
          <a:pPr rtl="1"/>
          <a:endParaRPr lang="ar-SA"/>
        </a:p>
      </dgm:t>
    </dgm:pt>
    <dgm:pt modelId="{8CD0B342-BB92-4D39-AE80-1A82BD408206}">
      <dgm:prSet phldrT="[نص]" custT="1"/>
      <dgm:spPr/>
      <dgm:t>
        <a:bodyPr/>
        <a:lstStyle/>
        <a:p>
          <a:pPr rtl="1"/>
          <a:r>
            <a:rPr lang="ar-SA" sz="1800" b="1" smtClean="0"/>
            <a:t>السمات</a:t>
          </a:r>
          <a:r>
            <a:rPr lang="ar-SA" sz="2800" b="1" smtClean="0"/>
            <a:t> (3)</a:t>
          </a:r>
          <a:endParaRPr lang="ar-SA" sz="2800" b="1" dirty="0"/>
        </a:p>
      </dgm:t>
    </dgm:pt>
    <dgm:pt modelId="{D23D0DA5-8E41-49C3-981C-E2158FCD2B82}" type="parTrans" cxnId="{595A3253-21BA-48E1-98BF-B00F184ED435}">
      <dgm:prSet/>
      <dgm:spPr/>
      <dgm:t>
        <a:bodyPr/>
        <a:lstStyle/>
        <a:p>
          <a:pPr rtl="1"/>
          <a:endParaRPr lang="ar-SA"/>
        </a:p>
      </dgm:t>
    </dgm:pt>
    <dgm:pt modelId="{B5B0CE7F-BDBD-4610-84C5-BB1A967D878D}" type="sibTrans" cxnId="{595A3253-21BA-48E1-98BF-B00F184ED435}">
      <dgm:prSet/>
      <dgm:spPr/>
      <dgm:t>
        <a:bodyPr/>
        <a:lstStyle/>
        <a:p>
          <a:pPr rtl="1"/>
          <a:endParaRPr lang="ar-SA"/>
        </a:p>
      </dgm:t>
    </dgm:pt>
    <dgm:pt modelId="{07974C71-7893-4B38-8500-17A3EC8EF689}">
      <dgm:prSet phldrT="[نص]"/>
      <dgm:spPr/>
      <dgm:t>
        <a:bodyPr/>
        <a:lstStyle/>
        <a:p>
          <a:pPr rtl="1"/>
          <a:r>
            <a:rPr lang="ar-SA" b="1" smtClean="0"/>
            <a:t>الاستجابات النوعية (1)</a:t>
          </a:r>
          <a:endParaRPr lang="ar-SA" b="1" dirty="0"/>
        </a:p>
      </dgm:t>
    </dgm:pt>
    <dgm:pt modelId="{EBAB27A2-BCD6-4231-97DF-84DA67EB6632}" type="parTrans" cxnId="{A59B3B73-5381-45B6-917E-9B5B42EC2FE8}">
      <dgm:prSet/>
      <dgm:spPr/>
      <dgm:t>
        <a:bodyPr/>
        <a:lstStyle/>
        <a:p>
          <a:pPr rtl="1"/>
          <a:endParaRPr lang="ar-SA"/>
        </a:p>
      </dgm:t>
    </dgm:pt>
    <dgm:pt modelId="{5322B351-4336-4856-9A79-05D1CB671201}" type="sibTrans" cxnId="{A59B3B73-5381-45B6-917E-9B5B42EC2FE8}">
      <dgm:prSet/>
      <dgm:spPr/>
      <dgm:t>
        <a:bodyPr/>
        <a:lstStyle/>
        <a:p>
          <a:pPr rtl="1"/>
          <a:endParaRPr lang="ar-SA"/>
        </a:p>
      </dgm:t>
    </dgm:pt>
    <dgm:pt modelId="{3E7C561F-2772-4CC3-9F20-4151AF4ECAC2}" type="pres">
      <dgm:prSet presAssocID="{BDB9289D-4B13-4C2F-8E0D-A987F18EBCA9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BDF3454-214D-4283-85A2-AC31752D22FF}" type="pres">
      <dgm:prSet presAssocID="{BDB9289D-4B13-4C2F-8E0D-A987F18EBCA9}" presName="triangle1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E2E2E21-60EE-410D-AB45-9643F679C591}" type="pres">
      <dgm:prSet presAssocID="{BDB9289D-4B13-4C2F-8E0D-A987F18EBCA9}" presName="triangle2" presStyleLbl="node1" presStyleIdx="1" presStyleCnt="4" custLinFactNeighborX="-905" custLinFactNeighborY="61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3D8C20A-D999-44B9-ABBA-D82872A7D828}" type="pres">
      <dgm:prSet presAssocID="{BDB9289D-4B13-4C2F-8E0D-A987F18EBCA9}" presName="triangle3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EA65D9B-261A-4465-99D6-F00EB8E44EAF}" type="pres">
      <dgm:prSet presAssocID="{BDB9289D-4B13-4C2F-8E0D-A987F18EBCA9}" presName="triangle4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A88D4E7-7301-4F0C-B057-CF79145CB3EC}" srcId="{BDB9289D-4B13-4C2F-8E0D-A987F18EBCA9}" destId="{A04DE17B-E8E3-45D5-ADA7-64E938A9D576}" srcOrd="1" destOrd="0" parTransId="{BD9F37F6-EB2B-40A1-979B-DCF8C78896EA}" sibTransId="{B7B2D4B6-18A8-4B24-A6DB-A5E362987FF2}"/>
    <dgm:cxn modelId="{A59B3B73-5381-45B6-917E-9B5B42EC2FE8}" srcId="{BDB9289D-4B13-4C2F-8E0D-A987F18EBCA9}" destId="{07974C71-7893-4B38-8500-17A3EC8EF689}" srcOrd="3" destOrd="0" parTransId="{EBAB27A2-BCD6-4231-97DF-84DA67EB6632}" sibTransId="{5322B351-4336-4856-9A79-05D1CB671201}"/>
    <dgm:cxn modelId="{C20823A2-74F1-45FD-BA8D-6FBFFB85F558}" srcId="{BDB9289D-4B13-4C2F-8E0D-A987F18EBCA9}" destId="{DD312B50-30B8-4047-A6AD-4D04809BDBDC}" srcOrd="0" destOrd="0" parTransId="{91999037-1CEA-4436-8990-CC2855C88EBE}" sibTransId="{BB3831FF-4D6C-4540-8FE7-747133E47520}"/>
    <dgm:cxn modelId="{B545FEA0-77A6-45D7-9DB4-DD6F6A39AA94}" type="presOf" srcId="{A04DE17B-E8E3-45D5-ADA7-64E938A9D576}" destId="{8E2E2E21-60EE-410D-AB45-9643F679C591}" srcOrd="0" destOrd="0" presId="urn:microsoft.com/office/officeart/2005/8/layout/pyramid4"/>
    <dgm:cxn modelId="{076C64A3-0217-4D3E-8669-3319A7B716F4}" type="presOf" srcId="{DD312B50-30B8-4047-A6AD-4D04809BDBDC}" destId="{0BDF3454-214D-4283-85A2-AC31752D22FF}" srcOrd="0" destOrd="0" presId="urn:microsoft.com/office/officeart/2005/8/layout/pyramid4"/>
    <dgm:cxn modelId="{79DF945F-AF66-4F31-8C0B-AA8FF132D471}" type="presOf" srcId="{07974C71-7893-4B38-8500-17A3EC8EF689}" destId="{9EA65D9B-261A-4465-99D6-F00EB8E44EAF}" srcOrd="0" destOrd="0" presId="urn:microsoft.com/office/officeart/2005/8/layout/pyramid4"/>
    <dgm:cxn modelId="{33341E3D-DD18-417B-A171-E116AAF8A20D}" type="presOf" srcId="{8CD0B342-BB92-4D39-AE80-1A82BD408206}" destId="{93D8C20A-D999-44B9-ABBA-D82872A7D828}" srcOrd="0" destOrd="0" presId="urn:microsoft.com/office/officeart/2005/8/layout/pyramid4"/>
    <dgm:cxn modelId="{595A3253-21BA-48E1-98BF-B00F184ED435}" srcId="{BDB9289D-4B13-4C2F-8E0D-A987F18EBCA9}" destId="{8CD0B342-BB92-4D39-AE80-1A82BD408206}" srcOrd="2" destOrd="0" parTransId="{D23D0DA5-8E41-49C3-981C-E2158FCD2B82}" sibTransId="{B5B0CE7F-BDBD-4610-84C5-BB1A967D878D}"/>
    <dgm:cxn modelId="{C323405C-3519-43A1-8A35-3634CC1397BC}" type="presOf" srcId="{BDB9289D-4B13-4C2F-8E0D-A987F18EBCA9}" destId="{3E7C561F-2772-4CC3-9F20-4151AF4ECAC2}" srcOrd="0" destOrd="0" presId="urn:microsoft.com/office/officeart/2005/8/layout/pyramid4"/>
    <dgm:cxn modelId="{AE86D366-B976-4FC0-9C51-046B12FBF703}" type="presParOf" srcId="{3E7C561F-2772-4CC3-9F20-4151AF4ECAC2}" destId="{0BDF3454-214D-4283-85A2-AC31752D22FF}" srcOrd="0" destOrd="0" presId="urn:microsoft.com/office/officeart/2005/8/layout/pyramid4"/>
    <dgm:cxn modelId="{4626237B-DE9A-4A7C-BD74-F0D7795AD49A}" type="presParOf" srcId="{3E7C561F-2772-4CC3-9F20-4151AF4ECAC2}" destId="{8E2E2E21-60EE-410D-AB45-9643F679C591}" srcOrd="1" destOrd="0" presId="urn:microsoft.com/office/officeart/2005/8/layout/pyramid4"/>
    <dgm:cxn modelId="{330A10EB-A61C-48C1-9895-61AFB792E4EB}" type="presParOf" srcId="{3E7C561F-2772-4CC3-9F20-4151AF4ECAC2}" destId="{93D8C20A-D999-44B9-ABBA-D82872A7D828}" srcOrd="2" destOrd="0" presId="urn:microsoft.com/office/officeart/2005/8/layout/pyramid4"/>
    <dgm:cxn modelId="{A8FB9DBA-8762-42AE-B765-7BFCCDF5310F}" type="presParOf" srcId="{3E7C561F-2772-4CC3-9F20-4151AF4ECAC2}" destId="{9EA65D9B-261A-4465-99D6-F00EB8E44EAF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D007E1-852A-4FB1-87AE-508C78AD213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3756CCF4-EC00-4603-9624-97B2AD8141A5}">
      <dgm:prSet phldrT="[نص]" custT="1"/>
      <dgm:spPr/>
      <dgm:t>
        <a:bodyPr/>
        <a:lstStyle/>
        <a:p>
          <a:pPr rtl="1"/>
          <a:r>
            <a:rPr lang="ar-SA" sz="1100" dirty="0" smtClean="0"/>
            <a:t>أ</a:t>
          </a:r>
          <a:r>
            <a:rPr lang="ar-SA" sz="1600" b="1" dirty="0" smtClean="0">
              <a:solidFill>
                <a:schemeClr val="tx1"/>
              </a:solidFill>
            </a:rPr>
            <a:t>. زيادة الإشراط:  </a:t>
          </a:r>
          <a:r>
            <a:rPr lang="ar-SA" sz="1600" b="1" dirty="0" smtClean="0"/>
            <a:t>اضطراب </a:t>
          </a:r>
          <a:r>
            <a:rPr lang="ar-SA" sz="1600" b="1" dirty="0" err="1" smtClean="0"/>
            <a:t>الدسثيميا</a:t>
          </a:r>
          <a:r>
            <a:rPr lang="ar-SA" sz="1600" b="1" dirty="0" smtClean="0"/>
            <a:t>، وتشمل القلق، الاكتئاب، المخاوف، الوساوس،المخاوف (ارتفاع درجة العصابية وانخفاض الانبساط)</a:t>
          </a:r>
          <a:endParaRPr lang="ar-SA" sz="1600" b="1" dirty="0"/>
        </a:p>
      </dgm:t>
    </dgm:pt>
    <dgm:pt modelId="{8B28FAAA-BC51-433E-A295-6993330EA91A}" type="parTrans" cxnId="{C5623B22-1912-44EF-A3E7-CFFCFCA748FA}">
      <dgm:prSet/>
      <dgm:spPr/>
      <dgm:t>
        <a:bodyPr/>
        <a:lstStyle/>
        <a:p>
          <a:pPr rtl="1"/>
          <a:endParaRPr lang="ar-SA"/>
        </a:p>
      </dgm:t>
    </dgm:pt>
    <dgm:pt modelId="{635CF55B-4367-4873-BC18-3ED72DA7FEFC}" type="sibTrans" cxnId="{C5623B22-1912-44EF-A3E7-CFFCFCA748FA}">
      <dgm:prSet/>
      <dgm:spPr/>
      <dgm:t>
        <a:bodyPr/>
        <a:lstStyle/>
        <a:p>
          <a:pPr rtl="1"/>
          <a:endParaRPr lang="ar-SA"/>
        </a:p>
      </dgm:t>
    </dgm:pt>
    <dgm:pt modelId="{E2089BF9-68B1-4649-B12B-D027803B9F19}">
      <dgm:prSet phldrT="[نص]" custT="1"/>
      <dgm:spPr/>
      <dgm:t>
        <a:bodyPr/>
        <a:lstStyle/>
        <a:p>
          <a:pPr rtl="1"/>
          <a:r>
            <a:rPr lang="ar-SA" sz="1600" b="1" dirty="0" smtClean="0">
              <a:solidFill>
                <a:schemeClr val="tx1"/>
              </a:solidFill>
            </a:rPr>
            <a:t>ب. نقص الإشراط: </a:t>
          </a:r>
          <a:r>
            <a:rPr lang="ar-SA" sz="1600" b="1" dirty="0" smtClean="0"/>
            <a:t>لم يكتسبوا استجابات خوف أو الإحساس بالذنب بما فيه الكفاية مثل المجرمين السيكوباتيين.(ارتفاع درجتي العصابية والانبساط معاً)</a:t>
          </a:r>
          <a:endParaRPr lang="ar-SA" sz="1600" b="1" dirty="0"/>
        </a:p>
      </dgm:t>
    </dgm:pt>
    <dgm:pt modelId="{8AB87BD1-D1C2-4369-A45C-60FC93595CC8}" type="parTrans" cxnId="{0921660B-EEF1-4B76-A71B-51D173FDD279}">
      <dgm:prSet/>
      <dgm:spPr/>
      <dgm:t>
        <a:bodyPr/>
        <a:lstStyle/>
        <a:p>
          <a:pPr rtl="1"/>
          <a:endParaRPr lang="ar-SA"/>
        </a:p>
      </dgm:t>
    </dgm:pt>
    <dgm:pt modelId="{C43D90D7-7952-4F16-B342-E5ADAD3EC1C1}" type="sibTrans" cxnId="{0921660B-EEF1-4B76-A71B-51D173FDD279}">
      <dgm:prSet/>
      <dgm:spPr/>
      <dgm:t>
        <a:bodyPr/>
        <a:lstStyle/>
        <a:p>
          <a:pPr rtl="1"/>
          <a:endParaRPr lang="ar-SA"/>
        </a:p>
      </dgm:t>
    </dgm:pt>
    <dgm:pt modelId="{366AC9E4-D929-42AF-8979-C442CBDE8A28}">
      <dgm:prSet phldrT="[نص]" custT="1"/>
      <dgm:spPr/>
      <dgm:t>
        <a:bodyPr/>
        <a:lstStyle/>
        <a:p>
          <a:pPr rtl="1"/>
          <a:r>
            <a:rPr lang="ar-SA" sz="1600" b="1" dirty="0" smtClean="0">
              <a:solidFill>
                <a:schemeClr val="tx1"/>
              </a:solidFill>
            </a:rPr>
            <a:t>ج. الاشراط الخاطئ: </a:t>
          </a:r>
          <a:r>
            <a:rPr lang="ar-SA" sz="1600" b="1" dirty="0" smtClean="0"/>
            <a:t>يحدث عندما يتكون اشراط مرغوب وايجابي من وجهة نظر الفرد نفسه ويترتب عليه تدعيم وإشباع رغبه لكنه مضاد لقوانين البلد. مثل الجنسية المثلية.</a:t>
          </a:r>
          <a:endParaRPr lang="ar-SA" sz="1600" b="1" dirty="0"/>
        </a:p>
      </dgm:t>
    </dgm:pt>
    <dgm:pt modelId="{C7695D53-5038-493D-8FF3-0117AC38A1E9}" type="parTrans" cxnId="{1D9325F2-744B-4878-B742-0339EA0D88AC}">
      <dgm:prSet/>
      <dgm:spPr/>
      <dgm:t>
        <a:bodyPr/>
        <a:lstStyle/>
        <a:p>
          <a:pPr rtl="1"/>
          <a:endParaRPr lang="ar-SA"/>
        </a:p>
      </dgm:t>
    </dgm:pt>
    <dgm:pt modelId="{9A36AB2B-CDC9-4C3D-860C-FF0DEDA9817D}" type="sibTrans" cxnId="{1D9325F2-744B-4878-B742-0339EA0D88AC}">
      <dgm:prSet/>
      <dgm:spPr/>
      <dgm:t>
        <a:bodyPr/>
        <a:lstStyle/>
        <a:p>
          <a:pPr rtl="1"/>
          <a:endParaRPr lang="ar-SA"/>
        </a:p>
      </dgm:t>
    </dgm:pt>
    <dgm:pt modelId="{34598706-82A1-4508-8D40-68A11A55D2A6}" type="pres">
      <dgm:prSet presAssocID="{D2D007E1-852A-4FB1-87AE-508C78AD213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02A852E-D243-40B5-8AB6-DD3634E1E267}" type="pres">
      <dgm:prSet presAssocID="{3756CCF4-EC00-4603-9624-97B2AD8141A5}" presName="parentLin" presStyleCnt="0"/>
      <dgm:spPr/>
    </dgm:pt>
    <dgm:pt modelId="{A33F1E63-7EF4-444F-B501-62DB8A9A1E63}" type="pres">
      <dgm:prSet presAssocID="{3756CCF4-EC00-4603-9624-97B2AD8141A5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F0FE183C-7E0A-47CD-8932-6DBB72ABA4E4}" type="pres">
      <dgm:prSet presAssocID="{3756CCF4-EC00-4603-9624-97B2AD8141A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0EA469F-CA88-4A4C-BE2D-8DADFC5899EC}" type="pres">
      <dgm:prSet presAssocID="{3756CCF4-EC00-4603-9624-97B2AD8141A5}" presName="negativeSpace" presStyleCnt="0"/>
      <dgm:spPr/>
    </dgm:pt>
    <dgm:pt modelId="{F2C020A3-4AB2-429A-A720-C40BBF5818F9}" type="pres">
      <dgm:prSet presAssocID="{3756CCF4-EC00-4603-9624-97B2AD8141A5}" presName="childText" presStyleLbl="conFgAcc1" presStyleIdx="0" presStyleCnt="3">
        <dgm:presLayoutVars>
          <dgm:bulletEnabled val="1"/>
        </dgm:presLayoutVars>
      </dgm:prSet>
      <dgm:spPr/>
    </dgm:pt>
    <dgm:pt modelId="{9D471A6E-69DC-4CD9-929E-776FA35F7990}" type="pres">
      <dgm:prSet presAssocID="{635CF55B-4367-4873-BC18-3ED72DA7FEFC}" presName="spaceBetweenRectangles" presStyleCnt="0"/>
      <dgm:spPr/>
    </dgm:pt>
    <dgm:pt modelId="{3312B155-7A96-49FF-99D2-2B7FA79AC366}" type="pres">
      <dgm:prSet presAssocID="{E2089BF9-68B1-4649-B12B-D027803B9F19}" presName="parentLin" presStyleCnt="0"/>
      <dgm:spPr/>
    </dgm:pt>
    <dgm:pt modelId="{6BD7C899-2DA3-48A1-A9F9-6B40E28A1EA6}" type="pres">
      <dgm:prSet presAssocID="{E2089BF9-68B1-4649-B12B-D027803B9F19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6A4E2CF8-A8F3-4FCC-B95B-BFEDA348D21B}" type="pres">
      <dgm:prSet presAssocID="{E2089BF9-68B1-4649-B12B-D027803B9F1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68F4A2B-48E0-4574-A11D-5D265E81A095}" type="pres">
      <dgm:prSet presAssocID="{E2089BF9-68B1-4649-B12B-D027803B9F19}" presName="negativeSpace" presStyleCnt="0"/>
      <dgm:spPr/>
    </dgm:pt>
    <dgm:pt modelId="{B86BD0D4-4FE8-4787-84EC-460EFD5B473C}" type="pres">
      <dgm:prSet presAssocID="{E2089BF9-68B1-4649-B12B-D027803B9F19}" presName="childText" presStyleLbl="conFgAcc1" presStyleIdx="1" presStyleCnt="3">
        <dgm:presLayoutVars>
          <dgm:bulletEnabled val="1"/>
        </dgm:presLayoutVars>
      </dgm:prSet>
      <dgm:spPr/>
    </dgm:pt>
    <dgm:pt modelId="{A6DC07FF-919C-411B-8414-5FB0F7B84398}" type="pres">
      <dgm:prSet presAssocID="{C43D90D7-7952-4F16-B342-E5ADAD3EC1C1}" presName="spaceBetweenRectangles" presStyleCnt="0"/>
      <dgm:spPr/>
    </dgm:pt>
    <dgm:pt modelId="{9C32F2C6-B3B8-4A64-8406-4E00CEC94B10}" type="pres">
      <dgm:prSet presAssocID="{366AC9E4-D929-42AF-8979-C442CBDE8A28}" presName="parentLin" presStyleCnt="0"/>
      <dgm:spPr/>
    </dgm:pt>
    <dgm:pt modelId="{47B8296A-A895-420F-AC1B-7A522E55C1B6}" type="pres">
      <dgm:prSet presAssocID="{366AC9E4-D929-42AF-8979-C442CBDE8A28}" presName="parentLeftMargin" presStyleLbl="node1" presStyleIdx="1" presStyleCnt="3"/>
      <dgm:spPr/>
      <dgm:t>
        <a:bodyPr/>
        <a:lstStyle/>
        <a:p>
          <a:pPr rtl="1"/>
          <a:endParaRPr lang="ar-SA"/>
        </a:p>
      </dgm:t>
    </dgm:pt>
    <dgm:pt modelId="{038649CF-6653-4765-81DC-282BB701EF48}" type="pres">
      <dgm:prSet presAssocID="{366AC9E4-D929-42AF-8979-C442CBDE8A2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946F2E5-BC15-4636-9F97-08AE785081D6}" type="pres">
      <dgm:prSet presAssocID="{366AC9E4-D929-42AF-8979-C442CBDE8A28}" presName="negativeSpace" presStyleCnt="0"/>
      <dgm:spPr/>
    </dgm:pt>
    <dgm:pt modelId="{BCE23F52-B2CC-4362-A093-B3F30A1216B1}" type="pres">
      <dgm:prSet presAssocID="{366AC9E4-D929-42AF-8979-C442CBDE8A28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77E9913-2E5F-4BC0-8E0C-748AF3C5B3E5}" type="presOf" srcId="{366AC9E4-D929-42AF-8979-C442CBDE8A28}" destId="{038649CF-6653-4765-81DC-282BB701EF48}" srcOrd="1" destOrd="0" presId="urn:microsoft.com/office/officeart/2005/8/layout/list1"/>
    <dgm:cxn modelId="{EA0F3DB0-5DC9-4A9B-BF86-02CE8BA240B6}" type="presOf" srcId="{366AC9E4-D929-42AF-8979-C442CBDE8A28}" destId="{47B8296A-A895-420F-AC1B-7A522E55C1B6}" srcOrd="0" destOrd="0" presId="urn:microsoft.com/office/officeart/2005/8/layout/list1"/>
    <dgm:cxn modelId="{6A6FD903-0A02-4FF2-8FA9-213C056E371D}" type="presOf" srcId="{3756CCF4-EC00-4603-9624-97B2AD8141A5}" destId="{F0FE183C-7E0A-47CD-8932-6DBB72ABA4E4}" srcOrd="1" destOrd="0" presId="urn:microsoft.com/office/officeart/2005/8/layout/list1"/>
    <dgm:cxn modelId="{C5623B22-1912-44EF-A3E7-CFFCFCA748FA}" srcId="{D2D007E1-852A-4FB1-87AE-508C78AD2138}" destId="{3756CCF4-EC00-4603-9624-97B2AD8141A5}" srcOrd="0" destOrd="0" parTransId="{8B28FAAA-BC51-433E-A295-6993330EA91A}" sibTransId="{635CF55B-4367-4873-BC18-3ED72DA7FEFC}"/>
    <dgm:cxn modelId="{0921660B-EEF1-4B76-A71B-51D173FDD279}" srcId="{D2D007E1-852A-4FB1-87AE-508C78AD2138}" destId="{E2089BF9-68B1-4649-B12B-D027803B9F19}" srcOrd="1" destOrd="0" parTransId="{8AB87BD1-D1C2-4369-A45C-60FC93595CC8}" sibTransId="{C43D90D7-7952-4F16-B342-E5ADAD3EC1C1}"/>
    <dgm:cxn modelId="{3A822099-6022-45BB-9862-AC0CC8AE3AFE}" type="presOf" srcId="{E2089BF9-68B1-4649-B12B-D027803B9F19}" destId="{6BD7C899-2DA3-48A1-A9F9-6B40E28A1EA6}" srcOrd="0" destOrd="0" presId="urn:microsoft.com/office/officeart/2005/8/layout/list1"/>
    <dgm:cxn modelId="{1B858D5E-F0C7-4FF8-84C9-75386293E3EA}" type="presOf" srcId="{E2089BF9-68B1-4649-B12B-D027803B9F19}" destId="{6A4E2CF8-A8F3-4FCC-B95B-BFEDA348D21B}" srcOrd="1" destOrd="0" presId="urn:microsoft.com/office/officeart/2005/8/layout/list1"/>
    <dgm:cxn modelId="{1D9325F2-744B-4878-B742-0339EA0D88AC}" srcId="{D2D007E1-852A-4FB1-87AE-508C78AD2138}" destId="{366AC9E4-D929-42AF-8979-C442CBDE8A28}" srcOrd="2" destOrd="0" parTransId="{C7695D53-5038-493D-8FF3-0117AC38A1E9}" sibTransId="{9A36AB2B-CDC9-4C3D-860C-FF0DEDA9817D}"/>
    <dgm:cxn modelId="{83EB13C8-A50D-441E-9B57-A46E37FF57C7}" type="presOf" srcId="{D2D007E1-852A-4FB1-87AE-508C78AD2138}" destId="{34598706-82A1-4508-8D40-68A11A55D2A6}" srcOrd="0" destOrd="0" presId="urn:microsoft.com/office/officeart/2005/8/layout/list1"/>
    <dgm:cxn modelId="{3A4E646F-FBAE-431A-9F54-DC580FC2DEED}" type="presOf" srcId="{3756CCF4-EC00-4603-9624-97B2AD8141A5}" destId="{A33F1E63-7EF4-444F-B501-62DB8A9A1E63}" srcOrd="0" destOrd="0" presId="urn:microsoft.com/office/officeart/2005/8/layout/list1"/>
    <dgm:cxn modelId="{E8A255D3-1B2D-4557-9132-8A557DE49AAE}" type="presParOf" srcId="{34598706-82A1-4508-8D40-68A11A55D2A6}" destId="{B02A852E-D243-40B5-8AB6-DD3634E1E267}" srcOrd="0" destOrd="0" presId="urn:microsoft.com/office/officeart/2005/8/layout/list1"/>
    <dgm:cxn modelId="{26E4AC98-3F44-4029-B99C-1846FCA51CDB}" type="presParOf" srcId="{B02A852E-D243-40B5-8AB6-DD3634E1E267}" destId="{A33F1E63-7EF4-444F-B501-62DB8A9A1E63}" srcOrd="0" destOrd="0" presId="urn:microsoft.com/office/officeart/2005/8/layout/list1"/>
    <dgm:cxn modelId="{B5D9E813-A55E-4B46-BC8E-F5FC0EC2131A}" type="presParOf" srcId="{B02A852E-D243-40B5-8AB6-DD3634E1E267}" destId="{F0FE183C-7E0A-47CD-8932-6DBB72ABA4E4}" srcOrd="1" destOrd="0" presId="urn:microsoft.com/office/officeart/2005/8/layout/list1"/>
    <dgm:cxn modelId="{9DB632A0-621E-4B77-846B-2368885DC661}" type="presParOf" srcId="{34598706-82A1-4508-8D40-68A11A55D2A6}" destId="{30EA469F-CA88-4A4C-BE2D-8DADFC5899EC}" srcOrd="1" destOrd="0" presId="urn:microsoft.com/office/officeart/2005/8/layout/list1"/>
    <dgm:cxn modelId="{0AA3060A-66D3-4DD2-A3BC-EDE8E822C4BB}" type="presParOf" srcId="{34598706-82A1-4508-8D40-68A11A55D2A6}" destId="{F2C020A3-4AB2-429A-A720-C40BBF5818F9}" srcOrd="2" destOrd="0" presId="urn:microsoft.com/office/officeart/2005/8/layout/list1"/>
    <dgm:cxn modelId="{A4B80AA1-1804-4F4B-A5FE-18B1B7E46018}" type="presParOf" srcId="{34598706-82A1-4508-8D40-68A11A55D2A6}" destId="{9D471A6E-69DC-4CD9-929E-776FA35F7990}" srcOrd="3" destOrd="0" presId="urn:microsoft.com/office/officeart/2005/8/layout/list1"/>
    <dgm:cxn modelId="{7C9C5C04-9DDA-4D37-8948-793D6A895CA7}" type="presParOf" srcId="{34598706-82A1-4508-8D40-68A11A55D2A6}" destId="{3312B155-7A96-49FF-99D2-2B7FA79AC366}" srcOrd="4" destOrd="0" presId="urn:microsoft.com/office/officeart/2005/8/layout/list1"/>
    <dgm:cxn modelId="{B7C4AA90-04F9-48F0-99B1-B20FCDBBE3E4}" type="presParOf" srcId="{3312B155-7A96-49FF-99D2-2B7FA79AC366}" destId="{6BD7C899-2DA3-48A1-A9F9-6B40E28A1EA6}" srcOrd="0" destOrd="0" presId="urn:microsoft.com/office/officeart/2005/8/layout/list1"/>
    <dgm:cxn modelId="{5638D827-F3DF-4D34-8A96-A75BB2A3A24A}" type="presParOf" srcId="{3312B155-7A96-49FF-99D2-2B7FA79AC366}" destId="{6A4E2CF8-A8F3-4FCC-B95B-BFEDA348D21B}" srcOrd="1" destOrd="0" presId="urn:microsoft.com/office/officeart/2005/8/layout/list1"/>
    <dgm:cxn modelId="{0155FC7F-4BD0-4FC2-B513-4596C2E6C84E}" type="presParOf" srcId="{34598706-82A1-4508-8D40-68A11A55D2A6}" destId="{C68F4A2B-48E0-4574-A11D-5D265E81A095}" srcOrd="5" destOrd="0" presId="urn:microsoft.com/office/officeart/2005/8/layout/list1"/>
    <dgm:cxn modelId="{B1A803F6-B399-4674-AC9A-584564D13B5A}" type="presParOf" srcId="{34598706-82A1-4508-8D40-68A11A55D2A6}" destId="{B86BD0D4-4FE8-4787-84EC-460EFD5B473C}" srcOrd="6" destOrd="0" presId="urn:microsoft.com/office/officeart/2005/8/layout/list1"/>
    <dgm:cxn modelId="{10B57C16-A7FA-4C47-B269-7159DCF4D315}" type="presParOf" srcId="{34598706-82A1-4508-8D40-68A11A55D2A6}" destId="{A6DC07FF-919C-411B-8414-5FB0F7B84398}" srcOrd="7" destOrd="0" presId="urn:microsoft.com/office/officeart/2005/8/layout/list1"/>
    <dgm:cxn modelId="{B20A675A-55A0-4144-8E1E-F7775568CA7E}" type="presParOf" srcId="{34598706-82A1-4508-8D40-68A11A55D2A6}" destId="{9C32F2C6-B3B8-4A64-8406-4E00CEC94B10}" srcOrd="8" destOrd="0" presId="urn:microsoft.com/office/officeart/2005/8/layout/list1"/>
    <dgm:cxn modelId="{FF73D644-5637-488F-A004-142FCDE0C058}" type="presParOf" srcId="{9C32F2C6-B3B8-4A64-8406-4E00CEC94B10}" destId="{47B8296A-A895-420F-AC1B-7A522E55C1B6}" srcOrd="0" destOrd="0" presId="urn:microsoft.com/office/officeart/2005/8/layout/list1"/>
    <dgm:cxn modelId="{376044D4-B385-4147-8194-EA1F0854E72E}" type="presParOf" srcId="{9C32F2C6-B3B8-4A64-8406-4E00CEC94B10}" destId="{038649CF-6653-4765-81DC-282BB701EF48}" srcOrd="1" destOrd="0" presId="urn:microsoft.com/office/officeart/2005/8/layout/list1"/>
    <dgm:cxn modelId="{86231733-EDE3-4D4A-AE56-38F7813436C3}" type="presParOf" srcId="{34598706-82A1-4508-8D40-68A11A55D2A6}" destId="{F946F2E5-BC15-4636-9F97-08AE785081D6}" srcOrd="9" destOrd="0" presId="urn:microsoft.com/office/officeart/2005/8/layout/list1"/>
    <dgm:cxn modelId="{03B994AB-A6A3-4C6C-BF62-AEFCC699A7F3}" type="presParOf" srcId="{34598706-82A1-4508-8D40-68A11A55D2A6}" destId="{BCE23F52-B2CC-4362-A093-B3F30A1216B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DF3454-214D-4283-85A2-AC31752D22FF}">
      <dsp:nvSpPr>
        <dsp:cNvPr id="0" name=""/>
        <dsp:cNvSpPr/>
      </dsp:nvSpPr>
      <dsp:spPr>
        <a:xfrm>
          <a:off x="2743200" y="0"/>
          <a:ext cx="2286000" cy="2286000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النمط (4)</a:t>
          </a:r>
          <a:endParaRPr lang="ar-SA" sz="2000" b="1" kern="1200" dirty="0"/>
        </a:p>
      </dsp:txBody>
      <dsp:txXfrm>
        <a:off x="3314700" y="1143000"/>
        <a:ext cx="1143000" cy="1143000"/>
      </dsp:txXfrm>
    </dsp:sp>
    <dsp:sp modelId="{8E2E2E21-60EE-410D-AB45-9643F679C591}">
      <dsp:nvSpPr>
        <dsp:cNvPr id="0" name=""/>
        <dsp:cNvSpPr/>
      </dsp:nvSpPr>
      <dsp:spPr>
        <a:xfrm>
          <a:off x="1579511" y="2286000"/>
          <a:ext cx="2286000" cy="2286000"/>
        </a:xfrm>
        <a:prstGeom prst="triangle">
          <a:avLst/>
        </a:prstGeom>
        <a:solidFill>
          <a:schemeClr val="accent2">
            <a:hueOff val="635930"/>
            <a:satOff val="-14509"/>
            <a:lumOff val="536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smtClean="0"/>
            <a:t>الاستجابات التعودية(2)</a:t>
          </a:r>
          <a:endParaRPr lang="ar-SA" sz="2000" b="1" kern="1200" dirty="0"/>
        </a:p>
      </dsp:txBody>
      <dsp:txXfrm>
        <a:off x="2151011" y="3429000"/>
        <a:ext cx="1143000" cy="1143000"/>
      </dsp:txXfrm>
    </dsp:sp>
    <dsp:sp modelId="{93D8C20A-D999-44B9-ABBA-D82872A7D828}">
      <dsp:nvSpPr>
        <dsp:cNvPr id="0" name=""/>
        <dsp:cNvSpPr/>
      </dsp:nvSpPr>
      <dsp:spPr>
        <a:xfrm rot="10800000">
          <a:off x="2743200" y="2286000"/>
          <a:ext cx="2286000" cy="2286000"/>
        </a:xfrm>
        <a:prstGeom prst="triangle">
          <a:avLst/>
        </a:prstGeom>
        <a:solidFill>
          <a:schemeClr val="accent2">
            <a:hueOff val="1271860"/>
            <a:satOff val="-29019"/>
            <a:lumOff val="10719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smtClean="0"/>
            <a:t>السمات</a:t>
          </a:r>
          <a:r>
            <a:rPr lang="ar-SA" sz="2800" b="1" kern="1200" smtClean="0"/>
            <a:t> (3)</a:t>
          </a:r>
          <a:endParaRPr lang="ar-SA" sz="2800" b="1" kern="1200" dirty="0"/>
        </a:p>
      </dsp:txBody>
      <dsp:txXfrm rot="10800000">
        <a:off x="3314700" y="2286000"/>
        <a:ext cx="1143000" cy="1143000"/>
      </dsp:txXfrm>
    </dsp:sp>
    <dsp:sp modelId="{9EA65D9B-261A-4465-99D6-F00EB8E44EAF}">
      <dsp:nvSpPr>
        <dsp:cNvPr id="0" name=""/>
        <dsp:cNvSpPr/>
      </dsp:nvSpPr>
      <dsp:spPr>
        <a:xfrm>
          <a:off x="3886200" y="2286000"/>
          <a:ext cx="2286000" cy="2286000"/>
        </a:xfrm>
        <a:prstGeom prst="triangle">
          <a:avLst/>
        </a:prstGeom>
        <a:solidFill>
          <a:schemeClr val="accent2">
            <a:hueOff val="1907790"/>
            <a:satOff val="-43528"/>
            <a:lumOff val="16079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smtClean="0"/>
            <a:t>الاستجابات النوعية (1)</a:t>
          </a:r>
          <a:endParaRPr lang="ar-SA" sz="2000" b="1" kern="1200" dirty="0"/>
        </a:p>
      </dsp:txBody>
      <dsp:txXfrm>
        <a:off x="4457700" y="3429000"/>
        <a:ext cx="1143000" cy="1143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C020A3-4AB2-429A-A720-C40BBF5818F9}">
      <dsp:nvSpPr>
        <dsp:cNvPr id="0" name=""/>
        <dsp:cNvSpPr/>
      </dsp:nvSpPr>
      <dsp:spPr>
        <a:xfrm>
          <a:off x="0" y="464019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FE183C-7E0A-47CD-8932-6DBB72ABA4E4}">
      <dsp:nvSpPr>
        <dsp:cNvPr id="0" name=""/>
        <dsp:cNvSpPr/>
      </dsp:nvSpPr>
      <dsp:spPr>
        <a:xfrm>
          <a:off x="304800" y="6459"/>
          <a:ext cx="4267200" cy="915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dirty="0" smtClean="0"/>
            <a:t>أ</a:t>
          </a:r>
          <a:r>
            <a:rPr lang="ar-SA" sz="1600" b="1" kern="1200" dirty="0" smtClean="0">
              <a:solidFill>
                <a:schemeClr val="tx1"/>
              </a:solidFill>
            </a:rPr>
            <a:t>. زيادة الإشراط:  </a:t>
          </a:r>
          <a:r>
            <a:rPr lang="ar-SA" sz="1600" b="1" kern="1200" dirty="0" smtClean="0"/>
            <a:t>اضطراب </a:t>
          </a:r>
          <a:r>
            <a:rPr lang="ar-SA" sz="1600" b="1" kern="1200" dirty="0" err="1" smtClean="0"/>
            <a:t>الدسثيميا</a:t>
          </a:r>
          <a:r>
            <a:rPr lang="ar-SA" sz="1600" b="1" kern="1200" dirty="0" smtClean="0"/>
            <a:t>، وتشمل القلق، الاكتئاب، المخاوف، الوساوس،المخاوف (ارتفاع درجة العصابية وانخفاض الانبساط)</a:t>
          </a:r>
          <a:endParaRPr lang="ar-SA" sz="1600" b="1" kern="1200" dirty="0"/>
        </a:p>
      </dsp:txBody>
      <dsp:txXfrm>
        <a:off x="349472" y="51131"/>
        <a:ext cx="4177856" cy="825776"/>
      </dsp:txXfrm>
    </dsp:sp>
    <dsp:sp modelId="{B86BD0D4-4FE8-4787-84EC-460EFD5B473C}">
      <dsp:nvSpPr>
        <dsp:cNvPr id="0" name=""/>
        <dsp:cNvSpPr/>
      </dsp:nvSpPr>
      <dsp:spPr>
        <a:xfrm>
          <a:off x="0" y="1870179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4E2CF8-A8F3-4FCC-B95B-BFEDA348D21B}">
      <dsp:nvSpPr>
        <dsp:cNvPr id="0" name=""/>
        <dsp:cNvSpPr/>
      </dsp:nvSpPr>
      <dsp:spPr>
        <a:xfrm>
          <a:off x="304800" y="1412619"/>
          <a:ext cx="4267200" cy="915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solidFill>
                <a:schemeClr val="tx1"/>
              </a:solidFill>
            </a:rPr>
            <a:t>ب. نقص الإشراط: </a:t>
          </a:r>
          <a:r>
            <a:rPr lang="ar-SA" sz="1600" b="1" kern="1200" dirty="0" smtClean="0"/>
            <a:t>لم يكتسبوا استجابات خوف أو الإحساس بالذنب بما فيه الكفاية مثل المجرمين السيكوباتيين.(ارتفاع درجتي العصابية والانبساط معاً)</a:t>
          </a:r>
          <a:endParaRPr lang="ar-SA" sz="1600" b="1" kern="1200" dirty="0"/>
        </a:p>
      </dsp:txBody>
      <dsp:txXfrm>
        <a:off x="349472" y="1457291"/>
        <a:ext cx="4177856" cy="825776"/>
      </dsp:txXfrm>
    </dsp:sp>
    <dsp:sp modelId="{BCE23F52-B2CC-4362-A093-B3F30A1216B1}">
      <dsp:nvSpPr>
        <dsp:cNvPr id="0" name=""/>
        <dsp:cNvSpPr/>
      </dsp:nvSpPr>
      <dsp:spPr>
        <a:xfrm>
          <a:off x="0" y="3276340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8649CF-6653-4765-81DC-282BB701EF48}">
      <dsp:nvSpPr>
        <dsp:cNvPr id="0" name=""/>
        <dsp:cNvSpPr/>
      </dsp:nvSpPr>
      <dsp:spPr>
        <a:xfrm>
          <a:off x="304800" y="2818780"/>
          <a:ext cx="4267200" cy="915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solidFill>
                <a:schemeClr val="tx1"/>
              </a:solidFill>
            </a:rPr>
            <a:t>ج. الاشراط الخاطئ: </a:t>
          </a:r>
          <a:r>
            <a:rPr lang="ar-SA" sz="1600" b="1" kern="1200" dirty="0" smtClean="0"/>
            <a:t>يحدث عندما يتكون اشراط مرغوب وايجابي من وجهة نظر الفرد نفسه ويترتب عليه تدعيم وإشباع رغبه لكنه مضاد لقوانين البلد. مثل الجنسية المثلية.</a:t>
          </a:r>
          <a:endParaRPr lang="ar-SA" sz="1600" b="1" kern="1200" dirty="0"/>
        </a:p>
      </dsp:txBody>
      <dsp:txXfrm>
        <a:off x="349472" y="2863452"/>
        <a:ext cx="4177856" cy="8257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34668-242D-4EEE-8C2C-1B18A8AA9502}" type="datetimeFigureOut">
              <a:rPr lang="ar-SA" smtClean="0"/>
              <a:pPr/>
              <a:t>25/11/35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6CB9BE8-63AF-482F-8E70-CE2689EB1CA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34668-242D-4EEE-8C2C-1B18A8AA9502}" type="datetimeFigureOut">
              <a:rPr lang="ar-SA" smtClean="0"/>
              <a:pPr/>
              <a:t>25/11/35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B9BE8-63AF-482F-8E70-CE2689EB1CA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34668-242D-4EEE-8C2C-1B18A8AA9502}" type="datetimeFigureOut">
              <a:rPr lang="ar-SA" smtClean="0"/>
              <a:pPr/>
              <a:t>25/11/35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B9BE8-63AF-482F-8E70-CE2689EB1CA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34668-242D-4EEE-8C2C-1B18A8AA9502}" type="datetimeFigureOut">
              <a:rPr lang="ar-SA" smtClean="0"/>
              <a:pPr/>
              <a:t>25/11/35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B9BE8-63AF-482F-8E70-CE2689EB1CA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34668-242D-4EEE-8C2C-1B18A8AA9502}" type="datetimeFigureOut">
              <a:rPr lang="ar-SA" smtClean="0"/>
              <a:pPr/>
              <a:t>25/11/35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6CB9BE8-63AF-482F-8E70-CE2689EB1CA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34668-242D-4EEE-8C2C-1B18A8AA9502}" type="datetimeFigureOut">
              <a:rPr lang="ar-SA" smtClean="0"/>
              <a:pPr/>
              <a:t>25/11/35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B9BE8-63AF-482F-8E70-CE2689EB1CA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34668-242D-4EEE-8C2C-1B18A8AA9502}" type="datetimeFigureOut">
              <a:rPr lang="ar-SA" smtClean="0"/>
              <a:pPr/>
              <a:t>25/11/35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B9BE8-63AF-482F-8E70-CE2689EB1CA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34668-242D-4EEE-8C2C-1B18A8AA9502}" type="datetimeFigureOut">
              <a:rPr lang="ar-SA" smtClean="0"/>
              <a:pPr/>
              <a:t>25/11/35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B9BE8-63AF-482F-8E70-CE2689EB1CA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34668-242D-4EEE-8C2C-1B18A8AA9502}" type="datetimeFigureOut">
              <a:rPr lang="ar-SA" smtClean="0"/>
              <a:pPr/>
              <a:t>25/11/35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B9BE8-63AF-482F-8E70-CE2689EB1CA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34668-242D-4EEE-8C2C-1B18A8AA9502}" type="datetimeFigureOut">
              <a:rPr lang="ar-SA" smtClean="0"/>
              <a:pPr/>
              <a:t>25/11/35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B9BE8-63AF-482F-8E70-CE2689EB1CA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34668-242D-4EEE-8C2C-1B18A8AA9502}" type="datetimeFigureOut">
              <a:rPr lang="ar-SA" smtClean="0"/>
              <a:pPr/>
              <a:t>25/11/35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6CB9BE8-63AF-482F-8E70-CE2689EB1CA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8D34668-242D-4EEE-8C2C-1B18A8AA9502}" type="datetimeFigureOut">
              <a:rPr lang="ar-SA" smtClean="0"/>
              <a:pPr/>
              <a:t>25/11/35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6CB9BE8-63AF-482F-8E70-CE2689EB1CA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endParaRPr lang="ar-SA" dirty="0" smtClean="0"/>
          </a:p>
          <a:p>
            <a:endParaRPr lang="ar-SA" dirty="0" smtClean="0"/>
          </a:p>
          <a:p>
            <a:r>
              <a:rPr lang="ar-SA" sz="3600" dirty="0" smtClean="0"/>
              <a:t>المحاضرة (2)</a:t>
            </a:r>
          </a:p>
          <a:p>
            <a:r>
              <a:rPr lang="ar-SA" sz="4800" dirty="0" smtClean="0">
                <a:solidFill>
                  <a:srgbClr val="FF0000"/>
                </a:solidFill>
              </a:rPr>
              <a:t>أبعاد الشخصية</a:t>
            </a:r>
          </a:p>
          <a:p>
            <a:endParaRPr lang="ar-SA" sz="4800" dirty="0" smtClean="0">
              <a:solidFill>
                <a:srgbClr val="FF0000"/>
              </a:solidFill>
            </a:endParaRPr>
          </a:p>
          <a:p>
            <a:endParaRPr lang="ar-SA" sz="4800" dirty="0" smtClean="0">
              <a:solidFill>
                <a:srgbClr val="FF0000"/>
              </a:solidFill>
            </a:endParaRPr>
          </a:p>
          <a:p>
            <a:endParaRPr lang="ar-SA" sz="4800" dirty="0">
              <a:solidFill>
                <a:srgbClr val="FF0000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976298"/>
          </a:xfrm>
        </p:spPr>
        <p:txBody>
          <a:bodyPr/>
          <a:lstStyle/>
          <a:p>
            <a:r>
              <a:rPr lang="ar-SA" b="1" dirty="0" smtClean="0">
                <a:solidFill>
                  <a:schemeClr val="bg2">
                    <a:lumMod val="25000"/>
                  </a:schemeClr>
                </a:solidFill>
              </a:rPr>
              <a:t>مقاييس الشخصية</a:t>
            </a:r>
            <a:endParaRPr lang="ar-SA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ما هي الأبعاد الثلاثة لنظرية </a:t>
            </a:r>
            <a:r>
              <a:rPr lang="ar-SA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آيزنك</a:t>
            </a:r>
            <a:r>
              <a:rPr lang="ar-SA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وكيف تم اختيارها؟؟؟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اعتمد "</a:t>
            </a:r>
            <a:r>
              <a:rPr lang="ar-SA" sz="2800" dirty="0" err="1" smtClean="0">
                <a:latin typeface="Arial" charset="0"/>
                <a:cs typeface="Arial" charset="0"/>
              </a:rPr>
              <a:t>ايزنك</a:t>
            </a:r>
            <a:r>
              <a:rPr lang="ar-SA" sz="2800" dirty="0" smtClean="0">
                <a:latin typeface="Arial" charset="0"/>
                <a:cs typeface="Arial" charset="0"/>
              </a:rPr>
              <a:t> " في استخباره على نظرية الأنماط التي تعتمد على نظرية "</a:t>
            </a:r>
            <a:r>
              <a:rPr lang="ar-SA" sz="2800" dirty="0" err="1" smtClean="0">
                <a:latin typeface="Arial" charset="0"/>
                <a:cs typeface="Arial" charset="0"/>
              </a:rPr>
              <a:t>ابوقراط</a:t>
            </a:r>
            <a:r>
              <a:rPr lang="ar-SA" sz="2800" dirty="0" smtClean="0">
                <a:latin typeface="Arial" charset="0"/>
                <a:cs typeface="Arial" charset="0"/>
              </a:rPr>
              <a:t>" قبل ألفي عام تقريباً, </a:t>
            </a:r>
            <a:r>
              <a:rPr lang="ar-SA" sz="2800" dirty="0" err="1" smtClean="0">
                <a:latin typeface="Arial" charset="0"/>
                <a:cs typeface="Arial" charset="0"/>
              </a:rPr>
              <a:t>و</a:t>
            </a:r>
            <a:r>
              <a:rPr lang="ar-SA" sz="2800" dirty="0" smtClean="0">
                <a:latin typeface="Arial" charset="0"/>
                <a:cs typeface="Arial" charset="0"/>
              </a:rPr>
              <a:t> </a:t>
            </a:r>
            <a:r>
              <a:rPr lang="ar-SA" sz="2800" dirty="0" err="1" smtClean="0">
                <a:latin typeface="Arial" charset="0"/>
                <a:cs typeface="Arial" charset="0"/>
              </a:rPr>
              <a:t>طورعنها</a:t>
            </a:r>
            <a:r>
              <a:rPr lang="ar-SA" sz="2800" dirty="0" smtClean="0">
                <a:latin typeface="Arial" charset="0"/>
                <a:cs typeface="Arial" charset="0"/>
              </a:rPr>
              <a:t> نظريته في الانبساط </a:t>
            </a:r>
            <a:r>
              <a:rPr lang="ar-SA" sz="2800" dirty="0" err="1" smtClean="0">
                <a:latin typeface="Arial" charset="0"/>
                <a:cs typeface="Arial" charset="0"/>
              </a:rPr>
              <a:t>و</a:t>
            </a:r>
            <a:r>
              <a:rPr lang="ar-SA" sz="2800" dirty="0" smtClean="0">
                <a:latin typeface="Arial" charset="0"/>
                <a:cs typeface="Arial" charset="0"/>
              </a:rPr>
              <a:t> </a:t>
            </a:r>
            <a:r>
              <a:rPr lang="ar-SA" sz="2800" dirty="0" err="1" smtClean="0">
                <a:latin typeface="Arial" charset="0"/>
                <a:cs typeface="Arial" charset="0"/>
              </a:rPr>
              <a:t>العصابية</a:t>
            </a:r>
            <a:r>
              <a:rPr lang="ar-SA" sz="2800" dirty="0" smtClean="0">
                <a:latin typeface="Arial" charset="0"/>
                <a:cs typeface="Arial" charset="0"/>
              </a:rPr>
              <a:t> . حيث قدم مخططا وجد فيه تداخلا قويا بين بعدي </a:t>
            </a:r>
            <a:r>
              <a:rPr lang="ar-SA" sz="2800" dirty="0" err="1" smtClean="0">
                <a:latin typeface="Arial" charset="0"/>
                <a:cs typeface="Arial" charset="0"/>
              </a:rPr>
              <a:t>العصابية</a:t>
            </a:r>
            <a:r>
              <a:rPr lang="ar-SA" sz="2800" dirty="0" smtClean="0">
                <a:latin typeface="Arial" charset="0"/>
                <a:cs typeface="Arial" charset="0"/>
              </a:rPr>
              <a:t> و الانبساطية مع أمزجة "</a:t>
            </a:r>
            <a:r>
              <a:rPr lang="ar-SA" sz="2800" dirty="0" err="1" smtClean="0">
                <a:latin typeface="Arial" charset="0"/>
                <a:cs typeface="Arial" charset="0"/>
              </a:rPr>
              <a:t>ابوقراط</a:t>
            </a:r>
            <a:r>
              <a:rPr lang="ar-SA" sz="2800" dirty="0" smtClean="0">
                <a:latin typeface="Arial" charset="0"/>
                <a:cs typeface="Arial" charset="0"/>
              </a:rPr>
              <a:t>", و الذي لاقى جدلا كبيرا, وبعد ذلك ظهر مخطط "</a:t>
            </a:r>
            <a:r>
              <a:rPr lang="ar-SA" sz="2800" dirty="0" err="1" smtClean="0">
                <a:latin typeface="Arial" charset="0"/>
                <a:cs typeface="Arial" charset="0"/>
              </a:rPr>
              <a:t>كاتل</a:t>
            </a:r>
            <a:r>
              <a:rPr lang="ar-SA" sz="2800" dirty="0" smtClean="0">
                <a:latin typeface="Arial" charset="0"/>
                <a:cs typeface="Arial" charset="0"/>
              </a:rPr>
              <a:t> " </a:t>
            </a:r>
            <a:r>
              <a:rPr lang="ar-SA" sz="2800" dirty="0" err="1" smtClean="0">
                <a:latin typeface="Arial" charset="0"/>
                <a:cs typeface="Arial" charset="0"/>
              </a:rPr>
              <a:t>و</a:t>
            </a:r>
            <a:r>
              <a:rPr lang="ar-SA" sz="2800" dirty="0" smtClean="0">
                <a:latin typeface="Arial" charset="0"/>
                <a:cs typeface="Arial" charset="0"/>
              </a:rPr>
              <a:t> دراسات "</a:t>
            </a:r>
            <a:r>
              <a:rPr lang="ar-SA" sz="2800" dirty="0" err="1" smtClean="0">
                <a:latin typeface="Arial" charset="0"/>
                <a:cs typeface="Arial" charset="0"/>
              </a:rPr>
              <a:t>جيلفورد</a:t>
            </a:r>
            <a:r>
              <a:rPr lang="ar-SA" sz="2800" dirty="0" smtClean="0">
                <a:latin typeface="Arial" charset="0"/>
                <a:cs typeface="Arial" charset="0"/>
              </a:rPr>
              <a:t> "  اللذان يقدمان نتائج مشابهة.</a:t>
            </a:r>
          </a:p>
          <a:p>
            <a:pPr marL="342900" indent="-342900"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2.اعتمد التحليل </a:t>
            </a:r>
            <a:r>
              <a:rPr lang="ar-SA" sz="2800" dirty="0" err="1" smtClean="0">
                <a:latin typeface="Arial" charset="0"/>
                <a:cs typeface="Arial" charset="0"/>
              </a:rPr>
              <a:t>العاملي</a:t>
            </a:r>
            <a:r>
              <a:rPr lang="ar-SA" sz="2800" dirty="0" smtClean="0">
                <a:latin typeface="Arial" charset="0"/>
                <a:cs typeface="Arial" charset="0"/>
              </a:rPr>
              <a:t> في وضعه الاستخبار والذي يهدف إلى</a:t>
            </a:r>
          </a:p>
          <a:p>
            <a:pPr marL="342900" indent="-342900"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 استخلاص الأبعاد الأساسية للشخصية .</a:t>
            </a:r>
          </a:p>
          <a:p>
            <a:pPr marL="342900" indent="-342900"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3.حاول اختيار الأبعاد التي هي عوامل أساسية في الفروق الفردية.</a:t>
            </a:r>
          </a:p>
          <a:p>
            <a:pPr marL="342900" indent="-342900"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4.الأبعاد الثلاثة ترتبط ارتباطا وثيقا بالوراثة , استند على دراسات </a:t>
            </a:r>
          </a:p>
          <a:p>
            <a:pPr marL="342900" indent="-342900"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في ذلك</a:t>
            </a:r>
            <a:endParaRPr lang="en-US" sz="2800" dirty="0" smtClean="0">
              <a:latin typeface="Arial" charset="0"/>
              <a:cs typeface="Arial" charset="0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sz="quarter" idx="1"/>
          </p:nvPr>
        </p:nvSpPr>
        <p:spPr bwMode="auto">
          <a:xfrm>
            <a:off x="214282" y="214290"/>
            <a:ext cx="8472518" cy="5805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pPr marL="342900" indent="-342900"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5</a:t>
            </a:r>
            <a:r>
              <a:rPr lang="ar-SA" sz="2800" dirty="0">
                <a:latin typeface="Arial" charset="0"/>
                <a:cs typeface="Arial" charset="0"/>
              </a:rPr>
              <a:t>. درس تأثير العقاقير ( المهبطة </a:t>
            </a:r>
            <a:r>
              <a:rPr lang="ar-SA" sz="2800" dirty="0" err="1">
                <a:latin typeface="Arial" charset="0"/>
                <a:cs typeface="Arial" charset="0"/>
              </a:rPr>
              <a:t>و</a:t>
            </a:r>
            <a:r>
              <a:rPr lang="ar-SA" sz="2800" dirty="0">
                <a:latin typeface="Arial" charset="0"/>
                <a:cs typeface="Arial" charset="0"/>
              </a:rPr>
              <a:t> المنبهة) على الشخصية , فوجد أن</a:t>
            </a:r>
          </a:p>
          <a:p>
            <a:pPr marL="342900" indent="-342900">
              <a:defRPr/>
            </a:pPr>
            <a:r>
              <a:rPr lang="ar-SA" sz="2800" dirty="0">
                <a:latin typeface="Arial" charset="0"/>
                <a:cs typeface="Arial" charset="0"/>
              </a:rPr>
              <a:t> مركز الشخص على بعد الانبساط/الانطواء يمكن تغييره عن طريق </a:t>
            </a:r>
          </a:p>
          <a:p>
            <a:pPr marL="342900" indent="-342900">
              <a:defRPr/>
            </a:pPr>
            <a:r>
              <a:rPr lang="ar-SA" sz="2800" dirty="0">
                <a:latin typeface="Arial" charset="0"/>
                <a:cs typeface="Arial" charset="0"/>
              </a:rPr>
              <a:t>العقاقير .</a:t>
            </a:r>
          </a:p>
          <a:p>
            <a:pPr marL="342900" indent="-342900">
              <a:defRPr/>
            </a:pPr>
            <a:r>
              <a:rPr lang="ar-SA" sz="2800" dirty="0">
                <a:latin typeface="Arial" charset="0"/>
                <a:cs typeface="Arial" charset="0"/>
              </a:rPr>
              <a:t>6. كما درس غيرها الكثير من المجالات المشتركة بين بحوث الشخصية</a:t>
            </a:r>
          </a:p>
          <a:p>
            <a:pPr marL="342900" indent="-342900">
              <a:defRPr/>
            </a:pPr>
            <a:r>
              <a:rPr lang="ar-SA" sz="2800" dirty="0">
                <a:latin typeface="Arial" charset="0"/>
                <a:cs typeface="Arial" charset="0"/>
              </a:rPr>
              <a:t> و علم النفس المرضي .</a:t>
            </a:r>
          </a:p>
          <a:p>
            <a:pPr marL="342900" indent="-342900">
              <a:defRPr/>
            </a:pPr>
            <a:r>
              <a:rPr lang="ar-SA" sz="2800" dirty="0">
                <a:latin typeface="Arial" charset="0"/>
                <a:cs typeface="Arial" charset="0"/>
              </a:rPr>
              <a:t>بناء على ذلك اختار بعدي </a:t>
            </a:r>
            <a:r>
              <a:rPr lang="ar-SA" sz="2800" dirty="0" err="1">
                <a:latin typeface="Arial" charset="0"/>
                <a:cs typeface="Arial" charset="0"/>
              </a:rPr>
              <a:t>العصابية</a:t>
            </a:r>
            <a:r>
              <a:rPr lang="ar-SA" sz="2800" dirty="0">
                <a:latin typeface="Arial" charset="0"/>
                <a:cs typeface="Arial" charset="0"/>
              </a:rPr>
              <a:t> و الانبساط لاعتقاده أن هذين </a:t>
            </a:r>
          </a:p>
          <a:p>
            <a:pPr marL="342900" indent="-342900">
              <a:defRPr/>
            </a:pPr>
            <a:r>
              <a:rPr lang="ar-SA" sz="2800" dirty="0">
                <a:latin typeface="Arial" charset="0"/>
                <a:cs typeface="Arial" charset="0"/>
              </a:rPr>
              <a:t>العاملين يسهمان إسهاما كبيرا في وصف الشخصية أكثر من أي مجموعة</a:t>
            </a:r>
          </a:p>
          <a:p>
            <a:pPr marL="342900" indent="-342900">
              <a:defRPr/>
            </a:pPr>
            <a:r>
              <a:rPr lang="ar-SA" sz="2800" dirty="0">
                <a:latin typeface="Arial" charset="0"/>
                <a:cs typeface="Arial" charset="0"/>
              </a:rPr>
              <a:t> ثنائية أخرى من العوامل خارج المجال المعرفي</a:t>
            </a:r>
          </a:p>
          <a:p>
            <a:pPr marL="342900" indent="-342900">
              <a:defRPr/>
            </a:pPr>
            <a:r>
              <a:rPr lang="ar-SA" sz="2800" dirty="0">
                <a:latin typeface="Arial" charset="0"/>
                <a:cs typeface="Arial" charset="0"/>
              </a:rPr>
              <a:t>و افترض "أيزنك" عام 1952 </a:t>
            </a:r>
            <a:r>
              <a:rPr lang="ar-SA" sz="2800" dirty="0" err="1">
                <a:latin typeface="Arial" charset="0"/>
                <a:cs typeface="Arial" charset="0"/>
              </a:rPr>
              <a:t>م</a:t>
            </a:r>
            <a:r>
              <a:rPr lang="ar-SA" sz="2800" dirty="0">
                <a:latin typeface="Arial" charset="0"/>
                <a:cs typeface="Arial" charset="0"/>
              </a:rPr>
              <a:t> أنه يمكن التسليم ببعد أساسي ثالث في</a:t>
            </a:r>
          </a:p>
          <a:p>
            <a:pPr marL="342900" indent="-342900">
              <a:defRPr/>
            </a:pPr>
            <a:r>
              <a:rPr lang="ar-SA" sz="2800" dirty="0">
                <a:latin typeface="Arial" charset="0"/>
                <a:cs typeface="Arial" charset="0"/>
              </a:rPr>
              <a:t> الشخصية  مستقل عن عاملي الانبساط </a:t>
            </a:r>
            <a:r>
              <a:rPr lang="ar-SA" sz="2800" dirty="0" err="1">
                <a:latin typeface="Arial" charset="0"/>
                <a:cs typeface="Arial" charset="0"/>
              </a:rPr>
              <a:t>و</a:t>
            </a:r>
            <a:r>
              <a:rPr lang="ar-SA" sz="2800" dirty="0">
                <a:latin typeface="Arial" charset="0"/>
                <a:cs typeface="Arial" charset="0"/>
              </a:rPr>
              <a:t> </a:t>
            </a:r>
            <a:r>
              <a:rPr lang="ar-SA" sz="2800" dirty="0" err="1">
                <a:latin typeface="Arial" charset="0"/>
                <a:cs typeface="Arial" charset="0"/>
              </a:rPr>
              <a:t>العصابية</a:t>
            </a:r>
            <a:r>
              <a:rPr lang="ar-SA" sz="2800" dirty="0">
                <a:latin typeface="Arial" charset="0"/>
                <a:cs typeface="Arial" charset="0"/>
              </a:rPr>
              <a:t> , أطلق عليه اسم </a:t>
            </a:r>
          </a:p>
          <a:p>
            <a:pPr marL="342900" indent="-342900">
              <a:defRPr/>
            </a:pPr>
            <a:r>
              <a:rPr lang="ar-SA" sz="2800" dirty="0">
                <a:latin typeface="Arial" charset="0"/>
                <a:cs typeface="Arial" charset="0"/>
              </a:rPr>
              <a:t>" </a:t>
            </a:r>
            <a:r>
              <a:rPr lang="ar-SA" sz="2800" dirty="0" err="1">
                <a:latin typeface="Arial" charset="0"/>
                <a:cs typeface="Arial" charset="0"/>
              </a:rPr>
              <a:t>الذهانية</a:t>
            </a:r>
            <a:r>
              <a:rPr lang="ar-SA" sz="2800" dirty="0">
                <a:latin typeface="Arial" charset="0"/>
                <a:cs typeface="Arial" charset="0"/>
              </a:rPr>
              <a:t> " باعتبار أن له أساسا وراثيا كبعدي </a:t>
            </a:r>
            <a:r>
              <a:rPr lang="ar-SA" sz="2800" dirty="0" err="1">
                <a:latin typeface="Arial" charset="0"/>
                <a:cs typeface="Arial" charset="0"/>
              </a:rPr>
              <a:t>العصابية</a:t>
            </a:r>
            <a:r>
              <a:rPr lang="ar-SA" sz="2800" dirty="0">
                <a:latin typeface="Arial" charset="0"/>
                <a:cs typeface="Arial" charset="0"/>
              </a:rPr>
              <a:t> و الانبساط </a:t>
            </a:r>
          </a:p>
          <a:p>
            <a:pPr marL="342900" indent="-342900">
              <a:defRPr/>
            </a:pPr>
            <a:r>
              <a:rPr lang="ar-SA" sz="2800" dirty="0">
                <a:latin typeface="Arial" charset="0"/>
                <a:cs typeface="Arial" charset="0"/>
              </a:rPr>
              <a:t>.عبد الخالق (</a:t>
            </a:r>
            <a:r>
              <a:rPr lang="ar-SA" sz="2800" dirty="0" smtClean="0">
                <a:latin typeface="Arial" charset="0"/>
                <a:cs typeface="Arial" charset="0"/>
              </a:rPr>
              <a:t>1991</a:t>
            </a:r>
            <a:r>
              <a:rPr lang="ar-SA" sz="2800" dirty="0">
                <a:latin typeface="Arial" charset="0"/>
                <a:cs typeface="Arial" charset="0"/>
              </a:rPr>
              <a:t>)</a:t>
            </a:r>
            <a:endParaRPr lang="en-US" sz="28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sz="4000" b="1" dirty="0" smtClean="0">
                <a:solidFill>
                  <a:srgbClr val="FF0000"/>
                </a:solidFill>
              </a:rPr>
              <a:t>أبعاد الشخصية </a:t>
            </a:r>
            <a:r>
              <a:rPr lang="ar-SA" sz="4000" b="1" dirty="0" smtClean="0">
                <a:solidFill>
                  <a:schemeClr val="bg2">
                    <a:lumMod val="50000"/>
                  </a:schemeClr>
                </a:solidFill>
              </a:rPr>
              <a:t>وفقاً لتقسيم </a:t>
            </a:r>
            <a:r>
              <a:rPr lang="ar-SA" sz="4000" b="1" dirty="0" err="1" smtClean="0">
                <a:solidFill>
                  <a:schemeClr val="bg2">
                    <a:lumMod val="50000"/>
                  </a:schemeClr>
                </a:solidFill>
              </a:rPr>
              <a:t>آيزنك</a:t>
            </a:r>
            <a:endParaRPr lang="ar-SA" sz="4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sz="2800" b="1" u="sng" dirty="0" smtClean="0"/>
              <a:t>1- بعد الانبساط مقابل الانطواء: </a:t>
            </a:r>
            <a:r>
              <a:rPr lang="ar-SA" sz="2400" dirty="0" smtClean="0"/>
              <a:t>الانبساط/ الانطواء عامل ثنائي القطب أو بعد له قطبان, و هو بعد متصل  يقع في طرفيه المنبسط الشديد و المنطوي الشديد , مع درجات بينية بينهما ( و الدرجات المتوسطة هي الأكثر شيوعا و تكرارا ) يشغلها مختلف الأفراد</a:t>
            </a:r>
            <a:r>
              <a:rPr lang="ar-SA" sz="2400" dirty="0" smtClean="0"/>
              <a:t>. (</a:t>
            </a:r>
            <a:r>
              <a:rPr lang="ar-SA" sz="2400" dirty="0" smtClean="0">
                <a:solidFill>
                  <a:srgbClr val="00B050"/>
                </a:solidFill>
              </a:rPr>
              <a:t>السمات الكبرى في الانبساطية </a:t>
            </a:r>
            <a:r>
              <a:rPr lang="ar-SA" sz="2400" dirty="0" smtClean="0">
                <a:solidFill>
                  <a:srgbClr val="00B050"/>
                </a:solidFill>
              </a:rPr>
              <a:t>هي:الاجتماعية + الاندفاعية) أما بقية السمات هي سمات صغرى.</a:t>
            </a:r>
            <a:endParaRPr lang="ar-SA" sz="3200" b="1" u="sng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ar-SA" sz="3200" b="1" dirty="0" smtClean="0"/>
          </a:p>
          <a:p>
            <a:pPr>
              <a:buNone/>
            </a:pPr>
            <a:endParaRPr lang="ar-SA" sz="3200" b="1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54462103"/>
              </p:ext>
            </p:extLst>
          </p:nvPr>
        </p:nvGraphicFramePr>
        <p:xfrm>
          <a:off x="1142976" y="3571878"/>
          <a:ext cx="7143800" cy="318250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571900"/>
                <a:gridCol w="3571900"/>
              </a:tblGrid>
              <a:tr h="50840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الانبساط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الانطواء</a:t>
                      </a:r>
                      <a:endParaRPr lang="ar-SA" dirty="0"/>
                    </a:p>
                  </a:txBody>
                  <a:tcPr/>
                </a:tc>
              </a:tr>
              <a:tr h="508400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اجتماعي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يحب العزلة</a:t>
                      </a:r>
                      <a:endParaRPr lang="ar-SA" dirty="0"/>
                    </a:p>
                  </a:txBody>
                  <a:tcPr/>
                </a:tc>
              </a:tr>
              <a:tr h="508400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 مندفع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متروي جداً</a:t>
                      </a:r>
                      <a:endParaRPr lang="ar-SA" dirty="0"/>
                    </a:p>
                  </a:txBody>
                  <a:tcPr/>
                </a:tc>
              </a:tr>
              <a:tr h="68937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يحب التغيير المستمر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يحب الروتين</a:t>
                      </a:r>
                      <a:endParaRPr lang="ar-SA" dirty="0"/>
                    </a:p>
                  </a:txBody>
                  <a:tcPr/>
                </a:tc>
              </a:tr>
              <a:tr h="967932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يميل إلى</a:t>
                      </a:r>
                      <a:r>
                        <a:rPr lang="ar-SA" baseline="0" dirty="0" smtClean="0"/>
                        <a:t> العدوان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نادراً أن يكون عدواني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214414" y="5072074"/>
          <a:ext cx="7000924" cy="3657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500462"/>
                <a:gridCol w="3500462"/>
              </a:tblGrid>
              <a:tr h="14287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متفائل</a:t>
                      </a:r>
                      <a:endParaRPr lang="ar-SA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متشائم</a:t>
                      </a:r>
                      <a:endParaRPr lang="ar-SA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41763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ar-SA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ar-SA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ar-SA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ar-SA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ar-SA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ar-SA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ar-SA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ar-SA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ar-SA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ar-SA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ar-SA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ar-SA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ar-SA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ar-SA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ar-SA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ar-SA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ar-SA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ar-SA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ar-SA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ar-SA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ar-SA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المظاهر السلوكية </a:t>
            </a:r>
            <a:r>
              <a:rPr lang="ar-SA" sz="28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للإنبساطي</a:t>
            </a:r>
            <a:r>
              <a:rPr lang="ar-SA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ar-SA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اجتماعي , يحب الحفلات , له العديد من الأصدقاء , يحتاج إلى</a:t>
            </a:r>
          </a:p>
          <a:p>
            <a:pPr>
              <a:buNone/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الناس للتحدث معهم , لا يحب القراءة أو الاستذكار بمفرده , يتوق </a:t>
            </a:r>
          </a:p>
          <a:p>
            <a:pPr>
              <a:buNone/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إلى الإثارة </a:t>
            </a:r>
            <a:r>
              <a:rPr lang="ar-SA" sz="2800" dirty="0" err="1" smtClean="0">
                <a:latin typeface="Arial" charset="0"/>
                <a:cs typeface="Arial" charset="0"/>
              </a:rPr>
              <a:t>و</a:t>
            </a:r>
            <a:r>
              <a:rPr lang="ar-SA" sz="2800" dirty="0" smtClean="0">
                <a:latin typeface="Arial" charset="0"/>
                <a:cs typeface="Arial" charset="0"/>
              </a:rPr>
              <a:t> يبحث عنها بشدة , يحب المخاطرة , يدس أنفه فيما لا</a:t>
            </a:r>
          </a:p>
          <a:p>
            <a:pPr>
              <a:buNone/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يعنيه , مجازف في الكلام , غير مترو , يتصرف بوحي من اللحظة </a:t>
            </a:r>
          </a:p>
          <a:p>
            <a:pPr>
              <a:buNone/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الحاضرة, و يعد بصفة عامة شخصا مندفعاً ,مغرم بالفكاهة, لديه دائما إجابة حاضرة , مبتهج . يأخذ الأمور </a:t>
            </a:r>
          </a:p>
          <a:p>
            <a:pPr>
              <a:buNone/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هونا ( ببساطة ) متمهل , متفائل , محب للضحك </a:t>
            </a:r>
            <a:r>
              <a:rPr lang="ar-SA" sz="2800" dirty="0" err="1" smtClean="0">
                <a:latin typeface="Arial" charset="0"/>
                <a:cs typeface="Arial" charset="0"/>
              </a:rPr>
              <a:t>و</a:t>
            </a:r>
            <a:r>
              <a:rPr lang="ar-SA" sz="2800" dirty="0" smtClean="0">
                <a:latin typeface="Arial" charset="0"/>
                <a:cs typeface="Arial" charset="0"/>
              </a:rPr>
              <a:t> المرح , دائم </a:t>
            </a:r>
          </a:p>
          <a:p>
            <a:pPr>
              <a:buNone/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الحركة </a:t>
            </a:r>
            <a:r>
              <a:rPr lang="ar-SA" sz="2800" dirty="0" err="1" smtClean="0">
                <a:latin typeface="Arial" charset="0"/>
                <a:cs typeface="Arial" charset="0"/>
              </a:rPr>
              <a:t>و</a:t>
            </a:r>
            <a:r>
              <a:rPr lang="ar-SA" sz="2800" dirty="0" smtClean="0">
                <a:latin typeface="Arial" charset="0"/>
                <a:cs typeface="Arial" charset="0"/>
              </a:rPr>
              <a:t> النشاط , يميل إلى أن يكون عدائيا , يغضب </a:t>
            </a:r>
            <a:r>
              <a:rPr lang="ar-SA" sz="2800" dirty="0" err="1" smtClean="0">
                <a:latin typeface="Arial" charset="0"/>
                <a:cs typeface="Arial" charset="0"/>
              </a:rPr>
              <a:t>و</a:t>
            </a:r>
            <a:r>
              <a:rPr lang="ar-SA" sz="2800" dirty="0" smtClean="0">
                <a:latin typeface="Arial" charset="0"/>
                <a:cs typeface="Arial" charset="0"/>
              </a:rPr>
              <a:t> ينفذ صبره</a:t>
            </a:r>
          </a:p>
          <a:p>
            <a:pPr>
              <a:buNone/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بسرعة , لا يستطيع ضبط مشاعره أو انفعالاته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المظاهر السلوكية للانطوائي</a:t>
            </a:r>
            <a:br>
              <a:rPr lang="ar-SA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هادئ , معتزل , خجول , متأمل , مغرم بقراءة الكتب أكثر من </a:t>
            </a:r>
          </a:p>
          <a:p>
            <a:pPr algn="just">
              <a:buNone/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التحدث للآخرين, متحفظ </a:t>
            </a:r>
            <a:r>
              <a:rPr lang="ar-SA" sz="2800" dirty="0" err="1" smtClean="0">
                <a:latin typeface="Arial" charset="0"/>
                <a:cs typeface="Arial" charset="0"/>
              </a:rPr>
              <a:t>و</a:t>
            </a:r>
            <a:r>
              <a:rPr lang="ar-SA" sz="2800" dirty="0" smtClean="0">
                <a:latin typeface="Arial" charset="0"/>
                <a:cs typeface="Arial" charset="0"/>
              </a:rPr>
              <a:t> متباعد في علاقاته مع الآخرين فيما عدا</a:t>
            </a:r>
          </a:p>
          <a:p>
            <a:pPr algn="just">
              <a:buNone/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 الأصدقاء المقربين . يميل إلى التخطيط للمستقبل مسبقاً , يرتاب في </a:t>
            </a:r>
          </a:p>
          <a:p>
            <a:pPr algn="just">
              <a:buNone/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التصرفات التي تتصف بالاندفاع , لا يحب الإثارة , يأخذ الحياة مأخذ الجد  يحب أسلوب الحياة الذي يتسم بالتنظيم الجيد , يتحكم بمشاعره </a:t>
            </a:r>
            <a:r>
              <a:rPr lang="ar-SA" sz="2800" dirty="0" err="1" smtClean="0">
                <a:latin typeface="Arial" charset="0"/>
                <a:cs typeface="Arial" charset="0"/>
              </a:rPr>
              <a:t>و</a:t>
            </a:r>
            <a:r>
              <a:rPr lang="ar-SA" sz="2800" dirty="0" smtClean="0">
                <a:latin typeface="Arial" charset="0"/>
                <a:cs typeface="Arial" charset="0"/>
              </a:rPr>
              <a:t> يضعها تحت السيطرة , لا يفقد أعصابه بسهولة </a:t>
            </a:r>
            <a:r>
              <a:rPr lang="ar-SA" sz="2800" dirty="0" err="1" smtClean="0">
                <a:latin typeface="Arial" charset="0"/>
                <a:cs typeface="Arial" charset="0"/>
              </a:rPr>
              <a:t>و</a:t>
            </a:r>
            <a:r>
              <a:rPr lang="ar-SA" sz="2800" dirty="0" smtClean="0">
                <a:latin typeface="Arial" charset="0"/>
                <a:cs typeface="Arial" charset="0"/>
              </a:rPr>
              <a:t> لا يكثر غضبه هو شخص يمكن الاعتماد عليه </a:t>
            </a:r>
            <a:r>
              <a:rPr lang="ar-SA" sz="2800" dirty="0" err="1" smtClean="0">
                <a:latin typeface="Arial" charset="0"/>
                <a:cs typeface="Arial" charset="0"/>
              </a:rPr>
              <a:t>و</a:t>
            </a:r>
            <a:r>
              <a:rPr lang="ar-SA" sz="2800" dirty="0" smtClean="0">
                <a:latin typeface="Arial" charset="0"/>
                <a:cs typeface="Arial" charset="0"/>
              </a:rPr>
              <a:t> الوثوق </a:t>
            </a:r>
            <a:r>
              <a:rPr lang="ar-SA" sz="2800" dirty="0" err="1" smtClean="0">
                <a:latin typeface="Arial" charset="0"/>
                <a:cs typeface="Arial" charset="0"/>
              </a:rPr>
              <a:t>به</a:t>
            </a:r>
            <a:r>
              <a:rPr lang="ar-SA" sz="2800" dirty="0" smtClean="0">
                <a:latin typeface="Arial" charset="0"/>
                <a:cs typeface="Arial" charset="0"/>
              </a:rPr>
              <a:t> , متشائم إلى حد ما ,يعطي أهمية كبيرة للمعايير الأخلاقية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sz="3600" b="1" dirty="0" smtClean="0">
                <a:solidFill>
                  <a:srgbClr val="FF0000"/>
                </a:solidFill>
              </a:rPr>
              <a:t>الأساس البيولوجي والاجتماعي  للانبساط</a:t>
            </a:r>
            <a:endParaRPr lang="ar-SA" sz="36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</a:rPr>
              <a:t>عوامل التنشئة الاجتماعية وأساسها البيولوجي:</a:t>
            </a:r>
          </a:p>
          <a:p>
            <a:pPr>
              <a:buNone/>
            </a:pPr>
            <a:r>
              <a:rPr lang="ar-SA" dirty="0" smtClean="0"/>
              <a:t>تتحدد التنشئة الاجتماعية بدرجة كبيرة بالقابلية </a:t>
            </a:r>
            <a:r>
              <a:rPr lang="ar-SA" dirty="0" err="1" smtClean="0"/>
              <a:t>للاشراط</a:t>
            </a:r>
            <a:r>
              <a:rPr lang="ar-SA" dirty="0" smtClean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عندما تتكون </a:t>
            </a:r>
            <a:r>
              <a:rPr lang="ar-SA" dirty="0" err="1" smtClean="0"/>
              <a:t>المنعكسات</a:t>
            </a:r>
            <a:r>
              <a:rPr lang="ar-SA" dirty="0" smtClean="0"/>
              <a:t> الشرطية بسهولة وسرعة يميل إلى أن يصبح زائد التنشئة فإنه شخص (منطوي)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عندما تتكون </a:t>
            </a:r>
            <a:r>
              <a:rPr lang="ar-SA" dirty="0" err="1" smtClean="0"/>
              <a:t>المنعكسات</a:t>
            </a:r>
            <a:r>
              <a:rPr lang="ar-SA" dirty="0" smtClean="0"/>
              <a:t> الشرطية ببطء وصعوبة فيميل إلى أن يصبح ناقص التنشئة فإنه شخص (منبسط).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sz="4000" b="1" dirty="0" smtClean="0">
                <a:solidFill>
                  <a:srgbClr val="FF0000"/>
                </a:solidFill>
              </a:rPr>
              <a:t>أبعاد الشخصية </a:t>
            </a:r>
            <a:r>
              <a:rPr lang="ar-SA" sz="4000" b="1" dirty="0" smtClean="0">
                <a:solidFill>
                  <a:schemeClr val="bg2">
                    <a:lumMod val="50000"/>
                  </a:schemeClr>
                </a:solidFill>
              </a:rPr>
              <a:t>وفقاً لتقسيم </a:t>
            </a:r>
            <a:r>
              <a:rPr lang="ar-SA" sz="4000" b="1" dirty="0" err="1" smtClean="0">
                <a:solidFill>
                  <a:schemeClr val="bg2">
                    <a:lumMod val="50000"/>
                  </a:schemeClr>
                </a:solidFill>
              </a:rPr>
              <a:t>آيزنك</a:t>
            </a:r>
            <a:endParaRPr lang="ar-SA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05303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ar-SA" sz="3200" b="1" dirty="0" smtClean="0">
                <a:solidFill>
                  <a:srgbClr val="7030A0"/>
                </a:solidFill>
              </a:rPr>
              <a:t>2- بعد العصابية مقابل الاتزان الانفعالي:</a:t>
            </a:r>
          </a:p>
          <a:p>
            <a:pPr>
              <a:defRPr/>
            </a:pPr>
            <a:r>
              <a:rPr lang="ar-SA" sz="2800" dirty="0" err="1" smtClean="0">
                <a:latin typeface="Arial" charset="0"/>
                <a:cs typeface="Arial" charset="0"/>
              </a:rPr>
              <a:t>العصابية</a:t>
            </a:r>
            <a:r>
              <a:rPr lang="ar-SA" sz="2800" dirty="0" smtClean="0">
                <a:latin typeface="Arial" charset="0"/>
                <a:cs typeface="Arial" charset="0"/>
              </a:rPr>
              <a:t> ليست هي </a:t>
            </a:r>
            <a:r>
              <a:rPr lang="ar-SA" sz="2800" dirty="0" err="1" smtClean="0">
                <a:latin typeface="Arial" charset="0"/>
                <a:cs typeface="Arial" charset="0"/>
              </a:rPr>
              <a:t>العصاب</a:t>
            </a:r>
            <a:r>
              <a:rPr lang="ar-SA" sz="2800" dirty="0" smtClean="0">
                <a:latin typeface="Arial" charset="0"/>
                <a:cs typeface="Arial" charset="0"/>
              </a:rPr>
              <a:t> أو الاضطراب النفسي , بل هي الاستعداد</a:t>
            </a:r>
          </a:p>
          <a:p>
            <a:pPr marL="0" indent="0">
              <a:buNone/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للإصابة بالعصاب , و لا يحدث العصاب الحقيقي إلا بتوفر درجة مرتفعة من العصابية و الضغوط الشديدة ، والعصابية / الاتزان الانفعالي بعد ثنائي القطب على شكل متصل ، يقع في أحد طرفيه الشخص المنفعل الذي يشعر بقدر أكبر من الانفعال السلبي بالمقارنة مع معظم الناس, و يظهر القليل من الرضا عن الحياة, </a:t>
            </a:r>
          </a:p>
          <a:p>
            <a:pPr marL="0" indent="0">
              <a:buNone/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و على الطرف الأخر من بعد العصابية يوجد الأشخاص المرنين الذين يميلون إلى معايشة الحياة وفق مستوى أكثر عقلانية مقارنة مع معظم الناس , بينما يحوي العامل بين طرفيه مدى واسعا من الناس ، يمثلون خليطا من السمات الانفعالية و المرونة و لديهم القدرة على تغيير سلوكهم حسب متطلبات الموقف.</a:t>
            </a:r>
          </a:p>
          <a:p>
            <a:pPr>
              <a:defRPr/>
            </a:pPr>
            <a:r>
              <a:rPr lang="ar-SA" sz="28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تلعب الوراثة دور كبير في العصابية ، كما انه </a:t>
            </a:r>
            <a:r>
              <a:rPr lang="ar-SA" sz="2800" dirty="0">
                <a:solidFill>
                  <a:srgbClr val="FF0000"/>
                </a:solidFill>
                <a:latin typeface="Arial" charset="0"/>
                <a:cs typeface="Arial" charset="0"/>
              </a:rPr>
              <a:t>أ</a:t>
            </a:r>
            <a:r>
              <a:rPr lang="ar-SA" sz="28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يضا سلوك متعلم من البيئة.</a:t>
            </a:r>
            <a:endParaRPr lang="ar-SA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ar-SA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المظاهر السلوكية للشخص </a:t>
            </a:r>
            <a:r>
              <a:rPr lang="ar-SA" sz="28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العصابي</a:t>
            </a:r>
            <a:endParaRPr lang="ar-SA" sz="2800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   شخص قلق , مهموم , متقلب المزاج , يحدث عنده الاكتئاب بشكل متكرر , وهو شخص يعاني من صعوبة في النوم , كما يعاني من اضطرابات نفس جسمية(</a:t>
            </a:r>
            <a:r>
              <a:rPr lang="ar-SA" sz="2800" dirty="0" err="1" smtClean="0">
                <a:latin typeface="Arial" charset="0"/>
                <a:cs typeface="Arial" charset="0"/>
              </a:rPr>
              <a:t>سيكوسوماتية</a:t>
            </a:r>
            <a:r>
              <a:rPr lang="ar-SA" sz="2800" dirty="0" smtClean="0">
                <a:latin typeface="Arial" charset="0"/>
                <a:cs typeface="Arial" charset="0"/>
              </a:rPr>
              <a:t>) متنوعة , مفرط من الناحية الانفعالية , استجاباته عنيفة جداً لكل أنواع المنبهات , يجد صعوبة في العودة إلى حالته الطبيعية , متصلب.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ar-SA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المظاهر السلوكية للشخص المتزن انفعالياً</a:t>
            </a:r>
          </a:p>
          <a:p>
            <a:pPr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  استجاباته الانفعالية تتصف بالبطء و الضعف بوجه عام , إذا تعرض لأي تنبيه انفعالي فمن السهل العودة إلى حالته الطبيعية , يتميز بالهدوء , قادر على ضبط انفعالاته , يتسم بعدم القلق, غير مهموم 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sz="4400" b="1" dirty="0" smtClean="0">
                <a:solidFill>
                  <a:srgbClr val="FF0000"/>
                </a:solidFill>
              </a:rPr>
              <a:t>أبعاد الشخصية </a:t>
            </a:r>
            <a:r>
              <a:rPr lang="ar-SA" sz="4400" b="1" dirty="0" smtClean="0">
                <a:solidFill>
                  <a:schemeClr val="bg2">
                    <a:lumMod val="50000"/>
                  </a:schemeClr>
                </a:solidFill>
              </a:rPr>
              <a:t>وفقاً لتقسيم </a:t>
            </a:r>
            <a:r>
              <a:rPr lang="ar-SA" sz="4400" b="1" dirty="0" err="1" smtClean="0">
                <a:solidFill>
                  <a:schemeClr val="bg2">
                    <a:lumMod val="50000"/>
                  </a:schemeClr>
                </a:solidFill>
              </a:rPr>
              <a:t>آيزنك</a:t>
            </a:r>
            <a:endParaRPr lang="ar-SA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ar-SA" sz="2800" b="1" u="sng" dirty="0" smtClean="0"/>
              <a:t>تصنيف السلوك </a:t>
            </a:r>
            <a:r>
              <a:rPr lang="ar-SA" sz="2800" b="1" u="sng" dirty="0" err="1" smtClean="0"/>
              <a:t>العصابي</a:t>
            </a:r>
            <a:r>
              <a:rPr lang="ar-SA" sz="2800" b="1" u="sng" dirty="0" smtClean="0"/>
              <a:t>:</a:t>
            </a:r>
          </a:p>
          <a:p>
            <a:pPr>
              <a:buNone/>
            </a:pPr>
            <a:endParaRPr lang="ar-SA" sz="2800" b="1" u="sng" dirty="0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xmlns="" val="3427638060"/>
              </p:ext>
            </p:extLst>
          </p:nvPr>
        </p:nvGraphicFramePr>
        <p:xfrm>
          <a:off x="1142976" y="250030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  <a:cs typeface="+mn-cs"/>
              </a:rPr>
              <a:t>مقدمة</a:t>
            </a:r>
            <a:endParaRPr lang="ar-SA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algn="just" eaLnBrk="0" hangingPunct="0"/>
            <a:r>
              <a:rPr lang="ar-SA" sz="2800" dirty="0" smtClean="0">
                <a:latin typeface="Calibri" pitchFamily="34" charset="0"/>
              </a:rPr>
              <a:t>بدأ موضوع الشخصية يحتل مركزه الهام في الدراسات النفسية منذ بضعة عقود فقط , </a:t>
            </a:r>
            <a:r>
              <a:rPr lang="ar-SA" sz="2800" dirty="0" err="1" smtClean="0">
                <a:latin typeface="Calibri" pitchFamily="34" charset="0"/>
              </a:rPr>
              <a:t>و</a:t>
            </a:r>
            <a:r>
              <a:rPr lang="ar-SA" sz="2800" dirty="0" smtClean="0">
                <a:latin typeface="Calibri" pitchFamily="34" charset="0"/>
              </a:rPr>
              <a:t> يمكننا أن نقول على الشخصية ما قيل عن علم النفس بوجه عام " من أن له ماضيا طويلا </a:t>
            </a:r>
            <a:r>
              <a:rPr lang="ar-SA" sz="2800" dirty="0" err="1" smtClean="0">
                <a:latin typeface="Calibri" pitchFamily="34" charset="0"/>
              </a:rPr>
              <a:t>و</a:t>
            </a:r>
            <a:r>
              <a:rPr lang="ar-SA" sz="2800" dirty="0" smtClean="0">
                <a:latin typeface="Calibri" pitchFamily="34" charset="0"/>
              </a:rPr>
              <a:t> تاريخا قصيرا"</a:t>
            </a:r>
            <a:endParaRPr lang="en-US" sz="2800" dirty="0" smtClean="0"/>
          </a:p>
          <a:p>
            <a:pPr algn="just" eaLnBrk="0" hangingPunct="0"/>
            <a:r>
              <a:rPr lang="ar-SA" sz="2800" dirty="0" smtClean="0">
                <a:latin typeface="Calibri" pitchFamily="34" charset="0"/>
              </a:rPr>
              <a:t>و قال عنه "</a:t>
            </a:r>
            <a:r>
              <a:rPr lang="ar-SA" sz="2800" dirty="0" err="1" smtClean="0">
                <a:latin typeface="Calibri" pitchFamily="34" charset="0"/>
              </a:rPr>
              <a:t>ستاجنر</a:t>
            </a:r>
            <a:r>
              <a:rPr lang="ar-SA" sz="2800" dirty="0" smtClean="0">
                <a:latin typeface="Calibri" pitchFamily="34" charset="0"/>
              </a:rPr>
              <a:t>" :أنها أكبر ظاهرة معقدة درسها العلم. عبد الخالق(1987)</a:t>
            </a:r>
            <a:endParaRPr lang="en-US" sz="2800" dirty="0" smtClean="0"/>
          </a:p>
          <a:p>
            <a:pPr algn="just" eaLnBrk="0" hangingPunct="0"/>
            <a:r>
              <a:rPr lang="ar-SA" sz="2800" dirty="0" smtClean="0">
                <a:latin typeface="Calibri" pitchFamily="34" charset="0"/>
              </a:rPr>
              <a:t>و الشخصية موضع اهتمام كثيرين </a:t>
            </a:r>
            <a:r>
              <a:rPr lang="ar-SA" sz="2800" dirty="0" err="1" smtClean="0">
                <a:latin typeface="Calibri" pitchFamily="34" charset="0"/>
              </a:rPr>
              <a:t>و</a:t>
            </a:r>
            <a:r>
              <a:rPr lang="ar-SA" sz="2800" dirty="0" smtClean="0">
                <a:latin typeface="Calibri" pitchFamily="34" charset="0"/>
              </a:rPr>
              <a:t> يميل إلى القراءة عنها المختصين </a:t>
            </a:r>
            <a:r>
              <a:rPr lang="ar-SA" sz="2800" dirty="0" err="1" smtClean="0">
                <a:latin typeface="Calibri" pitchFamily="34" charset="0"/>
              </a:rPr>
              <a:t>و</a:t>
            </a:r>
            <a:r>
              <a:rPr lang="ar-SA" sz="2800" dirty="0" smtClean="0">
                <a:latin typeface="Calibri" pitchFamily="34" charset="0"/>
              </a:rPr>
              <a:t> غير المختصين كالفنانين </a:t>
            </a:r>
            <a:r>
              <a:rPr lang="ar-SA" sz="2800" dirty="0" err="1" smtClean="0">
                <a:latin typeface="Calibri" pitchFamily="34" charset="0"/>
              </a:rPr>
              <a:t>و</a:t>
            </a:r>
            <a:r>
              <a:rPr lang="ar-SA" sz="2800" dirty="0" smtClean="0">
                <a:latin typeface="Calibri" pitchFamily="34" charset="0"/>
              </a:rPr>
              <a:t> الشعراء </a:t>
            </a:r>
            <a:r>
              <a:rPr lang="ar-SA" sz="2800" dirty="0" err="1" smtClean="0">
                <a:latin typeface="Calibri" pitchFamily="34" charset="0"/>
              </a:rPr>
              <a:t>و</a:t>
            </a:r>
            <a:r>
              <a:rPr lang="ar-SA" sz="2800" dirty="0" smtClean="0">
                <a:latin typeface="Calibri" pitchFamily="34" charset="0"/>
              </a:rPr>
              <a:t> مؤلفي القصص </a:t>
            </a:r>
            <a:r>
              <a:rPr lang="ar-SA" sz="2800" dirty="0" err="1" smtClean="0">
                <a:latin typeface="Calibri" pitchFamily="34" charset="0"/>
              </a:rPr>
              <a:t>و</a:t>
            </a:r>
            <a:r>
              <a:rPr lang="ar-SA" sz="2800" dirty="0" smtClean="0">
                <a:latin typeface="Calibri" pitchFamily="34" charset="0"/>
              </a:rPr>
              <a:t> المسرحيات </a:t>
            </a:r>
            <a:r>
              <a:rPr lang="ar-SA" sz="2800" dirty="0" err="1" smtClean="0">
                <a:latin typeface="Calibri" pitchFamily="34" charset="0"/>
              </a:rPr>
              <a:t>و</a:t>
            </a:r>
            <a:r>
              <a:rPr lang="ar-SA" sz="2800" dirty="0" smtClean="0">
                <a:latin typeface="Calibri" pitchFamily="34" charset="0"/>
              </a:rPr>
              <a:t> رجال الدين </a:t>
            </a:r>
            <a:r>
              <a:rPr lang="ar-SA" sz="2800" dirty="0" err="1" smtClean="0">
                <a:latin typeface="Calibri" pitchFamily="34" charset="0"/>
              </a:rPr>
              <a:t>و</a:t>
            </a:r>
            <a:r>
              <a:rPr lang="ar-SA" sz="2800" dirty="0" smtClean="0">
                <a:latin typeface="Calibri" pitchFamily="34" charset="0"/>
              </a:rPr>
              <a:t> السياسة </a:t>
            </a:r>
            <a:r>
              <a:rPr lang="ar-SA" sz="2800" dirty="0" err="1" smtClean="0">
                <a:latin typeface="Calibri" pitchFamily="34" charset="0"/>
              </a:rPr>
              <a:t>و</a:t>
            </a:r>
            <a:r>
              <a:rPr lang="ar-SA" sz="2800" dirty="0" smtClean="0">
                <a:latin typeface="Calibri" pitchFamily="34" charset="0"/>
              </a:rPr>
              <a:t> الدعاية , هذا فضلا عن عامة الجمهور المثقف , </a:t>
            </a:r>
            <a:r>
              <a:rPr lang="ar-SA" sz="2800" dirty="0" err="1" smtClean="0">
                <a:latin typeface="Calibri" pitchFamily="34" charset="0"/>
              </a:rPr>
              <a:t>و</a:t>
            </a:r>
            <a:r>
              <a:rPr lang="ar-SA" sz="2800" dirty="0" smtClean="0">
                <a:latin typeface="Calibri" pitchFamily="34" charset="0"/>
              </a:rPr>
              <a:t> كل إنسان يهدف إلى فهم نفسه حتى يعيش في سلام معها ومع الآخرين في علاقات راضية , </a:t>
            </a:r>
            <a:r>
              <a:rPr lang="ar-SA" sz="2800" dirty="0" err="1" smtClean="0">
                <a:latin typeface="Calibri" pitchFamily="34" charset="0"/>
              </a:rPr>
              <a:t>و</a:t>
            </a:r>
            <a:r>
              <a:rPr lang="ar-SA" sz="2800" dirty="0" smtClean="0">
                <a:latin typeface="Calibri" pitchFamily="34" charset="0"/>
              </a:rPr>
              <a:t> لكن الشخصية التي هي موضع اهتمام الشعراء </a:t>
            </a:r>
            <a:r>
              <a:rPr lang="ar-SA" sz="2800" dirty="0" err="1" smtClean="0">
                <a:latin typeface="Calibri" pitchFamily="34" charset="0"/>
              </a:rPr>
              <a:t>و</a:t>
            </a:r>
            <a:r>
              <a:rPr lang="ar-SA" sz="2800" dirty="0" smtClean="0">
                <a:latin typeface="Calibri" pitchFamily="34" charset="0"/>
              </a:rPr>
              <a:t> الفنانين تختلف عن الدراسة العلمية المنهجية </a:t>
            </a:r>
            <a:r>
              <a:rPr lang="ar-SA" sz="2800" dirty="0" err="1" smtClean="0">
                <a:latin typeface="Calibri" pitchFamily="34" charset="0"/>
              </a:rPr>
              <a:t>و</a:t>
            </a:r>
            <a:r>
              <a:rPr lang="ar-SA" sz="2800" dirty="0" smtClean="0">
                <a:latin typeface="Calibri" pitchFamily="34" charset="0"/>
              </a:rPr>
              <a:t> المنظمة لها.</a:t>
            </a:r>
            <a:endParaRPr lang="en-US" sz="2800" dirty="0" smtClean="0"/>
          </a:p>
          <a:p>
            <a:pPr algn="just" eaLnBrk="0" hangingPunct="0"/>
            <a:r>
              <a:rPr lang="ar-SA" sz="2800" dirty="0" smtClean="0">
                <a:latin typeface="Calibri" pitchFamily="34" charset="0"/>
              </a:rPr>
              <a:t>الشخصية بمنظور علمي متخصص موضوع يشترك في دراسته علوم عدة أهمها علم النفس </a:t>
            </a:r>
            <a:r>
              <a:rPr lang="ar-SA" sz="2800" dirty="0" err="1" smtClean="0">
                <a:latin typeface="Calibri" pitchFamily="34" charset="0"/>
              </a:rPr>
              <a:t>و</a:t>
            </a:r>
            <a:r>
              <a:rPr lang="ar-SA" sz="2800" dirty="0" smtClean="0">
                <a:latin typeface="Calibri" pitchFamily="34" charset="0"/>
              </a:rPr>
              <a:t> علم الاجتماع </a:t>
            </a:r>
            <a:r>
              <a:rPr lang="ar-SA" sz="2800" dirty="0" err="1" smtClean="0">
                <a:latin typeface="Calibri" pitchFamily="34" charset="0"/>
              </a:rPr>
              <a:t>و</a:t>
            </a:r>
            <a:r>
              <a:rPr lang="ar-SA" sz="2800" dirty="0" smtClean="0">
                <a:latin typeface="Calibri" pitchFamily="34" charset="0"/>
              </a:rPr>
              <a:t> الطب النفسي  , </a:t>
            </a:r>
            <a:r>
              <a:rPr lang="ar-SA" sz="2800" dirty="0" err="1" smtClean="0">
                <a:latin typeface="Calibri" pitchFamily="34" charset="0"/>
              </a:rPr>
              <a:t>و</a:t>
            </a:r>
            <a:r>
              <a:rPr lang="ar-SA" sz="2800" dirty="0" smtClean="0">
                <a:latin typeface="Calibri" pitchFamily="34" charset="0"/>
              </a:rPr>
              <a:t> لكن الهدف مشترك بينهم هو التنبؤ بما سيكون عليه سلوك الفرد في موقف معين حتى يمكنه ضبطه </a:t>
            </a:r>
            <a:r>
              <a:rPr lang="ar-SA" sz="2800" dirty="0" err="1" smtClean="0">
                <a:latin typeface="Calibri" pitchFamily="34" charset="0"/>
              </a:rPr>
              <a:t>و</a:t>
            </a:r>
            <a:r>
              <a:rPr lang="ar-SA" sz="2800" dirty="0" smtClean="0">
                <a:latin typeface="Calibri" pitchFamily="34" charset="0"/>
              </a:rPr>
              <a:t> التحكم فيه .</a:t>
            </a:r>
            <a:endParaRPr lang="en-US" sz="2800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ar-SA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العلاقة بين </a:t>
            </a:r>
            <a:r>
              <a:rPr lang="ar-SA" sz="28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العصابية</a:t>
            </a:r>
            <a:r>
              <a:rPr lang="ar-SA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و الانبساط</a:t>
            </a:r>
            <a:endParaRPr lang="ar-SA" sz="2800" u="sng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الانبساط </a:t>
            </a:r>
            <a:r>
              <a:rPr lang="ar-SA" sz="2800" dirty="0" err="1" smtClean="0">
                <a:latin typeface="Arial" charset="0"/>
                <a:cs typeface="Arial" charset="0"/>
              </a:rPr>
              <a:t>و</a:t>
            </a:r>
            <a:r>
              <a:rPr lang="ar-SA" sz="2800" dirty="0" smtClean="0">
                <a:latin typeface="Arial" charset="0"/>
                <a:cs typeface="Arial" charset="0"/>
              </a:rPr>
              <a:t> </a:t>
            </a:r>
            <a:r>
              <a:rPr lang="ar-SA" sz="2800" dirty="0" err="1" smtClean="0">
                <a:latin typeface="Arial" charset="0"/>
                <a:cs typeface="Arial" charset="0"/>
              </a:rPr>
              <a:t>العصابية</a:t>
            </a:r>
            <a:r>
              <a:rPr lang="ar-SA" sz="2800" dirty="0" smtClean="0">
                <a:latin typeface="Arial" charset="0"/>
                <a:cs typeface="Arial" charset="0"/>
              </a:rPr>
              <a:t> بعدان أساسيان في الشخصية الإنسانية , بينت </a:t>
            </a:r>
          </a:p>
          <a:p>
            <a:pPr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دراسات عديدة أن الانطواء و العصابية لا يعدون اضطرابا أو مرضا و يمكن اعتبارها أبعاد متصلة مستمرة.</a:t>
            </a:r>
          </a:p>
          <a:p>
            <a:pPr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ارتبطت العصابية / الاتزان الانفعالي و الانبساط / الانطواء  بالنظريات الشخصية المبكرة التي وضعها "أبو قراط" و هي التي اعتمد عليها "أيزنك في نظريته في الانبساط و العصابية 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dirty="0" smtClean="0">
                <a:solidFill>
                  <a:schemeClr val="accent2"/>
                </a:solidFill>
                <a:latin typeface="Arial" charset="0"/>
                <a:cs typeface="Arial" charset="0"/>
              </a:rPr>
              <a:t/>
            </a:r>
            <a:br>
              <a:rPr lang="en-US" dirty="0" smtClean="0">
                <a:solidFill>
                  <a:schemeClr val="accent2"/>
                </a:solidFill>
                <a:latin typeface="Arial" charset="0"/>
                <a:cs typeface="Arial" charset="0"/>
              </a:rPr>
            </a:br>
            <a:r>
              <a:rPr lang="ar-SA" dirty="0" smtClean="0">
                <a:solidFill>
                  <a:schemeClr val="accent2"/>
                </a:solidFill>
                <a:latin typeface="Arial" charset="0"/>
                <a:cs typeface="Arial" charset="0"/>
              </a:rPr>
              <a:t>توضيح العلاقة بين </a:t>
            </a:r>
            <a:r>
              <a:rPr lang="ar-SA" dirty="0" err="1" smtClean="0">
                <a:solidFill>
                  <a:schemeClr val="accent2"/>
                </a:solidFill>
                <a:latin typeface="Arial" charset="0"/>
                <a:cs typeface="Arial" charset="0"/>
              </a:rPr>
              <a:t>العصابية</a:t>
            </a:r>
            <a:r>
              <a:rPr lang="ar-SA" dirty="0" smtClean="0">
                <a:solidFill>
                  <a:schemeClr val="accent2"/>
                </a:solidFill>
                <a:latin typeface="Arial" charset="0"/>
                <a:cs typeface="Arial" charset="0"/>
              </a:rPr>
              <a:t> والانبساطية</a:t>
            </a:r>
            <a:endParaRPr lang="ar-SA" dirty="0">
              <a:solidFill>
                <a:schemeClr val="accent2"/>
              </a:solidFill>
            </a:endParaRPr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643050"/>
            <a:ext cx="7536836" cy="457203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b="1" dirty="0" smtClean="0">
                <a:solidFill>
                  <a:schemeClr val="accent2"/>
                </a:solidFill>
              </a:rPr>
              <a:t>3- بعد </a:t>
            </a:r>
            <a:r>
              <a:rPr lang="ar-SA" sz="3200" b="1" dirty="0" err="1" smtClean="0">
                <a:solidFill>
                  <a:schemeClr val="accent2"/>
                </a:solidFill>
              </a:rPr>
              <a:t>الذهانية</a:t>
            </a:r>
            <a:endParaRPr lang="ar-SA" sz="3200" b="1" dirty="0">
              <a:solidFill>
                <a:schemeClr val="accent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410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ar-SA" sz="2800" dirty="0" err="1" smtClean="0">
                <a:latin typeface="Arial" charset="0"/>
                <a:cs typeface="Arial" charset="0"/>
              </a:rPr>
              <a:t>الذهانية</a:t>
            </a:r>
            <a:r>
              <a:rPr lang="ar-SA" sz="2800" dirty="0" smtClean="0">
                <a:latin typeface="Arial" charset="0"/>
                <a:cs typeface="Arial" charset="0"/>
              </a:rPr>
              <a:t> ليست المرض العقلي أو الذهان , فإن المرضى العقليين يكشفون عن درجة مرتفعة على هذا البعد الفصاميين ومرضى الهوس/ الاكتئاب و </a:t>
            </a:r>
            <a:r>
              <a:rPr lang="ar-SA" sz="2800" smtClean="0">
                <a:latin typeface="Arial" charset="0"/>
                <a:cs typeface="Arial" charset="0"/>
              </a:rPr>
              <a:t>السيكوباتيين</a:t>
            </a:r>
            <a:r>
              <a:rPr lang="ar-SA" sz="2800" dirty="0" smtClean="0">
                <a:latin typeface="Arial" charset="0"/>
                <a:cs typeface="Arial" charset="0"/>
              </a:rPr>
              <a:t> و المجرمين حيث يكشفون جميعا درجات مرتفعة على هذا العامل.</a:t>
            </a:r>
            <a:endParaRPr lang="ar-SA" sz="2800" b="1" dirty="0" smtClean="0">
              <a:latin typeface="Arial" charset="0"/>
              <a:cs typeface="Arial" charset="0"/>
            </a:endParaRPr>
          </a:p>
          <a:p>
            <a:pPr>
              <a:buNone/>
              <a:defRPr/>
            </a:pPr>
            <a:endParaRPr lang="ar-SA" sz="2800" dirty="0" smtClean="0">
              <a:latin typeface="Arial" charset="0"/>
              <a:cs typeface="Arial" charset="0"/>
            </a:endParaRPr>
          </a:p>
          <a:p>
            <a:pPr>
              <a:defRPr/>
            </a:pPr>
            <a:endParaRPr lang="en-US" sz="2800" dirty="0" smtClean="0">
              <a:latin typeface="Arial" charset="0"/>
              <a:cs typeface="Arial" charset="0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ar-SA" sz="31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المظاهر السلوكية للشخص </a:t>
            </a:r>
            <a:r>
              <a:rPr lang="ar-SA" sz="31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الذهاني</a:t>
            </a:r>
            <a:r>
              <a:rPr lang="ar-SA" sz="31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:</a:t>
            </a:r>
            <a:endParaRPr lang="ar-SA" sz="3100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ar-SA" sz="3100" dirty="0" smtClean="0">
                <a:latin typeface="Arial" charset="0"/>
                <a:cs typeface="Arial" charset="0"/>
              </a:rPr>
              <a:t>منزو , لا يهتم بالآخرين , غالبا ما يكون مزعجاً يتسم بالقوة </a:t>
            </a:r>
            <a:r>
              <a:rPr lang="ar-SA" sz="3100" dirty="0" err="1" smtClean="0">
                <a:latin typeface="Arial" charset="0"/>
                <a:cs typeface="Arial" charset="0"/>
              </a:rPr>
              <a:t>و</a:t>
            </a:r>
            <a:r>
              <a:rPr lang="ar-SA" sz="3100" dirty="0" smtClean="0">
                <a:latin typeface="Arial" charset="0"/>
                <a:cs typeface="Arial" charset="0"/>
              </a:rPr>
              <a:t> عدم الإنسانية, تنقصه المشاعر الوجدانية </a:t>
            </a:r>
            <a:r>
              <a:rPr lang="ar-SA" sz="3100" dirty="0" err="1" smtClean="0">
                <a:latin typeface="Arial" charset="0"/>
                <a:cs typeface="Arial" charset="0"/>
              </a:rPr>
              <a:t>و</a:t>
            </a:r>
            <a:r>
              <a:rPr lang="ar-SA" sz="3100" dirty="0" smtClean="0">
                <a:latin typeface="Arial" charset="0"/>
                <a:cs typeface="Arial" charset="0"/>
              </a:rPr>
              <a:t> لا يشارك الآخرين مشاعرهم , متبلد الشعور , عدائي نحو الآخرين حتى نحو الأصدقاء , عدواني يميل إلى الأشياء الشاذة الغريبة , يحب غير المألوف , لا يكترث</a:t>
            </a:r>
          </a:p>
          <a:p>
            <a:pPr>
              <a:buNone/>
              <a:defRPr/>
            </a:pPr>
            <a:r>
              <a:rPr lang="ar-SA" sz="3100" dirty="0" smtClean="0">
                <a:latin typeface="Arial" charset="0"/>
                <a:cs typeface="Arial" charset="0"/>
              </a:rPr>
              <a:t>بالخطر , يحب أن يخدع الآخرين </a:t>
            </a:r>
            <a:r>
              <a:rPr lang="ar-SA" sz="3100" dirty="0" err="1" smtClean="0">
                <a:latin typeface="Arial" charset="0"/>
                <a:cs typeface="Arial" charset="0"/>
              </a:rPr>
              <a:t>و</a:t>
            </a:r>
            <a:r>
              <a:rPr lang="ar-SA" sz="3100" dirty="0" smtClean="0">
                <a:latin typeface="Arial" charset="0"/>
                <a:cs typeface="Arial" charset="0"/>
              </a:rPr>
              <a:t> أن يستغفلهم , كما يحب مضايقتهم</a:t>
            </a:r>
          </a:p>
          <a:p>
            <a:pPr>
              <a:buNone/>
              <a:defRPr/>
            </a:pPr>
            <a:r>
              <a:rPr lang="ar-SA" sz="3100" dirty="0" smtClean="0">
                <a:latin typeface="Arial" charset="0"/>
                <a:cs typeface="Arial" charset="0"/>
              </a:rPr>
              <a:t>و إزعاجهم . </a:t>
            </a:r>
          </a:p>
          <a:p>
            <a:pPr>
              <a:buNone/>
            </a:pPr>
            <a:endParaRPr lang="ar-SA" sz="2400" b="1" dirty="0" smtClean="0"/>
          </a:p>
          <a:p>
            <a:pPr>
              <a:buFont typeface="Wingdings" pitchFamily="2" charset="2"/>
              <a:buChar char="ü"/>
            </a:pPr>
            <a:r>
              <a:rPr lang="ar-SA" sz="3000" dirty="0" smtClean="0">
                <a:solidFill>
                  <a:schemeClr val="accent2"/>
                </a:solidFill>
              </a:rPr>
              <a:t>درجات </a:t>
            </a:r>
            <a:r>
              <a:rPr lang="ar-SA" sz="3000" dirty="0" err="1" smtClean="0">
                <a:solidFill>
                  <a:schemeClr val="accent2"/>
                </a:solidFill>
              </a:rPr>
              <a:t>الذهانية</a:t>
            </a:r>
            <a:r>
              <a:rPr lang="ar-SA" sz="3000" dirty="0" smtClean="0">
                <a:solidFill>
                  <a:schemeClr val="accent2"/>
                </a:solidFill>
              </a:rPr>
              <a:t> لدى الذكور أعلى من الإناث.</a:t>
            </a:r>
          </a:p>
          <a:p>
            <a:pPr>
              <a:buFont typeface="Wingdings" pitchFamily="2" charset="2"/>
              <a:buChar char="ü"/>
            </a:pPr>
            <a:r>
              <a:rPr lang="ar-SA" sz="3000" dirty="0" smtClean="0">
                <a:solidFill>
                  <a:schemeClr val="accent2"/>
                </a:solidFill>
              </a:rPr>
              <a:t> للوراثة أثر قوي في تحديد مستوى </a:t>
            </a:r>
            <a:r>
              <a:rPr lang="ar-SA" sz="3000" dirty="0" err="1" smtClean="0">
                <a:solidFill>
                  <a:schemeClr val="accent2"/>
                </a:solidFill>
              </a:rPr>
              <a:t>الذهانية</a:t>
            </a:r>
            <a:r>
              <a:rPr lang="ar-SA" sz="3000" dirty="0" smtClean="0">
                <a:solidFill>
                  <a:schemeClr val="accent2"/>
                </a:solidFill>
              </a:rPr>
              <a:t> لدى الشخص.</a:t>
            </a:r>
            <a:endParaRPr lang="ar-SA" sz="30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b="1" dirty="0" smtClean="0">
                <a:solidFill>
                  <a:schemeClr val="accent2"/>
                </a:solidFill>
              </a:rPr>
              <a:t>العلاقة بين </a:t>
            </a:r>
            <a:r>
              <a:rPr lang="ar-SA" sz="3200" b="1" dirty="0" err="1" smtClean="0">
                <a:solidFill>
                  <a:schemeClr val="accent2"/>
                </a:solidFill>
              </a:rPr>
              <a:t>العصابية</a:t>
            </a:r>
            <a:r>
              <a:rPr lang="ar-SA" sz="3200" b="1" dirty="0" smtClean="0">
                <a:solidFill>
                  <a:schemeClr val="accent2"/>
                </a:solidFill>
              </a:rPr>
              <a:t> </a:t>
            </a:r>
            <a:r>
              <a:rPr lang="ar-SA" sz="3200" b="1" dirty="0" err="1" smtClean="0">
                <a:solidFill>
                  <a:schemeClr val="accent2"/>
                </a:solidFill>
              </a:rPr>
              <a:t>والذهانية</a:t>
            </a:r>
            <a:endParaRPr lang="ar-SA" sz="3200" dirty="0">
              <a:solidFill>
                <a:schemeClr val="accent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العلاقة بين </a:t>
            </a:r>
            <a:r>
              <a:rPr lang="ar-SA" sz="2800" dirty="0" err="1" smtClean="0">
                <a:latin typeface="Arial" charset="0"/>
                <a:cs typeface="Arial" charset="0"/>
              </a:rPr>
              <a:t>العصابية</a:t>
            </a:r>
            <a:r>
              <a:rPr lang="ar-SA" sz="2800" dirty="0" smtClean="0">
                <a:latin typeface="Arial" charset="0"/>
                <a:cs typeface="Arial" charset="0"/>
              </a:rPr>
              <a:t> و الذهان تأخذ عدة أشكال :</a:t>
            </a:r>
          </a:p>
          <a:p>
            <a:pPr>
              <a:defRPr/>
            </a:pPr>
            <a:r>
              <a:rPr lang="ar-SA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أ – المنحنى </a:t>
            </a:r>
            <a:r>
              <a:rPr lang="ar-SA" sz="2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الاعتدالي</a:t>
            </a:r>
            <a:endParaRPr lang="ar-SA" sz="280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يتوزع الأشخاص على هذين البعدين</a:t>
            </a:r>
          </a:p>
          <a:p>
            <a:pPr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 على شكل منحنى</a:t>
            </a:r>
          </a:p>
          <a:p>
            <a:pPr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 "</a:t>
            </a:r>
            <a:r>
              <a:rPr lang="ar-SA" sz="2800" dirty="0" err="1" smtClean="0">
                <a:latin typeface="Arial" charset="0"/>
                <a:cs typeface="Arial" charset="0"/>
              </a:rPr>
              <a:t>جاوس</a:t>
            </a:r>
            <a:r>
              <a:rPr lang="ar-SA" sz="2800" dirty="0" smtClean="0">
                <a:latin typeface="Arial" charset="0"/>
                <a:cs typeface="Arial" charset="0"/>
              </a:rPr>
              <a:t>" الذي يشبه الجرس , </a:t>
            </a:r>
          </a:p>
          <a:p>
            <a:pPr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بحيث يقع الأسوياء وهم الغالبية حول المركز ,</a:t>
            </a:r>
          </a:p>
          <a:p>
            <a:pPr>
              <a:defRPr/>
            </a:pPr>
            <a:r>
              <a:rPr lang="ar-SA" sz="2800" dirty="0" err="1" smtClean="0">
                <a:latin typeface="Arial" charset="0"/>
                <a:cs typeface="Arial" charset="0"/>
              </a:rPr>
              <a:t>فى</a:t>
            </a:r>
            <a:r>
              <a:rPr lang="ar-SA" sz="2800" dirty="0" smtClean="0">
                <a:latin typeface="Arial" charset="0"/>
                <a:cs typeface="Arial" charset="0"/>
              </a:rPr>
              <a:t> حين يقع </a:t>
            </a:r>
            <a:r>
              <a:rPr lang="ar-SA" sz="2800" dirty="0" err="1" smtClean="0">
                <a:latin typeface="Arial" charset="0"/>
                <a:cs typeface="Arial" charset="0"/>
              </a:rPr>
              <a:t>العصابيون</a:t>
            </a:r>
            <a:endParaRPr lang="ar-SA" sz="2800" dirty="0" smtClean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 و </a:t>
            </a:r>
            <a:r>
              <a:rPr lang="ar-SA" sz="2800" dirty="0" err="1" smtClean="0">
                <a:latin typeface="Arial" charset="0"/>
                <a:cs typeface="Arial" charset="0"/>
              </a:rPr>
              <a:t>الذهانيون</a:t>
            </a:r>
            <a:r>
              <a:rPr lang="ar-SA" sz="2800" dirty="0" smtClean="0">
                <a:latin typeface="Arial" charset="0"/>
                <a:cs typeface="Arial" charset="0"/>
              </a:rPr>
              <a:t> في الطرفين المتقابلين كما في الشكل :</a:t>
            </a:r>
            <a:endParaRPr lang="ar-SA" sz="2800" b="1" dirty="0" smtClean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ar-SA" sz="2800" b="1" dirty="0" smtClean="0">
                <a:solidFill>
                  <a:srgbClr val="990000"/>
                </a:solidFill>
                <a:latin typeface="Arial" charset="0"/>
                <a:cs typeface="Arial" charset="0"/>
              </a:rPr>
              <a:t>لا يتفق "أيزنك " مع فكرة هذا التخطيط</a:t>
            </a:r>
            <a:endParaRPr lang="en-US" sz="2800" b="1" dirty="0" smtClean="0">
              <a:solidFill>
                <a:srgbClr val="990000"/>
              </a:solidFill>
              <a:latin typeface="Arial" charset="0"/>
              <a:cs typeface="Arial" charset="0"/>
            </a:endParaRPr>
          </a:p>
          <a:p>
            <a:endParaRPr lang="ar-SA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420938"/>
            <a:ext cx="4535487" cy="245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914400" y="714356"/>
            <a:ext cx="7772400" cy="530544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ar-SA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ب – البعد الواحد</a:t>
            </a:r>
          </a:p>
          <a:p>
            <a:pPr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يقع الأسوياء و العصابيون و </a:t>
            </a:r>
            <a:r>
              <a:rPr lang="ar-SA" sz="2800" dirty="0" err="1" smtClean="0">
                <a:latin typeface="Arial" charset="0"/>
                <a:cs typeface="Arial" charset="0"/>
              </a:rPr>
              <a:t>الذهانيون</a:t>
            </a:r>
            <a:r>
              <a:rPr lang="ar-SA" sz="2800" dirty="0" smtClean="0">
                <a:latin typeface="Arial" charset="0"/>
                <a:cs typeface="Arial" charset="0"/>
              </a:rPr>
              <a:t> على بعد واحد متصل , يبدأ الفرد بحالة من السواء , و إذا زادت عليه الضغوط أصبح عصابيا , ثم إذا باتت هذه الضغوط شديدة على العصابي أصبح ذهاني , و تفترض هذه النظرية وجود عامل نكوصي , و هذه نظرية التحليل النفسي التي نقدها كثير من العلماء.</a:t>
            </a:r>
          </a:p>
          <a:p>
            <a:pPr>
              <a:defRPr/>
            </a:pPr>
            <a:endParaRPr lang="ar-SA" sz="2800" dirty="0" smtClean="0">
              <a:latin typeface="Arial" charset="0"/>
              <a:cs typeface="Arial" charset="0"/>
            </a:endParaRPr>
          </a:p>
          <a:p>
            <a:pPr>
              <a:buNone/>
              <a:defRPr/>
            </a:pPr>
            <a:endParaRPr lang="ar-SA" dirty="0"/>
          </a:p>
        </p:txBody>
      </p:sp>
      <p:pic>
        <p:nvPicPr>
          <p:cNvPr id="37" name="صورة 36" descr="صورة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1" y="3571876"/>
            <a:ext cx="7643866" cy="23730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ar-SA" sz="28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جـ</a:t>
            </a:r>
            <a:r>
              <a:rPr lang="ar-SA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- البعدان </a:t>
            </a:r>
            <a:r>
              <a:rPr lang="ar-SA" sz="28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المسقلان</a:t>
            </a:r>
            <a:r>
              <a:rPr lang="ar-SA" sz="2800" dirty="0" smtClean="0">
                <a:solidFill>
                  <a:schemeClr val="accent1"/>
                </a:solidFill>
                <a:latin typeface="Arial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هنا يفترض تفرع الأسوياء إما إلى </a:t>
            </a:r>
            <a:r>
              <a:rPr lang="ar-SA" sz="2800" dirty="0" err="1" smtClean="0">
                <a:latin typeface="Arial" charset="0"/>
                <a:cs typeface="Arial" charset="0"/>
              </a:rPr>
              <a:t>ذهانيين</a:t>
            </a:r>
            <a:r>
              <a:rPr lang="ar-SA" sz="2800" dirty="0" smtClean="0">
                <a:latin typeface="Arial" charset="0"/>
                <a:cs typeface="Arial" charset="0"/>
              </a:rPr>
              <a:t> أو إلى </a:t>
            </a:r>
            <a:r>
              <a:rPr lang="ar-SA" sz="2800" dirty="0" err="1" smtClean="0">
                <a:latin typeface="Arial" charset="0"/>
                <a:cs typeface="Arial" charset="0"/>
              </a:rPr>
              <a:t>عصابيين</a:t>
            </a:r>
            <a:r>
              <a:rPr lang="ar-SA" sz="2800" dirty="0" smtClean="0">
                <a:latin typeface="Arial" charset="0"/>
                <a:cs typeface="Arial" charset="0"/>
              </a:rPr>
              <a:t> , </a:t>
            </a:r>
            <a:r>
              <a:rPr lang="ar-SA" sz="2800" dirty="0" err="1" smtClean="0">
                <a:latin typeface="Arial" charset="0"/>
                <a:cs typeface="Arial" charset="0"/>
              </a:rPr>
              <a:t>و</a:t>
            </a:r>
            <a:r>
              <a:rPr lang="ar-SA" sz="2800" dirty="0" smtClean="0">
                <a:latin typeface="Arial" charset="0"/>
                <a:cs typeface="Arial" charset="0"/>
              </a:rPr>
              <a:t> هذا أيضا لم يأخذ </a:t>
            </a:r>
            <a:r>
              <a:rPr lang="ar-SA" sz="2800" dirty="0" err="1" smtClean="0">
                <a:latin typeface="Arial" charset="0"/>
                <a:cs typeface="Arial" charset="0"/>
              </a:rPr>
              <a:t>به</a:t>
            </a:r>
            <a:r>
              <a:rPr lang="ar-SA" sz="2800" dirty="0" smtClean="0">
                <a:latin typeface="Arial" charset="0"/>
                <a:cs typeface="Arial" charset="0"/>
              </a:rPr>
              <a:t> أيزنك.</a:t>
            </a:r>
          </a:p>
          <a:p>
            <a:pPr>
              <a:buNone/>
              <a:defRPr/>
            </a:pPr>
            <a:endParaRPr lang="en-US" sz="2800" dirty="0" smtClean="0">
              <a:latin typeface="Arial" charset="0"/>
              <a:cs typeface="Arial" charset="0"/>
            </a:endParaRPr>
          </a:p>
          <a:p>
            <a:pPr>
              <a:buNone/>
            </a:pPr>
            <a:endParaRPr lang="ar-SA" dirty="0"/>
          </a:p>
        </p:txBody>
      </p:sp>
      <p:pic>
        <p:nvPicPr>
          <p:cNvPr id="4" name="صورة 3" descr="صورة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3571876"/>
            <a:ext cx="6784288" cy="24625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914400" y="785794"/>
            <a:ext cx="7772400" cy="523400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ar-SA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د – الأقسام الأربعة</a:t>
            </a:r>
          </a:p>
          <a:p>
            <a:pPr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أقترح "أيزنك " تخطيطا يقسم المجال إلى أربعة أقسام , يمكن انتقال</a:t>
            </a:r>
          </a:p>
          <a:p>
            <a:pPr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 الشخص من ربع إلى آخر </a:t>
            </a:r>
            <a:r>
              <a:rPr lang="ar-SA" sz="2800" dirty="0" err="1" smtClean="0">
                <a:latin typeface="Arial" charset="0"/>
                <a:cs typeface="Arial" charset="0"/>
              </a:rPr>
              <a:t>و</a:t>
            </a:r>
            <a:r>
              <a:rPr lang="ar-SA" sz="2800" dirty="0" smtClean="0">
                <a:latin typeface="Arial" charset="0"/>
                <a:cs typeface="Arial" charset="0"/>
              </a:rPr>
              <a:t> بذلك يمكن استيعاب جميع الاحتمالات :</a:t>
            </a:r>
          </a:p>
          <a:p>
            <a:pPr>
              <a:buNone/>
              <a:defRPr/>
            </a:pPr>
            <a:endParaRPr lang="ar-SA" sz="2800" dirty="0" smtClean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من سوي إلى </a:t>
            </a:r>
            <a:r>
              <a:rPr lang="ar-SA" sz="2800" dirty="0" err="1" smtClean="0">
                <a:latin typeface="Arial" charset="0"/>
                <a:cs typeface="Arial" charset="0"/>
              </a:rPr>
              <a:t>عصابي</a:t>
            </a:r>
            <a:r>
              <a:rPr lang="ar-SA" sz="2800" dirty="0" smtClean="0">
                <a:latin typeface="Arial" charset="0"/>
                <a:cs typeface="Arial" charset="0"/>
              </a:rPr>
              <a:t> – </a:t>
            </a:r>
          </a:p>
          <a:p>
            <a:pPr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 من سوي إلى </a:t>
            </a:r>
            <a:r>
              <a:rPr lang="ar-SA" sz="2800" dirty="0" err="1" smtClean="0">
                <a:latin typeface="Arial" charset="0"/>
                <a:cs typeface="Arial" charset="0"/>
              </a:rPr>
              <a:t>ذهاني</a:t>
            </a:r>
            <a:r>
              <a:rPr lang="ar-SA" sz="2800" dirty="0" smtClean="0">
                <a:latin typeface="Arial" charset="0"/>
                <a:cs typeface="Arial" charset="0"/>
              </a:rPr>
              <a:t>  -   </a:t>
            </a:r>
          </a:p>
          <a:p>
            <a:pPr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من سوي إلى مختلط</a:t>
            </a:r>
          </a:p>
          <a:p>
            <a:pPr>
              <a:defRPr/>
            </a:pPr>
            <a:r>
              <a:rPr lang="ar-SA" sz="2800" dirty="0" smtClean="0">
                <a:latin typeface="Arial" charset="0"/>
                <a:cs typeface="Arial" charset="0"/>
              </a:rPr>
              <a:t> </a:t>
            </a:r>
            <a:endParaRPr lang="en-US" sz="2800" dirty="0" smtClean="0">
              <a:latin typeface="Arial" charset="0"/>
              <a:cs typeface="Arial" charset="0"/>
            </a:endParaRPr>
          </a:p>
          <a:p>
            <a:endParaRPr lang="ar-SA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053624"/>
            <a:ext cx="4714908" cy="314873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sz="4000" b="1" dirty="0" smtClean="0">
                <a:solidFill>
                  <a:srgbClr val="FF0000"/>
                </a:solidFill>
              </a:rPr>
              <a:t>أبعاد الشخصية </a:t>
            </a:r>
            <a:r>
              <a:rPr lang="ar-SA" sz="4000" b="1" dirty="0" smtClean="0">
                <a:solidFill>
                  <a:schemeClr val="bg2">
                    <a:lumMod val="50000"/>
                  </a:schemeClr>
                </a:solidFill>
              </a:rPr>
              <a:t>وفقاً لتقسيم </a:t>
            </a:r>
            <a:r>
              <a:rPr lang="ar-SA" sz="4000" b="1" dirty="0" err="1" smtClean="0">
                <a:solidFill>
                  <a:schemeClr val="bg2">
                    <a:lumMod val="50000"/>
                  </a:schemeClr>
                </a:solidFill>
              </a:rPr>
              <a:t>آيزنك</a:t>
            </a:r>
            <a:endParaRPr lang="ar-SA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ar-SA" sz="3600" b="1" dirty="0" smtClean="0">
                <a:solidFill>
                  <a:srgbClr val="7030A0"/>
                </a:solidFill>
              </a:rPr>
              <a:t>4- بعد الذكاء: </a:t>
            </a:r>
            <a:r>
              <a:rPr lang="ar-SA" sz="2800" dirty="0" smtClean="0"/>
              <a:t>يعد القدرة العامة أو العامل العام في نظرية </a:t>
            </a:r>
            <a:r>
              <a:rPr lang="ar-SA" sz="2800" dirty="0" err="1" smtClean="0"/>
              <a:t>سبيرمان</a:t>
            </a:r>
            <a:r>
              <a:rPr lang="ar-SA" sz="2800" dirty="0" smtClean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ar-SA" sz="2800" dirty="0" smtClean="0"/>
              <a:t> تلعب الوراثة بنسبة كبيرة في درجة الذكاء والفروق بين الأشخاص.</a:t>
            </a:r>
          </a:p>
          <a:p>
            <a:pPr>
              <a:buFont typeface="Wingdings" pitchFamily="2" charset="2"/>
              <a:buChar char="ü"/>
            </a:pPr>
            <a:r>
              <a:rPr lang="ar-SA" sz="2800" dirty="0" smtClean="0"/>
              <a:t>قسم </a:t>
            </a:r>
            <a:r>
              <a:rPr lang="ar-SA" sz="2800" dirty="0" err="1" smtClean="0"/>
              <a:t>آيزنك</a:t>
            </a:r>
            <a:r>
              <a:rPr lang="ar-SA" sz="2800" dirty="0" smtClean="0"/>
              <a:t> اختبارات الذكاء إلى ثلاثة جوانب:</a:t>
            </a:r>
          </a:p>
          <a:p>
            <a:pPr>
              <a:buNone/>
            </a:pPr>
            <a:r>
              <a:rPr lang="ar-SA" sz="2800" dirty="0" smtClean="0">
                <a:solidFill>
                  <a:srgbClr val="C00000"/>
                </a:solidFill>
              </a:rPr>
              <a:t>1- السرعة في الأداء العقلي: </a:t>
            </a:r>
            <a:r>
              <a:rPr lang="ar-SA" sz="2800" dirty="0" smtClean="0"/>
              <a:t>لها علاقة موجبة بمستوى الصعوبة.</a:t>
            </a:r>
          </a:p>
          <a:p>
            <a:pPr>
              <a:buNone/>
            </a:pPr>
            <a:r>
              <a:rPr lang="ar-SA" sz="2800" dirty="0" smtClean="0">
                <a:solidFill>
                  <a:srgbClr val="C00000"/>
                </a:solidFill>
              </a:rPr>
              <a:t>2-الدقة في الأداء: </a:t>
            </a:r>
            <a:r>
              <a:rPr lang="ar-SA" sz="2800" dirty="0" smtClean="0"/>
              <a:t>وتدل على عملية مراجعة الأخطاء واختبار مدى صلاحية الحلول.</a:t>
            </a:r>
          </a:p>
          <a:p>
            <a:pPr>
              <a:buNone/>
            </a:pPr>
            <a:r>
              <a:rPr lang="ar-SA" sz="2800" dirty="0" smtClean="0">
                <a:solidFill>
                  <a:srgbClr val="C00000"/>
                </a:solidFill>
              </a:rPr>
              <a:t>3- المثابرة : </a:t>
            </a:r>
            <a:r>
              <a:rPr lang="ar-SA" sz="2800" dirty="0" smtClean="0"/>
              <a:t>جانب مهم يدفع الشخص إلى المداومة لوضع حلول للمشكلة والاستمرار في ذلك.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</a:rPr>
              <a:t>العلاقة بين نظرية الشخصية وقياسها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ar-SA" sz="3200" dirty="0" smtClean="0"/>
              <a:t>العلاقة بينهما متبادلة وليست من جانب واحد</a:t>
            </a:r>
            <a:r>
              <a:rPr lang="ar-SA" sz="3200" dirty="0" smtClean="0"/>
              <a:t>.</a:t>
            </a:r>
          </a:p>
          <a:p>
            <a:r>
              <a:rPr lang="ar-SA" sz="3200" dirty="0" smtClean="0"/>
              <a:t>بمعنى النظرية ليس لها فائدة إن لم تفعل في الجانب التطبيقي كالقياس.. وعلى الجانب الآخر لا يمكن إعداد مقاييس دون الارتكاز على النظريات.</a:t>
            </a:r>
          </a:p>
          <a:p>
            <a:pPr>
              <a:buNone/>
            </a:pPr>
            <a:endParaRPr lang="ar-SA" sz="3200" dirty="0" smtClean="0"/>
          </a:p>
          <a:p>
            <a:r>
              <a:rPr lang="ar-SA" sz="3200" dirty="0" smtClean="0">
                <a:solidFill>
                  <a:srgbClr val="0070C0"/>
                </a:solidFill>
              </a:rPr>
              <a:t>القياس في علم النفس لجانبين:</a:t>
            </a:r>
          </a:p>
          <a:p>
            <a:pPr>
              <a:buNone/>
            </a:pPr>
            <a:r>
              <a:rPr lang="ar-SA" sz="3200" dirty="0" smtClean="0"/>
              <a:t>1- </a:t>
            </a:r>
            <a:r>
              <a:rPr lang="ar-SA" sz="3200" dirty="0" smtClean="0"/>
              <a:t>الاستجابات (السلوك)/ </a:t>
            </a:r>
            <a:r>
              <a:rPr lang="ar-SA" sz="3200" dirty="0" smtClean="0"/>
              <a:t>القياس مباشر على مستوى المشاهدة.</a:t>
            </a:r>
          </a:p>
          <a:p>
            <a:pPr>
              <a:buNone/>
            </a:pPr>
            <a:r>
              <a:rPr lang="ar-SA" sz="3200" dirty="0" smtClean="0"/>
              <a:t>2- السمات / قياس غير مباشر على مستوى الاستنتاج.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                                                         </a:t>
            </a:r>
            <a:r>
              <a:rPr lang="ar-SA" dirty="0" smtClean="0"/>
              <a:t>                             </a:t>
            </a:r>
            <a:r>
              <a:rPr lang="ar-SA" dirty="0" smtClean="0"/>
              <a:t>انتهى،،،،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000" b="1" dirty="0" smtClean="0">
                <a:solidFill>
                  <a:srgbClr val="FF0000"/>
                </a:solidFill>
              </a:rPr>
              <a:t>مفهوم الشخصية</a:t>
            </a:r>
            <a:endParaRPr lang="ar-SA" sz="40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ar-SA" dirty="0" smtClean="0"/>
              <a:t> </a:t>
            </a:r>
            <a:r>
              <a:rPr lang="ar-SA" sz="2800" dirty="0" smtClean="0"/>
              <a:t>في اللغة العربية (شخص) : جماعة سواد الإنسان تراه من بعيد، وكل </a:t>
            </a:r>
            <a:r>
              <a:rPr lang="ar-SA" sz="2800" dirty="0" err="1" smtClean="0"/>
              <a:t>شئ</a:t>
            </a:r>
            <a:r>
              <a:rPr lang="ar-SA" sz="2800" dirty="0" smtClean="0"/>
              <a:t> رأيت </a:t>
            </a:r>
            <a:r>
              <a:rPr lang="ar-SA" sz="2800" dirty="0" err="1" smtClean="0"/>
              <a:t>جسمانه</a:t>
            </a:r>
            <a:r>
              <a:rPr lang="ar-SA" sz="2800" dirty="0" smtClean="0"/>
              <a:t> فقد رأيت شخصه. </a:t>
            </a:r>
          </a:p>
          <a:p>
            <a:pPr>
              <a:buFont typeface="Wingdings" pitchFamily="2" charset="2"/>
              <a:buChar char="v"/>
            </a:pPr>
            <a:r>
              <a:rPr lang="ar-SA" sz="2800" dirty="0" smtClean="0"/>
              <a:t>المعجم الوسيط (الشخصية): صفات تميز الشخص عن غيره.</a:t>
            </a:r>
          </a:p>
          <a:p>
            <a:pPr>
              <a:buFont typeface="Wingdings" pitchFamily="2" charset="2"/>
              <a:buChar char="v"/>
            </a:pPr>
            <a:r>
              <a:rPr lang="ar-SA" sz="2800" dirty="0" smtClean="0"/>
              <a:t>التعريف الشامل</a:t>
            </a:r>
            <a:r>
              <a:rPr lang="ar-SA" sz="2800" u="sng" dirty="0" smtClean="0"/>
              <a:t> للشخصية</a:t>
            </a:r>
            <a:r>
              <a:rPr lang="ar-SA" sz="2800" dirty="0" smtClean="0"/>
              <a:t>: (نمط سلوكي مركب، ثابت ودائم إلى حد كبير، يميز الفرد عن غيره من الناس، ويتكون من تنظيم فريد لمجموعة من الوظائف والسمات والأجهزة المتفاعلة معاً، والتي تضم القدرات العقلية،والوجدان و الارادة، وتركيب الجسم، والوظائف الفيزيولوجية والتي تحدد طريقة الفرد الخاصة في الاستجابة، وأسلوبه الفريد في التوافق للبيئة).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914400" y="714356"/>
            <a:ext cx="7772400" cy="5305444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ar-SA" sz="3600" dirty="0" smtClean="0">
              <a:solidFill>
                <a:srgbClr val="00B0F0"/>
              </a:solidFill>
            </a:endParaRPr>
          </a:p>
          <a:p>
            <a:pPr algn="ctr">
              <a:buNone/>
            </a:pPr>
            <a:endParaRPr lang="ar-SA" sz="3600" dirty="0" smtClean="0">
              <a:solidFill>
                <a:srgbClr val="00B0F0"/>
              </a:solidFill>
            </a:endParaRPr>
          </a:p>
          <a:p>
            <a:pPr algn="ctr">
              <a:buNone/>
            </a:pPr>
            <a:endParaRPr lang="ar-SA" sz="3600" dirty="0" smtClean="0">
              <a:solidFill>
                <a:srgbClr val="00B0F0"/>
              </a:solidFill>
            </a:endParaRPr>
          </a:p>
          <a:p>
            <a:pPr algn="ctr">
              <a:buNone/>
            </a:pPr>
            <a:r>
              <a:rPr lang="ar-SA" sz="3600" dirty="0" smtClean="0">
                <a:solidFill>
                  <a:srgbClr val="00B0F0"/>
                </a:solidFill>
              </a:rPr>
              <a:t>نشاط : اخرجي ورقة وقلم واكتبي وصف لإحدى صديقاتك // أو الوالدة// أو الوالد//أختك ....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Low" eaLnBrk="0" hangingPunct="0"/>
            <a:r>
              <a:rPr lang="ar-SA" sz="2800" dirty="0" smtClean="0">
                <a:solidFill>
                  <a:srgbClr val="00B050"/>
                </a:solidFill>
                <a:latin typeface="Calibri" pitchFamily="34" charset="0"/>
              </a:rPr>
              <a:t>إذا ما طلبنا من أحد العوام أن يقارن بين شخصين يعرفهما تمام المعرفة ,فإنه غالبا ما يصفهما بصورة عامة جدا أو باستخدام صفة واحدة فقط , فقد يقول : إن أحدهما  رجل طيب , </a:t>
            </a:r>
            <a:r>
              <a:rPr lang="ar-SA" sz="2800" dirty="0" err="1" smtClean="0">
                <a:solidFill>
                  <a:srgbClr val="00B050"/>
                </a:solidFill>
                <a:latin typeface="Calibri" pitchFamily="34" charset="0"/>
              </a:rPr>
              <a:t>و</a:t>
            </a:r>
            <a:r>
              <a:rPr lang="ar-SA" sz="2800" dirty="0" smtClean="0">
                <a:solidFill>
                  <a:srgbClr val="00B050"/>
                </a:solidFill>
                <a:latin typeface="Calibri" pitchFamily="34" charset="0"/>
              </a:rPr>
              <a:t> الأخر رجل شرير مثلا . كما يطلق على الأفراد أحيانا بقولنا هذا الشخص اجتماعي أو هذا شخص عصبي </a:t>
            </a:r>
          </a:p>
          <a:p>
            <a:pPr algn="justLow" rtl="0" eaLnBrk="0" hangingPunct="0">
              <a:buNone/>
            </a:pPr>
            <a:r>
              <a:rPr lang="ar-SA" sz="2800" dirty="0" smtClean="0">
                <a:solidFill>
                  <a:srgbClr val="00B050"/>
                </a:solidFill>
                <a:latin typeface="Calibri" pitchFamily="34" charset="0"/>
              </a:rPr>
              <a:t>إن صفات مثل عصبي </a:t>
            </a:r>
            <a:r>
              <a:rPr lang="ar-SA" sz="2800" dirty="0" err="1" smtClean="0">
                <a:solidFill>
                  <a:srgbClr val="00B050"/>
                </a:solidFill>
                <a:latin typeface="Calibri" pitchFamily="34" charset="0"/>
              </a:rPr>
              <a:t>و</a:t>
            </a:r>
            <a:r>
              <a:rPr lang="ar-SA" sz="2800" dirty="0" smtClean="0">
                <a:solidFill>
                  <a:srgbClr val="00B050"/>
                </a:solidFill>
                <a:latin typeface="Calibri" pitchFamily="34" charset="0"/>
              </a:rPr>
              <a:t> اجتماعي </a:t>
            </a:r>
            <a:r>
              <a:rPr lang="ar-SA" sz="2800" dirty="0" err="1" smtClean="0">
                <a:solidFill>
                  <a:srgbClr val="00B050"/>
                </a:solidFill>
                <a:latin typeface="Calibri" pitchFamily="34" charset="0"/>
              </a:rPr>
              <a:t>و</a:t>
            </a:r>
            <a:r>
              <a:rPr lang="ar-SA" sz="2800" dirty="0" smtClean="0">
                <a:solidFill>
                  <a:srgbClr val="00B050"/>
                </a:solidFill>
                <a:latin typeface="Calibri" pitchFamily="34" charset="0"/>
              </a:rPr>
              <a:t> غيرها من الصفات التي يمكن </a:t>
            </a:r>
            <a:r>
              <a:rPr lang="ar-SA" sz="2800" dirty="0" err="1" smtClean="0">
                <a:solidFill>
                  <a:srgbClr val="00B050"/>
                </a:solidFill>
                <a:latin typeface="Calibri" pitchFamily="34" charset="0"/>
              </a:rPr>
              <a:t>ان</a:t>
            </a:r>
            <a:r>
              <a:rPr lang="ar-SA" sz="2800" dirty="0" smtClean="0">
                <a:solidFill>
                  <a:srgbClr val="00B050"/>
                </a:solidFill>
                <a:latin typeface="Calibri" pitchFamily="34" charset="0"/>
              </a:rPr>
              <a:t> نصف </a:t>
            </a:r>
            <a:r>
              <a:rPr lang="ar-SA" sz="2800" dirty="0" err="1" smtClean="0">
                <a:solidFill>
                  <a:srgbClr val="00B050"/>
                </a:solidFill>
                <a:latin typeface="Calibri" pitchFamily="34" charset="0"/>
              </a:rPr>
              <a:t>بها</a:t>
            </a:r>
            <a:r>
              <a:rPr lang="ar-SA" sz="2800" dirty="0" smtClean="0">
                <a:solidFill>
                  <a:srgbClr val="00B050"/>
                </a:solidFill>
                <a:latin typeface="Calibri" pitchFamily="34" charset="0"/>
              </a:rPr>
              <a:t> بعضنا البعض ما هي إلا السمات التي نتكلم عنها هنا</a:t>
            </a:r>
            <a:endParaRPr lang="ar-SA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00B050"/>
                </a:solidFill>
                <a:cs typeface="+mn-cs"/>
              </a:rPr>
              <a:t>الأبعاد الأساسية للشخصية</a:t>
            </a:r>
            <a:endParaRPr lang="ar-SA" dirty="0">
              <a:solidFill>
                <a:srgbClr val="00B050"/>
              </a:solidFill>
              <a:cs typeface="+mn-cs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ar-SA" sz="2400" dirty="0" smtClean="0"/>
              <a:t>تختلف وجهات علماء نفس الشخصية من حيث عدد العوامل أو الأبعاد </a:t>
            </a:r>
          </a:p>
          <a:p>
            <a:pPr algn="just"/>
            <a:r>
              <a:rPr lang="ar-SA" sz="2400" dirty="0" smtClean="0"/>
              <a:t>التي يمكن في ضوءها وصف أي شخصية . فقد بلغ عدد هذه العوامل </a:t>
            </a:r>
          </a:p>
          <a:p>
            <a:pPr algn="just"/>
            <a:r>
              <a:rPr lang="ar-SA" sz="2400" dirty="0" smtClean="0"/>
              <a:t>عند "</a:t>
            </a:r>
            <a:r>
              <a:rPr lang="ar-SA" sz="2400" dirty="0" err="1" smtClean="0"/>
              <a:t>كاتل</a:t>
            </a:r>
            <a:r>
              <a:rPr lang="ar-SA" sz="2400" dirty="0" smtClean="0"/>
              <a:t> " 16 عاملا , اعتبرها سمات . و عند " </a:t>
            </a:r>
            <a:r>
              <a:rPr lang="ar-SA" sz="2400" dirty="0" err="1" smtClean="0"/>
              <a:t>ايزنك</a:t>
            </a:r>
            <a:r>
              <a:rPr lang="ar-SA" sz="2400" dirty="0" smtClean="0"/>
              <a:t> " ثلاثة أبعاد</a:t>
            </a:r>
          </a:p>
          <a:p>
            <a:pPr algn="just"/>
            <a:r>
              <a:rPr lang="ar-SA" sz="2400" dirty="0" smtClean="0"/>
              <a:t> – على الأقل – من الأبعاد الأساسية أي الأبعاد المهمة  هي ( الانبساطية</a:t>
            </a:r>
          </a:p>
          <a:p>
            <a:pPr algn="just"/>
            <a:r>
              <a:rPr lang="ar-SA" sz="2400" dirty="0" smtClean="0"/>
              <a:t> – </a:t>
            </a:r>
            <a:r>
              <a:rPr lang="ar-SA" sz="2400" dirty="0" err="1" smtClean="0"/>
              <a:t>العصابية</a:t>
            </a:r>
            <a:r>
              <a:rPr lang="ar-SA" sz="2400" dirty="0" smtClean="0"/>
              <a:t> – الذهان ) </a:t>
            </a:r>
          </a:p>
          <a:p>
            <a:pPr algn="just"/>
            <a:r>
              <a:rPr lang="ar-SA" sz="2400" dirty="0" smtClean="0"/>
              <a:t>.بينما في نموذج "</a:t>
            </a:r>
            <a:r>
              <a:rPr lang="ar-SA" sz="2400" dirty="0" err="1" smtClean="0"/>
              <a:t>جولدبيرج</a:t>
            </a:r>
            <a:r>
              <a:rPr lang="ar-SA" sz="2400" dirty="0" smtClean="0"/>
              <a:t>" كانت خمسة عوامل, </a:t>
            </a:r>
            <a:r>
              <a:rPr lang="ar-SA" sz="2400" dirty="0" err="1" smtClean="0"/>
              <a:t>و</a:t>
            </a:r>
            <a:r>
              <a:rPr lang="ar-SA" sz="2400" dirty="0" smtClean="0"/>
              <a:t> قد قام</a:t>
            </a:r>
          </a:p>
          <a:p>
            <a:pPr algn="just"/>
            <a:r>
              <a:rPr lang="ar-SA" sz="2400" dirty="0" smtClean="0"/>
              <a:t> "</a:t>
            </a:r>
            <a:r>
              <a:rPr lang="ar-SA" sz="2400" dirty="0" err="1" smtClean="0"/>
              <a:t>كوستا</a:t>
            </a:r>
            <a:r>
              <a:rPr lang="ar-SA" sz="2400" dirty="0" smtClean="0"/>
              <a:t> . ماكري " </a:t>
            </a:r>
            <a:r>
              <a:rPr lang="en-US" sz="2400" dirty="0" err="1" smtClean="0"/>
              <a:t>costa,mccrea</a:t>
            </a:r>
            <a:r>
              <a:rPr lang="ar-SA" sz="2400" dirty="0" smtClean="0"/>
              <a:t> 1985أصحاب نظرية العوامل الخمسة الكبرى للشخصية (الانبساطية-</a:t>
            </a:r>
            <a:r>
              <a:rPr lang="ar-SA" sz="2400" dirty="0" err="1" smtClean="0"/>
              <a:t>العصابية</a:t>
            </a:r>
            <a:r>
              <a:rPr lang="ar-SA" sz="2400" dirty="0" smtClean="0"/>
              <a:t>-الانفتاح على الخبرة –التفاني-الطيبة)و يؤكد عبد الخالق 1993عمومية العوامل الثلاثة الأساسية</a:t>
            </a:r>
          </a:p>
          <a:p>
            <a:pPr algn="just"/>
            <a:r>
              <a:rPr lang="ar-SA" sz="2400" dirty="0" smtClean="0"/>
              <a:t> للشخصية(  الانبساطية –</a:t>
            </a:r>
            <a:r>
              <a:rPr lang="ar-SA" sz="2400" dirty="0" err="1" smtClean="0"/>
              <a:t>العصابية</a:t>
            </a:r>
            <a:r>
              <a:rPr lang="ar-SA" sz="2400" dirty="0" smtClean="0"/>
              <a:t> – </a:t>
            </a:r>
            <a:r>
              <a:rPr lang="ar-SA" sz="2400" dirty="0" err="1" smtClean="0"/>
              <a:t>الذهانية</a:t>
            </a:r>
            <a:r>
              <a:rPr lang="ar-SA" sz="2400" dirty="0" smtClean="0"/>
              <a:t> ) من خلال ما</a:t>
            </a:r>
          </a:p>
          <a:p>
            <a:pPr algn="just"/>
            <a:r>
              <a:rPr lang="ar-SA" sz="2400" dirty="0" smtClean="0"/>
              <a:t> توصوا إليه من مقياس"</a:t>
            </a:r>
            <a:r>
              <a:rPr lang="ar-SA" sz="2400" dirty="0" err="1" smtClean="0"/>
              <a:t>كاتل</a:t>
            </a:r>
            <a:r>
              <a:rPr lang="ar-SA" sz="2400" dirty="0" smtClean="0"/>
              <a:t>" </a:t>
            </a:r>
            <a:r>
              <a:rPr lang="ar-SA" sz="2400" dirty="0" err="1" smtClean="0"/>
              <a:t>و</a:t>
            </a:r>
            <a:r>
              <a:rPr lang="ar-SA" sz="2400" dirty="0" smtClean="0"/>
              <a:t> مقياس "أيزنك " </a:t>
            </a:r>
            <a:r>
              <a:rPr lang="ar-SA" sz="2400" dirty="0" err="1" smtClean="0"/>
              <a:t>و</a:t>
            </a:r>
            <a:r>
              <a:rPr lang="ar-SA" sz="2400" dirty="0" smtClean="0"/>
              <a:t> أضاف لهم بعدين</a:t>
            </a:r>
          </a:p>
          <a:p>
            <a:pPr algn="just"/>
            <a:r>
              <a:rPr lang="ar-SA" sz="2400" dirty="0" smtClean="0"/>
              <a:t> مهمين هما الذكاء والمحافظة مقابل التقدمية, و سوف يتم التعرض لأبعاد  " أيزنك " فيما بعد بشيء من التفصيل.</a:t>
            </a:r>
            <a:endParaRPr lang="en-US" sz="2400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rgbClr val="FF0000"/>
                </a:solidFill>
              </a:rPr>
              <a:t>مفهوم البعد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البعد : مفهوم رياضي يعني الامتداد الذي يمكن قياسه.</a:t>
            </a:r>
          </a:p>
          <a:p>
            <a:r>
              <a:rPr lang="ar-SA" sz="3600" dirty="0" smtClean="0"/>
              <a:t>كثير من سمات الشخصية تكون ثنائية البعد.</a:t>
            </a:r>
          </a:p>
          <a:p>
            <a:r>
              <a:rPr lang="ar-SA" sz="3600" dirty="0" smtClean="0"/>
              <a:t>مثل: (السيطرة/ الخضوع)- (الاندفاع/ التروي).</a:t>
            </a:r>
          </a:p>
          <a:p>
            <a:r>
              <a:rPr lang="ar-SA" sz="3600" dirty="0" smtClean="0"/>
              <a:t>تختلف درجة كل شخص عن الآخر على البعد.</a:t>
            </a:r>
            <a:endParaRPr lang="ar-S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2800" b="1" dirty="0" smtClean="0">
                <a:solidFill>
                  <a:srgbClr val="FF0000"/>
                </a:solidFill>
              </a:rPr>
              <a:t>التنظيم الهرمي للشخصية «التنظيم السلوكي</a:t>
            </a:r>
            <a:endParaRPr lang="ar-SA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914400" y="642918"/>
            <a:ext cx="7772400" cy="537688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ar-SA" sz="3600" dirty="0" smtClean="0">
                <a:solidFill>
                  <a:srgbClr val="00B050"/>
                </a:solidFill>
              </a:rPr>
              <a:t>الاستجابة النوعية: </a:t>
            </a:r>
            <a:r>
              <a:rPr lang="ar-SA" sz="3600" dirty="0" smtClean="0"/>
              <a:t>هي أفعال نوعية كالاستجابة لاختبار أو خبرة أو موقف جديد بالحياة.</a:t>
            </a:r>
          </a:p>
          <a:p>
            <a:pPr marL="514350" indent="-514350">
              <a:buFont typeface="+mj-lt"/>
              <a:buAutoNum type="arabicParenR"/>
            </a:pPr>
            <a:r>
              <a:rPr lang="ar-SA" sz="3600" dirty="0" smtClean="0">
                <a:solidFill>
                  <a:srgbClr val="00B050"/>
                </a:solidFill>
              </a:rPr>
              <a:t> </a:t>
            </a:r>
            <a:r>
              <a:rPr lang="ar-SA" sz="3600" dirty="0" smtClean="0">
                <a:solidFill>
                  <a:srgbClr val="00B050"/>
                </a:solidFill>
              </a:rPr>
              <a:t>الاستجابات </a:t>
            </a:r>
            <a:r>
              <a:rPr lang="ar-SA" sz="3600" dirty="0" err="1" smtClean="0">
                <a:solidFill>
                  <a:srgbClr val="00B050"/>
                </a:solidFill>
              </a:rPr>
              <a:t>التعودية</a:t>
            </a:r>
            <a:r>
              <a:rPr lang="ar-SA" sz="3600" dirty="0" smtClean="0">
                <a:solidFill>
                  <a:srgbClr val="00B050"/>
                </a:solidFill>
              </a:rPr>
              <a:t>: </a:t>
            </a:r>
            <a:r>
              <a:rPr lang="ar-SA" sz="3600" dirty="0" smtClean="0"/>
              <a:t>هي استجابات نوعية تميل إلى أن تتواتر وتتكرر في ظل الظروف نفسها.</a:t>
            </a:r>
          </a:p>
          <a:p>
            <a:pPr marL="514350" indent="-514350">
              <a:buFont typeface="+mj-lt"/>
              <a:buAutoNum type="arabicParenR"/>
            </a:pPr>
            <a:r>
              <a:rPr lang="ar-SA" sz="3600" dirty="0" smtClean="0"/>
              <a:t> </a:t>
            </a:r>
            <a:r>
              <a:rPr lang="ar-SA" sz="3600" dirty="0" smtClean="0">
                <a:solidFill>
                  <a:srgbClr val="00B050"/>
                </a:solidFill>
              </a:rPr>
              <a:t>السمات: </a:t>
            </a:r>
            <a:r>
              <a:rPr lang="ar-SA" sz="3600" dirty="0" smtClean="0"/>
              <a:t>انتظام الاستجابات </a:t>
            </a:r>
            <a:r>
              <a:rPr lang="ar-SA" sz="3600" dirty="0" err="1" smtClean="0"/>
              <a:t>التعودية</a:t>
            </a:r>
            <a:r>
              <a:rPr lang="ar-SA" sz="3600" dirty="0" smtClean="0"/>
              <a:t> مثل: الخجل</a:t>
            </a:r>
          </a:p>
          <a:p>
            <a:pPr marL="514350" indent="-514350">
              <a:buFont typeface="+mj-lt"/>
              <a:buAutoNum type="arabicParenR"/>
            </a:pPr>
            <a:r>
              <a:rPr lang="ar-SA" sz="3600" dirty="0" smtClean="0"/>
              <a:t> </a:t>
            </a:r>
            <a:r>
              <a:rPr lang="ar-SA" sz="3600" dirty="0" smtClean="0">
                <a:solidFill>
                  <a:srgbClr val="00B050"/>
                </a:solidFill>
              </a:rPr>
              <a:t>نمط (بعد): </a:t>
            </a:r>
            <a:r>
              <a:rPr lang="ar-SA" sz="3600" dirty="0" smtClean="0"/>
              <a:t>انتظام مجموعة السمات ليتكون نمط عام وليصبح مثلا انطواء.</a:t>
            </a:r>
            <a:endParaRPr lang="ar-SA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موازنة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310</TotalTime>
  <Words>2095</Words>
  <Application>Microsoft Office PowerPoint</Application>
  <PresentationFormat>عرض على الشاشة (3:4)‏</PresentationFormat>
  <Paragraphs>168</Paragraphs>
  <Slides>29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29</vt:i4>
      </vt:variant>
    </vt:vector>
  </HeadingPairs>
  <TitlesOfParts>
    <vt:vector size="30" baseType="lpstr">
      <vt:lpstr>موازنة</vt:lpstr>
      <vt:lpstr>مقاييس الشخصية</vt:lpstr>
      <vt:lpstr>مقدمة</vt:lpstr>
      <vt:lpstr>مفهوم الشخصية</vt:lpstr>
      <vt:lpstr>الشريحة 4</vt:lpstr>
      <vt:lpstr>الشريحة 5</vt:lpstr>
      <vt:lpstr>الأبعاد الأساسية للشخصية</vt:lpstr>
      <vt:lpstr>مفهوم البعد</vt:lpstr>
      <vt:lpstr>التنظيم الهرمي للشخصية «التنظيم السلوكي</vt:lpstr>
      <vt:lpstr>الشريحة 9</vt:lpstr>
      <vt:lpstr> ما هي الأبعاد الثلاثة لنظرية آيزنك وكيف تم اختيارها؟؟؟</vt:lpstr>
      <vt:lpstr>الشريحة 11</vt:lpstr>
      <vt:lpstr>أبعاد الشخصية وفقاً لتقسيم آيزنك</vt:lpstr>
      <vt:lpstr>           المظاهر السلوكية للإنبساطي </vt:lpstr>
      <vt:lpstr>المظاهر السلوكية للانطوائي </vt:lpstr>
      <vt:lpstr>الأساس البيولوجي والاجتماعي  للانبساط</vt:lpstr>
      <vt:lpstr>أبعاد الشخصية وفقاً لتقسيم آيزنك</vt:lpstr>
      <vt:lpstr>الشريحة 17</vt:lpstr>
      <vt:lpstr>الشريحة 18</vt:lpstr>
      <vt:lpstr>أبعاد الشخصية وفقاً لتقسيم آيزنك</vt:lpstr>
      <vt:lpstr>الشريحة 20</vt:lpstr>
      <vt:lpstr> توضيح العلاقة بين العصابية والانبساطية</vt:lpstr>
      <vt:lpstr>3- بعد الذهانية</vt:lpstr>
      <vt:lpstr>الشريحة 23</vt:lpstr>
      <vt:lpstr>العلاقة بين العصابية والذهانية</vt:lpstr>
      <vt:lpstr>الشريحة 25</vt:lpstr>
      <vt:lpstr>الشريحة 26</vt:lpstr>
      <vt:lpstr>الشريحة 27</vt:lpstr>
      <vt:lpstr>أبعاد الشخصية وفقاً لتقسيم آيزنك</vt:lpstr>
      <vt:lpstr>العلاقة بين نظرية الشخصية وقياسها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مقاييس الشخصية</dc:title>
  <dc:creator>مرحبا</dc:creator>
  <cp:lastModifiedBy>مرحبا</cp:lastModifiedBy>
  <cp:revision>49</cp:revision>
  <dcterms:created xsi:type="dcterms:W3CDTF">2014-02-08T18:42:05Z</dcterms:created>
  <dcterms:modified xsi:type="dcterms:W3CDTF">2014-09-19T16:00:08Z</dcterms:modified>
</cp:coreProperties>
</file>