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4"/>
  </p:notesMasterIdLst>
  <p:sldIdLst>
    <p:sldId id="286" r:id="rId5"/>
    <p:sldId id="269" r:id="rId6"/>
    <p:sldId id="273" r:id="rId7"/>
    <p:sldId id="300" r:id="rId8"/>
    <p:sldId id="274" r:id="rId9"/>
    <p:sldId id="271" r:id="rId10"/>
    <p:sldId id="287" r:id="rId11"/>
    <p:sldId id="276" r:id="rId12"/>
    <p:sldId id="277" r:id="rId13"/>
    <p:sldId id="289" r:id="rId14"/>
    <p:sldId id="278" r:id="rId15"/>
    <p:sldId id="279" r:id="rId16"/>
    <p:sldId id="288" r:id="rId17"/>
    <p:sldId id="281" r:id="rId18"/>
    <p:sldId id="292" r:id="rId19"/>
    <p:sldId id="272" r:id="rId20"/>
    <p:sldId id="301" r:id="rId21"/>
    <p:sldId id="302" r:id="rId22"/>
    <p:sldId id="303" r:id="rId23"/>
    <p:sldId id="282" r:id="rId24"/>
    <p:sldId id="283" r:id="rId25"/>
    <p:sldId id="295" r:id="rId26"/>
    <p:sldId id="284" r:id="rId27"/>
    <p:sldId id="296" r:id="rId28"/>
    <p:sldId id="297" r:id="rId29"/>
    <p:sldId id="285" r:id="rId30"/>
    <p:sldId id="294" r:id="rId31"/>
    <p:sldId id="298" r:id="rId32"/>
    <p:sldId id="299"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8" d="100"/>
          <a:sy n="78" d="100"/>
        </p:scale>
        <p:origin x="-106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22/05/38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22/05/38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22/05/38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22/05/38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22/05/38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22/05/38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22/05/38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22/05/38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22/05/38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22/05/38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22/05/38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22/05/38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22/05/38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dirty="0" smtClean="0">
                <a:solidFill>
                  <a:schemeClr val="accent2">
                    <a:lumMod val="75000"/>
                  </a:schemeClr>
                </a:solidFill>
              </a:rPr>
              <a:t>المحاضرة الثالثة</a:t>
            </a:r>
          </a:p>
          <a:p>
            <a:pPr algn="ctr"/>
            <a:r>
              <a:rPr lang="ar-SA" sz="2800" dirty="0" smtClean="0">
                <a:solidFill>
                  <a:schemeClr val="accent2">
                    <a:lumMod val="75000"/>
                  </a:schemeClr>
                </a:solidFill>
              </a:rPr>
              <a:t>أ.مشاعل 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4647426"/>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r>
              <a:rPr lang="ar-SA" sz="2800" dirty="0" smtClean="0"/>
              <a:t>4- </a:t>
            </a:r>
            <a:r>
              <a:rPr lang="ar-SA" sz="2800" dirty="0">
                <a:solidFill>
                  <a:schemeClr val="accent2"/>
                </a:solidFill>
              </a:rPr>
              <a:t>بطئ السرعة </a:t>
            </a:r>
            <a:r>
              <a:rPr lang="ar-SA" sz="2800" dirty="0" smtClean="0"/>
              <a:t>. في نقل البيانات بين المستخدمين أو الطباعة باستخدام الطابعة المشتركة .</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الخادم</a:t>
            </a:r>
            <a:r>
              <a:rPr lang="en-US" b="1" dirty="0" smtClean="0">
                <a:solidFill>
                  <a:schemeClr val="accent2"/>
                </a:solidFill>
                <a:effectLst>
                  <a:outerShdw blurRad="38100" dist="38100" dir="2700000" algn="tl">
                    <a:srgbClr val="C0C0C0"/>
                  </a:outerShdw>
                </a:effectLst>
                <a:latin typeface="Lucida Sans Unicode" pitchFamily="34" charset="0"/>
              </a:rPr>
              <a:t>  Server Based Network</a:t>
            </a: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smtClean="0">
                <a:solidFill>
                  <a:schemeClr val="accent2"/>
                </a:solidFill>
                <a:effectLst>
                  <a:outerShdw blurRad="38100" dist="38100" dir="2700000" algn="tl">
                    <a:srgbClr val="C0C0C0"/>
                  </a:outerShdw>
                </a:effectLst>
                <a:latin typeface="Lucida Sans Unicode" pitchFamily="34" charset="0"/>
              </a:rPr>
              <a:t>:</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lnSpcReduction="10000"/>
          </a:bodyPr>
          <a:lstStyle/>
          <a:p>
            <a:pPr lvl="0" algn="just"/>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برامج التواصل </a:t>
            </a:r>
            <a:r>
              <a:rPr lang="ar-SA" sz="2600" dirty="0"/>
              <a:t>الاجتماعي والأخبار </a:t>
            </a:r>
            <a:r>
              <a:rPr lang="ar-SA" sz="2600" dirty="0" smtClean="0"/>
              <a:t> .</a:t>
            </a:r>
          </a:p>
          <a:p>
            <a:pPr lvl="2">
              <a:buFont typeface="Wingdings" panose="05000000000000000000" pitchFamily="2" charset="2"/>
              <a:buChar char="ü"/>
            </a:pPr>
            <a:r>
              <a:rPr lang="ar-SA" sz="2600" dirty="0" smtClean="0"/>
              <a:t>التعليم عن بعد.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10000"/>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الخادم (</a:t>
            </a:r>
            <a:r>
              <a:rPr lang="en-US" sz="3000" b="1" dirty="0">
                <a:solidFill>
                  <a:schemeClr val="accent2"/>
                </a:solidFill>
                <a:effectLst>
                  <a:outerShdw blurRad="38100" dist="38100" dir="2700000" algn="tl">
                    <a:srgbClr val="C0C0C0"/>
                  </a:outerShdw>
                </a:effectLst>
                <a:latin typeface="Lucida Sans Unicode" pitchFamily="34" charset="0"/>
              </a:rPr>
              <a:t>Server</a:t>
            </a:r>
            <a:r>
              <a:rPr lang="ar-SA" sz="3000" b="1" dirty="0">
                <a:solidFill>
                  <a:schemeClr val="accent2"/>
                </a:solidFill>
                <a:effectLst>
                  <a:outerShdw blurRad="38100" dist="38100" dir="2700000" algn="tl">
                    <a:srgbClr val="C0C0C0"/>
                  </a:outerShdw>
                </a:effectLst>
                <a:latin typeface="Lucida Sans Unicode" pitchFamily="34" charset="0"/>
              </a:rPr>
              <a:t>) </a:t>
            </a:r>
            <a:r>
              <a:rPr lang="ar-SA" sz="3000" b="1" dirty="0" smtClean="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أهم </a:t>
            </a:r>
            <a:r>
              <a:rPr lang="ar-SA" sz="2800" dirty="0"/>
              <a:t>أجهزة الشبكة وهو الذي يوفر مصادر الشبكة ويتحكم بها.</a:t>
            </a:r>
            <a:endParaRPr lang="en-US" sz="2800" dirty="0"/>
          </a:p>
          <a:p>
            <a:pPr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 </a:t>
            </a:r>
            <a:r>
              <a:rPr lang="ar-SA" sz="3000" b="1" dirty="0">
                <a:solidFill>
                  <a:schemeClr val="accent2"/>
                </a:solidFill>
                <a:effectLst>
                  <a:outerShdw blurRad="38100" dist="38100" dir="2700000" algn="tl">
                    <a:srgbClr val="C0C0C0"/>
                  </a:outerShdw>
                </a:effectLst>
                <a:latin typeface="Lucida Sans Unicode" pitchFamily="34" charset="0"/>
              </a:rPr>
              <a:t>العميل (</a:t>
            </a:r>
            <a:r>
              <a:rPr lang="en-US" sz="3000" b="1" dirty="0">
                <a:solidFill>
                  <a:schemeClr val="accent2"/>
                </a:solidFill>
                <a:effectLst>
                  <a:outerShdw blurRad="38100" dist="38100" dir="2700000" algn="tl">
                    <a:srgbClr val="C0C0C0"/>
                  </a:outerShdw>
                </a:effectLst>
                <a:latin typeface="Lucida Sans Unicode" pitchFamily="34" charset="0"/>
              </a:rPr>
              <a:t>Client</a:t>
            </a:r>
            <a:r>
              <a:rPr lang="ar-SA" sz="3000" b="1" dirty="0">
                <a:solidFill>
                  <a:schemeClr val="accent2"/>
                </a:solidFill>
                <a:effectLst>
                  <a:outerShdw blurRad="38100" dist="38100" dir="2700000" algn="tl">
                    <a:srgbClr val="C0C0C0"/>
                  </a:outerShdw>
                </a:effectLst>
                <a:latin typeface="Lucida Sans Unicode" pitchFamily="34" charset="0"/>
              </a:rPr>
              <a:t>) : </a:t>
            </a:r>
            <a:endParaRPr lang="ar-SA" sz="3000"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sz="2800" dirty="0"/>
              <a:t>هو </a:t>
            </a:r>
            <a:r>
              <a:rPr lang="ar-SA" sz="2800" dirty="0" smtClean="0"/>
              <a:t>جهاز </a:t>
            </a:r>
            <a:r>
              <a:rPr lang="ar-SA" sz="2800" dirty="0"/>
              <a:t>حاسب </a:t>
            </a:r>
            <a:r>
              <a:rPr lang="ar-SA" sz="2800" dirty="0" smtClean="0"/>
              <a:t>مربوط </a:t>
            </a:r>
            <a:r>
              <a:rPr lang="ar-SA" sz="2800" dirty="0"/>
              <a:t>بالشبكة , ولكن ليس له أي صلاحيات في التحكم</a:t>
            </a:r>
            <a:r>
              <a:rPr lang="ar-SA" sz="2800" dirty="0" smtClean="0"/>
              <a:t>.</a:t>
            </a:r>
            <a:endParaRPr lang="en-US" sz="3000" b="1" dirty="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مصادر </a:t>
            </a:r>
            <a:r>
              <a:rPr lang="ar-SA" sz="3000" b="1" dirty="0">
                <a:solidFill>
                  <a:schemeClr val="accent2"/>
                </a:solidFill>
                <a:effectLst>
                  <a:outerShdw blurRad="38100" dist="38100" dir="2700000" algn="tl">
                    <a:srgbClr val="C0C0C0"/>
                  </a:outerShdw>
                </a:effectLst>
                <a:latin typeface="Lucida Sans Unicode" pitchFamily="34" charset="0"/>
              </a:rPr>
              <a:t>الشبكة (</a:t>
            </a:r>
            <a:r>
              <a:rPr lang="en-US" sz="3000" b="1" dirty="0">
                <a:solidFill>
                  <a:schemeClr val="accent2"/>
                </a:solidFill>
                <a:effectLst>
                  <a:outerShdw blurRad="38100" dist="38100" dir="2700000" algn="tl">
                    <a:srgbClr val="C0C0C0"/>
                  </a:outerShdw>
                </a:effectLst>
                <a:latin typeface="Lucida Sans Unicode" pitchFamily="34" charset="0"/>
              </a:rPr>
              <a:t>Resource</a:t>
            </a:r>
            <a:r>
              <a:rPr lang="ar-SA" sz="3000" b="1" dirty="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هي </a:t>
            </a:r>
            <a:r>
              <a:rPr lang="ar-SA" sz="2800" dirty="0"/>
              <a:t>جميع المكونات المادية </a:t>
            </a:r>
            <a:r>
              <a:rPr lang="ar-SA" sz="2800" dirty="0" smtClean="0"/>
              <a:t>أو </a:t>
            </a:r>
            <a:r>
              <a:rPr lang="ar-SA" sz="2800" dirty="0"/>
              <a:t>البرمجية </a:t>
            </a:r>
            <a:r>
              <a:rPr lang="ar-SA" sz="2800" dirty="0" smtClean="0"/>
              <a:t>المتاحة للمشاركة .</a:t>
            </a:r>
          </a:p>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الإنترانت (</a:t>
            </a:r>
            <a:r>
              <a:rPr lang="en-US" sz="3000" b="1" dirty="0">
                <a:solidFill>
                  <a:schemeClr val="accent2"/>
                </a:solidFill>
                <a:effectLst>
                  <a:outerShdw blurRad="38100" dist="38100" dir="2700000" algn="tl">
                    <a:srgbClr val="C0C0C0"/>
                  </a:outerShdw>
                </a:effectLst>
                <a:latin typeface="Lucida Sans Unicode" pitchFamily="34" charset="0"/>
              </a:rPr>
              <a:t>INTERANET</a:t>
            </a:r>
            <a:r>
              <a:rPr lang="ar-SA" sz="3000" b="1" dirty="0">
                <a:solidFill>
                  <a:schemeClr val="accent2"/>
                </a:solidFill>
                <a:effectLst>
                  <a:outerShdw blurRad="38100" dist="38100" dir="2700000" algn="tl">
                    <a:srgbClr val="C0C0C0"/>
                  </a:outerShdw>
                </a:effectLst>
                <a:latin typeface="Lucida Sans Unicode" pitchFamily="34" charset="0"/>
              </a:rPr>
              <a:t>) و الإكسترانت (</a:t>
            </a:r>
            <a:r>
              <a:rPr lang="en-US" sz="3000" b="1" dirty="0">
                <a:solidFill>
                  <a:schemeClr val="accent2"/>
                </a:solidFill>
                <a:effectLst>
                  <a:outerShdw blurRad="38100" dist="38100" dir="2700000" algn="tl">
                    <a:srgbClr val="C0C0C0"/>
                  </a:outerShdw>
                </a:effectLst>
                <a:latin typeface="Lucida Sans Unicode" pitchFamily="34" charset="0"/>
              </a:rPr>
              <a:t>Extranet</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هي شبكة داخلية تستخدم في المؤسسات الكبيرة وتستخدم برامج المتصفحات للتعامل مع ملفات الأجهزة المرتبطة بالشبكة ، وفي حالة إتاحة الشبكة للمستخدمين من خارج نطاق المؤسسة عن طريق الاتصال بالإنترنت تسمى بالإكسترانت (</a:t>
            </a:r>
            <a:r>
              <a:rPr lang="en-US" sz="2800" dirty="0"/>
              <a:t>Extranet</a:t>
            </a:r>
            <a:r>
              <a:rPr lang="ar-SA" sz="2800" dirty="0"/>
              <a:t>) .</a:t>
            </a:r>
          </a:p>
          <a:p>
            <a:pPr marL="0" lvl="0" indent="0" algn="just">
              <a:buNone/>
            </a:pPr>
            <a:endParaRPr lang="ar-SA" sz="2800" dirty="0" smtClean="0"/>
          </a:p>
          <a:p>
            <a:pPr marL="0" lvl="0" indent="0" algn="just">
              <a:buNone/>
            </a:pPr>
            <a:endParaRPr lang="en-US" sz="2800"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a:bodyPr>
          <a:lstStyle/>
          <a:p>
            <a:pPr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WWW</a:t>
            </a:r>
            <a:r>
              <a:rPr lang="ar-SA" sz="3000" b="1" dirty="0">
                <a:solidFill>
                  <a:schemeClr val="accent2"/>
                </a:solidFill>
                <a:effectLst>
                  <a:outerShdw blurRad="38100" dist="38100" dir="2700000" algn="tl">
                    <a:srgbClr val="C0C0C0"/>
                  </a:outerShdw>
                </a:effectLst>
                <a:latin typeface="Lucida Sans Unicode" pitchFamily="34" charset="0"/>
              </a:rPr>
              <a:t> (</a:t>
            </a:r>
            <a:r>
              <a:rPr lang="en-US" sz="3000" b="1" dirty="0">
                <a:solidFill>
                  <a:schemeClr val="accent2"/>
                </a:solidFill>
                <a:effectLst>
                  <a:outerShdw blurRad="38100" dist="38100" dir="2700000" algn="tl">
                    <a:srgbClr val="C0C0C0"/>
                  </a:outerShdw>
                </a:effectLst>
                <a:latin typeface="Lucida Sans Unicode" pitchFamily="34" charset="0"/>
              </a:rPr>
              <a:t>World Wide Web</a:t>
            </a:r>
            <a:r>
              <a:rPr lang="ar-SA" sz="3000" b="1" dirty="0">
                <a:solidFill>
                  <a:schemeClr val="accent2"/>
                </a:solidFill>
                <a:effectLst>
                  <a:outerShdw blurRad="38100" dist="38100" dir="2700000" algn="tl">
                    <a:srgbClr val="C0C0C0"/>
                  </a:outerShdw>
                </a:effectLst>
                <a:latin typeface="Lucida Sans Unicode" pitchFamily="34" charset="0"/>
              </a:rPr>
              <a:t>) : </a:t>
            </a:r>
          </a:p>
          <a:p>
            <a:pPr marL="400050" lvl="1" indent="0" algn="just">
              <a:buNone/>
            </a:pPr>
            <a:r>
              <a:rPr lang="ar-SA" dirty="0" smtClean="0"/>
              <a:t>تعني الشبكة العالمية الموسعة تتكون من صفحات تكتب بلغة تصميم الصفحات (</a:t>
            </a:r>
            <a:r>
              <a:rPr lang="en-US" dirty="0" smtClean="0"/>
              <a:t>Html</a:t>
            </a:r>
            <a:r>
              <a:rPr lang="ar-SA" dirty="0" smtClean="0"/>
              <a:t>-</a:t>
            </a:r>
            <a:r>
              <a:rPr lang="en-US" dirty="0" smtClean="0"/>
              <a:t>Java</a:t>
            </a:r>
            <a:r>
              <a:rPr lang="ar-SA" dirty="0" smtClean="0"/>
              <a:t>) ويتم استعراض الصفحات بواسطة متصفحات الانترنت .</a:t>
            </a:r>
            <a:endParaRPr lang="en-US" dirty="0"/>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متصفح </a:t>
            </a:r>
            <a:r>
              <a:rPr lang="ar-SA" sz="3000" b="1" dirty="0">
                <a:solidFill>
                  <a:schemeClr val="accent2"/>
                </a:solidFill>
                <a:effectLst>
                  <a:outerShdw blurRad="38100" dist="38100" dir="2700000" algn="tl">
                    <a:srgbClr val="C0C0C0"/>
                  </a:outerShdw>
                </a:effectLst>
                <a:latin typeface="Lucida Sans Unicode" pitchFamily="34" charset="0"/>
              </a:rPr>
              <a:t>الانترنت  (</a:t>
            </a:r>
            <a:r>
              <a:rPr lang="en-US" sz="3000" b="1" dirty="0">
                <a:solidFill>
                  <a:schemeClr val="accent2"/>
                </a:solidFill>
                <a:effectLst>
                  <a:outerShdw blurRad="38100" dist="38100" dir="2700000" algn="tl">
                    <a:srgbClr val="C0C0C0"/>
                  </a:outerShdw>
                </a:effectLst>
                <a:latin typeface="Lucida Sans Unicode" pitchFamily="34" charset="0"/>
              </a:rPr>
              <a:t>Internet Explorer</a:t>
            </a:r>
            <a:r>
              <a:rPr lang="ar-SA" sz="3000" b="1" dirty="0">
                <a:solidFill>
                  <a:schemeClr val="accent2"/>
                </a:solidFill>
                <a:effectLst>
                  <a:outerShdw blurRad="38100" dist="38100" dir="2700000" algn="tl">
                    <a:srgbClr val="C0C0C0"/>
                  </a:outerShdw>
                </a:effectLst>
                <a:latin typeface="Lucida Sans Unicode" pitchFamily="34" charset="0"/>
              </a:rPr>
              <a:t>):</a:t>
            </a:r>
          </a:p>
          <a:p>
            <a:pPr marL="0" indent="0" algn="just">
              <a:buNone/>
            </a:pPr>
            <a:r>
              <a:rPr lang="ar-SA" sz="2800" dirty="0"/>
              <a:t> هو البرنامج المختص بتصفح مواقع الانترنت وعرض محتوياتها </a:t>
            </a:r>
            <a:r>
              <a:rPr lang="ar-SA" sz="2800" dirty="0" smtClean="0"/>
              <a:t>.</a:t>
            </a:r>
          </a:p>
          <a:p>
            <a:pPr lvl="0" algn="just">
              <a:buFont typeface="Wingdings" pitchFamily="2" charset="2"/>
              <a:buChar char="ü"/>
            </a:pPr>
            <a:r>
              <a:rPr lang="ar-SA" sz="2800" b="1" dirty="0" smtClean="0">
                <a:solidFill>
                  <a:schemeClr val="accent2"/>
                </a:solidFill>
                <a:effectLst>
                  <a:outerShdw blurRad="38100" dist="38100" dir="2700000" algn="tl">
                    <a:srgbClr val="C0C0C0"/>
                  </a:outerShdw>
                </a:effectLst>
                <a:latin typeface="Lucida Sans Unicode" pitchFamily="34" charset="0"/>
              </a:rPr>
              <a:t>مصطلح (</a:t>
            </a:r>
            <a:r>
              <a:rPr lang="en-US" sz="2800" b="1" dirty="0" smtClean="0">
                <a:solidFill>
                  <a:schemeClr val="accent2"/>
                </a:solidFill>
                <a:effectLst>
                  <a:outerShdw blurRad="38100" dist="38100" dir="2700000" algn="tl">
                    <a:srgbClr val="C0C0C0"/>
                  </a:outerShdw>
                </a:effectLst>
                <a:latin typeface="Lucida Sans Unicode" pitchFamily="34" charset="0"/>
              </a:rPr>
              <a:t>ISP</a:t>
            </a:r>
            <a:r>
              <a:rPr lang="ar-SA" sz="2800" b="1" dirty="0">
                <a:solidFill>
                  <a:schemeClr val="accent2"/>
                </a:solidFill>
                <a:effectLst>
                  <a:outerShdw blurRad="38100" dist="38100" dir="2700000" algn="tl">
                    <a:srgbClr val="C0C0C0"/>
                  </a:outerShdw>
                </a:effectLst>
                <a:latin typeface="Lucida Sans Unicode" pitchFamily="34" charset="0"/>
              </a:rPr>
              <a:t>):</a:t>
            </a:r>
            <a:r>
              <a:rPr lang="en-US" sz="2800" b="1" dirty="0">
                <a:solidFill>
                  <a:schemeClr val="accent2"/>
                </a:solidFill>
                <a:effectLst>
                  <a:outerShdw blurRad="38100" dist="38100" dir="2700000" algn="tl">
                    <a:srgbClr val="C0C0C0"/>
                  </a:outerShdw>
                </a:effectLst>
                <a:latin typeface="Lucida Sans Unicode" pitchFamily="34" charset="0"/>
              </a:rPr>
              <a:t> </a:t>
            </a:r>
            <a:r>
              <a:rPr lang="en-US" sz="2800" dirty="0" smtClean="0"/>
              <a:t>Internet </a:t>
            </a:r>
            <a:r>
              <a:rPr lang="en-US" sz="2800" dirty="0"/>
              <a:t>Service </a:t>
            </a:r>
            <a:r>
              <a:rPr lang="en-US" sz="2800" dirty="0" smtClean="0"/>
              <a:t>Provider</a:t>
            </a:r>
            <a:r>
              <a:rPr lang="ar-SA" sz="2800" dirty="0" smtClean="0"/>
              <a:t> وتعني مزود خدمة الانترنت .</a:t>
            </a:r>
          </a:p>
          <a:p>
            <a:pPr algn="just">
              <a:buFont typeface="Wingdings" pitchFamily="2" charset="2"/>
              <a:buChar char="ü"/>
            </a:pPr>
            <a:r>
              <a:rPr lang="ar-SA" sz="2800" b="1" dirty="0">
                <a:solidFill>
                  <a:schemeClr val="accent2"/>
                </a:solidFill>
                <a:effectLst>
                  <a:outerShdw blurRad="38100" dist="38100" dir="2700000" algn="tl">
                    <a:srgbClr val="C0C0C0"/>
                  </a:outerShdw>
                </a:effectLst>
                <a:latin typeface="Lucida Sans Unicode" pitchFamily="34" charset="0"/>
              </a:rPr>
              <a:t>مصطلح </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DNS</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en-US" sz="2800" dirty="0" smtClean="0"/>
              <a:t>Domain Name System </a:t>
            </a:r>
            <a:r>
              <a:rPr lang="ar-SA" sz="2800" dirty="0" smtClean="0"/>
              <a:t>وهو نظام لتحديد العناوين الشبكية وموقعا بالعالم .</a:t>
            </a:r>
            <a:endParaRPr lang="ar-SA" sz="2800" dirty="0"/>
          </a:p>
          <a:p>
            <a:pPr lvl="0" algn="just">
              <a:buFont typeface="Wingdings" pitchFamily="2" charset="2"/>
              <a:buChar char="ü"/>
            </a:pPr>
            <a:endParaRPr lang="ar-SA" sz="2800" dirty="0"/>
          </a:p>
          <a:p>
            <a:pPr marL="0" indent="0" algn="just">
              <a:buNone/>
            </a:pPr>
            <a:endParaRPr lang="ar-SA" sz="2800" dirty="0" smtClean="0"/>
          </a:p>
          <a:p>
            <a:pPr marL="0" indent="0" algn="just">
              <a:buNone/>
            </a:pPr>
            <a:endParaRPr lang="ar-SA" sz="2800" dirty="0"/>
          </a:p>
        </p:txBody>
      </p:sp>
    </p:spTree>
    <p:extLst>
      <p:ext uri="{BB962C8B-B14F-4D97-AF65-F5344CB8AC3E}">
        <p14:creationId xmlns:p14="http://schemas.microsoft.com/office/powerpoint/2010/main" val="14640622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lnSpcReduction="10000"/>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Download</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عملية تحميل أو إنزال البرامج من الانترنت إلى الحاسب .</a:t>
            </a:r>
            <a:endParaRPr lang="en-US" sz="2800" dirty="0"/>
          </a:p>
          <a:p>
            <a:pPr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 مصطلح (</a:t>
            </a:r>
            <a:r>
              <a:rPr lang="en-US" sz="3000" b="1" dirty="0">
                <a:solidFill>
                  <a:schemeClr val="accent2"/>
                </a:solidFill>
                <a:effectLst>
                  <a:outerShdw blurRad="38100" dist="38100" dir="2700000" algn="tl">
                    <a:srgbClr val="C0C0C0"/>
                  </a:outerShdw>
                </a:effectLst>
                <a:latin typeface="Lucida Sans Unicode" pitchFamily="34" charset="0"/>
              </a:rPr>
              <a:t>Upload</a:t>
            </a:r>
            <a:r>
              <a:rPr lang="ar-SA" sz="3000" b="1" dirty="0">
                <a:solidFill>
                  <a:schemeClr val="accent2"/>
                </a:solidFill>
                <a:effectLst>
                  <a:outerShdw blurRad="38100" dist="38100" dir="2700000" algn="tl">
                    <a:srgbClr val="C0C0C0"/>
                  </a:outerShdw>
                </a:effectLst>
                <a:latin typeface="Lucida Sans Unicode" pitchFamily="34" charset="0"/>
              </a:rPr>
              <a:t>) :</a:t>
            </a:r>
          </a:p>
          <a:p>
            <a:pPr marL="0" indent="0" algn="just">
              <a:buNone/>
            </a:pPr>
            <a:r>
              <a:rPr lang="ar-SA" sz="2800" dirty="0"/>
              <a:t>عملية رفع أو نقل البرامج من الحاسب إلى موقع بالإنترنت </a:t>
            </a:r>
            <a:r>
              <a:rPr lang="ar-SA" sz="2800" dirty="0" smtClean="0"/>
              <a:t>.</a:t>
            </a:r>
            <a:endParaRPr lang="ar-SA" sz="3000" b="1" dirty="0" smtClean="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مصطلح</a:t>
            </a:r>
            <a:r>
              <a:rPr lang="en-US" sz="3000" b="1" dirty="0" smtClean="0">
                <a:solidFill>
                  <a:schemeClr val="accent2"/>
                </a:solidFill>
                <a:effectLst>
                  <a:outerShdw blurRad="38100" dist="38100" dir="2700000" algn="tl">
                    <a:srgbClr val="C0C0C0"/>
                  </a:outerShdw>
                </a:effectLst>
                <a:latin typeface="Lucida Sans Unicode" pitchFamily="34" charset="0"/>
              </a:rPr>
              <a:t> </a:t>
            </a:r>
            <a:r>
              <a:rPr lang="ar-SA" sz="3000" b="1" dirty="0">
                <a:solidFill>
                  <a:schemeClr val="accent2"/>
                </a:solidFill>
                <a:effectLst>
                  <a:outerShdw blurRad="38100" dist="38100" dir="2700000" algn="tl">
                    <a:srgbClr val="C0C0C0"/>
                  </a:outerShdw>
                </a:effectLst>
                <a:latin typeface="Lucida Sans Unicode" pitchFamily="34" charset="0"/>
              </a:rPr>
              <a:t>(</a:t>
            </a:r>
            <a:r>
              <a:rPr lang="en-US" sz="3000" b="1" dirty="0">
                <a:solidFill>
                  <a:schemeClr val="accent2"/>
                </a:solidFill>
                <a:effectLst>
                  <a:outerShdw blurRad="38100" dist="38100" dir="2700000" algn="tl">
                    <a:srgbClr val="C0C0C0"/>
                  </a:outerShdw>
                </a:effectLst>
                <a:latin typeface="Lucida Sans Unicode" pitchFamily="34" charset="0"/>
              </a:rPr>
              <a:t>Encryption</a:t>
            </a:r>
            <a:r>
              <a:rPr lang="ar-SA" sz="3000" b="1" dirty="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يعني التشفير و هي وسيلة لحماية البيانات باستخدام رموز و نصوص وعكسها عملية فك التشفير وتسمى </a:t>
            </a:r>
            <a:r>
              <a:rPr lang="ar-SA" sz="2800" b="1" dirty="0">
                <a:solidFill>
                  <a:schemeClr val="accent2"/>
                </a:solidFill>
                <a:effectLst>
                  <a:outerShdw blurRad="38100" dist="38100" dir="2700000" algn="tl">
                    <a:srgbClr val="C0C0C0"/>
                  </a:outerShdw>
                </a:effectLst>
                <a:latin typeface="Lucida Sans Unicode" pitchFamily="34" charset="0"/>
              </a:rPr>
              <a:t>(</a:t>
            </a:r>
            <a:r>
              <a:rPr lang="en-US" sz="2800" b="1" dirty="0">
                <a:solidFill>
                  <a:schemeClr val="accent2"/>
                </a:solidFill>
                <a:effectLst>
                  <a:outerShdw blurRad="38100" dist="38100" dir="2700000" algn="tl">
                    <a:srgbClr val="C0C0C0"/>
                  </a:outerShdw>
                </a:effectLst>
                <a:latin typeface="Lucida Sans Unicode" pitchFamily="34" charset="0"/>
              </a:rPr>
              <a:t>Decryption</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a:t>
            </a:r>
          </a:p>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URL</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يعني </a:t>
            </a:r>
            <a:r>
              <a:rPr lang="en-US" sz="2800" dirty="0"/>
              <a:t>Uniform Resource Locator</a:t>
            </a:r>
            <a:r>
              <a:rPr lang="ar-SA" sz="2800" dirty="0"/>
              <a:t> وهو مؤشر أو عنوان يدل على مكان وجود صفحة على الانترنت .</a:t>
            </a:r>
            <a:endParaRPr lang="en-US" sz="2800" dirty="0"/>
          </a:p>
          <a:p>
            <a:pPr marL="0" lvl="0" indent="0" algn="just">
              <a:buNone/>
            </a:pPr>
            <a:endParaRPr lang="ar-SA" sz="28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716547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مفهوم </a:t>
            </a:r>
            <a:r>
              <a:rPr lang="ar-SA" sz="3000" b="1" dirty="0" smtClean="0">
                <a:solidFill>
                  <a:schemeClr val="accent2"/>
                </a:solidFill>
                <a:effectLst>
                  <a:outerShdw blurRad="38100" dist="38100" dir="2700000" algn="tl">
                    <a:srgbClr val="C0C0C0"/>
                  </a:outerShdw>
                </a:effectLst>
                <a:latin typeface="Lucida Sans Unicode" pitchFamily="34" charset="0"/>
              </a:rPr>
              <a:t>الشهادة الرقمية (</a:t>
            </a:r>
            <a:r>
              <a:rPr lang="en-US" sz="3000" b="1" dirty="0" smtClean="0">
                <a:solidFill>
                  <a:schemeClr val="accent2"/>
                </a:solidFill>
                <a:effectLst>
                  <a:outerShdw blurRad="38100" dist="38100" dir="2700000" algn="tl">
                    <a:srgbClr val="C0C0C0"/>
                  </a:outerShdw>
                </a:effectLst>
                <a:latin typeface="Lucida Sans Unicode" pitchFamily="34" charset="0"/>
              </a:rPr>
              <a:t>: (</a:t>
            </a:r>
            <a:r>
              <a:rPr lang="en-US" sz="3000" b="1" dirty="0">
                <a:solidFill>
                  <a:schemeClr val="accent2"/>
                </a:solidFill>
                <a:effectLst>
                  <a:outerShdw blurRad="38100" dist="38100" dir="2700000" algn="tl">
                    <a:srgbClr val="C0C0C0"/>
                  </a:outerShdw>
                </a:effectLst>
                <a:latin typeface="Lucida Sans Unicode" pitchFamily="34" charset="0"/>
              </a:rPr>
              <a:t>Digital </a:t>
            </a:r>
            <a:r>
              <a:rPr lang="en-US" sz="3000" b="1" dirty="0" smtClean="0">
                <a:solidFill>
                  <a:schemeClr val="accent2"/>
                </a:solidFill>
                <a:effectLst>
                  <a:outerShdw blurRad="38100" dist="38100" dir="2700000" algn="tl">
                    <a:srgbClr val="C0C0C0"/>
                  </a:outerShdw>
                </a:effectLst>
                <a:latin typeface="Lucida Sans Unicode" pitchFamily="34" charset="0"/>
              </a:rPr>
              <a:t>Certificate</a:t>
            </a:r>
          </a:p>
          <a:p>
            <a:pPr marL="0" lvl="0" indent="0" algn="just">
              <a:buNone/>
            </a:pPr>
            <a:r>
              <a:rPr lang="ar-SA" sz="2800" dirty="0" smtClean="0"/>
              <a:t>هي عبارة </a:t>
            </a:r>
            <a:r>
              <a:rPr lang="ar-SA" sz="2800" dirty="0" smtClean="0"/>
              <a:t>عن شهادة رقمية مدعمة </a:t>
            </a:r>
            <a:r>
              <a:rPr lang="ar-SA" sz="2800" dirty="0" smtClean="0"/>
              <a:t>ببروتوكول للتوثيق والتشفير و تمنح للمواقع على شبكة الانترنت لتصبح جديرة بالثقة و تسمح لعملاء الموقع التأكد من موثوقية و أصالة الموقع بكل ما يحتويه وخاصة في التعاملات التجارية .</a:t>
            </a:r>
            <a:endParaRPr lang="ar-SA" sz="3000" b="1" dirty="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مفهوم </a:t>
            </a:r>
            <a:r>
              <a:rPr lang="ar-SA" sz="3000" b="1" dirty="0">
                <a:solidFill>
                  <a:schemeClr val="accent2"/>
                </a:solidFill>
                <a:effectLst>
                  <a:outerShdw blurRad="38100" dist="38100" dir="2700000" algn="tl">
                    <a:srgbClr val="C0C0C0"/>
                  </a:outerShdw>
                </a:effectLst>
                <a:latin typeface="Lucida Sans Unicode" pitchFamily="34" charset="0"/>
              </a:rPr>
              <a:t>التوقيع الرقمي (</a:t>
            </a:r>
            <a:r>
              <a:rPr lang="en-US" sz="3000" b="1" dirty="0">
                <a:solidFill>
                  <a:schemeClr val="accent2"/>
                </a:solidFill>
                <a:effectLst>
                  <a:outerShdw blurRad="38100" dist="38100" dir="2700000" algn="tl">
                    <a:srgbClr val="C0C0C0"/>
                  </a:outerShdw>
                </a:effectLst>
                <a:latin typeface="Lucida Sans Unicode" pitchFamily="34" charset="0"/>
              </a:rPr>
              <a:t>Digital Signature</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a:t>
            </a:r>
            <a:r>
              <a:rPr lang="ar-SA" sz="2800" dirty="0" smtClean="0"/>
              <a:t>يستخدم لتوقيع الملفات ورسائل البريد الالكتروني باستخدام اسم الجهة المرسلة بحيث يكون المستلم واثقا من مصدر الرسالة ويستخدم في (معاملات الحكومة الإلكترونية ) مثلا عند دفع رسوم تجديد سجل أو جواز ،، تسديد مخالفات مرورية </a:t>
            </a:r>
            <a:r>
              <a:rPr lang="ar-SA" sz="2800" dirty="0" smtClean="0"/>
              <a:t>، </a:t>
            </a:r>
            <a:r>
              <a:rPr lang="ar-SA" sz="2800" dirty="0" smtClean="0"/>
              <a:t>وهذا التوقيع معتمد وقانوني .</a:t>
            </a:r>
            <a:endParaRPr lang="ar-SA" sz="3000" b="1" dirty="0" smtClean="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3895963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Network Types</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يوجد نوعان أساسيان من الشبكات :</a:t>
            </a:r>
            <a:endParaRPr lang="en-US" sz="2800" b="1" dirty="0" smtClean="0"/>
          </a:p>
          <a:p>
            <a:pPr marL="0" lvl="0" indent="0">
              <a:buNone/>
            </a:pPr>
            <a:r>
              <a:rPr lang="ar-SA" sz="2800" b="1" dirty="0" smtClean="0"/>
              <a:t>1- شبكة </a:t>
            </a:r>
            <a:r>
              <a:rPr lang="ar-SA" sz="2800" b="1" dirty="0"/>
              <a:t>محلية </a:t>
            </a:r>
            <a:r>
              <a:rPr lang="ar-SA" sz="2800" b="1" dirty="0" smtClean="0"/>
              <a:t>(</a:t>
            </a:r>
            <a:r>
              <a:rPr lang="en-US" sz="2800" b="1" dirty="0"/>
              <a:t>Local Area Network </a:t>
            </a:r>
            <a:r>
              <a:rPr lang="ar-SA" sz="2800" b="1" dirty="0" smtClean="0"/>
              <a:t>) واختصارها </a:t>
            </a:r>
            <a:r>
              <a:rPr lang="en-US" sz="2800" b="1" dirty="0" smtClean="0"/>
              <a:t>LAN</a:t>
            </a:r>
            <a:endParaRPr lang="en-US" sz="2800" dirty="0"/>
          </a:p>
          <a:p>
            <a:pPr marL="0" indent="0">
              <a:buNone/>
            </a:pPr>
            <a:r>
              <a:rPr lang="ar-SA" sz="2800" dirty="0" smtClean="0"/>
              <a:t>وهي شبكة مصغرة تخدم عدد محدود من الاجهزة فتعمل على ربطها و مشاركتها في المكونات المادية والبرامج بشرط وجودها في منطقة واحدة أو مبنى واحد .</a:t>
            </a:r>
          </a:p>
          <a:p>
            <a:pPr marL="0" indent="0">
              <a:buNone/>
            </a:pPr>
            <a:r>
              <a:rPr lang="ar-SA" sz="2800" dirty="0" smtClean="0"/>
              <a:t> </a:t>
            </a:r>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614972"/>
            <a:ext cx="4752528" cy="324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836712"/>
            <a:ext cx="7776864" cy="5141168"/>
          </a:xfrm>
        </p:spPr>
        <p:txBody>
          <a:bodyPr>
            <a:noAutofit/>
          </a:bodyPr>
          <a:lstStyle/>
          <a:p>
            <a:r>
              <a:rPr lang="ar-SA" sz="2800" dirty="0" smtClean="0"/>
              <a:t>يمكن أن تكون الشبكة المحلية :</a:t>
            </a:r>
            <a:endParaRPr lang="en-US" sz="2800" dirty="0" smtClean="0"/>
          </a:p>
          <a:p>
            <a:pPr marL="0" indent="0" algn="just">
              <a:buNone/>
            </a:pPr>
            <a:r>
              <a:rPr lang="ar-SA" sz="2800" dirty="0" smtClean="0"/>
              <a:t> </a:t>
            </a:r>
            <a:r>
              <a:rPr lang="ar-SA" sz="2800" b="1" dirty="0">
                <a:solidFill>
                  <a:schemeClr val="accent2"/>
                </a:solidFill>
                <a:effectLst>
                  <a:outerShdw blurRad="38100" dist="38100" dir="2700000" algn="tl">
                    <a:srgbClr val="C0C0C0"/>
                  </a:outerShdw>
                </a:effectLst>
                <a:latin typeface="Lucida Sans Unicode" pitchFamily="34" charset="0"/>
              </a:rPr>
              <a:t>سلكية (</a:t>
            </a:r>
            <a:r>
              <a:rPr lang="en-US" sz="2800" b="1" dirty="0" smtClean="0">
                <a:solidFill>
                  <a:schemeClr val="accent2"/>
                </a:solidFill>
                <a:effectLst>
                  <a:outerShdw blurRad="38100" dist="38100" dir="2700000" algn="tl">
                    <a:srgbClr val="C0C0C0"/>
                  </a:outerShdw>
                </a:effectLst>
                <a:latin typeface="Lucida Sans Unicode" pitchFamily="34" charset="0"/>
              </a:rPr>
              <a:t>Cable</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en-US" sz="2800" dirty="0" smtClean="0"/>
              <a:t>: </a:t>
            </a:r>
            <a:r>
              <a:rPr lang="ar-SA" sz="2800" dirty="0" smtClean="0"/>
              <a:t>حيث يتم توصيل كيبل الشبكة من جهاز الحاسب إلى محول الشبكة (</a:t>
            </a:r>
            <a:r>
              <a:rPr lang="en-US" sz="2800" dirty="0" smtClean="0"/>
              <a:t>Switch</a:t>
            </a:r>
            <a:r>
              <a:rPr lang="ar-SA" sz="2800" dirty="0" smtClean="0"/>
              <a:t>)</a:t>
            </a:r>
            <a:r>
              <a:rPr lang="ar-SA" sz="2800" dirty="0"/>
              <a:t> </a:t>
            </a:r>
            <a:r>
              <a:rPr lang="ar-SA" sz="2800" dirty="0" smtClean="0"/>
              <a:t>و يكرر ذلك مع كل الاجهزة المراد ربطها بالشبكة ، ويعمل محول الشبكة بمثابة وسيط ليعرف الاجهزة على بعضها البعض و يتيح بعدها إمكانية المشاركة في الملفات أو المكونات المادية .</a:t>
            </a:r>
          </a:p>
          <a:p>
            <a:pPr marL="0" indent="0">
              <a:buNone/>
            </a:pPr>
            <a:endParaRPr lang="ar-SA" sz="2800" dirty="0" smtClean="0"/>
          </a:p>
          <a:p>
            <a:pPr marL="0" indent="0">
              <a:buNone/>
            </a:pPr>
            <a:endParaRPr lang="ar-SA" sz="2800" dirty="0" smtClean="0"/>
          </a:p>
          <a:p>
            <a:pPr marL="0" indent="0" algn="just">
              <a:buNone/>
            </a:pPr>
            <a:r>
              <a:rPr lang="ar-SA" sz="2800" b="1" dirty="0">
                <a:solidFill>
                  <a:schemeClr val="accent2"/>
                </a:solidFill>
                <a:effectLst>
                  <a:outerShdw blurRad="38100" dist="38100" dir="2700000" algn="tl">
                    <a:srgbClr val="C0C0C0"/>
                  </a:outerShdw>
                </a:effectLst>
                <a:latin typeface="Lucida Sans Unicode" pitchFamily="34" charset="0"/>
              </a:rPr>
              <a:t>لاسلكية (</a:t>
            </a:r>
            <a:r>
              <a:rPr lang="en-US" sz="2800" b="1" dirty="0">
                <a:solidFill>
                  <a:schemeClr val="accent2"/>
                </a:solidFill>
                <a:effectLst>
                  <a:outerShdw blurRad="38100" dist="38100" dir="2700000" algn="tl">
                    <a:srgbClr val="C0C0C0"/>
                  </a:outerShdw>
                </a:effectLst>
                <a:latin typeface="Lucida Sans Unicode" pitchFamily="34" charset="0"/>
              </a:rPr>
              <a:t>Wireless </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 </a:t>
            </a:r>
            <a:r>
              <a:rPr lang="ar-SA" sz="2800" b="1" dirty="0" smtClean="0">
                <a:solidFill>
                  <a:schemeClr val="accent2"/>
                </a:solidFill>
                <a:effectLst>
                  <a:outerShdw blurRad="38100" dist="38100" dir="2700000" algn="tl">
                    <a:srgbClr val="C0C0C0"/>
                  </a:outerShdw>
                </a:effectLst>
                <a:latin typeface="Lucida Sans Unicode" pitchFamily="34" charset="0"/>
              </a:rPr>
              <a:t> </a:t>
            </a:r>
            <a:r>
              <a:rPr lang="ar-SA" sz="2800" dirty="0" smtClean="0"/>
              <a:t>حيث يستخدم هنا جهاز الرواتر (</a:t>
            </a:r>
            <a:r>
              <a:rPr lang="en-US" sz="2800" dirty="0" smtClean="0"/>
              <a:t>Router</a:t>
            </a:r>
            <a:r>
              <a:rPr lang="ar-SA" sz="2800" dirty="0" smtClean="0"/>
              <a:t>)</a:t>
            </a:r>
            <a:r>
              <a:rPr lang="en-US" sz="2800" dirty="0" smtClean="0"/>
              <a:t> </a:t>
            </a:r>
            <a:r>
              <a:rPr lang="ar-SA" sz="2800" dirty="0" smtClean="0"/>
              <a:t>للربط بين الاجهزة ولكن لابد من توفر خاصية الاتصال اللاسلكي على كل جهاز . </a:t>
            </a:r>
            <a:endParaRPr lang="ar-SA" sz="2800" dirty="0"/>
          </a:p>
        </p:txBody>
      </p:sp>
    </p:spTree>
    <p:extLst>
      <p:ext uri="{BB962C8B-B14F-4D97-AF65-F5344CB8AC3E}">
        <p14:creationId xmlns:p14="http://schemas.microsoft.com/office/powerpoint/2010/main" val="2860968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28800"/>
            <a:ext cx="7745288" cy="4032448"/>
          </a:xfrm>
        </p:spPr>
        <p:txBody>
          <a:bodyPr>
            <a:normAutofit fontScale="92500" lnSpcReduction="20000"/>
          </a:bodyPr>
          <a:lstStyle/>
          <a:p>
            <a:pPr marL="0" indent="0">
              <a:buNone/>
            </a:pPr>
            <a:r>
              <a:rPr lang="ar-SA" b="1" dirty="0" smtClean="0"/>
              <a:t>2- </a:t>
            </a:r>
            <a:r>
              <a:rPr lang="ar-SA" b="1" dirty="0"/>
              <a:t>شبكات موسعة (</a:t>
            </a:r>
            <a:r>
              <a:rPr lang="en-US" b="1" dirty="0"/>
              <a:t>Wide Area Network </a:t>
            </a:r>
            <a:r>
              <a:rPr lang="ar-SA" b="1" dirty="0"/>
              <a:t>) اختصارها </a:t>
            </a:r>
            <a:r>
              <a:rPr lang="en-US" b="1" dirty="0"/>
              <a:t>WAN</a:t>
            </a:r>
            <a:r>
              <a:rPr lang="ar-SA" b="1" dirty="0"/>
              <a:t>:</a:t>
            </a:r>
            <a:endParaRPr lang="ar-SA" dirty="0" smtClean="0"/>
          </a:p>
          <a:p>
            <a:pPr marL="0" indent="0">
              <a:buNone/>
            </a:pPr>
            <a:r>
              <a:rPr lang="ar-SA" dirty="0" smtClean="0"/>
              <a:t>هي عبارة عن شبكة كبيرة تخدم عدد أكبر من الاجهزة المتباعدة عن بعضها البعض . مثلا </a:t>
            </a:r>
            <a:r>
              <a:rPr lang="ar-SA" dirty="0"/>
              <a:t>ربط أجهزة الحاسب في </a:t>
            </a:r>
            <a:r>
              <a:rPr lang="ar-SA" dirty="0" smtClean="0"/>
              <a:t>مباني متباعدة أو في مدن أخرى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الأقمار الصناعية (</a:t>
            </a:r>
            <a:r>
              <a:rPr lang="en-US" dirty="0" smtClean="0"/>
              <a:t>Satellite</a:t>
            </a:r>
            <a:r>
              <a:rPr lang="ar-SA" dirty="0" smtClean="0"/>
              <a:t>) .</a:t>
            </a:r>
          </a:p>
          <a:p>
            <a:pPr>
              <a:buFont typeface="Wingdings" panose="05000000000000000000" pitchFamily="2" charset="2"/>
              <a:buChar char="§"/>
            </a:pPr>
            <a:r>
              <a:rPr lang="ar-SA" dirty="0" smtClean="0"/>
              <a:t>الانترنت بواسطة أجهزة (</a:t>
            </a:r>
            <a:r>
              <a:rPr lang="en-US" dirty="0" smtClean="0"/>
              <a:t>DSL</a:t>
            </a:r>
            <a:r>
              <a:rPr lang="ar-SA" dirty="0" smtClean="0"/>
              <a:t>)</a:t>
            </a:r>
            <a:r>
              <a:rPr lang="en-US" dirty="0" smtClean="0"/>
              <a:t> .</a:t>
            </a:r>
            <a:endParaRPr lang="ar-SA" dirty="0" smtClean="0"/>
          </a:p>
          <a:p>
            <a:pPr>
              <a:buFont typeface="Wingdings" panose="05000000000000000000" pitchFamily="2" charset="2"/>
              <a:buChar char="§"/>
            </a:pPr>
            <a:endParaRPr lang="en-US" dirty="0"/>
          </a:p>
          <a:p>
            <a:pPr marL="0" indent="0">
              <a:buNone/>
            </a:pPr>
            <a:endParaRPr lang="en-US" dirty="0"/>
          </a:p>
        </p:txBody>
      </p:sp>
      <p:sp>
        <p:nvSpPr>
          <p:cNvPr id="6" name="Title 1"/>
          <p:cNvSpPr txBox="1">
            <a:spLocks/>
          </p:cNvSpPr>
          <p:nvPr/>
        </p:nvSpPr>
        <p:spPr>
          <a:xfrm>
            <a:off x="448456" y="271020"/>
            <a:ext cx="8229600" cy="1143000"/>
          </a:xfrm>
          <a:prstGeom prst="rect">
            <a:avLst/>
          </a:prstGeom>
          <a:noFill/>
          <a:ln w="9525">
            <a:noFill/>
            <a:miter lim="800000"/>
            <a:headEnd/>
            <a:tailEnd/>
          </a:ln>
        </p:spPr>
        <p:txBody>
          <a:bodyPr vert="horz" lIns="91440" tIns="45720" rIns="91440" bIns="45720" rtlCol="1"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Network Types</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105816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عملية التخزين لتخزين واسترجاع المعلومات .</a:t>
            </a:r>
          </a:p>
          <a:p>
            <a:pPr lvl="1" algn="just"/>
            <a:r>
              <a:rPr lang="ar-SA" dirty="0" smtClean="0"/>
              <a:t>المشاركة في الكاميرات (المراقبة ) .</a:t>
            </a:r>
          </a:p>
          <a:p>
            <a:pPr lvl="1" algn="just"/>
            <a:r>
              <a:rPr lang="ar-SA" sz="2800" dirty="0" smtClean="0"/>
              <a:t>المشاركة في أجهزة الانذار (المراقبة : تحسس  الحركة).</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539552" y="1268760"/>
            <a:ext cx="8075240" cy="5277200"/>
          </a:xfrm>
        </p:spPr>
        <p:txBody>
          <a:bodyPr>
            <a:normAutofit fontScale="925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r>
              <a:rPr lang="ar-SA" sz="2800" dirty="0" smtClean="0"/>
              <a:t>) ، وكذلك توفير ما يسمى بالجدار الناري الذي يمنع الاختراق و تسلل الفيروسات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هو </a:t>
            </a:r>
            <a:r>
              <a:rPr lang="ar-SA" sz="2800" dirty="0"/>
              <a:t>أحد مسببات سهولة وسرعة الاتصال بين الناس في عصرنا </a:t>
            </a:r>
            <a:r>
              <a:rPr lang="ar-SA" sz="2800" dirty="0" smtClean="0"/>
              <a:t>الحاضر باستخدام شبكة الانترنت .</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lgn="just">
              <a:buNone/>
            </a:pP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lgn="just">
              <a:buNone/>
            </a:pPr>
            <a:r>
              <a:rPr lang="ar-SA" sz="2800" dirty="0" smtClean="0"/>
              <a:t>من </a:t>
            </a:r>
            <a:r>
              <a:rPr lang="ar-SA" sz="2800" dirty="0"/>
              <a:t>موارد الجهاز الآخر سواء المكونات المادية </a:t>
            </a:r>
            <a:endParaRPr lang="ar-SA" sz="2800" dirty="0" smtClean="0"/>
          </a:p>
          <a:p>
            <a:pPr marL="0" indent="0" algn="just">
              <a:buNone/>
            </a:pPr>
            <a:r>
              <a:rPr lang="ar-SA" sz="2800" dirty="0" smtClean="0"/>
              <a:t>أو البرمجية ,</a:t>
            </a:r>
            <a:r>
              <a:rPr lang="en-US" sz="2800" dirty="0" smtClean="0"/>
              <a:t> </a:t>
            </a:r>
            <a:r>
              <a:rPr lang="ar-SA" sz="2800" dirty="0" smtClean="0"/>
              <a:t> ولا يوجد جهاز خاص بالتحكم بالشبكة و منع الصلاحيات  .</a:t>
            </a:r>
          </a:p>
          <a:p>
            <a:pPr marL="0" indent="0" algn="just">
              <a:buNone/>
            </a:pPr>
            <a:r>
              <a:rPr lang="ar-SA" sz="2800" dirty="0" smtClean="0"/>
              <a:t>تستخدم في </a:t>
            </a:r>
            <a:r>
              <a:rPr lang="ar-SA" sz="2800" dirty="0"/>
              <a:t>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a:t>
            </a:r>
            <a:r>
              <a:rPr lang="ar-SA" sz="2800" dirty="0" smtClean="0">
                <a:solidFill>
                  <a:schemeClr val="accent2"/>
                </a:solidFill>
              </a:rPr>
              <a:t>التثبيت  </a:t>
            </a:r>
            <a:r>
              <a:rPr lang="ar-SA" sz="2800" dirty="0" smtClean="0"/>
              <a:t>: حيث يكفي نظام تشغيل بسيط لإدخال الأجهزة </a:t>
            </a:r>
          </a:p>
          <a:p>
            <a:pPr marL="0" indent="0">
              <a:buNone/>
            </a:pPr>
            <a:r>
              <a:rPr lang="ar-SA" sz="2800" dirty="0" smtClean="0"/>
              <a:t>على هذا النوع من الشبكات.</a:t>
            </a:r>
            <a:endParaRPr lang="en-US" sz="2800" dirty="0" smtClean="0"/>
          </a:p>
          <a:p>
            <a:pPr marL="0" indent="0">
              <a:buNone/>
            </a:pPr>
            <a:endParaRPr lang="ar-SA" sz="2800" dirty="0" smtClean="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8E62220-9EC5-4825-B8EC-2EBFCDEFC780}">
  <ds:schemaRefs>
    <ds:schemaRef ds:uri="http://purl.org/dc/elements/1.1/"/>
    <ds:schemaRef ds:uri="http://purl.org/dc/dcmitype/"/>
    <ds:schemaRef ds:uri="http://www.w3.org/XML/1998/namespace"/>
    <ds:schemaRef ds:uri="http://schemas.microsoft.com/office/2006/metadata/properties"/>
    <ds:schemaRef ds:uri="http://purl.org/dc/terms/"/>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15EEFDCC-BE3C-465A-9749-3657A5436A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799</TotalTime>
  <Words>1208</Words>
  <Application>Microsoft Office PowerPoint</Application>
  <PresentationFormat>عرض على الشاشة (3:4)‏</PresentationFormat>
  <Paragraphs>172</Paragraphs>
  <Slides>29</Slides>
  <Notes>1</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Office Theme</vt:lpstr>
      <vt:lpstr>شبكات الحاسب الآلي وحمايتها </vt:lpstr>
      <vt:lpstr>شبكات الحاسب الآلي</vt:lpstr>
      <vt:lpstr>أنواع الشبكات (Network Types)</vt:lpstr>
      <vt:lpstr>عرض تقديمي في PowerPoint</vt:lpstr>
      <vt:lpstr>عرض تقديمي في PowerPoint</vt:lpstr>
      <vt:lpstr>أهم فوائد الشبكات </vt:lpstr>
      <vt:lpstr>أهم فوائد الشبكات </vt:lpstr>
      <vt:lpstr>أنواع الشبكات حسب المكونات </vt:lpstr>
      <vt:lpstr>عرض تقديمي في PowerPoint</vt:lpstr>
      <vt:lpstr>عرض تقديمي في PowerPoint</vt:lpstr>
      <vt:lpstr>أنواع الشبكات حسب المكونات </vt:lpstr>
      <vt:lpstr>مميزات  شبكة الخادم و العميل Server/Client Network</vt:lpstr>
      <vt:lpstr>عيوب  شبكة الخادم و العميل Server/Client Network</vt:lpstr>
      <vt:lpstr>العوامل المؤثرة سلباً على  الشبكات </vt:lpstr>
      <vt:lpstr>الشبكة العالمية الإنترنت (Internet)</vt:lpstr>
      <vt:lpstr>أهم المصطلحات والمفاهيم في الشبكات </vt:lpstr>
      <vt:lpstr>أهم المصطلحات والمفاهيم في الشبكات </vt:lpstr>
      <vt:lpstr>أهم المصطلحات والمفاهيم في الشبكات </vt:lpstr>
      <vt:lpstr>أهم المصطلحات والمفاهيم في الشبكات </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عرض تقديمي في PowerPoint</vt:lpstr>
      <vt:lpstr>أهم طرق الحماية من الفيروسات </vt:lpstr>
      <vt:lpstr>أهم طرق الحماية من الفيروسات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user</cp:lastModifiedBy>
  <cp:revision>65</cp:revision>
  <dcterms:created xsi:type="dcterms:W3CDTF">2011-10-02T13:55:47Z</dcterms:created>
  <dcterms:modified xsi:type="dcterms:W3CDTF">2017-02-18T21:03:41Z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