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49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7" name="مثلث متساوي الساقين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540544" y="776288"/>
            <a:ext cx="8062912" cy="1470025"/>
          </a:xfrm>
        </p:spPr>
        <p:txBody>
          <a:bodyPr anchor="b">
            <a:normAutofit/>
          </a:bodyPr>
          <a:lstStyle>
            <a:lvl1pPr algn="r">
              <a:defRPr sz="4400"/>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1371600" y="6012656"/>
            <a:ext cx="5791200" cy="365125"/>
          </a:xfrm>
        </p:spPr>
        <p:txBody>
          <a:bodyPr tIns="0" bIns="0" anchor="t"/>
          <a:lstStyle>
            <a:lvl1pPr algn="r">
              <a:defRPr sz="1000"/>
            </a:lvl1pPr>
          </a:lstStyle>
          <a:p>
            <a:fld id="{332D0D63-B650-418D-B858-CF5EE8EB62A5}" type="datetimeFigureOut">
              <a:rPr lang="ar-SA" smtClean="0"/>
              <a:t>07/07/42</a:t>
            </a:fld>
            <a:endParaRPr lang="ar-SA"/>
          </a:p>
        </p:txBody>
      </p:sp>
      <p:sp>
        <p:nvSpPr>
          <p:cNvPr id="17" name="عنصر نائب للتذييل 16"/>
          <p:cNvSpPr>
            <a:spLocks noGrp="1"/>
          </p:cNvSpPr>
          <p:nvPr>
            <p:ph type="ftr" sz="quarter" idx="11"/>
          </p:nvPr>
        </p:nvSpPr>
        <p:spPr>
          <a:xfrm>
            <a:off x="1371600" y="5650704"/>
            <a:ext cx="5791200" cy="365125"/>
          </a:xfrm>
        </p:spPr>
        <p:txBody>
          <a:bodyPr tIns="0" bIns="0" anchor="b"/>
          <a:lstStyle>
            <a:lvl1pPr algn="r">
              <a:defRPr sz="1100"/>
            </a:lvl1pPr>
          </a:lstStyle>
          <a:p>
            <a:endParaRPr lang="ar-SA"/>
          </a:p>
        </p:txBody>
      </p:sp>
      <p:sp>
        <p:nvSpPr>
          <p:cNvPr id="29" name="عنصر نائب لرقم الشريحة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AEE570F5-41C5-4E41-B9D5-77D7CA3E07A8}"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332D0D63-B650-418D-B858-CF5EE8EB62A5}" type="datetimeFigureOut">
              <a:rPr lang="ar-SA" smtClean="0"/>
              <a:t>07/07/42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EE570F5-41C5-4E41-B9D5-77D7CA3E07A8}"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781800" y="381000"/>
            <a:ext cx="1905000" cy="5486400"/>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381000"/>
            <a:ext cx="6248400" cy="5486400"/>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332D0D63-B650-418D-B858-CF5EE8EB62A5}" type="datetimeFigureOut">
              <a:rPr lang="ar-SA" smtClean="0"/>
              <a:t>07/07/42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EE570F5-41C5-4E41-B9D5-77D7CA3E07A8}"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7494"/>
            <a:ext cx="8229600" cy="1399032"/>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a:xfrm>
            <a:off x="457200" y="1882808"/>
            <a:ext cx="8229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4791456" y="6480048"/>
            <a:ext cx="2133600" cy="301752"/>
          </a:xfrm>
        </p:spPr>
        <p:txBody>
          <a:bodyPr/>
          <a:lstStyle/>
          <a:p>
            <a:fld id="{332D0D63-B650-418D-B858-CF5EE8EB62A5}" type="datetimeFigureOut">
              <a:rPr lang="ar-SA" smtClean="0"/>
              <a:t>07/07/42</a:t>
            </a:fld>
            <a:endParaRPr lang="ar-SA"/>
          </a:p>
        </p:txBody>
      </p:sp>
      <p:sp>
        <p:nvSpPr>
          <p:cNvPr id="5" name="عنصر نائب للتذييل 4"/>
          <p:cNvSpPr>
            <a:spLocks noGrp="1"/>
          </p:cNvSpPr>
          <p:nvPr>
            <p:ph type="ftr" sz="quarter" idx="11"/>
          </p:nvPr>
        </p:nvSpPr>
        <p:spPr>
          <a:xfrm>
            <a:off x="457200" y="6480969"/>
            <a:ext cx="4260056" cy="300831"/>
          </a:xfrm>
        </p:spPr>
        <p:txBody>
          <a:bodyPr/>
          <a:lstStyle/>
          <a:p>
            <a:endParaRPr lang="ar-SA"/>
          </a:p>
        </p:txBody>
      </p:sp>
      <p:sp>
        <p:nvSpPr>
          <p:cNvPr id="6" name="عنصر نائب لرقم الشريحة 5"/>
          <p:cNvSpPr>
            <a:spLocks noGrp="1"/>
          </p:cNvSpPr>
          <p:nvPr>
            <p:ph type="sldNum" sz="quarter" idx="12"/>
          </p:nvPr>
        </p:nvSpPr>
        <p:spPr/>
        <p:txBody>
          <a:bodyPr/>
          <a:lstStyle/>
          <a:p>
            <a:fld id="{AEE570F5-41C5-4E41-B9D5-77D7CA3E07A8}"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1"/>
      </p:bgRef>
    </p:bg>
    <p:spTree>
      <p:nvGrpSpPr>
        <p:cNvPr id="1" name=""/>
        <p:cNvGrpSpPr/>
        <p:nvPr/>
      </p:nvGrpSpPr>
      <p:grpSpPr>
        <a:xfrm>
          <a:off x="0" y="0"/>
          <a:ext cx="0" cy="0"/>
          <a:chOff x="0" y="0"/>
          <a:chExt cx="0" cy="0"/>
        </a:xfrm>
      </p:grpSpPr>
      <p:sp>
        <p:nvSpPr>
          <p:cNvPr id="9" name="مثلث قائم الزاوية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مثلث متساوي الساقين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عنصر نائب للتاريخ 3"/>
          <p:cNvSpPr>
            <a:spLocks noGrp="1"/>
          </p:cNvSpPr>
          <p:nvPr>
            <p:ph type="dt" sz="half" idx="10"/>
          </p:nvPr>
        </p:nvSpPr>
        <p:spPr>
          <a:xfrm>
            <a:off x="6955632" y="6477000"/>
            <a:ext cx="2133600" cy="304800"/>
          </a:xfrm>
        </p:spPr>
        <p:txBody>
          <a:bodyPr/>
          <a:lstStyle/>
          <a:p>
            <a:fld id="{332D0D63-B650-418D-B858-CF5EE8EB62A5}" type="datetimeFigureOut">
              <a:rPr lang="ar-SA" smtClean="0"/>
              <a:t>07/07/42</a:t>
            </a:fld>
            <a:endParaRPr lang="ar-SA"/>
          </a:p>
        </p:txBody>
      </p:sp>
      <p:sp>
        <p:nvSpPr>
          <p:cNvPr id="5" name="عنصر نائب للتذييل 4"/>
          <p:cNvSpPr>
            <a:spLocks noGrp="1"/>
          </p:cNvSpPr>
          <p:nvPr>
            <p:ph type="ftr" sz="quarter" idx="11"/>
          </p:nvPr>
        </p:nvSpPr>
        <p:spPr>
          <a:xfrm>
            <a:off x="2619376" y="6480969"/>
            <a:ext cx="4260056" cy="300831"/>
          </a:xfrm>
        </p:spPr>
        <p:txBody>
          <a:bodyPr/>
          <a:lstStyle/>
          <a:p>
            <a:endParaRPr lang="ar-SA"/>
          </a:p>
        </p:txBody>
      </p:sp>
      <p:sp>
        <p:nvSpPr>
          <p:cNvPr id="6" name="عنصر نائب لرقم الشريحة 5"/>
          <p:cNvSpPr>
            <a:spLocks noGrp="1"/>
          </p:cNvSpPr>
          <p:nvPr>
            <p:ph type="sldNum" sz="quarter" idx="12"/>
          </p:nvPr>
        </p:nvSpPr>
        <p:spPr>
          <a:xfrm>
            <a:off x="8451056" y="809624"/>
            <a:ext cx="502920" cy="300831"/>
          </a:xfrm>
        </p:spPr>
        <p:txBody>
          <a:bodyPr/>
          <a:lstStyle/>
          <a:p>
            <a:fld id="{AEE570F5-41C5-4E41-B9D5-77D7CA3E07A8}" type="slidenum">
              <a:rPr lang="ar-SA" smtClean="0"/>
              <a:t>‹#›</a:t>
            </a:fld>
            <a:endParaRPr lang="ar-SA"/>
          </a:p>
        </p:txBody>
      </p:sp>
      <p:cxnSp>
        <p:nvCxnSpPr>
          <p:cNvPr id="11" name="رابط مستقيم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رابط مستقيم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عنوان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marL="0"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4791456" y="6480969"/>
            <a:ext cx="2133600" cy="301752"/>
          </a:xfrm>
        </p:spPr>
        <p:txBody>
          <a:bodyPr/>
          <a:lstStyle/>
          <a:p>
            <a:fld id="{332D0D63-B650-418D-B858-CF5EE8EB62A5}" type="datetimeFigureOut">
              <a:rPr lang="ar-SA" smtClean="0"/>
              <a:t>07/07/42</a:t>
            </a:fld>
            <a:endParaRPr lang="ar-SA"/>
          </a:p>
        </p:txBody>
      </p:sp>
      <p:sp>
        <p:nvSpPr>
          <p:cNvPr id="6" name="عنصر نائب للتذييل 5"/>
          <p:cNvSpPr>
            <a:spLocks noGrp="1"/>
          </p:cNvSpPr>
          <p:nvPr>
            <p:ph type="ftr" sz="quarter" idx="11"/>
          </p:nvPr>
        </p:nvSpPr>
        <p:spPr>
          <a:xfrm>
            <a:off x="457200" y="6480969"/>
            <a:ext cx="4260056" cy="301752"/>
          </a:xfrm>
        </p:spPr>
        <p:txBody>
          <a:bodyPr/>
          <a:lstStyle/>
          <a:p>
            <a:endParaRPr lang="ar-SA"/>
          </a:p>
        </p:txBody>
      </p:sp>
      <p:sp>
        <p:nvSpPr>
          <p:cNvPr id="7" name="عنصر نائب لرقم الشريحة 6"/>
          <p:cNvSpPr>
            <a:spLocks noGrp="1"/>
          </p:cNvSpPr>
          <p:nvPr>
            <p:ph type="sldNum" sz="quarter" idx="12"/>
          </p:nvPr>
        </p:nvSpPr>
        <p:spPr>
          <a:xfrm>
            <a:off x="7589520" y="6480969"/>
            <a:ext cx="502920" cy="301752"/>
          </a:xfrm>
        </p:spPr>
        <p:txBody>
          <a:bodyPr/>
          <a:lstStyle/>
          <a:p>
            <a:fld id="{AEE570F5-41C5-4E41-B9D5-77D7CA3E07A8}"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a:xfrm>
            <a:off x="4791456" y="6480969"/>
            <a:ext cx="2130552" cy="301752"/>
          </a:xfrm>
        </p:spPr>
        <p:txBody>
          <a:bodyPr/>
          <a:lstStyle/>
          <a:p>
            <a:fld id="{332D0D63-B650-418D-B858-CF5EE8EB62A5}" type="datetimeFigureOut">
              <a:rPr lang="ar-SA" smtClean="0"/>
              <a:t>07/07/42</a:t>
            </a:fld>
            <a:endParaRPr lang="ar-SA"/>
          </a:p>
        </p:txBody>
      </p:sp>
      <p:sp>
        <p:nvSpPr>
          <p:cNvPr id="8" name="عنصر نائب للتذييل 7"/>
          <p:cNvSpPr>
            <a:spLocks noGrp="1"/>
          </p:cNvSpPr>
          <p:nvPr>
            <p:ph type="ftr" sz="quarter" idx="11"/>
          </p:nvPr>
        </p:nvSpPr>
        <p:spPr>
          <a:xfrm>
            <a:off x="457200" y="6480969"/>
            <a:ext cx="4261104" cy="301752"/>
          </a:xfrm>
        </p:spPr>
        <p:txBody>
          <a:bodyPr/>
          <a:lstStyle/>
          <a:p>
            <a:endParaRPr lang="ar-SA"/>
          </a:p>
        </p:txBody>
      </p:sp>
      <p:sp>
        <p:nvSpPr>
          <p:cNvPr id="9" name="عنصر نائب لرقم الشريحة 8"/>
          <p:cNvSpPr>
            <a:spLocks noGrp="1"/>
          </p:cNvSpPr>
          <p:nvPr>
            <p:ph type="sldNum" sz="quarter" idx="12"/>
          </p:nvPr>
        </p:nvSpPr>
        <p:spPr>
          <a:xfrm>
            <a:off x="7589520" y="6483096"/>
            <a:ext cx="502920" cy="301752"/>
          </a:xfrm>
        </p:spPr>
        <p:txBody>
          <a:bodyPr/>
          <a:lstStyle>
            <a:lvl1pPr algn="ctr">
              <a:defRPr/>
            </a:lvl1pPr>
          </a:lstStyle>
          <a:p>
            <a:fld id="{AEE570F5-41C5-4E41-B9D5-77D7CA3E07A8}"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b="0"/>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332D0D63-B650-418D-B858-CF5EE8EB62A5}" type="datetimeFigureOut">
              <a:rPr lang="ar-SA" smtClean="0"/>
              <a:t>07/07/42</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AEE570F5-41C5-4E41-B9D5-77D7CA3E07A8}"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a:xfrm>
            <a:off x="4791456" y="6480969"/>
            <a:ext cx="2133600" cy="301752"/>
          </a:xfrm>
        </p:spPr>
        <p:txBody>
          <a:bodyPr/>
          <a:lstStyle/>
          <a:p>
            <a:fld id="{332D0D63-B650-418D-B858-CF5EE8EB62A5}" type="datetimeFigureOut">
              <a:rPr lang="ar-SA" smtClean="0"/>
              <a:t>07/07/42</a:t>
            </a:fld>
            <a:endParaRPr lang="ar-SA"/>
          </a:p>
        </p:txBody>
      </p:sp>
      <p:sp>
        <p:nvSpPr>
          <p:cNvPr id="3" name="عنصر نائب للتذييل 2"/>
          <p:cNvSpPr>
            <a:spLocks noGrp="1"/>
          </p:cNvSpPr>
          <p:nvPr>
            <p:ph type="ftr" sz="quarter" idx="11"/>
          </p:nvPr>
        </p:nvSpPr>
        <p:spPr>
          <a:xfrm>
            <a:off x="457200" y="6481890"/>
            <a:ext cx="4260056" cy="300831"/>
          </a:xfrm>
        </p:spPr>
        <p:txBody>
          <a:bodyPr/>
          <a:lstStyle/>
          <a:p>
            <a:endParaRPr lang="ar-SA"/>
          </a:p>
        </p:txBody>
      </p:sp>
      <p:sp>
        <p:nvSpPr>
          <p:cNvPr id="4" name="عنصر نائب لرقم الشريحة 3"/>
          <p:cNvSpPr>
            <a:spLocks noGrp="1"/>
          </p:cNvSpPr>
          <p:nvPr>
            <p:ph type="sldNum" sz="quarter" idx="12"/>
          </p:nvPr>
        </p:nvSpPr>
        <p:spPr>
          <a:xfrm>
            <a:off x="7589520" y="6480969"/>
            <a:ext cx="502920" cy="301752"/>
          </a:xfrm>
        </p:spPr>
        <p:txBody>
          <a:bodyPr/>
          <a:lstStyle/>
          <a:p>
            <a:fld id="{AEE570F5-41C5-4E41-B9D5-77D7CA3E07A8}"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278976" y="6556248"/>
            <a:ext cx="2133600" cy="301752"/>
          </a:xfrm>
        </p:spPr>
        <p:txBody>
          <a:bodyPr/>
          <a:lstStyle>
            <a:lvl1pPr>
              <a:defRPr sz="900"/>
            </a:lvl1pPr>
          </a:lstStyle>
          <a:p>
            <a:fld id="{332D0D63-B650-418D-B858-CF5EE8EB62A5}" type="datetimeFigureOut">
              <a:rPr lang="ar-SA" smtClean="0"/>
              <a:t>07/07/42</a:t>
            </a:fld>
            <a:endParaRPr lang="ar-SA"/>
          </a:p>
        </p:txBody>
      </p:sp>
      <p:sp>
        <p:nvSpPr>
          <p:cNvPr id="6" name="عنصر نائب للتذييل 5"/>
          <p:cNvSpPr>
            <a:spLocks noGrp="1"/>
          </p:cNvSpPr>
          <p:nvPr>
            <p:ph type="ftr" sz="quarter" idx="11"/>
          </p:nvPr>
        </p:nvSpPr>
        <p:spPr>
          <a:xfrm>
            <a:off x="1135856" y="6556248"/>
            <a:ext cx="5143120" cy="301752"/>
          </a:xfrm>
        </p:spPr>
        <p:txBody>
          <a:bodyPr/>
          <a:lstStyle>
            <a:lvl1pPr>
              <a:defRPr sz="900"/>
            </a:lvl1pPr>
          </a:lstStyle>
          <a:p>
            <a:endParaRPr lang="ar-SA"/>
          </a:p>
        </p:txBody>
      </p:sp>
      <p:sp>
        <p:nvSpPr>
          <p:cNvPr id="7" name="عنصر نائب لرقم الشريحة 6"/>
          <p:cNvSpPr>
            <a:spLocks noGrp="1"/>
          </p:cNvSpPr>
          <p:nvPr>
            <p:ph type="sldNum" sz="quarter" idx="12"/>
          </p:nvPr>
        </p:nvSpPr>
        <p:spPr>
          <a:xfrm>
            <a:off x="8410576" y="6556248"/>
            <a:ext cx="502920" cy="301752"/>
          </a:xfrm>
        </p:spPr>
        <p:txBody>
          <a:bodyPr/>
          <a:lstStyle>
            <a:lvl1pPr>
              <a:defRPr sz="900"/>
            </a:lvl1pPr>
          </a:lstStyle>
          <a:p>
            <a:fld id="{AEE570F5-41C5-4E41-B9D5-77D7CA3E07A8}"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6108192" y="6556248"/>
            <a:ext cx="2103120" cy="301752"/>
          </a:xfrm>
        </p:spPr>
        <p:txBody>
          <a:bodyPr/>
          <a:lstStyle>
            <a:lvl1pPr>
              <a:defRPr sz="900"/>
            </a:lvl1pPr>
          </a:lstStyle>
          <a:p>
            <a:fld id="{332D0D63-B650-418D-B858-CF5EE8EB62A5}" type="datetimeFigureOut">
              <a:rPr lang="ar-SA" smtClean="0"/>
              <a:t>07/07/42</a:t>
            </a:fld>
            <a:endParaRPr lang="ar-SA"/>
          </a:p>
        </p:txBody>
      </p:sp>
      <p:sp>
        <p:nvSpPr>
          <p:cNvPr id="6" name="عنصر نائب للتذييل 5"/>
          <p:cNvSpPr>
            <a:spLocks noGrp="1"/>
          </p:cNvSpPr>
          <p:nvPr>
            <p:ph type="ftr" sz="quarter" idx="11"/>
          </p:nvPr>
        </p:nvSpPr>
        <p:spPr>
          <a:xfrm>
            <a:off x="1170432" y="6557169"/>
            <a:ext cx="4948072" cy="301752"/>
          </a:xfrm>
        </p:spPr>
        <p:txBody>
          <a:bodyPr/>
          <a:lstStyle>
            <a:lvl1pPr>
              <a:defRPr sz="900"/>
            </a:lvl1pPr>
          </a:lstStyle>
          <a:p>
            <a:endParaRPr lang="ar-SA"/>
          </a:p>
        </p:txBody>
      </p:sp>
      <p:sp>
        <p:nvSpPr>
          <p:cNvPr id="7" name="عنصر نائب لرقم الشريحة 6"/>
          <p:cNvSpPr>
            <a:spLocks noGrp="1"/>
          </p:cNvSpPr>
          <p:nvPr>
            <p:ph type="sldNum" sz="quarter" idx="12"/>
          </p:nvPr>
        </p:nvSpPr>
        <p:spPr>
          <a:xfrm>
            <a:off x="8217192" y="6556248"/>
            <a:ext cx="365760" cy="301752"/>
          </a:xfrm>
        </p:spPr>
        <p:txBody>
          <a:bodyPr/>
          <a:lstStyle>
            <a:lvl1pPr algn="ctr">
              <a:defRPr sz="900"/>
            </a:lvl1pPr>
          </a:lstStyle>
          <a:p>
            <a:fld id="{AEE570F5-41C5-4E41-B9D5-77D7CA3E07A8}"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مثلث قائم الزاوية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رابط مستقيم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رابط مستقيم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عنصر نائب للعنوان 21"/>
          <p:cNvSpPr>
            <a:spLocks noGrp="1"/>
          </p:cNvSpPr>
          <p:nvPr>
            <p:ph type="title"/>
          </p:nvPr>
        </p:nvSpPr>
        <p:spPr>
          <a:xfrm>
            <a:off x="457200" y="267494"/>
            <a:ext cx="8229600" cy="1399032"/>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332D0D63-B650-418D-B858-CF5EE8EB62A5}" type="datetimeFigureOut">
              <a:rPr lang="ar-SA" smtClean="0"/>
              <a:t>07/07/42</a:t>
            </a:fld>
            <a:endParaRPr lang="ar-SA"/>
          </a:p>
        </p:txBody>
      </p:sp>
      <p:sp>
        <p:nvSpPr>
          <p:cNvPr id="3" name="عنصر نائب للتذييل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ar-SA"/>
          </a:p>
        </p:txBody>
      </p:sp>
      <p:sp>
        <p:nvSpPr>
          <p:cNvPr id="23" name="عنصر نائب لرقم الشريحة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AEE570F5-41C5-4E41-B9D5-77D7CA3E07A8}" type="slidenum">
              <a:rPr lang="ar-SA" smtClean="0"/>
              <a:t>‹#›</a:t>
            </a:fld>
            <a:endParaRPr lang="ar-SA"/>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1"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r" rtl="1"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r" rtl="1"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r" rtl="1"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r" rtl="1"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r" rtl="1"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dirty="0" smtClean="0"/>
              <a:t>صعوبات التعلم في الرياضيات</a:t>
            </a:r>
            <a:endParaRPr lang="ar-SA" dirty="0"/>
          </a:p>
        </p:txBody>
      </p:sp>
      <p:sp>
        <p:nvSpPr>
          <p:cNvPr id="3" name="عنوان فرعي 2"/>
          <p:cNvSpPr>
            <a:spLocks noGrp="1"/>
          </p:cNvSpPr>
          <p:nvPr>
            <p:ph type="subTitle" idx="1"/>
          </p:nvPr>
        </p:nvSpPr>
        <p:spPr/>
        <p:txBody>
          <a:bodyPr/>
          <a:lstStyle/>
          <a:p>
            <a:endParaRPr lang="ar-SA" dirty="0" smtClean="0"/>
          </a:p>
          <a:p>
            <a:endParaRPr lang="ar-SA" dirty="0" smtClean="0"/>
          </a:p>
          <a:p>
            <a:r>
              <a:rPr lang="ar-SA" dirty="0" smtClean="0"/>
              <a:t>المحاضرة </a:t>
            </a:r>
            <a:r>
              <a:rPr lang="ar-SA" dirty="0" smtClean="0"/>
              <a:t>الثانية</a:t>
            </a:r>
          </a:p>
          <a:p>
            <a:endParaRPr lang="ar-S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a:r>
              <a:rPr lang="ar-SA" dirty="0" smtClean="0"/>
              <a:t/>
            </a:r>
            <a:br>
              <a:rPr lang="ar-SA" dirty="0" smtClean="0"/>
            </a:br>
            <a:r>
              <a:rPr lang="ar-SA" dirty="0" smtClean="0"/>
              <a:t/>
            </a:r>
            <a:br>
              <a:rPr lang="ar-SA" dirty="0" smtClean="0"/>
            </a:br>
            <a:r>
              <a:rPr lang="ar-SA" dirty="0" smtClean="0"/>
              <a:t>مقدمة</a:t>
            </a:r>
            <a:r>
              <a:rPr lang="ar-SA" dirty="0" smtClean="0"/>
              <a:t>:</a:t>
            </a:r>
            <a:br>
              <a:rPr lang="ar-SA" dirty="0" smtClean="0"/>
            </a:br>
            <a:endParaRPr lang="ar-SA" dirty="0"/>
          </a:p>
        </p:txBody>
      </p:sp>
      <p:sp>
        <p:nvSpPr>
          <p:cNvPr id="3" name="عنصر نائب للمحتوى 2"/>
          <p:cNvSpPr>
            <a:spLocks noGrp="1"/>
          </p:cNvSpPr>
          <p:nvPr>
            <p:ph idx="1"/>
          </p:nvPr>
        </p:nvSpPr>
        <p:spPr/>
        <p:txBody>
          <a:bodyPr>
            <a:normAutofit fontScale="92500"/>
          </a:bodyPr>
          <a:lstStyle/>
          <a:p>
            <a:pPr algn="ctr">
              <a:buNone/>
            </a:pPr>
            <a:r>
              <a:rPr lang="ar-SA" dirty="0" smtClean="0"/>
              <a:t>لم تحض صعوبات التعلم في الرياضيات من البحث العلمي بمثل ما </a:t>
            </a:r>
            <a:r>
              <a:rPr lang="ar-SA" dirty="0" err="1" smtClean="0"/>
              <a:t>حضيت</a:t>
            </a:r>
            <a:r>
              <a:rPr lang="ar-SA" dirty="0" smtClean="0"/>
              <a:t> </a:t>
            </a:r>
            <a:r>
              <a:rPr lang="ar-SA" dirty="0" err="1" smtClean="0"/>
              <a:t>به</a:t>
            </a:r>
            <a:r>
              <a:rPr lang="ar-SA" dirty="0" smtClean="0"/>
              <a:t> صعوبات التعلم في القراءة رغم أنها تظهر لدى 3,5 إلى 13,8% من تلاميذ المدارس الذين يتمتعون بقدرات عقلية عادية.</a:t>
            </a:r>
          </a:p>
          <a:p>
            <a:pPr algn="ctr">
              <a:buNone/>
            </a:pPr>
            <a:endParaRPr lang="ar-SA" dirty="0" smtClean="0"/>
          </a:p>
          <a:p>
            <a:pPr algn="ctr">
              <a:buNone/>
            </a:pPr>
            <a:r>
              <a:rPr lang="ar-SA" dirty="0" smtClean="0"/>
              <a:t>   يؤكد الباحثون وكذلك المعلمين في مجال صعوبات التعلم في الرياضيات أن التلاميذ يجدون صعوبات في مهارات الرياضيات الأساسية وحل المسائل الحسابية واللفظية وكذلك في استخدام الاستراتيجيات الضرورية للتعامل مع المفاهيم الرياضية.</a:t>
            </a:r>
          </a:p>
          <a:p>
            <a:endParaRPr lang="ar-S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92500" lnSpcReduction="20000"/>
          </a:bodyPr>
          <a:lstStyle/>
          <a:p>
            <a:pPr>
              <a:buFont typeface="Arial" charset="0"/>
              <a:buChar char="•"/>
            </a:pPr>
            <a:r>
              <a:rPr lang="ar-SA" dirty="0" smtClean="0"/>
              <a:t>لا توجد طريقة تدريس واحدة مناسبة لجميع التلاميذ وفي كل الحالات .</a:t>
            </a:r>
          </a:p>
          <a:p>
            <a:pPr>
              <a:buFont typeface="Arial" charset="0"/>
              <a:buChar char="•"/>
            </a:pPr>
            <a:r>
              <a:rPr lang="ar-SA" dirty="0" smtClean="0"/>
              <a:t>يجب أن يسبق التدريس جميع التمارين التي تعطى للتلاميذ ، لذا ينبغي أن يحرص البرنامج على التدريس المباشر الواضح المدعم بالأمثلة قبل أن يطلب من التلاميذ أداء المهام .</a:t>
            </a:r>
          </a:p>
          <a:p>
            <a:pPr>
              <a:buFont typeface="Arial" charset="0"/>
              <a:buChar char="•"/>
            </a:pPr>
            <a:r>
              <a:rPr lang="ar-SA" dirty="0" smtClean="0"/>
              <a:t>يمكن الجمع بين التدريس المكثف الواضح والتدريس المعتمد على الاكتشاف والحوار وذلك تبعاً لطبيعة كل تلميذ على حده وخاصة تلاميذ المراحل المتقدمة.</a:t>
            </a:r>
          </a:p>
          <a:p>
            <a:pPr>
              <a:buFont typeface="Arial" charset="0"/>
              <a:buChar char="•"/>
            </a:pPr>
            <a:r>
              <a:rPr lang="ar-SA" dirty="0" smtClean="0"/>
              <a:t>الأساس في تدريس التلاميذ ذوي صعوبات التعلم تدريبهم على التدريس الاستراتيجي وتشجيعهم على استخدامه.</a:t>
            </a:r>
          </a:p>
          <a:p>
            <a:endParaRPr lang="ar-S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مهارات الاستعداد لتعلم الرياضيات</a:t>
            </a:r>
            <a:endParaRPr lang="ar-SA" dirty="0"/>
          </a:p>
        </p:txBody>
      </p:sp>
      <p:sp>
        <p:nvSpPr>
          <p:cNvPr id="3" name="عنصر نائب للمحتوى 2"/>
          <p:cNvSpPr>
            <a:spLocks noGrp="1"/>
          </p:cNvSpPr>
          <p:nvPr>
            <p:ph idx="1"/>
          </p:nvPr>
        </p:nvSpPr>
        <p:spPr/>
        <p:txBody>
          <a:bodyPr/>
          <a:lstStyle/>
          <a:p>
            <a:pPr>
              <a:buNone/>
            </a:pPr>
            <a:r>
              <a:rPr lang="ar-SA" dirty="0" smtClean="0"/>
              <a:t>تعتبر الاستعداد ضرورية كأداة مسح وهي تشمل المهارات التالية:</a:t>
            </a:r>
          </a:p>
          <a:p>
            <a:pPr>
              <a:buNone/>
            </a:pPr>
            <a:r>
              <a:rPr lang="ar-SA" dirty="0" smtClean="0"/>
              <a:t>1- التوافق بين شيئين أحدهما يمثل الآخر.</a:t>
            </a:r>
          </a:p>
          <a:p>
            <a:pPr>
              <a:buNone/>
            </a:pPr>
            <a:r>
              <a:rPr lang="ar-SA" dirty="0" smtClean="0"/>
              <a:t>2-التصنيف.</a:t>
            </a:r>
          </a:p>
          <a:p>
            <a:pPr>
              <a:buNone/>
            </a:pPr>
            <a:r>
              <a:rPr lang="ar-SA" dirty="0" smtClean="0"/>
              <a:t>3- التسلسل أو النسق.</a:t>
            </a:r>
          </a:p>
          <a:p>
            <a:pPr>
              <a:buNone/>
            </a:pPr>
            <a:r>
              <a:rPr lang="ar-SA" dirty="0" smtClean="0"/>
              <a:t>4- العد.</a:t>
            </a:r>
          </a:p>
          <a:p>
            <a:pPr>
              <a:buNone/>
            </a:pPr>
            <a:r>
              <a:rPr lang="ar-SA" dirty="0" smtClean="0"/>
              <a:t>5- التعرف على الأرقام.</a:t>
            </a:r>
          </a:p>
          <a:p>
            <a:pPr>
              <a:buNone/>
            </a:pPr>
            <a:r>
              <a:rPr lang="ar-SA" dirty="0" smtClean="0"/>
              <a:t>6- الأعداد وقيم الخانات.</a:t>
            </a:r>
          </a:p>
          <a:p>
            <a:endParaRPr lang="ar-S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الحقائق الرياضية</a:t>
            </a:r>
            <a:endParaRPr lang="ar-SA" dirty="0"/>
          </a:p>
        </p:txBody>
      </p:sp>
      <p:sp>
        <p:nvSpPr>
          <p:cNvPr id="3" name="عنصر نائب للمحتوى 2"/>
          <p:cNvSpPr>
            <a:spLocks noGrp="1"/>
          </p:cNvSpPr>
          <p:nvPr>
            <p:ph idx="1"/>
          </p:nvPr>
        </p:nvSpPr>
        <p:spPr/>
        <p:txBody>
          <a:bodyPr>
            <a:normAutofit lnSpcReduction="10000"/>
          </a:bodyPr>
          <a:lstStyle/>
          <a:p>
            <a:pPr algn="ctr">
              <a:buNone/>
            </a:pPr>
            <a:r>
              <a:rPr lang="ar-SA" dirty="0" smtClean="0"/>
              <a:t>إن القدرة على تعلم الرياضيات تتطلب التنسيق بين المهارات الأولية المتكاملة مثل قراءة الأعداد وفهم منظومة الأعداد من 1 إلى 10 ومعرفة الحقائق الرياضية والحمل والاستلاف والقياس وكل واحد من هذه الأشياء يعتمد على معرفة المفهوم والإجراء.</a:t>
            </a:r>
          </a:p>
          <a:p>
            <a:pPr algn="ctr">
              <a:buNone/>
            </a:pPr>
            <a:r>
              <a:rPr lang="ar-SA" dirty="0" smtClean="0"/>
              <a:t>   عند تدريس الحقائق الرياضية ينبغي على المعلم أن يراعي التسلسل من حيث الصعوبة فيبدأ بالجمع ثم الطرح ثم الضرب فالقسمة.أيضاً، يبدأ بالتدريس من المحسوس ثم الصوري ثم المجرد.</a:t>
            </a:r>
          </a:p>
          <a:p>
            <a:endParaRPr lang="ar-S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حقائق الجمع </a:t>
            </a:r>
            <a:endParaRPr lang="ar-SA" dirty="0"/>
          </a:p>
        </p:txBody>
      </p:sp>
      <p:sp>
        <p:nvSpPr>
          <p:cNvPr id="3" name="عنصر نائب للمحتوى 2"/>
          <p:cNvSpPr>
            <a:spLocks noGrp="1"/>
          </p:cNvSpPr>
          <p:nvPr>
            <p:ph idx="1"/>
          </p:nvPr>
        </p:nvSpPr>
        <p:spPr/>
        <p:txBody>
          <a:bodyPr/>
          <a:lstStyle/>
          <a:p>
            <a:pPr algn="ctr">
              <a:buNone/>
            </a:pPr>
            <a:r>
              <a:rPr lang="ar-SA" dirty="0" smtClean="0">
                <a:solidFill>
                  <a:srgbClr val="FFFF00"/>
                </a:solidFill>
              </a:rPr>
              <a:t>الإستراتيجيات المستخدمة في تعليم التلاميذ حقائق الجمع</a:t>
            </a:r>
          </a:p>
          <a:p>
            <a:pPr algn="ctr">
              <a:buNone/>
            </a:pPr>
            <a:endParaRPr lang="ar-SA" dirty="0" smtClean="0"/>
          </a:p>
          <a:p>
            <a:pPr algn="ctr">
              <a:buNone/>
            </a:pPr>
            <a:r>
              <a:rPr lang="ar-SA" dirty="0" smtClean="0"/>
              <a:t>1- </a:t>
            </a:r>
            <a:r>
              <a:rPr lang="ar-SA" dirty="0" smtClean="0"/>
              <a:t>تمثيل الأرقام </a:t>
            </a:r>
            <a:r>
              <a:rPr lang="ar-SA" dirty="0" err="1" smtClean="0"/>
              <a:t>بالمحسوسات</a:t>
            </a:r>
            <a:r>
              <a:rPr lang="ar-SA" dirty="0" smtClean="0"/>
              <a:t>.</a:t>
            </a:r>
          </a:p>
          <a:p>
            <a:pPr algn="ctr">
              <a:buNone/>
            </a:pPr>
            <a:r>
              <a:rPr lang="ar-SA" dirty="0" smtClean="0"/>
              <a:t>2- تمثيل الأرقام بنقاط .</a:t>
            </a:r>
          </a:p>
          <a:p>
            <a:pPr algn="ctr">
              <a:buNone/>
            </a:pPr>
            <a:r>
              <a:rPr lang="ar-SA" dirty="0" smtClean="0"/>
              <a:t>3-استخدام إطار العشرة.</a:t>
            </a:r>
          </a:p>
          <a:p>
            <a:pPr algn="ctr">
              <a:buNone/>
            </a:pPr>
            <a:r>
              <a:rPr lang="ar-SA" dirty="0" smtClean="0"/>
              <a:t>4-استخدام النقاط على الأرقام.</a:t>
            </a:r>
          </a:p>
          <a:p>
            <a:pPr algn="ctr">
              <a:buNone/>
            </a:pPr>
            <a:r>
              <a:rPr lang="ar-SA" dirty="0" smtClean="0"/>
              <a:t>5- استخدام خط الأرقام.</a:t>
            </a:r>
          </a:p>
          <a:p>
            <a:pPr>
              <a:buNone/>
            </a:pPr>
            <a:endParaRPr lang="ar-SA" dirty="0" smtClean="0"/>
          </a:p>
          <a:p>
            <a:endParaRPr lang="ar-S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حقائق الطرح</a:t>
            </a:r>
            <a:endParaRPr lang="ar-SA" dirty="0"/>
          </a:p>
        </p:txBody>
      </p:sp>
      <p:sp>
        <p:nvSpPr>
          <p:cNvPr id="3" name="عنصر نائب للمحتوى 2"/>
          <p:cNvSpPr>
            <a:spLocks noGrp="1"/>
          </p:cNvSpPr>
          <p:nvPr>
            <p:ph idx="1"/>
          </p:nvPr>
        </p:nvSpPr>
        <p:spPr/>
        <p:txBody>
          <a:bodyPr/>
          <a:lstStyle/>
          <a:p>
            <a:pPr algn="ctr">
              <a:buNone/>
            </a:pPr>
            <a:r>
              <a:rPr lang="ar-SA" dirty="0" smtClean="0">
                <a:solidFill>
                  <a:srgbClr val="FFFF00"/>
                </a:solidFill>
              </a:rPr>
              <a:t>الإستراتيجيات المستخدمة في تعليم التلاميذ حقائق </a:t>
            </a:r>
            <a:r>
              <a:rPr lang="ar-SA" dirty="0" smtClean="0">
                <a:solidFill>
                  <a:srgbClr val="FFFF00"/>
                </a:solidFill>
              </a:rPr>
              <a:t>الطرح</a:t>
            </a:r>
            <a:endParaRPr lang="ar-SA" dirty="0" smtClean="0">
              <a:solidFill>
                <a:srgbClr val="FFFF00"/>
              </a:solidFill>
            </a:endParaRPr>
          </a:p>
          <a:p>
            <a:pPr algn="ctr">
              <a:buNone/>
            </a:pPr>
            <a:endParaRPr lang="ar-SA" dirty="0" smtClean="0"/>
          </a:p>
          <a:p>
            <a:pPr algn="ctr">
              <a:buNone/>
            </a:pPr>
            <a:r>
              <a:rPr lang="ar-SA" dirty="0" smtClean="0"/>
              <a:t>1</a:t>
            </a:r>
            <a:r>
              <a:rPr lang="ar-SA" dirty="0" smtClean="0"/>
              <a:t>-استخدام </a:t>
            </a:r>
            <a:r>
              <a:rPr lang="ar-SA" dirty="0" smtClean="0"/>
              <a:t>المجسمات للعد ثم الصور أو الخطوط</a:t>
            </a:r>
          </a:p>
          <a:p>
            <a:pPr algn="ctr">
              <a:buNone/>
            </a:pPr>
            <a:r>
              <a:rPr lang="ar-SA" dirty="0" smtClean="0"/>
              <a:t>2-استخدم خط الأرقام</a:t>
            </a:r>
          </a:p>
          <a:p>
            <a:pPr algn="ctr">
              <a:buNone/>
            </a:pPr>
            <a:r>
              <a:rPr lang="ar-SA" dirty="0" smtClean="0"/>
              <a:t>3-استخدام النقاط على الأرقام</a:t>
            </a:r>
          </a:p>
          <a:p>
            <a:pPr algn="ctr">
              <a:buNone/>
            </a:pPr>
            <a:r>
              <a:rPr lang="ar-SA" dirty="0" smtClean="0"/>
              <a:t>4- استخدام الصور</a:t>
            </a:r>
          </a:p>
          <a:p>
            <a:pPr algn="ctr">
              <a:buNone/>
            </a:pPr>
            <a:r>
              <a:rPr lang="ar-SA" dirty="0" smtClean="0"/>
              <a:t>5- طريقة هضبة ويل</a:t>
            </a:r>
          </a:p>
          <a:p>
            <a:pPr>
              <a:buNone/>
            </a:pPr>
            <a:endParaRPr lang="ar-SA" dirty="0" smtClean="0"/>
          </a:p>
          <a:p>
            <a:endParaRPr lang="ar-SA"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يوية">
  <a:themeElements>
    <a:clrScheme name="حيوية">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حيوية">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حيوية">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7</TotalTime>
  <Words>328</Words>
  <Application>Microsoft Office PowerPoint</Application>
  <PresentationFormat>عرض على الشاشة (3:4)‏</PresentationFormat>
  <Paragraphs>39</Paragraphs>
  <Slides>7</Slides>
  <Notes>0</Notes>
  <HiddenSlides>0</HiddenSlides>
  <MMClips>0</MMClips>
  <ScaleCrop>false</ScaleCrop>
  <HeadingPairs>
    <vt:vector size="4" baseType="variant">
      <vt:variant>
        <vt:lpstr>سمة</vt:lpstr>
      </vt:variant>
      <vt:variant>
        <vt:i4>1</vt:i4>
      </vt:variant>
      <vt:variant>
        <vt:lpstr>عناوين الشرائح</vt:lpstr>
      </vt:variant>
      <vt:variant>
        <vt:i4>7</vt:i4>
      </vt:variant>
    </vt:vector>
  </HeadingPairs>
  <TitlesOfParts>
    <vt:vector size="8" baseType="lpstr">
      <vt:lpstr>حيوية</vt:lpstr>
      <vt:lpstr>صعوبات التعلم في الرياضيات</vt:lpstr>
      <vt:lpstr>  مقدمة: </vt:lpstr>
      <vt:lpstr>الشريحة 3</vt:lpstr>
      <vt:lpstr>مهارات الاستعداد لتعلم الرياضيات</vt:lpstr>
      <vt:lpstr>الحقائق الرياضية</vt:lpstr>
      <vt:lpstr>حقائق الجمع </vt:lpstr>
      <vt:lpstr>حقائق الطرح</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صعوبات التعلم في الرياضيات</dc:title>
  <dc:creator>user</dc:creator>
  <cp:lastModifiedBy>user</cp:lastModifiedBy>
  <cp:revision>1</cp:revision>
  <dcterms:created xsi:type="dcterms:W3CDTF">2021-02-18T15:07:01Z</dcterms:created>
  <dcterms:modified xsi:type="dcterms:W3CDTF">2021-02-18T15:14:55Z</dcterms:modified>
</cp:coreProperties>
</file>