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10"/>
  </p:notesMasterIdLst>
  <p:sldIdLst>
    <p:sldId id="361" r:id="rId2"/>
    <p:sldId id="262" r:id="rId3"/>
    <p:sldId id="263" r:id="rId4"/>
    <p:sldId id="264" r:id="rId5"/>
    <p:sldId id="265" r:id="rId6"/>
    <p:sldId id="266" r:id="rId7"/>
    <p:sldId id="267" r:id="rId8"/>
    <p:sldId id="268"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30" autoAdjust="0"/>
    <p:restoredTop sz="94500" autoAdjust="0"/>
  </p:normalViewPr>
  <p:slideViewPr>
    <p:cSldViewPr>
      <p:cViewPr>
        <p:scale>
          <a:sx n="58" d="100"/>
          <a:sy n="58" d="100"/>
        </p:scale>
        <p:origin x="-1500" y="-10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2B82C94-689D-4F40-8E75-4D97BA2F6FD6}" type="datetimeFigureOut">
              <a:rPr lang="ar-SA" smtClean="0"/>
              <a:pPr/>
              <a:t>12/01/1432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25EB15D-70EB-4E7C-B61E-0E3B23FB736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5</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6</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7</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C0A4B46-2FAA-472C-8866-25F2D5058CD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251D2A-8AC4-476C-A041-4CB9BCF7C31F}" type="datetimeFigureOut">
              <a:rPr lang="ar-SA" smtClean="0"/>
              <a:pPr/>
              <a:t>12/01/1432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0A4B46-2FAA-472C-8866-25F2D5058CD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p:wipe dir="d"/>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xml"/><Relationship Id="rId7"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 Id="rId9"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2.xml"/><Relationship Id="rId7"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3.xml"/><Relationship Id="rId7"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4.xml"/><Relationship Id="rId7"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18.bin"/><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notesSlide" Target="../notesSlides/notesSlide5.xml"/><Relationship Id="rId7" Type="http://schemas.openxmlformats.org/officeDocument/2006/relationships/oleObject" Target="../embeddings/oleObject24.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23.bin"/><Relationship Id="rId5" Type="http://schemas.openxmlformats.org/officeDocument/2006/relationships/oleObject" Target="../embeddings/oleObject22.bin"/><Relationship Id="rId10" Type="http://schemas.openxmlformats.org/officeDocument/2006/relationships/image" Target="../media/image7.png"/><Relationship Id="rId4" Type="http://schemas.openxmlformats.org/officeDocument/2006/relationships/oleObject" Target="../embeddings/oleObject21.bin"/><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notesSlide" Target="../notesSlides/notesSlide6.xml"/><Relationship Id="rId7"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notesSlide" Target="../notesSlides/notesSlide7.xml"/><Relationship Id="rId7"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143240" y="2928934"/>
            <a:ext cx="2778325" cy="1569660"/>
          </a:xfrm>
          <a:prstGeom prst="rect">
            <a:avLst/>
          </a:prstGeom>
          <a:noFill/>
        </p:spPr>
        <p:txBody>
          <a:bodyPr wrap="none" rtlCol="1">
            <a:spAutoFit/>
          </a:bodyPr>
          <a:lstStyle/>
          <a:p>
            <a:pPr algn="ctr"/>
            <a:r>
              <a:rPr lang="ar-SA" sz="6000" dirty="0" smtClean="0">
                <a:solidFill>
                  <a:schemeClr val="bg1"/>
                </a:solidFill>
                <a:latin typeface="Monotype Koufi" pitchFamily="2" charset="-78"/>
                <a:ea typeface="Monotype Koufi" pitchFamily="2" charset="-78"/>
                <a:cs typeface="Simplified Arabic" pitchFamily="2" charset="-78"/>
              </a:rPr>
              <a:t>المحاضرة</a:t>
            </a:r>
            <a:r>
              <a:rPr lang="ar-SA" sz="3600" dirty="0" smtClean="0">
                <a:solidFill>
                  <a:schemeClr val="bg1"/>
                </a:solidFill>
                <a:latin typeface="Monotype Koufi" pitchFamily="2" charset="-78"/>
                <a:ea typeface="Monotype Koufi" pitchFamily="2" charset="-78"/>
                <a:cs typeface="Simplified Arabic" pitchFamily="2" charset="-78"/>
              </a:rPr>
              <a:t> </a:t>
            </a:r>
          </a:p>
          <a:p>
            <a:pPr algn="ctr"/>
            <a:r>
              <a:rPr lang="ar-SA" sz="3600" dirty="0" smtClean="0">
                <a:solidFill>
                  <a:schemeClr val="bg1"/>
                </a:solidFill>
                <a:latin typeface="Monotype Koufi" pitchFamily="2" charset="-78"/>
                <a:ea typeface="Monotype Koufi" pitchFamily="2" charset="-78"/>
                <a:cs typeface="Simplified Arabic" pitchFamily="2" charset="-78"/>
              </a:rPr>
              <a:t>الثانية</a:t>
            </a:r>
            <a:endParaRPr lang="ar-SA" sz="3600" dirty="0">
              <a:solidFill>
                <a:schemeClr val="bg1"/>
              </a:solidFill>
              <a:latin typeface="Monotype Koufi" pitchFamily="2" charset="-78"/>
              <a:ea typeface="Monotype Koufi" pitchFamily="2" charset="-78"/>
              <a:cs typeface="Simplified Arabic" pitchFamily="2" charset="-78"/>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533400" y="642918"/>
            <a:ext cx="8253442" cy="642942"/>
          </a:xfrm>
          <a:ln>
            <a:noFill/>
          </a:ln>
        </p:spPr>
        <p:txBody>
          <a:bodyPr>
            <a:normAutofit/>
          </a:bodyPr>
          <a:lstStyle/>
          <a:p>
            <a:r>
              <a:rPr lang="ar-SA" sz="3200" u="sng" dirty="0" smtClean="0">
                <a:solidFill>
                  <a:schemeClr val="accent1">
                    <a:lumMod val="75000"/>
                  </a:schemeClr>
                </a:solidFill>
              </a:rPr>
              <a:t>التوصيل في أشباه الموصلات</a:t>
            </a:r>
          </a:p>
        </p:txBody>
      </p:sp>
      <p:sp>
        <p:nvSpPr>
          <p:cNvPr id="14" name="عنوان فرعي 13"/>
          <p:cNvSpPr>
            <a:spLocks noGrp="1"/>
          </p:cNvSpPr>
          <p:nvPr>
            <p:ph type="subTitle" idx="1"/>
          </p:nvPr>
        </p:nvSpPr>
        <p:spPr>
          <a:xfrm>
            <a:off x="285720" y="1714488"/>
            <a:ext cx="8572560" cy="4786346"/>
          </a:xfrm>
        </p:spPr>
        <p:txBody>
          <a:bodyPr>
            <a:normAutofit/>
          </a:bodyPr>
          <a:lstStyle/>
          <a:p>
            <a:pPr lvl="0" algn="ctr"/>
            <a:endParaRPr lang="ar-SA" dirty="0" smtClean="0"/>
          </a:p>
          <a:p>
            <a:pPr lvl="0"/>
            <a:endParaRPr lang="ar-SA" dirty="0" smtClean="0"/>
          </a:p>
          <a:p>
            <a:pPr lvl="0"/>
            <a:endParaRPr lang="ar-SA" dirty="0" smtClean="0"/>
          </a:p>
          <a:p>
            <a:pPr lvl="0"/>
            <a:endParaRPr lang="ar-SA" dirty="0" smtClean="0"/>
          </a:p>
          <a:p>
            <a:pPr lvl="0"/>
            <a:endParaRPr lang="ar-SA" sz="1800" dirty="0" smtClean="0"/>
          </a:p>
          <a:p>
            <a:pPr lvl="0"/>
            <a:endParaRPr lang="ar-SA" dirty="0" smtClean="0"/>
          </a:p>
          <a:p>
            <a:pPr lvl="0"/>
            <a:endParaRPr lang="ar-SA" dirty="0" smtClean="0"/>
          </a:p>
          <a:p>
            <a:pPr lvl="0"/>
            <a:endParaRPr lang="en-US" dirty="0" smtClean="0"/>
          </a:p>
          <a:p>
            <a:endParaRPr lang="ar-SA" dirty="0" smtClean="0"/>
          </a:p>
          <a:p>
            <a:endParaRPr lang="ar-SA" dirty="0" smtClean="0"/>
          </a:p>
          <a:p>
            <a:endParaRPr lang="ar-SA" dirty="0" smtClean="0"/>
          </a:p>
        </p:txBody>
      </p:sp>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26626"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6627"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26628"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6629"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26631" name="Equation" r:id="rId8" imgW="914400" imgH="215640" progId="Equation.3">
              <p:embed/>
            </p:oleObj>
          </a:graphicData>
        </a:graphic>
      </p:graphicFrame>
      <p:sp>
        <p:nvSpPr>
          <p:cNvPr id="19" name="مربع نص 18"/>
          <p:cNvSpPr txBox="1"/>
          <p:nvPr/>
        </p:nvSpPr>
        <p:spPr>
          <a:xfrm>
            <a:off x="357158" y="4929198"/>
            <a:ext cx="8501122" cy="1846659"/>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من أهم أشباه الموصلات السيلكون والجرمانيوم وهى عناصر لها تكافؤ رباعي .</a:t>
            </a:r>
          </a:p>
          <a:p>
            <a:pPr algn="just">
              <a:buClr>
                <a:schemeClr val="accent1">
                  <a:lumMod val="75000"/>
                </a:schemeClr>
              </a:buClr>
              <a:buFont typeface="Arial" pitchFamily="34" charset="0"/>
              <a:buChar char="•"/>
            </a:pPr>
            <a:r>
              <a:rPr lang="ar-SA" sz="2400" dirty="0" smtClean="0">
                <a:solidFill>
                  <a:schemeClr val="bg1"/>
                </a:solidFill>
              </a:rPr>
              <a:t> كل إلكترون من الكترونات التكافؤ الأربعة لكل ذرة من أشباه الموصلات يشترك مع آخر من إلكترونات تكافؤ الذرة المجاورة لتنشأ روابط ثنائية متشابهة (الرابطة التساهمية) شكل (2) والنتيجة مادة صلبة ثابتة كيميائياً وطبيعياً . </a:t>
            </a:r>
          </a:p>
          <a:p>
            <a:pPr algn="just">
              <a:buClr>
                <a:schemeClr val="accent1">
                  <a:lumMod val="75000"/>
                </a:schemeClr>
              </a:buClr>
              <a:buFont typeface="Arial" pitchFamily="34" charset="0"/>
              <a:buChar char="•"/>
            </a:pPr>
            <a:endParaRPr lang="ar-SA" dirty="0">
              <a:solidFill>
                <a:schemeClr val="bg1"/>
              </a:solidFill>
            </a:endParaRPr>
          </a:p>
        </p:txBody>
      </p:sp>
      <p:sp>
        <p:nvSpPr>
          <p:cNvPr id="20" name="مربع نص 19"/>
          <p:cNvSpPr txBox="1"/>
          <p:nvPr/>
        </p:nvSpPr>
        <p:spPr>
          <a:xfrm>
            <a:off x="642910" y="4500570"/>
            <a:ext cx="7858180" cy="369332"/>
          </a:xfrm>
          <a:prstGeom prst="rect">
            <a:avLst/>
          </a:prstGeom>
          <a:noFill/>
        </p:spPr>
        <p:txBody>
          <a:bodyPr wrap="square" rtlCol="1">
            <a:spAutoFit/>
          </a:bodyPr>
          <a:lstStyle/>
          <a:p>
            <a:pPr algn="ctr"/>
            <a:r>
              <a:rPr lang="ar-SA" dirty="0" smtClean="0">
                <a:solidFill>
                  <a:schemeClr val="bg1"/>
                </a:solidFill>
              </a:rPr>
              <a:t>شكل (2)</a:t>
            </a:r>
            <a:endParaRPr lang="ar-SA" dirty="0">
              <a:solidFill>
                <a:schemeClr val="bg1"/>
              </a:solidFill>
            </a:endParaRPr>
          </a:p>
        </p:txBody>
      </p:sp>
      <p:pic>
        <p:nvPicPr>
          <p:cNvPr id="18" name="صورة 17"/>
          <p:cNvPicPr/>
          <p:nvPr/>
        </p:nvPicPr>
        <p:blipFill>
          <a:blip r:embed="rId9">
            <a:clrChange>
              <a:clrFrom>
                <a:srgbClr val="FFFFFF"/>
              </a:clrFrom>
              <a:clrTo>
                <a:srgbClr val="FFFFFF">
                  <a:alpha val="0"/>
                </a:srgbClr>
              </a:clrTo>
            </a:clrChange>
            <a:lum bright="-40000"/>
          </a:blip>
          <a:stretch>
            <a:fillRect/>
          </a:stretch>
        </p:blipFill>
        <p:spPr bwMode="auto">
          <a:xfrm>
            <a:off x="1357290" y="1500174"/>
            <a:ext cx="6257143" cy="2857899"/>
          </a:xfrm>
          <a:prstGeom prst="rect">
            <a:avLst/>
          </a:prstGeom>
          <a:noFill/>
          <a:ln>
            <a:noFill/>
          </a:ln>
        </p:spPr>
      </p:pic>
      <p:sp>
        <p:nvSpPr>
          <p:cNvPr id="12" name="مربع نص 11"/>
          <p:cNvSpPr txBox="1"/>
          <p:nvPr/>
        </p:nvSpPr>
        <p:spPr>
          <a:xfrm>
            <a:off x="285720" y="6500834"/>
            <a:ext cx="8525026" cy="646331"/>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ox(in)">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box(in)">
                                      <p:cBhvr>
                                        <p:cTn id="17" dur="500"/>
                                        <p:tgtEl>
                                          <p:spTgt spid="1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9">
                                            <p:txEl>
                                              <p:pRg st="1" end="1"/>
                                            </p:txEl>
                                          </p:spTgt>
                                        </p:tgtEl>
                                        <p:attrNameLst>
                                          <p:attrName>style.visibility</p:attrName>
                                        </p:attrNameLst>
                                      </p:cBhvr>
                                      <p:to>
                                        <p:strVal val="visible"/>
                                      </p:to>
                                    </p:set>
                                    <p:animEffect transition="in" filter="box(in)">
                                      <p:cBhvr>
                                        <p:cTn id="22" dur="500"/>
                                        <p:tgtEl>
                                          <p:spTgt spid="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28674"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8675"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28676"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8677"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28678" name="Equation" r:id="rId8" imgW="914400" imgH="215640" progId="Equation.3">
              <p:embed/>
            </p:oleObj>
          </a:graphicData>
        </a:graphic>
      </p:graphicFrame>
      <p:sp>
        <p:nvSpPr>
          <p:cNvPr id="8" name="مربع نص 7"/>
          <p:cNvSpPr txBox="1"/>
          <p:nvPr/>
        </p:nvSpPr>
        <p:spPr>
          <a:xfrm>
            <a:off x="357158" y="1000108"/>
            <a:ext cx="8572560" cy="4893647"/>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لا توجد إلكترونات حرة في أشباه الموصلات النقية عند درجة الصفر المطلق وبالتالي فهي رديئة التوصيل للكهرباء ، وبمعنى آخر أن أشباه الموصلات النقية تسلك سلوك المواد العازلة عند درجة الصفر المطلق .</a:t>
            </a:r>
          </a:p>
          <a:p>
            <a:pPr algn="just">
              <a:buClr>
                <a:schemeClr val="accent1">
                  <a:lumMod val="75000"/>
                </a:schemeClr>
              </a:buClr>
              <a:buFont typeface="Arial" pitchFamily="34" charset="0"/>
              <a:buChar char="•"/>
            </a:pPr>
            <a:r>
              <a:rPr lang="ar-SA" sz="2400" dirty="0" smtClean="0">
                <a:solidFill>
                  <a:schemeClr val="bg1"/>
                </a:solidFill>
              </a:rPr>
              <a:t> تنشأ حاملات الشحنة الكهربية في أشباه الموصلات النقية وهى كل من الالكترونات الحرة والفجوات عندما تتحطم الروابط الزوجية بفعل التأثيرات الحرارية .</a:t>
            </a:r>
          </a:p>
          <a:p>
            <a:pPr algn="just">
              <a:buClr>
                <a:schemeClr val="accent1">
                  <a:lumMod val="75000"/>
                </a:schemeClr>
              </a:buClr>
              <a:buFont typeface="Arial" pitchFamily="34" charset="0"/>
              <a:buChar char="•"/>
            </a:pPr>
            <a:r>
              <a:rPr lang="ar-SA" sz="2400" dirty="0" smtClean="0">
                <a:solidFill>
                  <a:schemeClr val="bg1"/>
                </a:solidFill>
              </a:rPr>
              <a:t> دائماً ما يكون عدد الالكترونات الحرة مساوياً لعدد الفجوات في أشباه الموصلات النقية عند نفس درجة الحرارة .</a:t>
            </a:r>
          </a:p>
          <a:p>
            <a:pPr algn="just">
              <a:buClr>
                <a:schemeClr val="accent1">
                  <a:lumMod val="75000"/>
                </a:schemeClr>
              </a:buClr>
              <a:buFont typeface="Arial" pitchFamily="34" charset="0"/>
              <a:buChar char="•"/>
            </a:pPr>
            <a:r>
              <a:rPr lang="ar-SA" sz="2400" dirty="0" smtClean="0">
                <a:solidFill>
                  <a:schemeClr val="bg1"/>
                </a:solidFill>
              </a:rPr>
              <a:t> لا يستمر رباط ما محطماً لمدة طويلة بل يوجد تحطيم وتكوين للأربطة باستمرار . </a:t>
            </a:r>
          </a:p>
          <a:p>
            <a:pPr algn="just">
              <a:buClr>
                <a:schemeClr val="accent1">
                  <a:lumMod val="75000"/>
                </a:schemeClr>
              </a:buClr>
              <a:buFont typeface="Arial" pitchFamily="34" charset="0"/>
              <a:buChar char="•"/>
            </a:pPr>
            <a:r>
              <a:rPr lang="ar-SA" sz="2400" dirty="0" smtClean="0">
                <a:solidFill>
                  <a:schemeClr val="bg1"/>
                </a:solidFill>
              </a:rPr>
              <a:t> الإلكترون الذي يتحرر من رباطة المحطم هو في درجة حرية الإلكترون الحر في المعدن العادي ، وهو بذلك يمكنه أن يدخل في تكوين تيار كهربائي إذا سلط عليه مجال كهربي .</a:t>
            </a:r>
          </a:p>
          <a:p>
            <a:pPr algn="just">
              <a:buClr>
                <a:schemeClr val="accent1">
                  <a:lumMod val="75000"/>
                </a:schemeClr>
              </a:buClr>
              <a:buFont typeface="Arial" pitchFamily="34" charset="0"/>
              <a:buChar char="•"/>
            </a:pPr>
            <a:r>
              <a:rPr lang="ar-SA" sz="2400" dirty="0" smtClean="0">
                <a:solidFill>
                  <a:schemeClr val="bg1"/>
                </a:solidFill>
              </a:rPr>
              <a:t> تنشأ الفجوة من تحرر إلكترون من أحد الروابط الزوجية (شكل 2 ب) .</a:t>
            </a:r>
          </a:p>
          <a:p>
            <a:pPr algn="just">
              <a:buClr>
                <a:schemeClr val="accent1">
                  <a:lumMod val="75000"/>
                </a:schemeClr>
              </a:buClr>
              <a:buFont typeface="Arial" pitchFamily="34" charset="0"/>
              <a:buChar char="•"/>
            </a:pPr>
            <a:r>
              <a:rPr lang="ar-SA" sz="2400" dirty="0" smtClean="0">
                <a:solidFill>
                  <a:schemeClr val="bg1"/>
                </a:solidFill>
              </a:rPr>
              <a:t> ليس الإلكترون المتحرر فحسب هو الذي يمكنه الحركة بل أيضا التجويف الموجب .</a:t>
            </a:r>
          </a:p>
        </p:txBody>
      </p:sp>
      <p:sp>
        <p:nvSpPr>
          <p:cNvPr id="10" name="مربع نص 9"/>
          <p:cNvSpPr txBox="1"/>
          <p:nvPr/>
        </p:nvSpPr>
        <p:spPr>
          <a:xfrm>
            <a:off x="357158" y="6500834"/>
            <a:ext cx="8524962" cy="369332"/>
          </a:xfrm>
          <a:prstGeom prst="rect">
            <a:avLst/>
          </a:prstGeom>
          <a:noFill/>
        </p:spPr>
        <p:txBody>
          <a:bodyPr wrap="squar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ox(in)">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ox(in)">
                                      <p:cBhvr>
                                        <p:cTn id="12" dur="20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ox(in)">
                                      <p:cBhvr>
                                        <p:cTn id="17" dur="20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box(in)">
                                      <p:cBhvr>
                                        <p:cTn id="22" dur="20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box(in)">
                                      <p:cBhvr>
                                        <p:cTn id="27" dur="20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box(in)">
                                      <p:cBhvr>
                                        <p:cTn id="32" dur="2000"/>
                                        <p:tgtEl>
                                          <p:spTgt spid="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Effect transition="in" filter="box(in)">
                                      <p:cBhvr>
                                        <p:cTn id="37" dur="20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29698"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9699"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29700"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9701"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29702" name="Equation" r:id="rId8" imgW="914400" imgH="215640" progId="Equation.3">
              <p:embed/>
            </p:oleObj>
          </a:graphicData>
        </a:graphic>
      </p:graphicFrame>
      <p:sp>
        <p:nvSpPr>
          <p:cNvPr id="8" name="مربع نص 7"/>
          <p:cNvSpPr txBox="1"/>
          <p:nvPr/>
        </p:nvSpPr>
        <p:spPr>
          <a:xfrm>
            <a:off x="357158" y="1142984"/>
            <a:ext cx="8572560" cy="1200329"/>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إذا تحرك إلكترون تحت تأثير انفعال حراري أو مجال كهربي مسلط ليملئ تجويفاً ويترك خلفه تجويفاً جديداً فالحقيقة تبدو أنه لم يتحرك سوى إلكترون إلا أن التأثير هو أن تجويفاً موجباً هو الذي تحرك في اتجاه مضاد لحركة هذا الإلكترون (شكل 3) .</a:t>
            </a:r>
          </a:p>
        </p:txBody>
      </p:sp>
      <p:sp>
        <p:nvSpPr>
          <p:cNvPr id="12" name="مربع نص 11"/>
          <p:cNvSpPr txBox="1"/>
          <p:nvPr/>
        </p:nvSpPr>
        <p:spPr>
          <a:xfrm>
            <a:off x="3929058" y="5072074"/>
            <a:ext cx="1785950" cy="369332"/>
          </a:xfrm>
          <a:prstGeom prst="rect">
            <a:avLst/>
          </a:prstGeom>
          <a:noFill/>
        </p:spPr>
        <p:txBody>
          <a:bodyPr wrap="square" rtlCol="1">
            <a:spAutoFit/>
          </a:bodyPr>
          <a:lstStyle/>
          <a:p>
            <a:pPr algn="ctr"/>
            <a:r>
              <a:rPr lang="ar-SA" dirty="0" smtClean="0">
                <a:solidFill>
                  <a:schemeClr val="bg1"/>
                </a:solidFill>
              </a:rPr>
              <a:t>(شكل 3)</a:t>
            </a:r>
            <a:endParaRPr lang="ar-SA" dirty="0">
              <a:solidFill>
                <a:schemeClr val="bg1"/>
              </a:solidFill>
            </a:endParaRPr>
          </a:p>
        </p:txBody>
      </p:sp>
      <p:sp>
        <p:nvSpPr>
          <p:cNvPr id="13" name="مربع نص 12"/>
          <p:cNvSpPr txBox="1"/>
          <p:nvPr/>
        </p:nvSpPr>
        <p:spPr>
          <a:xfrm>
            <a:off x="285720" y="5429264"/>
            <a:ext cx="8643998" cy="1200329"/>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يجب أن نعلم أن الطاقة التي تدخل في تحريك إلكترون من رباط زوجي إلى رباط غير ممتلئ تختلف عن تلك اللازمة لتحريك إلكترون حر داخل تكوين بللورى ومن ثم فالفجوة حقيقية .</a:t>
            </a:r>
          </a:p>
        </p:txBody>
      </p:sp>
      <p:pic>
        <p:nvPicPr>
          <p:cNvPr id="11" name="صورة 10"/>
          <p:cNvPicPr/>
          <p:nvPr/>
        </p:nvPicPr>
        <p:blipFill>
          <a:blip r:embed="rId9">
            <a:clrChange>
              <a:clrFrom>
                <a:srgbClr val="FFFFFF"/>
              </a:clrFrom>
              <a:clrTo>
                <a:srgbClr val="FFFFFF">
                  <a:alpha val="0"/>
                </a:srgbClr>
              </a:clrTo>
            </a:clrChange>
            <a:lum bright="-40000"/>
          </a:blip>
          <a:srcRect/>
          <a:stretch>
            <a:fillRect/>
          </a:stretch>
        </p:blipFill>
        <p:spPr bwMode="auto">
          <a:xfrm>
            <a:off x="2285984" y="2367090"/>
            <a:ext cx="5000660" cy="2704984"/>
          </a:xfrm>
          <a:prstGeom prst="rect">
            <a:avLst/>
          </a:prstGeom>
          <a:noFill/>
          <a:ln w="9525">
            <a:noFill/>
            <a:miter lim="800000"/>
            <a:headEnd/>
            <a:tailEnd/>
          </a:ln>
        </p:spPr>
      </p:pic>
      <p:sp>
        <p:nvSpPr>
          <p:cNvPr id="14" name="مربع نص 13"/>
          <p:cNvSpPr txBox="1"/>
          <p:nvPr/>
        </p:nvSpPr>
        <p:spPr>
          <a:xfrm>
            <a:off x="28572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ox(in)">
                                      <p:cBhvr>
                                        <p:cTn id="1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30722"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30723"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30724"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30725"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30726" name="Equation" r:id="rId8" imgW="914400" imgH="215640" progId="Equation.3">
              <p:embed/>
            </p:oleObj>
          </a:graphicData>
        </a:graphic>
      </p:graphicFrame>
      <p:sp>
        <p:nvSpPr>
          <p:cNvPr id="8" name="مربع نص 7"/>
          <p:cNvSpPr txBox="1"/>
          <p:nvPr/>
        </p:nvSpPr>
        <p:spPr>
          <a:xfrm>
            <a:off x="357158" y="857232"/>
            <a:ext cx="8572560" cy="1569660"/>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كل من الإلكترون الحر والفجوة يشترك في تكوين التيار الكهربي الناتج من أشباه الموصلات .</a:t>
            </a:r>
          </a:p>
          <a:p>
            <a:pPr algn="just">
              <a:buClr>
                <a:schemeClr val="accent1">
                  <a:lumMod val="75000"/>
                </a:schemeClr>
              </a:buClr>
              <a:buFont typeface="Arial" pitchFamily="34" charset="0"/>
              <a:buChar char="•"/>
            </a:pPr>
            <a:r>
              <a:rPr lang="ar-SA" sz="2400" dirty="0" smtClean="0">
                <a:solidFill>
                  <a:schemeClr val="bg1"/>
                </a:solidFill>
              </a:rPr>
              <a:t> كثافة الالكترونات الحرة والفجوات في أشباه الموصلات تتوقف على نوع المادة ودرجة الحرارة .</a:t>
            </a:r>
          </a:p>
        </p:txBody>
      </p:sp>
      <p:sp>
        <p:nvSpPr>
          <p:cNvPr id="10" name="مربع نص 9"/>
          <p:cNvSpPr txBox="1"/>
          <p:nvPr/>
        </p:nvSpPr>
        <p:spPr>
          <a:xfrm>
            <a:off x="214282" y="2415597"/>
            <a:ext cx="8715436"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تأثير الشوائب على أشباه الموصلات :</a:t>
            </a:r>
          </a:p>
        </p:txBody>
      </p:sp>
      <p:sp>
        <p:nvSpPr>
          <p:cNvPr id="11" name="مربع نص 10"/>
          <p:cNvSpPr txBox="1"/>
          <p:nvPr/>
        </p:nvSpPr>
        <p:spPr>
          <a:xfrm>
            <a:off x="214282" y="3275958"/>
            <a:ext cx="8715436" cy="1938992"/>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نقوم بإضافة شوائب لشبه موصل نقى مثل السليكون أو الجرمانيوم لزيادة الموصلية الكهربية وإنتاج أشباه الموصلات النافعة والتي تدخل في تصنيع المكونات الالكترونية المختلفة .</a:t>
            </a:r>
          </a:p>
          <a:p>
            <a:pPr algn="just">
              <a:buClr>
                <a:schemeClr val="accent1">
                  <a:lumMod val="75000"/>
                </a:schemeClr>
              </a:buClr>
              <a:buFont typeface="Arial" pitchFamily="34" charset="0"/>
              <a:buChar char="•"/>
            </a:pPr>
            <a:r>
              <a:rPr lang="ar-SA" sz="2400" dirty="0" smtClean="0">
                <a:solidFill>
                  <a:schemeClr val="bg1"/>
                </a:solidFill>
              </a:rPr>
              <a:t> الشوائب التي يتم إضافتها إما أن يكون تكافوئها ثلاثياً أو خماسياً .</a:t>
            </a:r>
          </a:p>
          <a:p>
            <a:pPr algn="just">
              <a:buClr>
                <a:schemeClr val="accent1">
                  <a:lumMod val="75000"/>
                </a:schemeClr>
              </a:buClr>
            </a:pPr>
            <a:r>
              <a:rPr lang="ar-SA" sz="2400" dirty="0" smtClean="0">
                <a:solidFill>
                  <a:schemeClr val="bg1"/>
                </a:solidFill>
              </a:rPr>
              <a:t> </a:t>
            </a:r>
          </a:p>
        </p:txBody>
      </p:sp>
      <p:sp>
        <p:nvSpPr>
          <p:cNvPr id="12" name="مربع نص 11"/>
          <p:cNvSpPr txBox="1"/>
          <p:nvPr/>
        </p:nvSpPr>
        <p:spPr>
          <a:xfrm>
            <a:off x="285720" y="6500834"/>
            <a:ext cx="8525026" cy="642942"/>
          </a:xfrm>
          <a:prstGeom prst="rect">
            <a:avLst/>
          </a:prstGeom>
          <a:noFill/>
        </p:spPr>
        <p:txBody>
          <a:bodyPr wrap="squar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ox(i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ox(in)">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box(in)">
                                      <p:cBhvr>
                                        <p:cTn id="17" dur="5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
                                            <p:txEl>
                                              <p:pRg st="0" end="0"/>
                                            </p:txEl>
                                          </p:spTgt>
                                        </p:tgtEl>
                                        <p:attrNameLst>
                                          <p:attrName>style.visibility</p:attrName>
                                        </p:attrNameLst>
                                      </p:cBhvr>
                                      <p:to>
                                        <p:strVal val="visible"/>
                                      </p:to>
                                    </p:set>
                                    <p:animEffect transition="in" filter="box(in)">
                                      <p:cBhvr>
                                        <p:cTn id="22" dur="500"/>
                                        <p:tgtEl>
                                          <p:spTgt spid="11">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animEffect transition="in" filter="box(in)">
                                      <p:cBhvr>
                                        <p:cTn id="27" dur="500"/>
                                        <p:tgtEl>
                                          <p:spTgt spid="11">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1">
                                            <p:txEl>
                                              <p:pRg st="2" end="2"/>
                                            </p:txEl>
                                          </p:spTgt>
                                        </p:tgtEl>
                                        <p:attrNameLst>
                                          <p:attrName>style.visibility</p:attrName>
                                        </p:attrNameLst>
                                      </p:cBhvr>
                                      <p:to>
                                        <p:strVal val="visible"/>
                                      </p:to>
                                    </p:set>
                                    <p:animEffect transition="in" filter="box(in)">
                                      <p:cBhvr>
                                        <p:cTn id="32"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0" grpId="0" build="p"/>
      <p:bldP spid="1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32770"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32771"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32772"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32773"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32774" name="Equation" r:id="rId8" imgW="914400" imgH="215640" progId="Equation.3">
              <p:embed/>
            </p:oleObj>
          </a:graphicData>
        </a:graphic>
      </p:graphicFrame>
      <p:sp>
        <p:nvSpPr>
          <p:cNvPr id="32776" name="Rectangle 8"/>
          <p:cNvSpPr>
            <a:spLocks noChangeArrowheads="1"/>
          </p:cNvSpPr>
          <p:nvPr/>
        </p:nvSpPr>
        <p:spPr bwMode="auto">
          <a:xfrm>
            <a:off x="1428728" y="3429000"/>
            <a:ext cx="61638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bg1"/>
                </a:solidFill>
                <a:effectLst/>
                <a:latin typeface="Arial" pitchFamily="34" charset="0"/>
                <a:ea typeface="Times New Roman" pitchFamily="18" charset="0"/>
                <a:cs typeface="Simplified Arabic" pitchFamily="2" charset="-78"/>
              </a:rPr>
              <a:t>           ( أ ) نوع سالب		</a:t>
            </a:r>
            <a:r>
              <a:rPr lang="ar-SA" sz="1600" b="1" dirty="0" smtClean="0">
                <a:solidFill>
                  <a:schemeClr val="bg1"/>
                </a:solidFill>
                <a:latin typeface="Arial" pitchFamily="34" charset="0"/>
                <a:ea typeface="Times New Roman" pitchFamily="18" charset="0"/>
                <a:cs typeface="Simplified Arabic" pitchFamily="2" charset="-78"/>
              </a:rPr>
              <a:t>          </a:t>
            </a:r>
            <a:r>
              <a:rPr kumimoji="0" lang="ar-SA" sz="1600" b="1" i="0" u="none" strike="noStrike" cap="none" normalizeH="0" baseline="0" dirty="0" smtClean="0">
                <a:ln>
                  <a:noFill/>
                </a:ln>
                <a:solidFill>
                  <a:schemeClr val="bg1"/>
                </a:solidFill>
                <a:effectLst/>
                <a:latin typeface="Arial" pitchFamily="34" charset="0"/>
                <a:ea typeface="Times New Roman" pitchFamily="18" charset="0"/>
                <a:cs typeface="Simplified Arabic" pitchFamily="2" charset="-78"/>
              </a:rPr>
              <a:t>       ( ب ) نوع موجب</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bg1"/>
                </a:solidFill>
                <a:effectLst/>
                <a:latin typeface="Arial" pitchFamily="34" charset="0"/>
                <a:ea typeface="Times New Roman" pitchFamily="18" charset="0"/>
                <a:cs typeface="Simplified Arabic" pitchFamily="2" charset="-78"/>
              </a:rPr>
              <a:t>              </a:t>
            </a:r>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Simplified Arabic" pitchFamily="2" charset="-78"/>
              </a:rPr>
              <a:t>N – type </a:t>
            </a:r>
            <a:r>
              <a:rPr kumimoji="0" lang="ar-SA" sz="1600" b="1" i="0" u="none" strike="noStrike" cap="none" normalizeH="0" baseline="0" dirty="0" smtClean="0">
                <a:ln>
                  <a:noFill/>
                </a:ln>
                <a:solidFill>
                  <a:schemeClr val="bg1"/>
                </a:solidFill>
                <a:effectLst/>
                <a:latin typeface="Arial" pitchFamily="34" charset="0"/>
                <a:ea typeface="Times New Roman" pitchFamily="18" charset="0"/>
                <a:cs typeface="Simplified Arabic" pitchFamily="2" charset="-78"/>
              </a:rPr>
              <a:t>                                       </a:t>
            </a:r>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Simplified Arabic" pitchFamily="2" charset="-78"/>
              </a:rPr>
              <a:t>            P- type</a:t>
            </a:r>
            <a:r>
              <a:rPr kumimoji="0" lang="ar-SA" sz="1600" b="1" i="0" u="none" strike="noStrike" cap="none" normalizeH="0" baseline="0" dirty="0" smtClean="0">
                <a:ln>
                  <a:noFill/>
                </a:ln>
                <a:solidFill>
                  <a:schemeClr val="bg1"/>
                </a:solidFill>
                <a:effectLst/>
                <a:latin typeface="Arial" pitchFamily="34" charset="0"/>
                <a:ea typeface="Times New Roman" pitchFamily="18" charset="0"/>
                <a:cs typeface="Simplified Arabic" pitchFamily="2" charset="-78"/>
              </a:rPr>
              <a:t>   </a:t>
            </a:r>
            <a:endParaRPr kumimoji="0" lang="ar-SA"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32778" name="Rectangle 10"/>
          <p:cNvSpPr>
            <a:spLocks noChangeArrowheads="1"/>
          </p:cNvSpPr>
          <p:nvPr/>
        </p:nvSpPr>
        <p:spPr bwMode="auto">
          <a:xfrm>
            <a:off x="214282" y="5379567"/>
            <a:ext cx="8643998"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
                <a:schemeClr val="accent1">
                  <a:lumMod val="75000"/>
                </a:schemeClr>
              </a:buClr>
              <a:buSzTx/>
              <a:buFont typeface="Arial" pitchFamily="34" charset="0"/>
              <a:buChar char="•"/>
              <a:tabLst>
                <a:tab pos="457200" algn="l"/>
              </a:tabLst>
            </a:pPr>
            <a:r>
              <a:rPr lang="ar-SA" sz="2000" dirty="0" smtClean="0">
                <a:solidFill>
                  <a:schemeClr val="bg1"/>
                </a:solidFill>
              </a:rPr>
              <a:t> الدائرة المفرغة تمثل ذرة جرمانيوم أو سيلكون</a:t>
            </a:r>
            <a:endParaRPr lang="en-US" sz="2000" dirty="0" smtClean="0">
              <a:solidFill>
                <a:schemeClr val="bg1"/>
              </a:solidFill>
            </a:endParaRPr>
          </a:p>
          <a:p>
            <a:pPr marL="0" marR="0" lvl="0" indent="0" algn="justLow" defTabSz="914400" rtl="1" eaLnBrk="0" fontAlgn="base" latinLnBrk="0" hangingPunct="0">
              <a:lnSpc>
                <a:spcPct val="100000"/>
              </a:lnSpc>
              <a:spcBef>
                <a:spcPct val="0"/>
              </a:spcBef>
              <a:spcAft>
                <a:spcPct val="0"/>
              </a:spcAft>
              <a:buClr>
                <a:schemeClr val="accent1">
                  <a:lumMod val="75000"/>
                </a:schemeClr>
              </a:buClr>
              <a:buSzTx/>
              <a:buFont typeface="Arial" pitchFamily="34" charset="0"/>
              <a:buChar char="•"/>
              <a:tabLst>
                <a:tab pos="457200" algn="l"/>
              </a:tabLst>
            </a:pPr>
            <a:r>
              <a:rPr lang="ar-SA" sz="2000" dirty="0" smtClean="0">
                <a:solidFill>
                  <a:schemeClr val="bg1"/>
                </a:solidFill>
              </a:rPr>
              <a:t> الدائرة المظللة في شكل( أ ) تمثل ذرة خماسيه التكافؤ(زرنيخ– انتيمون- فوسفور)</a:t>
            </a:r>
            <a:endParaRPr lang="en-US" sz="2000" dirty="0" smtClean="0">
              <a:solidFill>
                <a:schemeClr val="bg1"/>
              </a:solidFill>
            </a:endParaRPr>
          </a:p>
          <a:p>
            <a:pPr marL="0" marR="0" lvl="0" indent="0" algn="justLow" defTabSz="914400" rtl="1" eaLnBrk="0" fontAlgn="base" latinLnBrk="0" hangingPunct="0">
              <a:lnSpc>
                <a:spcPct val="100000"/>
              </a:lnSpc>
              <a:spcBef>
                <a:spcPct val="0"/>
              </a:spcBef>
              <a:spcAft>
                <a:spcPct val="0"/>
              </a:spcAft>
              <a:buClr>
                <a:schemeClr val="accent1">
                  <a:lumMod val="75000"/>
                </a:schemeClr>
              </a:buClr>
              <a:buSzTx/>
              <a:buFont typeface="Arial" pitchFamily="34" charset="0"/>
              <a:buChar char="•"/>
              <a:tabLst>
                <a:tab pos="457200" algn="l"/>
              </a:tabLst>
            </a:pPr>
            <a:r>
              <a:rPr lang="ar-SA" sz="2000" dirty="0" smtClean="0">
                <a:solidFill>
                  <a:schemeClr val="bg1"/>
                </a:solidFill>
              </a:rPr>
              <a:t> الدائرة المظللة في شكل(ب) تمثل ذرة ثلاثية التكافؤ(</a:t>
            </a:r>
            <a:r>
              <a:rPr lang="ar-SA" sz="2000" dirty="0" err="1" smtClean="0">
                <a:solidFill>
                  <a:schemeClr val="bg1"/>
                </a:solidFill>
              </a:rPr>
              <a:t>جاليوم</a:t>
            </a:r>
            <a:r>
              <a:rPr lang="ar-SA" sz="2000" dirty="0" smtClean="0">
                <a:solidFill>
                  <a:schemeClr val="bg1"/>
                </a:solidFill>
              </a:rPr>
              <a:t>-</a:t>
            </a:r>
            <a:r>
              <a:rPr lang="ar-SA" sz="2000" dirty="0" err="1" smtClean="0">
                <a:solidFill>
                  <a:schemeClr val="bg1"/>
                </a:solidFill>
              </a:rPr>
              <a:t>انديوم</a:t>
            </a:r>
            <a:r>
              <a:rPr lang="ar-SA" sz="2000" dirty="0" smtClean="0">
                <a:solidFill>
                  <a:schemeClr val="bg1"/>
                </a:solidFill>
              </a:rPr>
              <a:t>-</a:t>
            </a:r>
            <a:r>
              <a:rPr lang="ar-SA" sz="2000" dirty="0" err="1" smtClean="0">
                <a:solidFill>
                  <a:schemeClr val="bg1"/>
                </a:solidFill>
              </a:rPr>
              <a:t>بورون</a:t>
            </a:r>
            <a:r>
              <a:rPr lang="ar-SA" sz="2000" dirty="0" smtClean="0">
                <a:solidFill>
                  <a:schemeClr val="bg1"/>
                </a:solidFill>
              </a:rPr>
              <a:t>-</a:t>
            </a:r>
            <a:r>
              <a:rPr lang="ar-SA" sz="2000" dirty="0" err="1" smtClean="0">
                <a:solidFill>
                  <a:schemeClr val="bg1"/>
                </a:solidFill>
              </a:rPr>
              <a:t>الومنيوم</a:t>
            </a:r>
            <a:r>
              <a:rPr lang="ar-SA" sz="2000" dirty="0" smtClean="0">
                <a:solidFill>
                  <a:schemeClr val="bg1"/>
                </a:solidFill>
              </a:rPr>
              <a:t>)</a:t>
            </a:r>
          </a:p>
          <a:p>
            <a:pPr marL="0" marR="0" lvl="0" indent="0" algn="justLow" defTabSz="914400" rtl="1" eaLnBrk="0" fontAlgn="base" latinLnBrk="0" hangingPunct="0">
              <a:lnSpc>
                <a:spcPct val="100000"/>
              </a:lnSpc>
              <a:spcBef>
                <a:spcPct val="0"/>
              </a:spcBef>
              <a:spcAft>
                <a:spcPct val="0"/>
              </a:spcAft>
              <a:buClr>
                <a:schemeClr val="accent1">
                  <a:lumMod val="75000"/>
                </a:schemeClr>
              </a:buClr>
              <a:buSzTx/>
              <a:buFont typeface="Arial" pitchFamily="34" charset="0"/>
              <a:buChar char="•"/>
              <a:tabLst>
                <a:tab pos="457200" algn="l"/>
              </a:tabLst>
            </a:pPr>
            <a:endParaRPr lang="ar-SA" sz="2000" dirty="0" smtClean="0">
              <a:solidFill>
                <a:schemeClr val="bg1"/>
              </a:solidFill>
            </a:endParaRPr>
          </a:p>
          <a:p>
            <a:pPr marL="0" marR="0" lvl="0" indent="0" algn="justLow" defTabSz="914400" rtl="1" eaLnBrk="0" fontAlgn="base" latinLnBrk="0" hangingPunct="0">
              <a:lnSpc>
                <a:spcPct val="100000"/>
              </a:lnSpc>
              <a:spcBef>
                <a:spcPct val="0"/>
              </a:spcBef>
              <a:spcAft>
                <a:spcPct val="0"/>
              </a:spcAft>
              <a:buClr>
                <a:schemeClr val="accent1">
                  <a:lumMod val="75000"/>
                </a:schemeClr>
              </a:buClr>
              <a:buSzTx/>
              <a:tabLst>
                <a:tab pos="457200" algn="l"/>
              </a:tabLst>
            </a:pPr>
            <a:endParaRPr lang="ar-SA" sz="2400" dirty="0" smtClean="0">
              <a:solidFill>
                <a:schemeClr val="bg1"/>
              </a:solidFill>
            </a:endParaRPr>
          </a:p>
        </p:txBody>
      </p:sp>
      <p:pic>
        <p:nvPicPr>
          <p:cNvPr id="12" name="صورة 11"/>
          <p:cNvPicPr/>
          <p:nvPr/>
        </p:nvPicPr>
        <p:blipFill>
          <a:blip r:embed="rId9">
            <a:clrChange>
              <a:clrFrom>
                <a:srgbClr val="FFFFFF"/>
              </a:clrFrom>
              <a:clrTo>
                <a:srgbClr val="FFFFFF">
                  <a:alpha val="0"/>
                </a:srgbClr>
              </a:clrTo>
            </a:clrChange>
            <a:lum bright="-40000"/>
          </a:blip>
          <a:srcRect/>
          <a:stretch>
            <a:fillRect/>
          </a:stretch>
        </p:blipFill>
        <p:spPr bwMode="auto">
          <a:xfrm>
            <a:off x="2488087" y="3857628"/>
            <a:ext cx="4369929" cy="1214446"/>
          </a:xfrm>
          <a:prstGeom prst="rect">
            <a:avLst/>
          </a:prstGeom>
          <a:noFill/>
          <a:ln w="9525">
            <a:noFill/>
            <a:miter lim="800000"/>
            <a:headEnd/>
            <a:tailEnd/>
          </a:ln>
        </p:spPr>
      </p:pic>
      <p:sp>
        <p:nvSpPr>
          <p:cNvPr id="13" name="مربع نص 12"/>
          <p:cNvSpPr txBox="1"/>
          <p:nvPr/>
        </p:nvSpPr>
        <p:spPr>
          <a:xfrm>
            <a:off x="4071934" y="5072074"/>
            <a:ext cx="1214446" cy="369332"/>
          </a:xfrm>
          <a:prstGeom prst="rect">
            <a:avLst/>
          </a:prstGeom>
          <a:noFill/>
        </p:spPr>
        <p:txBody>
          <a:bodyPr wrap="square" rtlCol="1">
            <a:spAutoFit/>
          </a:bodyPr>
          <a:lstStyle/>
          <a:p>
            <a:pPr lvl="0" algn="ctr" eaLnBrk="0" fontAlgn="base" hangingPunct="0">
              <a:spcBef>
                <a:spcPct val="0"/>
              </a:spcBef>
              <a:spcAft>
                <a:spcPct val="0"/>
              </a:spcAft>
              <a:buClr>
                <a:schemeClr val="accent1">
                  <a:lumMod val="75000"/>
                </a:schemeClr>
              </a:buClr>
              <a:tabLst>
                <a:tab pos="457200" algn="l"/>
              </a:tabLst>
            </a:pPr>
            <a:r>
              <a:rPr lang="ar-SA" dirty="0" smtClean="0">
                <a:solidFill>
                  <a:schemeClr val="bg1"/>
                </a:solidFill>
              </a:rPr>
              <a:t>(شكل 4)</a:t>
            </a:r>
          </a:p>
        </p:txBody>
      </p:sp>
      <p:pic>
        <p:nvPicPr>
          <p:cNvPr id="14" name="صورة 13"/>
          <p:cNvPicPr/>
          <p:nvPr/>
        </p:nvPicPr>
        <p:blipFill>
          <a:blip r:embed="rId10">
            <a:clrChange>
              <a:clrFrom>
                <a:srgbClr val="FFFFFF"/>
              </a:clrFrom>
              <a:clrTo>
                <a:srgbClr val="FFFFFF">
                  <a:alpha val="0"/>
                </a:srgbClr>
              </a:clrTo>
            </a:clrChange>
            <a:lum bright="-40000"/>
          </a:blip>
          <a:srcRect/>
          <a:stretch>
            <a:fillRect/>
          </a:stretch>
        </p:blipFill>
        <p:spPr bwMode="auto">
          <a:xfrm>
            <a:off x="1928794" y="928670"/>
            <a:ext cx="5702938" cy="2500330"/>
          </a:xfrm>
          <a:prstGeom prst="rect">
            <a:avLst/>
          </a:prstGeom>
          <a:noFill/>
          <a:ln w="9525">
            <a:noFill/>
            <a:miter lim="800000"/>
            <a:headEnd/>
            <a:tailEnd/>
          </a:ln>
        </p:spPr>
      </p:pic>
      <p:sp>
        <p:nvSpPr>
          <p:cNvPr id="16" name="مربع نص 15"/>
          <p:cNvSpPr txBox="1"/>
          <p:nvPr/>
        </p:nvSpPr>
        <p:spPr>
          <a:xfrm>
            <a:off x="285720" y="6497445"/>
            <a:ext cx="8525026" cy="646331"/>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ox(in)">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776"/>
                                        </p:tgtEl>
                                        <p:attrNameLst>
                                          <p:attrName>style.visibility</p:attrName>
                                        </p:attrNameLst>
                                      </p:cBhvr>
                                      <p:to>
                                        <p:strVal val="visible"/>
                                      </p:to>
                                    </p:set>
                                    <p:animEffect transition="in" filter="box(in)">
                                      <p:cBhvr>
                                        <p:cTn id="12" dur="2000"/>
                                        <p:tgtEl>
                                          <p:spTgt spid="3277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ox(in)">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2778"/>
                                        </p:tgtEl>
                                        <p:attrNameLst>
                                          <p:attrName>style.visibility</p:attrName>
                                        </p:attrNameLst>
                                      </p:cBhvr>
                                      <p:to>
                                        <p:strVal val="visible"/>
                                      </p:to>
                                    </p:set>
                                    <p:animEffect transition="in" filter="box(in)">
                                      <p:cBhvr>
                                        <p:cTn id="22" dur="500"/>
                                        <p:tgtEl>
                                          <p:spTgt spid="327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6" grpId="0"/>
      <p:bldP spid="327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39938"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39939"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39940"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39941"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39942" name="Equation" r:id="rId8" imgW="914400" imgH="215640" progId="Equation.3">
              <p:embed/>
            </p:oleObj>
          </a:graphicData>
        </a:graphic>
      </p:graphicFrame>
      <p:sp>
        <p:nvSpPr>
          <p:cNvPr id="11" name="مربع نص 10"/>
          <p:cNvSpPr txBox="1"/>
          <p:nvPr/>
        </p:nvSpPr>
        <p:spPr>
          <a:xfrm>
            <a:off x="214282" y="642918"/>
            <a:ext cx="8715436" cy="6585289"/>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عند إضافة شائبة خماسية التكافؤ مثل ذرات الانتيمون فإنها تحل محل بعض من ذرات شبة الموصل في الشبكة البلورية وتعطى إلكتروناً حراً أزيد من المقدار اللازم لإتمام الروابط الزوجية (شكل 4 </a:t>
            </a:r>
            <a:r>
              <a:rPr lang="ar-SA" sz="2400" dirty="0" err="1" smtClean="0">
                <a:solidFill>
                  <a:schemeClr val="bg1"/>
                </a:solidFill>
              </a:rPr>
              <a:t>أ</a:t>
            </a:r>
            <a:r>
              <a:rPr lang="ar-SA" sz="2400" dirty="0" smtClean="0">
                <a:solidFill>
                  <a:schemeClr val="bg1"/>
                </a:solidFill>
              </a:rPr>
              <a:t>) .</a:t>
            </a:r>
          </a:p>
          <a:p>
            <a:pPr algn="just">
              <a:buClr>
                <a:schemeClr val="accent1">
                  <a:lumMod val="75000"/>
                </a:schemeClr>
              </a:buClr>
              <a:buFont typeface="Arial" pitchFamily="34" charset="0"/>
              <a:buChar char="•"/>
            </a:pPr>
            <a:r>
              <a:rPr lang="ar-SA" sz="2400" dirty="0" smtClean="0">
                <a:solidFill>
                  <a:schemeClr val="bg1"/>
                </a:solidFill>
              </a:rPr>
              <a:t> تسمى الشوائب خماسية التكافؤ التي يتم إضافتها إلى أشباه الموصلات النقية بالشوائب الواهبة . </a:t>
            </a:r>
          </a:p>
          <a:p>
            <a:pPr algn="just">
              <a:buClr>
                <a:schemeClr val="accent1">
                  <a:lumMod val="75000"/>
                </a:schemeClr>
              </a:buClr>
              <a:buFont typeface="Arial" pitchFamily="34" charset="0"/>
              <a:buChar char="•"/>
            </a:pPr>
            <a:r>
              <a:rPr lang="ar-SA" sz="2400" dirty="0" smtClean="0">
                <a:solidFill>
                  <a:schemeClr val="bg1"/>
                </a:solidFill>
              </a:rPr>
              <a:t> شبه الموصل الذي يحتوى على وفرة من الذرات الواهبة يسمى شبه موصل من النوع السالب (</a:t>
            </a:r>
            <a:r>
              <a:rPr lang="en-US" sz="2400" dirty="0" smtClean="0">
                <a:solidFill>
                  <a:schemeClr val="bg1"/>
                </a:solidFill>
              </a:rPr>
              <a:t>N-type </a:t>
            </a:r>
            <a:r>
              <a:rPr lang="ar-SA" sz="2400" dirty="0" smtClean="0">
                <a:solidFill>
                  <a:schemeClr val="bg1"/>
                </a:solidFill>
              </a:rPr>
              <a:t> ) وذلك لان حاملات الشحنة السائدة هي الالكترونات ذات الشحنة السالبة .</a:t>
            </a:r>
          </a:p>
          <a:p>
            <a:pPr algn="just">
              <a:buClr>
                <a:schemeClr val="accent1">
                  <a:lumMod val="75000"/>
                </a:schemeClr>
              </a:buClr>
              <a:buFont typeface="Arial" pitchFamily="34" charset="0"/>
              <a:buChar char="•"/>
            </a:pPr>
            <a:r>
              <a:rPr lang="ar-SA" sz="2400" dirty="0" smtClean="0">
                <a:solidFill>
                  <a:schemeClr val="bg1"/>
                </a:solidFill>
              </a:rPr>
              <a:t> عند إضافة شائبة ثلاثية التكافؤ مثل ذرات الانديوم فإنها تحل محل بعض من ذرات شبة الموصل في الشبكة البلورية إلا أن إلكترونا ينقصها لكي تكتمل الروابط الزوجية الأربعة ومن ثم ينشأ تجويفاً يستطيع أن يستقبل إلكترونا من ذرة أخرى (شكل 4 ب)</a:t>
            </a:r>
          </a:p>
          <a:p>
            <a:pPr algn="just">
              <a:buClr>
                <a:schemeClr val="accent1">
                  <a:lumMod val="75000"/>
                </a:schemeClr>
              </a:buClr>
              <a:buFont typeface="Arial" pitchFamily="34" charset="0"/>
              <a:buChar char="•"/>
            </a:pPr>
            <a:r>
              <a:rPr lang="ar-SA" sz="2400" dirty="0" smtClean="0">
                <a:solidFill>
                  <a:schemeClr val="bg1"/>
                </a:solidFill>
              </a:rPr>
              <a:t> تسمى الشوائب ثلاثية التكافؤ التي يتم إضافتها إلى أشباه الموصلات النقية بالشوائب القابلة .</a:t>
            </a:r>
          </a:p>
          <a:p>
            <a:pPr algn="just">
              <a:buClr>
                <a:schemeClr val="accent1">
                  <a:lumMod val="75000"/>
                </a:schemeClr>
              </a:buClr>
              <a:buFont typeface="Arial" pitchFamily="34" charset="0"/>
              <a:buChar char="•"/>
            </a:pPr>
            <a:r>
              <a:rPr lang="ar-SA" sz="2400" dirty="0" smtClean="0">
                <a:solidFill>
                  <a:schemeClr val="bg1"/>
                </a:solidFill>
              </a:rPr>
              <a:t> شبة الموصل الذي يحتوى على وفرة من الذرات القابلة يسمى شبه موصل من النوع الموجب (</a:t>
            </a:r>
            <a:r>
              <a:rPr lang="en-US" sz="2400" dirty="0" smtClean="0">
                <a:solidFill>
                  <a:schemeClr val="bg1"/>
                </a:solidFill>
              </a:rPr>
              <a:t>P-type </a:t>
            </a:r>
            <a:r>
              <a:rPr lang="ar-SA" sz="2400" dirty="0" smtClean="0">
                <a:solidFill>
                  <a:schemeClr val="bg1"/>
                </a:solidFill>
              </a:rPr>
              <a:t> ) وذلك لان حاملات الشحنة السائدة فيه هي الفجوات ذات الشحنة الموجبة .</a:t>
            </a:r>
          </a:p>
          <a:p>
            <a:pPr algn="just">
              <a:buClr>
                <a:schemeClr val="accent1">
                  <a:lumMod val="75000"/>
                </a:schemeClr>
              </a:buClr>
              <a:buFont typeface="Arial" pitchFamily="34" charset="0"/>
              <a:buChar char="•"/>
            </a:pPr>
            <a:endParaRPr lang="ar-SA" sz="2400" dirty="0" smtClean="0">
              <a:solidFill>
                <a:schemeClr val="bg1"/>
              </a:solidFill>
            </a:endParaRPr>
          </a:p>
        </p:txBody>
      </p:sp>
      <p:sp>
        <p:nvSpPr>
          <p:cNvPr id="10" name="مربع نص 9"/>
          <p:cNvSpPr txBox="1"/>
          <p:nvPr/>
        </p:nvSpPr>
        <p:spPr>
          <a:xfrm>
            <a:off x="28572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ox(in)">
                                      <p:cBhvr>
                                        <p:cTn id="7" dur="20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box(in)">
                                      <p:cBhvr>
                                        <p:cTn id="12" dur="20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box(in)">
                                      <p:cBhvr>
                                        <p:cTn id="17" dur="20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box(in)">
                                      <p:cBhvr>
                                        <p:cTn id="22" dur="2000"/>
                                        <p:tgtEl>
                                          <p:spTgt spid="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animEffect transition="in" filter="box(in)">
                                      <p:cBhvr>
                                        <p:cTn id="27" dur="2000"/>
                                        <p:tgtEl>
                                          <p:spTgt spid="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1">
                                            <p:txEl>
                                              <p:pRg st="5" end="5"/>
                                            </p:txEl>
                                          </p:spTgt>
                                        </p:tgtEl>
                                        <p:attrNameLst>
                                          <p:attrName>style.visibility</p:attrName>
                                        </p:attrNameLst>
                                      </p:cBhvr>
                                      <p:to>
                                        <p:strVal val="visible"/>
                                      </p:to>
                                    </p:set>
                                    <p:animEffect transition="in" filter="box(in)">
                                      <p:cBhvr>
                                        <p:cTn id="32" dur="20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40962"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40963"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40964"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40965"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40966" name="Equation" r:id="rId8" imgW="914400" imgH="215640" progId="Equation.3">
              <p:embed/>
            </p:oleObj>
          </a:graphicData>
        </a:graphic>
      </p:graphicFrame>
      <p:sp>
        <p:nvSpPr>
          <p:cNvPr id="11" name="مربع نص 10"/>
          <p:cNvSpPr txBox="1"/>
          <p:nvPr/>
        </p:nvSpPr>
        <p:spPr>
          <a:xfrm>
            <a:off x="214282" y="1071546"/>
            <a:ext cx="8715436" cy="3785652"/>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هناك نوعاً آخر من الشحنات في كل من أشباه الموصلات الموجبة والسالبة ويسمى بالشحنات الغير السائدة وهى بفعل التأثيرات الحرارية في البلورة الأم .</a:t>
            </a:r>
          </a:p>
          <a:p>
            <a:pPr algn="just">
              <a:buClr>
                <a:schemeClr val="accent1">
                  <a:lumMod val="75000"/>
                </a:schemeClr>
              </a:buClr>
              <a:buFont typeface="Arial" pitchFamily="34" charset="0"/>
              <a:buChar char="•"/>
            </a:pPr>
            <a:r>
              <a:rPr lang="ar-SA" sz="2400" dirty="0" smtClean="0">
                <a:solidFill>
                  <a:schemeClr val="bg1"/>
                </a:solidFill>
              </a:rPr>
              <a:t> حاملات الشحنة غير السائدة في أشباه الموصلات من النوع السالب هي الفجوات بينما في أشباه الموصلات من النوع الموجب هي الالكترونات .</a:t>
            </a:r>
          </a:p>
          <a:p>
            <a:pPr algn="just">
              <a:buClr>
                <a:schemeClr val="accent1">
                  <a:lumMod val="75000"/>
                </a:schemeClr>
              </a:buClr>
              <a:buFont typeface="Arial" pitchFamily="34" charset="0"/>
              <a:buChar char="•"/>
            </a:pPr>
            <a:r>
              <a:rPr lang="ar-SA" sz="2400" dirty="0" smtClean="0">
                <a:solidFill>
                  <a:schemeClr val="bg1"/>
                </a:solidFill>
              </a:rPr>
              <a:t> هناك نوع ثالث من الشحنات يسمى بالشحنات الثابتة وهى شحنات موجبة في أشباه الموصلات من النوع السالب وتنتج من ايونات الذرات الواهبة بينما في أشباه الموصلات من النوع الموجب تكون شحنات سالبة تنشأ من ايونات الذرات القابلة.</a:t>
            </a:r>
          </a:p>
          <a:p>
            <a:pPr algn="just">
              <a:buClr>
                <a:schemeClr val="accent1">
                  <a:lumMod val="75000"/>
                </a:schemeClr>
              </a:buClr>
              <a:buFont typeface="Arial" pitchFamily="34" charset="0"/>
              <a:buChar char="•"/>
            </a:pPr>
            <a:r>
              <a:rPr lang="ar-SA" sz="2400" dirty="0" smtClean="0">
                <a:solidFill>
                  <a:schemeClr val="bg1"/>
                </a:solidFill>
              </a:rPr>
              <a:t> ينتج معظم التوصيل الكهربي في المكونات الالكترونية المصنعة من أشباه الموصلات من الالكترونات الحرة والتجاويف الناتجة من إضافة الشوائب .  </a:t>
            </a:r>
          </a:p>
          <a:p>
            <a:pPr algn="just">
              <a:buClr>
                <a:schemeClr val="accent1">
                  <a:lumMod val="75000"/>
                </a:schemeClr>
              </a:buClr>
            </a:pPr>
            <a:endParaRPr lang="ar-SA" sz="2400" dirty="0" smtClean="0">
              <a:solidFill>
                <a:schemeClr val="bg1"/>
              </a:solidFill>
            </a:endParaRPr>
          </a:p>
        </p:txBody>
      </p:sp>
      <p:sp>
        <p:nvSpPr>
          <p:cNvPr id="8" name="مربع نص 7"/>
          <p:cNvSpPr txBox="1"/>
          <p:nvPr/>
        </p:nvSpPr>
        <p:spPr>
          <a:xfrm>
            <a:off x="28572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ox(in)">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box(in)">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box(in)">
                                      <p:cBhvr>
                                        <p:cTn id="17" dur="5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box(in)">
                                      <p:cBhvr>
                                        <p:cTn id="22"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خصص 13">
      <a:dk1>
        <a:sysClr val="windowText" lastClr="000000"/>
      </a:dk1>
      <a:lt1>
        <a:sysClr val="window" lastClr="FFFFFF"/>
      </a:lt1>
      <a:dk2>
        <a:srgbClr val="FEA16E"/>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929A5A53DC5F674B83A4B9FBD05AEDB1" ma:contentTypeVersion="0" ma:contentTypeDescription="إنشاء مستند جديد." ma:contentTypeScope="" ma:versionID="8a72a3d0a056d64a0aaec19a84a17045">
  <xsd:schema xmlns:xsd="http://www.w3.org/2001/XMLSchema" xmlns:p="http://schemas.microsoft.com/office/2006/metadata/properties" targetNamespace="http://schemas.microsoft.com/office/2006/metadata/properties" ma:root="true" ma:fieldsID="24ea8475c9dab94f65afdeb9954b21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ma:readOnly="true"/>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946D171B-1ABA-4A60-A5D9-CF4B6E76C28D}"/>
</file>

<file path=customXml/itemProps2.xml><?xml version="1.0" encoding="utf-8"?>
<ds:datastoreItem xmlns:ds="http://schemas.openxmlformats.org/officeDocument/2006/customXml" ds:itemID="{170B18B9-3164-4BCA-89F7-F6F5D6871AE8}"/>
</file>

<file path=customXml/itemProps3.xml><?xml version="1.0" encoding="utf-8"?>
<ds:datastoreItem xmlns:ds="http://schemas.openxmlformats.org/officeDocument/2006/customXml" ds:itemID="{631C79C0-9DF6-4F22-A636-C29BBD52C7BC}"/>
</file>

<file path=docProps/app.xml><?xml version="1.0" encoding="utf-8"?>
<Properties xmlns="http://schemas.openxmlformats.org/officeDocument/2006/extended-properties" xmlns:vt="http://schemas.openxmlformats.org/officeDocument/2006/docPropsVTypes">
  <Template/>
  <TotalTime>8390</TotalTime>
  <Words>735</Words>
  <Application>Microsoft Office PowerPoint</Application>
  <PresentationFormat>عرض على الشاشة (3:4)‏</PresentationFormat>
  <Paragraphs>61</Paragraphs>
  <Slides>8</Slides>
  <Notes>7</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8</vt:i4>
      </vt:variant>
    </vt:vector>
  </HeadingPairs>
  <TitlesOfParts>
    <vt:vector size="10" baseType="lpstr">
      <vt:lpstr>تدفق</vt:lpstr>
      <vt:lpstr>Equation</vt:lpstr>
      <vt:lpstr>الشريحة 1</vt:lpstr>
      <vt:lpstr>التوصيل في أشباه الموصلات</vt:lpstr>
      <vt:lpstr>الشريحة 3</vt:lpstr>
      <vt:lpstr>الشريحة 4</vt:lpstr>
      <vt:lpstr>الشريحة 5</vt:lpstr>
      <vt:lpstr>الشريحة 6</vt:lpstr>
      <vt:lpstr>الشريحة 7</vt:lpstr>
      <vt:lpstr>الشريحة 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الكترونيات</dc:title>
  <dc:creator>Attia</dc:creator>
  <cp:lastModifiedBy>ahasan</cp:lastModifiedBy>
  <cp:revision>706</cp:revision>
  <dcterms:created xsi:type="dcterms:W3CDTF">2009-03-20T20:55:45Z</dcterms:created>
  <dcterms:modified xsi:type="dcterms:W3CDTF">2010-12-18T11:15:21Z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0x010100929A5A53DC5F674B83A4B9FBD05AEDB1</vt:lpwstr>
  </property>
</Properties>
</file>