
<file path=[Content_Types].xml><?xml version="1.0" encoding="utf-8"?>
<Types xmlns="http://schemas.openxmlformats.org/package/2006/content-types">
  <Default Extension="WMF" ContentType="image/x-w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7" autoAdjust="0"/>
    <p:restoredTop sz="94660"/>
  </p:normalViewPr>
  <p:slideViewPr>
    <p:cSldViewPr snapToGrid="0">
      <p:cViewPr>
        <p:scale>
          <a:sx n="78" d="100"/>
          <a:sy n="78" d="100"/>
        </p:scale>
        <p:origin x="180" y="5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ar-SA" smtClean="0"/>
              <a:t>انقر لتحرير نمط العنوان الرئيسي</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10/1/2013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العنوان والتسمية ال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Date Placeholder 3"/>
          <p:cNvSpPr>
            <a:spLocks noGrp="1"/>
          </p:cNvSpPr>
          <p:nvPr>
            <p:ph type="dt" sz="half" idx="10"/>
          </p:nvPr>
        </p:nvSpPr>
        <p:spPr/>
        <p:txBody>
          <a:bodyPr/>
          <a:lstStyle/>
          <a:p>
            <a:fld id="{B61BEF0D-F0BB-DE4B-95CE-6DB70DBA9567}" type="datetimeFigureOut">
              <a:rPr lang="en-US" dirty="0"/>
              <a:pPr/>
              <a:t>10/1/2013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اقتباس مع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ar-SA" smtClean="0"/>
              <a:t>انقر لتحرير نمط العنوان الرئيسي</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ar-SA" smtClean="0"/>
              <a:t>انقر لتحرير أنماط النص الرئيسي</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Date Placeholder 3"/>
          <p:cNvSpPr>
            <a:spLocks noGrp="1"/>
          </p:cNvSpPr>
          <p:nvPr>
            <p:ph type="dt" sz="half" idx="10"/>
          </p:nvPr>
        </p:nvSpPr>
        <p:spPr/>
        <p:txBody>
          <a:bodyPr/>
          <a:lstStyle/>
          <a:p>
            <a:fld id="{B61BEF0D-F0BB-DE4B-95CE-6DB70DBA9567}" type="datetimeFigureOut">
              <a:rPr lang="en-US" dirty="0"/>
              <a:pPr/>
              <a:t>10/1/2013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dirty="0"/>
              <a:pPr/>
              <a:t>‹#›</a:t>
            </a:fld>
            <a:endParaRPr lang="en-US" dirty="0"/>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بطاقة اسم">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ar-SA" smtClean="0"/>
              <a:t>انقر لتحرير نمط العنوان الرئيسي</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ar-SA" smtClean="0"/>
              <a:t>انقر لتحرير أنماط النص الرئيسي</a:t>
            </a:r>
          </a:p>
        </p:txBody>
      </p:sp>
      <p:sp>
        <p:nvSpPr>
          <p:cNvPr id="5" name="Date Placeholder 4"/>
          <p:cNvSpPr>
            <a:spLocks noGrp="1"/>
          </p:cNvSpPr>
          <p:nvPr>
            <p:ph type="dt" sz="half" idx="10"/>
          </p:nvPr>
        </p:nvSpPr>
        <p:spPr/>
        <p:txBody>
          <a:bodyPr/>
          <a:lstStyle/>
          <a:p>
            <a:fld id="{B61BEF0D-F0BB-DE4B-95CE-6DB70DBA9567}" type="datetimeFigureOut">
              <a:rPr lang="en-US" dirty="0"/>
              <a:pPr/>
              <a:t>10/1/2013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بطاقة اسم ذات اقتباس">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ar-SA" smtClean="0"/>
              <a:t>انقر لتحرير نمط العنوان الرئيسي</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ar-SA" smtClean="0"/>
              <a:t>انقر لتحرير أنماط النص الرئيسي</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ar-SA" smtClean="0"/>
              <a:t>انقر لتحرير أنماط النص الرئيسي</a:t>
            </a:r>
          </a:p>
        </p:txBody>
      </p:sp>
      <p:sp>
        <p:nvSpPr>
          <p:cNvPr id="5" name="Date Placeholder 4"/>
          <p:cNvSpPr>
            <a:spLocks noGrp="1"/>
          </p:cNvSpPr>
          <p:nvPr>
            <p:ph type="dt" sz="half" idx="10"/>
          </p:nvPr>
        </p:nvSpPr>
        <p:spPr/>
        <p:txBody>
          <a:bodyPr/>
          <a:lstStyle/>
          <a:p>
            <a:fld id="{B61BEF0D-F0BB-DE4B-95CE-6DB70DBA9567}" type="datetimeFigureOut">
              <a:rPr lang="en-US" dirty="0"/>
              <a:pPr/>
              <a:t>10/1/2013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a:t>
            </a:fld>
            <a:endParaRPr lang="en-US" dirty="0"/>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صواب أو خطأ">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ar-SA" smtClean="0"/>
              <a:t>انقر لتحرير نمط العنوان الرئيسي</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ar-SA" smtClean="0"/>
              <a:t>انقر لتحرير أنماط النص الرئيسي</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ar-SA" smtClean="0"/>
              <a:t>انقر لتحرير أنماط النص الرئيسي</a:t>
            </a:r>
          </a:p>
        </p:txBody>
      </p:sp>
      <p:sp>
        <p:nvSpPr>
          <p:cNvPr id="5" name="Date Placeholder 4"/>
          <p:cNvSpPr>
            <a:spLocks noGrp="1"/>
          </p:cNvSpPr>
          <p:nvPr>
            <p:ph type="dt" sz="half" idx="10"/>
          </p:nvPr>
        </p:nvSpPr>
        <p:spPr/>
        <p:txBody>
          <a:bodyPr/>
          <a:lstStyle/>
          <a:p>
            <a:fld id="{B61BEF0D-F0BB-DE4B-95CE-6DB70DBA9567}" type="datetimeFigureOut">
              <a:rPr lang="en-US" dirty="0"/>
              <a:pPr/>
              <a:t>10/1/2013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dirty="0"/>
          </a:p>
        </p:txBody>
      </p:sp>
      <p:sp>
        <p:nvSpPr>
          <p:cNvPr id="3" name="Vertical Text Placeholder 2"/>
          <p:cNvSpPr>
            <a:spLocks noGrp="1"/>
          </p:cNvSpPr>
          <p:nvPr>
            <p:ph type="body" orient="vert" idx="1"/>
          </p:nvPr>
        </p:nvSpPr>
        <p:spPr/>
        <p:txBody>
          <a:bodyPr vert="eaVert" ancho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10/1/2013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ar-SA" smtClean="0"/>
              <a:t>انقر لتحرير نمط العنوان الرئيسي</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10/1/2013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ar-SA" smtClean="0"/>
              <a:t>انقر لتحرير نمط العنوان الرئيسي</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10/1/2013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Date Placeholder 3"/>
          <p:cNvSpPr>
            <a:spLocks noGrp="1"/>
          </p:cNvSpPr>
          <p:nvPr>
            <p:ph type="dt" sz="half" idx="10"/>
          </p:nvPr>
        </p:nvSpPr>
        <p:spPr/>
        <p:txBody>
          <a:bodyPr/>
          <a:lstStyle/>
          <a:p>
            <a:fld id="{B61BEF0D-F0BB-DE4B-95CE-6DB70DBA9567}" type="datetimeFigureOut">
              <a:rPr lang="en-US" dirty="0"/>
              <a:pPr/>
              <a:t>10/1/2013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ar-SA" smtClean="0"/>
              <a:t>انقر لتحرير نمط العنوان الرئيسي</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5" name="Date Placeholder 4"/>
          <p:cNvSpPr>
            <a:spLocks noGrp="1"/>
          </p:cNvSpPr>
          <p:nvPr>
            <p:ph type="dt" sz="half" idx="10"/>
          </p:nvPr>
        </p:nvSpPr>
        <p:spPr/>
        <p:txBody>
          <a:bodyPr/>
          <a:lstStyle/>
          <a:p>
            <a:fld id="{B61BEF0D-F0BB-DE4B-95CE-6DB70DBA9567}" type="datetimeFigureOut">
              <a:rPr lang="en-US" dirty="0"/>
              <a:pPr/>
              <a:t>10/1/2013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10/1/2013</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10/1/2013</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10/1/2013</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ar-SA" smtClean="0"/>
              <a:t>انقر لتحرير نمط العنوان الرئيسي</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Date Placeholder 4"/>
          <p:cNvSpPr>
            <a:spLocks noGrp="1"/>
          </p:cNvSpPr>
          <p:nvPr>
            <p:ph type="dt" sz="half" idx="10"/>
          </p:nvPr>
        </p:nvSpPr>
        <p:spPr/>
        <p:txBody>
          <a:bodyPr/>
          <a:lstStyle/>
          <a:p>
            <a:fld id="{B61BEF0D-F0BB-DE4B-95CE-6DB70DBA9567}" type="datetimeFigureOut">
              <a:rPr lang="en-US" dirty="0"/>
              <a:pPr/>
              <a:t>10/1/2013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مع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ar-SA" smtClean="0"/>
              <a:t>انقر لتحرير نمط العنوان الرئيسي</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ar-SA" smtClean="0"/>
              <a:t>انقر فوق الأيقونة لإضافة صورة</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Date Placeholder 4"/>
          <p:cNvSpPr>
            <a:spLocks noGrp="1"/>
          </p:cNvSpPr>
          <p:nvPr>
            <p:ph type="dt" sz="half" idx="10"/>
          </p:nvPr>
        </p:nvSpPr>
        <p:spPr/>
        <p:txBody>
          <a:bodyPr/>
          <a:lstStyle/>
          <a:p>
            <a:fld id="{B61BEF0D-F0BB-DE4B-95CE-6DB70DBA9567}" type="datetimeFigureOut">
              <a:rPr lang="en-US" dirty="0"/>
              <a:pPr/>
              <a:t>10/1/2013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157"/>
            <a:ext cx="2356674" cy="6853096"/>
            <a:chOff x="6627813" y="195610"/>
            <a:chExt cx="1952625" cy="5678141"/>
          </a:xfrm>
        </p:grpSpPr>
        <p:sp>
          <p:nvSpPr>
            <p:cNvPr id="11" name="Freeform 27"/>
            <p:cNvSpPr/>
            <p:nvPr/>
          </p:nvSpPr>
          <p:spPr bwMode="auto">
            <a:xfrm>
              <a:off x="6627813" y="195610"/>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dirty="0"/>
              <a:pPr/>
              <a:t>10/1/2013</a:t>
            </a:fld>
            <a:endParaRPr lang="en-US" dirty="0"/>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D57F1E4F-1CFF-5643-939E-217C01CDF565}"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60" r:id="rId10"/>
    <p:sldLayoutId id="2147483661" r:id="rId11"/>
    <p:sldLayoutId id="2147483662" r:id="rId12"/>
    <p:sldLayoutId id="2147483663" r:id="rId13"/>
    <p:sldLayoutId id="2147483664" r:id="rId14"/>
    <p:sldLayoutId id="2147483658" r:id="rId15"/>
    <p:sldLayoutId id="2147483659" r:id="rId16"/>
  </p:sldLayoutIdLst>
  <p:txStyles>
    <p:titleStyle>
      <a:lvl1pPr algn="l" defTabSz="457200" rtl="1" eaLnBrk="1" latinLnBrk="0" hangingPunct="1">
        <a:spcBef>
          <a:spcPct val="0"/>
        </a:spcBef>
        <a:buNone/>
        <a:defRPr sz="3600" kern="1200">
          <a:solidFill>
            <a:schemeClr val="accent2">
              <a:lumMod val="75000"/>
            </a:schemeClr>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p:titleStyle>
    <p:bodyStyle>
      <a:lvl1pPr marL="342900" indent="-342900" algn="r" defTabSz="457200" rtl="1"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r" defTabSz="457200" rtl="1"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r" defTabSz="457200" rtl="1"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r" defTabSz="457200" rtl="1" eaLnBrk="1" latinLnBrk="0" hangingPunct="1">
        <a:defRPr sz="1800" kern="1200">
          <a:solidFill>
            <a:schemeClr val="tx1"/>
          </a:solidFill>
          <a:latin typeface="+mn-lt"/>
          <a:ea typeface="+mn-ea"/>
          <a:cs typeface="+mn-cs"/>
        </a:defRPr>
      </a:lvl1pPr>
      <a:lvl2pPr marL="457200" algn="r" defTabSz="457200" rtl="1" eaLnBrk="1" latinLnBrk="0" hangingPunct="1">
        <a:defRPr sz="1800" kern="1200">
          <a:solidFill>
            <a:schemeClr val="tx1"/>
          </a:solidFill>
          <a:latin typeface="+mn-lt"/>
          <a:ea typeface="+mn-ea"/>
          <a:cs typeface="+mn-cs"/>
        </a:defRPr>
      </a:lvl2pPr>
      <a:lvl3pPr marL="914400" algn="r" defTabSz="457200" rtl="1" eaLnBrk="1" latinLnBrk="0" hangingPunct="1">
        <a:defRPr sz="1800" kern="1200">
          <a:solidFill>
            <a:schemeClr val="tx1"/>
          </a:solidFill>
          <a:latin typeface="+mn-lt"/>
          <a:ea typeface="+mn-ea"/>
          <a:cs typeface="+mn-cs"/>
        </a:defRPr>
      </a:lvl3pPr>
      <a:lvl4pPr marL="1371600" algn="r" defTabSz="457200" rtl="1" eaLnBrk="1" latinLnBrk="0" hangingPunct="1">
        <a:defRPr sz="1800" kern="1200">
          <a:solidFill>
            <a:schemeClr val="tx1"/>
          </a:solidFill>
          <a:latin typeface="+mn-lt"/>
          <a:ea typeface="+mn-ea"/>
          <a:cs typeface="+mn-cs"/>
        </a:defRPr>
      </a:lvl4pPr>
      <a:lvl5pPr marL="1828800" algn="r" defTabSz="457200" rtl="1" eaLnBrk="1" latinLnBrk="0" hangingPunct="1">
        <a:defRPr sz="1800" kern="1200">
          <a:solidFill>
            <a:schemeClr val="tx1"/>
          </a:solidFill>
          <a:latin typeface="+mn-lt"/>
          <a:ea typeface="+mn-ea"/>
          <a:cs typeface="+mn-cs"/>
        </a:defRPr>
      </a:lvl5pPr>
      <a:lvl6pPr marL="2286000" algn="r" defTabSz="457200" rtl="1" eaLnBrk="1" latinLnBrk="0" hangingPunct="1">
        <a:defRPr sz="1800" kern="1200">
          <a:solidFill>
            <a:schemeClr val="tx1"/>
          </a:solidFill>
          <a:latin typeface="+mn-lt"/>
          <a:ea typeface="+mn-ea"/>
          <a:cs typeface="+mn-cs"/>
        </a:defRPr>
      </a:lvl6pPr>
      <a:lvl7pPr marL="2743200" algn="r" defTabSz="457200" rtl="1" eaLnBrk="1" latinLnBrk="0" hangingPunct="1">
        <a:defRPr sz="1800" kern="1200">
          <a:solidFill>
            <a:schemeClr val="tx1"/>
          </a:solidFill>
          <a:latin typeface="+mn-lt"/>
          <a:ea typeface="+mn-ea"/>
          <a:cs typeface="+mn-cs"/>
        </a:defRPr>
      </a:lvl7pPr>
      <a:lvl8pPr marL="3200400" algn="r" defTabSz="457200" rtl="1" eaLnBrk="1" latinLnBrk="0" hangingPunct="1">
        <a:defRPr sz="1800" kern="1200">
          <a:solidFill>
            <a:schemeClr val="tx1"/>
          </a:solidFill>
          <a:latin typeface="+mn-lt"/>
          <a:ea typeface="+mn-ea"/>
          <a:cs typeface="+mn-cs"/>
        </a:defRPr>
      </a:lvl8pPr>
      <a:lvl9pPr marL="3657600" algn="r" defTabSz="4572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WM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WM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WM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6.WM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2442256" y="2571750"/>
            <a:ext cx="8915399" cy="2262781"/>
          </a:xfrm>
        </p:spPr>
        <p:txBody>
          <a:bodyPr/>
          <a:lstStyle/>
          <a:p>
            <a:pPr algn="ctr"/>
            <a:r>
              <a:rPr lang="ar-SA" b="1" dirty="0" smtClean="0"/>
              <a:t>نظريات صعوبات التعلم </a:t>
            </a:r>
            <a:br>
              <a:rPr lang="ar-SA" b="1" dirty="0" smtClean="0"/>
            </a:br>
            <a:endParaRPr lang="ar-SA" b="1" dirty="0"/>
          </a:p>
        </p:txBody>
      </p:sp>
      <p:sp>
        <p:nvSpPr>
          <p:cNvPr id="3" name="عنوان فرعي 2"/>
          <p:cNvSpPr>
            <a:spLocks noGrp="1"/>
          </p:cNvSpPr>
          <p:nvPr>
            <p:ph type="subTitle" idx="1"/>
          </p:nvPr>
        </p:nvSpPr>
        <p:spPr>
          <a:xfrm>
            <a:off x="2442255" y="1250408"/>
            <a:ext cx="8915399" cy="1126283"/>
          </a:xfrm>
        </p:spPr>
        <p:txBody>
          <a:bodyPr>
            <a:normAutofit/>
          </a:bodyPr>
          <a:lstStyle/>
          <a:p>
            <a:r>
              <a:rPr lang="ar-SA" sz="2400" b="1" dirty="0" smtClean="0"/>
              <a:t>المحاضرة الثانية</a:t>
            </a:r>
            <a:endParaRPr lang="ar-SA" sz="2400" b="1" dirty="0"/>
          </a:p>
        </p:txBody>
      </p:sp>
    </p:spTree>
    <p:extLst>
      <p:ext uri="{BB962C8B-B14F-4D97-AF65-F5344CB8AC3E}">
        <p14:creationId xmlns:p14="http://schemas.microsoft.com/office/powerpoint/2010/main" val="45783718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b="1" dirty="0"/>
              <a:t>دور النظريات في مجال صعوبات التعلم:</a:t>
            </a:r>
            <a:endParaRPr lang="en-US" b="1" dirty="0"/>
          </a:p>
        </p:txBody>
      </p:sp>
      <p:sp>
        <p:nvSpPr>
          <p:cNvPr id="3" name="عنصر نائب للمحتوى 2"/>
          <p:cNvSpPr>
            <a:spLocks noGrp="1"/>
          </p:cNvSpPr>
          <p:nvPr>
            <p:ph idx="1"/>
          </p:nvPr>
        </p:nvSpPr>
        <p:spPr>
          <a:xfrm>
            <a:off x="1371600" y="1529442"/>
            <a:ext cx="9969726" cy="3777622"/>
          </a:xfrm>
        </p:spPr>
        <p:txBody>
          <a:bodyPr>
            <a:noAutofit/>
          </a:bodyPr>
          <a:lstStyle/>
          <a:p>
            <a:r>
              <a:rPr lang="ar-SA" b="1" dirty="0" smtClean="0"/>
              <a:t>تزودنا </a:t>
            </a:r>
            <a:r>
              <a:rPr lang="ar-SA" b="1" dirty="0"/>
              <a:t>تلك النظريات بوجهات </a:t>
            </a:r>
            <a:r>
              <a:rPr lang="ar-SA" b="1" dirty="0"/>
              <a:t>ن</a:t>
            </a:r>
            <a:r>
              <a:rPr lang="ar-SA" b="1" dirty="0" smtClean="0"/>
              <a:t>ظر </a:t>
            </a:r>
            <a:r>
              <a:rPr lang="ar-SA" b="1" dirty="0"/>
              <a:t>العلماء وآرائهم التي تمكننا من تدارس الفروع المختلفة لهذا الحقل </a:t>
            </a:r>
            <a:r>
              <a:rPr lang="ar-SA" b="1" dirty="0" smtClean="0"/>
              <a:t>وتفسيرها</a:t>
            </a:r>
            <a:r>
              <a:rPr lang="ar-SA" b="1" dirty="0"/>
              <a:t> </a:t>
            </a:r>
            <a:r>
              <a:rPr lang="ar-SA" b="1" dirty="0" smtClean="0"/>
              <a:t>.</a:t>
            </a:r>
          </a:p>
          <a:p>
            <a:r>
              <a:rPr lang="ar-SA" b="1" dirty="0" smtClean="0"/>
              <a:t>تساعدنا </a:t>
            </a:r>
            <a:r>
              <a:rPr lang="ar-SA" b="1" dirty="0"/>
              <a:t>في تصنيف وتقييم ذلك الطوفان الهائل من المواد التعليمية الجديدة، والتقنيات المبتكرة الحديثة، والأجهزة والمعدات، وطرق التدريس إلى جانب الوسائل الفنية الحديثة التي يواجهها المعلمون والمربون في مجال التربية الخاصة عموماً وفي حقل صعوبات التعلم خصوصاً.</a:t>
            </a:r>
            <a:endParaRPr lang="en-US" dirty="0"/>
          </a:p>
          <a:p>
            <a:r>
              <a:rPr lang="ar-SA" b="1" dirty="0" smtClean="0"/>
              <a:t>يقصد </a:t>
            </a:r>
            <a:r>
              <a:rPr lang="ar-SA" b="1" dirty="0"/>
              <a:t>بتلك النظريات أن تكون بيانات أو عبارات ذات أثر فعال، وليست ــ كما يقول جون ديوي ــ مجرد أفكار مجردة تم </a:t>
            </a:r>
            <a:r>
              <a:rPr lang="ar-SA" b="1" dirty="0" smtClean="0"/>
              <a:t>صبها وتجميدها </a:t>
            </a:r>
            <a:r>
              <a:rPr lang="ar-SA" b="1" dirty="0"/>
              <a:t>في قواعد ثابتة لا تتغير ولا تتبدل وكأنها حقائق أبدية، كما أنها ليست برامج يتم التمسك بها والتقيد بمضمونها وكأنها نصوص دينية مقدسة </a:t>
            </a:r>
            <a:r>
              <a:rPr lang="ar-SA" b="1" dirty="0" smtClean="0"/>
              <a:t>.</a:t>
            </a:r>
          </a:p>
          <a:p>
            <a:r>
              <a:rPr lang="ar-SA" b="1" dirty="0"/>
              <a:t>ا</a:t>
            </a:r>
            <a:r>
              <a:rPr lang="ar-SA" b="1" dirty="0" smtClean="0"/>
              <a:t>لنظرية </a:t>
            </a:r>
            <a:r>
              <a:rPr lang="ar-SA" b="1" dirty="0"/>
              <a:t>يجب أن تكون </a:t>
            </a:r>
            <a:r>
              <a:rPr lang="ar-SA" b="1" dirty="0" smtClean="0"/>
              <a:t>بمثابة </a:t>
            </a:r>
            <a:r>
              <a:rPr lang="ar-SA" b="1" dirty="0"/>
              <a:t>دليل يرشدنا ويقودنا نحن المربين والمعلمين إلى تنظيم معارفنا وترتيب أفكارنا بشكل </a:t>
            </a:r>
            <a:r>
              <a:rPr lang="ar-SA" b="1" dirty="0" smtClean="0"/>
              <a:t>منهجي .</a:t>
            </a:r>
          </a:p>
          <a:p>
            <a:r>
              <a:rPr lang="ar-SA" b="1" dirty="0" smtClean="0"/>
              <a:t>النظرية ينبغي </a:t>
            </a:r>
            <a:r>
              <a:rPr lang="ar-SA" b="1" dirty="0"/>
              <a:t>أن تخدمنا كمفهوم قابل للتغيير والتعديل والتطوير في ضوء كل جديد يتم التوصل إليه في مجال المعرفة. </a:t>
            </a:r>
            <a:endParaRPr lang="ar-SA" b="1" dirty="0" smtClean="0"/>
          </a:p>
          <a:p>
            <a:r>
              <a:rPr lang="ar-SA" b="1" dirty="0"/>
              <a:t>(جون ديوي) يؤكد أن النظرية أعظم واقعية وعملية من كل الأشياء.</a:t>
            </a:r>
            <a:endParaRPr lang="en-US" dirty="0"/>
          </a:p>
          <a:p>
            <a:endParaRPr lang="ar-SA" dirty="0"/>
          </a:p>
        </p:txBody>
      </p:sp>
    </p:spTree>
    <p:extLst>
      <p:ext uri="{BB962C8B-B14F-4D97-AF65-F5344CB8AC3E}">
        <p14:creationId xmlns:p14="http://schemas.microsoft.com/office/powerpoint/2010/main" val="301470824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2592925" y="697588"/>
            <a:ext cx="8911687" cy="1280890"/>
          </a:xfrm>
        </p:spPr>
        <p:txBody>
          <a:bodyPr/>
          <a:lstStyle/>
          <a:p>
            <a:pPr algn="ctr"/>
            <a:r>
              <a:rPr lang="ar-SA" b="1" dirty="0"/>
              <a:t>الهدف من النظرية:</a:t>
            </a:r>
            <a:endParaRPr lang="en-US" b="1" dirty="0"/>
          </a:p>
        </p:txBody>
      </p:sp>
      <p:sp>
        <p:nvSpPr>
          <p:cNvPr id="3" name="عنصر نائب للمحتوى 2"/>
          <p:cNvSpPr>
            <a:spLocks noGrp="1"/>
          </p:cNvSpPr>
          <p:nvPr>
            <p:ph idx="1"/>
          </p:nvPr>
        </p:nvSpPr>
        <p:spPr/>
        <p:txBody>
          <a:bodyPr>
            <a:noAutofit/>
          </a:bodyPr>
          <a:lstStyle/>
          <a:p>
            <a:r>
              <a:rPr lang="ar-SA" sz="2000" b="1" dirty="0"/>
              <a:t>إن النظرية الجيدة تهدف إلى التوفيق بين الأشياء والظواهر التي نلاحظها في العالم </a:t>
            </a:r>
            <a:r>
              <a:rPr lang="ar-SA" sz="2000" b="1" dirty="0" smtClean="0"/>
              <a:t>الواقعي .</a:t>
            </a:r>
          </a:p>
          <a:p>
            <a:r>
              <a:rPr lang="ar-SA" sz="2000" b="1" dirty="0" smtClean="0"/>
              <a:t>كما </a:t>
            </a:r>
            <a:r>
              <a:rPr lang="ar-SA" sz="2000" b="1" dirty="0"/>
              <a:t>تهدف إلى ترتيبها على نحو منطقي متماسك بحيث تكتسب تلك الأشياء والظواهر معنى واقعياً ومغزى </a:t>
            </a:r>
            <a:r>
              <a:rPr lang="ar-SA" sz="2000" b="1" dirty="0" smtClean="0"/>
              <a:t>عملياً.</a:t>
            </a:r>
          </a:p>
          <a:p>
            <a:r>
              <a:rPr lang="ar-SA" sz="2000" b="1" dirty="0" smtClean="0"/>
              <a:t>كذلك </a:t>
            </a:r>
            <a:r>
              <a:rPr lang="ar-SA" sz="2000" b="1" dirty="0"/>
              <a:t>فإن النظرية الجيدة تتميز بالإجرائية العملية </a:t>
            </a:r>
            <a:r>
              <a:rPr lang="en-US" sz="2000" b="1" dirty="0"/>
              <a:t>practical </a:t>
            </a:r>
            <a:r>
              <a:rPr lang="ar-SA" sz="2000" b="1" dirty="0"/>
              <a:t>أي بقابليتها للتطبيق والاستخدام الفعلي، حيث تمدنا بدليل يرشدنا ويقودنا إلى اتخاذ إجراء ما من </a:t>
            </a:r>
            <a:r>
              <a:rPr lang="ar-SA" sz="2000" b="1" dirty="0" smtClean="0"/>
              <a:t>الإجراءات .</a:t>
            </a:r>
          </a:p>
          <a:p>
            <a:r>
              <a:rPr lang="ar-SA" sz="2000" b="1" dirty="0" smtClean="0"/>
              <a:t>كما </a:t>
            </a:r>
            <a:r>
              <a:rPr lang="ar-SA" sz="2000" b="1" dirty="0"/>
              <a:t>تستحثّ في الباحثين والدارسين الدافع إلى أن </a:t>
            </a:r>
            <a:r>
              <a:rPr lang="ar-SA" sz="2000" b="1" dirty="0" smtClean="0"/>
              <a:t>يبلغوا </a:t>
            </a:r>
            <a:r>
              <a:rPr lang="ar-SA" sz="2000" b="1" dirty="0"/>
              <a:t>(مدى) أبعد فيما يقومون </a:t>
            </a:r>
            <a:r>
              <a:rPr lang="ar-SA" sz="2000" b="1" dirty="0" smtClean="0"/>
              <a:t>بإجرائه </a:t>
            </a:r>
            <a:r>
              <a:rPr lang="ar-SA" sz="2000" b="1" dirty="0"/>
              <a:t>من بحوث ودراسات، أو فيما يتم بناؤه من نظريات </a:t>
            </a:r>
            <a:r>
              <a:rPr lang="ar-SA" sz="2000" b="1" dirty="0" smtClean="0"/>
              <a:t>أخرى .</a:t>
            </a:r>
          </a:p>
          <a:p>
            <a:r>
              <a:rPr lang="ar-SA" sz="2000" b="1" dirty="0" smtClean="0"/>
              <a:t>بالإضافة </a:t>
            </a:r>
            <a:r>
              <a:rPr lang="ar-SA" sz="2000" b="1" dirty="0"/>
              <a:t>إلى ما تقوم به من دور حيوي وهام في توضيح عمليات التفكير وتفسيرها وتنظيمها.</a:t>
            </a:r>
            <a:endParaRPr lang="en-US" sz="2000" b="1" dirty="0"/>
          </a:p>
          <a:p>
            <a:endParaRPr lang="ar-SA" sz="2000" b="1" dirty="0"/>
          </a:p>
        </p:txBody>
      </p:sp>
    </p:spTree>
    <p:extLst>
      <p:ext uri="{BB962C8B-B14F-4D97-AF65-F5344CB8AC3E}">
        <p14:creationId xmlns:p14="http://schemas.microsoft.com/office/powerpoint/2010/main" val="230163838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b="1" dirty="0"/>
              <a:t>أنواع النظريات:</a:t>
            </a:r>
            <a:endParaRPr lang="en-US" b="1" dirty="0"/>
          </a:p>
        </p:txBody>
      </p:sp>
      <p:sp>
        <p:nvSpPr>
          <p:cNvPr id="3" name="عنصر نائب للمحتوى 2"/>
          <p:cNvSpPr>
            <a:spLocks noGrp="1"/>
          </p:cNvSpPr>
          <p:nvPr>
            <p:ph idx="1"/>
          </p:nvPr>
        </p:nvSpPr>
        <p:spPr>
          <a:xfrm>
            <a:off x="1846262" y="1905000"/>
            <a:ext cx="9829800" cy="3777622"/>
          </a:xfrm>
        </p:spPr>
        <p:txBody>
          <a:bodyPr>
            <a:noAutofit/>
          </a:bodyPr>
          <a:lstStyle/>
          <a:p>
            <a:r>
              <a:rPr lang="ar-SA" sz="2000" b="1" dirty="0"/>
              <a:t>ميّزت </a:t>
            </a:r>
            <a:r>
              <a:rPr lang="ar-SA" sz="2000" b="1" dirty="0" err="1"/>
              <a:t>سوانسون</a:t>
            </a:r>
            <a:r>
              <a:rPr lang="ar-SA" sz="2000" b="1" dirty="0"/>
              <a:t> (</a:t>
            </a:r>
            <a:r>
              <a:rPr lang="en-US" sz="2000" b="1" dirty="0"/>
              <a:t>Swanson, 1988</a:t>
            </a:r>
            <a:r>
              <a:rPr lang="ar-SA" sz="2000" b="1" dirty="0"/>
              <a:t>) بين  نوعين من النظريات، حيث ترى أن هناك من النظريات ما هو أساسي </a:t>
            </a:r>
            <a:r>
              <a:rPr lang="en-US" sz="2000" b="1" dirty="0"/>
              <a:t>basic theory </a:t>
            </a:r>
            <a:r>
              <a:rPr lang="ar-SA" sz="2000" b="1" dirty="0"/>
              <a:t>ومنها ما هو تطبيقي </a:t>
            </a:r>
            <a:r>
              <a:rPr lang="en-US" sz="2000" b="1" dirty="0"/>
              <a:t>applied theory</a:t>
            </a:r>
            <a:r>
              <a:rPr lang="ar-SA" sz="2000" b="1" dirty="0"/>
              <a:t>، وقد أكدت </a:t>
            </a:r>
            <a:r>
              <a:rPr lang="ar-SA" sz="2000" b="1" dirty="0" err="1"/>
              <a:t>سوانسون</a:t>
            </a:r>
            <a:r>
              <a:rPr lang="ar-SA" sz="2000" b="1" dirty="0"/>
              <a:t> أنه لا غنى للعلماء والباحثين المختصين عن هذين النوعين في وضع وبناء أساس علمي متين لحقل صعوبات التعلم.</a:t>
            </a:r>
            <a:endParaRPr lang="en-US" sz="2000" dirty="0"/>
          </a:p>
          <a:p>
            <a:r>
              <a:rPr lang="ar-SA" sz="2000" b="1" dirty="0"/>
              <a:t>وتؤكد </a:t>
            </a:r>
            <a:r>
              <a:rPr lang="ar-SA" sz="2000" b="1" dirty="0" err="1"/>
              <a:t>سوانسون</a:t>
            </a:r>
            <a:r>
              <a:rPr lang="ar-SA" sz="2000" b="1" dirty="0"/>
              <a:t> أن التمييز بين هذين النوعين من النظريات على هذا النحو يؤدي إلى التنسيق بين الجهود البحثية من خلال الربط بين ما يتم إجراؤه من بحوث ودراسات في إطار النظرية التطبيقية وما يتم التعرّف عليه من مفاهيم وأفكار في إطار النظرية الأساسية.</a:t>
            </a:r>
            <a:endParaRPr lang="en-US" sz="2000" dirty="0"/>
          </a:p>
          <a:p>
            <a:r>
              <a:rPr lang="ar-SA" sz="2000" b="1" dirty="0" smtClean="0"/>
              <a:t>يمكن </a:t>
            </a:r>
            <a:r>
              <a:rPr lang="ar-SA" sz="2000" b="1" dirty="0"/>
              <a:t>للنظريات أن تتغير من خلال القيام بتطويرها وتعديلها، فأي نظرية سائدة أو شائعة يمكن تحدّيها والاعتراض عليها، كما يمكن تحويرها وتعديلها أو تقويتها وتدعيمها من خلال قيام الباحثين والممارسين المطبقين بالتحقق مما تحمله النظرية من صلة وثيقة بالقضية أو القضايا التي تشغل اهتمامهم، ومما تحققه لهم من فوائد، فإذا تم تحوير النظرية وتعديلها فإنها ستؤدي بالتالي إلى تغييرات في عمليات التقييم، بل وفي الممارسات والتطبيقات التعليمية كذلك.</a:t>
            </a:r>
            <a:endParaRPr lang="ar-SA" sz="2000" dirty="0"/>
          </a:p>
        </p:txBody>
      </p:sp>
    </p:spTree>
    <p:extLst>
      <p:ext uri="{BB962C8B-B14F-4D97-AF65-F5344CB8AC3E}">
        <p14:creationId xmlns:p14="http://schemas.microsoft.com/office/powerpoint/2010/main" val="328543147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b="1" dirty="0" smtClean="0"/>
              <a:t>مفهوم العامة لكلمة نظرية ؟؟؟</a:t>
            </a:r>
            <a:endParaRPr lang="ar-SA" b="1" dirty="0"/>
          </a:p>
        </p:txBody>
      </p:sp>
      <p:sp>
        <p:nvSpPr>
          <p:cNvPr id="3" name="عنصر نائب للمحتوى 2"/>
          <p:cNvSpPr>
            <a:spLocks noGrp="1"/>
          </p:cNvSpPr>
          <p:nvPr>
            <p:ph idx="1"/>
          </p:nvPr>
        </p:nvSpPr>
        <p:spPr/>
        <p:txBody>
          <a:bodyPr>
            <a:normAutofit/>
          </a:bodyPr>
          <a:lstStyle/>
          <a:p>
            <a:r>
              <a:rPr lang="ar-SA" sz="2400" b="1" dirty="0"/>
              <a:t>كثير من عامة الناس وبعض المثقفين يفهمون كلمة نظرية (</a:t>
            </a:r>
            <a:r>
              <a:rPr lang="en-US" sz="2400" b="1" dirty="0"/>
              <a:t>theory</a:t>
            </a:r>
            <a:r>
              <a:rPr lang="ar-SA" sz="2400" b="1" dirty="0"/>
              <a:t>) على أنها تعني شيئاً غير حقيقي (أو غير عملي) ، حيث لا يحمل في نظرهم قيمة تطبيقية </a:t>
            </a:r>
            <a:r>
              <a:rPr lang="ar-SA" sz="2400" b="1" dirty="0" smtClean="0"/>
              <a:t>كبيرة</a:t>
            </a:r>
            <a:r>
              <a:rPr lang="ar-SA" sz="2400" b="1" dirty="0"/>
              <a:t> </a:t>
            </a:r>
            <a:r>
              <a:rPr lang="ar-SA" sz="2400" b="1" dirty="0" smtClean="0"/>
              <a:t>.</a:t>
            </a:r>
            <a:endParaRPr lang="ar-SA" sz="2400" b="1" dirty="0"/>
          </a:p>
        </p:txBody>
      </p:sp>
      <p:pic>
        <p:nvPicPr>
          <p:cNvPr id="4" name="صورة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180115" y="3818304"/>
            <a:ext cx="4988378" cy="2956870"/>
          </a:xfrm>
          <a:prstGeom prst="rect">
            <a:avLst/>
          </a:prstGeom>
        </p:spPr>
      </p:pic>
    </p:spTree>
    <p:extLst>
      <p:ext uri="{BB962C8B-B14F-4D97-AF65-F5344CB8AC3E}">
        <p14:creationId xmlns:p14="http://schemas.microsoft.com/office/powerpoint/2010/main" val="5522935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2511282" y="648603"/>
            <a:ext cx="8911687" cy="1280890"/>
          </a:xfrm>
        </p:spPr>
        <p:txBody>
          <a:bodyPr/>
          <a:lstStyle/>
          <a:p>
            <a:pPr algn="ctr"/>
            <a:r>
              <a:rPr lang="ar-SA" b="1" dirty="0" smtClean="0"/>
              <a:t>المعنى العلمي السليم لهذه النظرية:</a:t>
            </a:r>
            <a:endParaRPr lang="ar-SA" b="1" dirty="0"/>
          </a:p>
        </p:txBody>
      </p:sp>
      <p:sp>
        <p:nvSpPr>
          <p:cNvPr id="3" name="عنصر نائب للمحتوى 2"/>
          <p:cNvSpPr>
            <a:spLocks noGrp="1"/>
          </p:cNvSpPr>
          <p:nvPr>
            <p:ph idx="1"/>
          </p:nvPr>
        </p:nvSpPr>
        <p:spPr>
          <a:xfrm>
            <a:off x="2107520" y="1679013"/>
            <a:ext cx="8915400" cy="3777622"/>
          </a:xfrm>
        </p:spPr>
        <p:txBody>
          <a:bodyPr>
            <a:normAutofit/>
          </a:bodyPr>
          <a:lstStyle/>
          <a:p>
            <a:r>
              <a:rPr lang="ar-SA" sz="2400" b="1" dirty="0"/>
              <a:t>النظرية تحاول تحرِّي الظواهر والكشف عن طبيعتها، حيث تضع الأساس لإيضاح العلاقة بين الأسباب المؤدية إلى الظواهر والنتائج المترتبة عليها، وعلاقتها بالمتغيرات، وعلاقة تلك المتغيرات ببعضها </a:t>
            </a:r>
            <a:r>
              <a:rPr lang="ar-SA" sz="2400" b="1" dirty="0" smtClean="0"/>
              <a:t>البعض .</a:t>
            </a:r>
            <a:endParaRPr lang="ar-SA" sz="2400" dirty="0"/>
          </a:p>
        </p:txBody>
      </p:sp>
      <p:pic>
        <p:nvPicPr>
          <p:cNvPr id="4" name="صورة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314701" y="3908313"/>
            <a:ext cx="6278335" cy="2672101"/>
          </a:xfrm>
          <a:prstGeom prst="rect">
            <a:avLst/>
          </a:prstGeom>
        </p:spPr>
      </p:pic>
    </p:spTree>
    <p:extLst>
      <p:ext uri="{BB962C8B-B14F-4D97-AF65-F5344CB8AC3E}">
        <p14:creationId xmlns:p14="http://schemas.microsoft.com/office/powerpoint/2010/main" val="28062202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2470460" y="836382"/>
            <a:ext cx="8911687" cy="1280890"/>
          </a:xfrm>
        </p:spPr>
        <p:txBody>
          <a:bodyPr/>
          <a:lstStyle/>
          <a:p>
            <a:pPr algn="ctr"/>
            <a:r>
              <a:rPr lang="ar-SA" b="1" dirty="0" smtClean="0"/>
              <a:t>متى تحمل النظرية قيمة تطبيقية كبيرة ؟؟؟</a:t>
            </a:r>
            <a:endParaRPr lang="ar-SA" b="1" dirty="0"/>
          </a:p>
        </p:txBody>
      </p:sp>
      <p:sp>
        <p:nvSpPr>
          <p:cNvPr id="3" name="عنصر نائب للمحتوى 2"/>
          <p:cNvSpPr>
            <a:spLocks noGrp="1"/>
          </p:cNvSpPr>
          <p:nvPr>
            <p:ph idx="1"/>
          </p:nvPr>
        </p:nvSpPr>
        <p:spPr>
          <a:xfrm>
            <a:off x="2130879" y="2590801"/>
            <a:ext cx="3977140" cy="3777622"/>
          </a:xfrm>
        </p:spPr>
        <p:txBody>
          <a:bodyPr>
            <a:noAutofit/>
          </a:bodyPr>
          <a:lstStyle/>
          <a:p>
            <a:pPr marL="0" indent="0">
              <a:buNone/>
            </a:pPr>
            <a:r>
              <a:rPr lang="ar-SA" sz="3200" b="1" dirty="0" smtClean="0"/>
              <a:t>عندما </a:t>
            </a:r>
            <a:r>
              <a:rPr lang="ar-SA" sz="3200" b="1" dirty="0"/>
              <a:t>تثبت البحوث والدراسات العلمية صحة النظرية وصدقها فإنها تحمل قيمة تطبيقية كبيرة، حيث تصبح قاعدة تبني عليها </a:t>
            </a:r>
            <a:r>
              <a:rPr lang="ar-SA" sz="3200" b="1" dirty="0" smtClean="0"/>
              <a:t>النماذج </a:t>
            </a:r>
            <a:r>
              <a:rPr lang="ar-SA" sz="3200" b="1" dirty="0"/>
              <a:t>البحثية والتطبيقية </a:t>
            </a:r>
            <a:r>
              <a:rPr lang="ar-SA" sz="3200" b="1" dirty="0" smtClean="0"/>
              <a:t>.</a:t>
            </a:r>
            <a:endParaRPr lang="ar-SA" sz="3200" dirty="0"/>
          </a:p>
        </p:txBody>
      </p:sp>
      <p:pic>
        <p:nvPicPr>
          <p:cNvPr id="4" name="صورة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425660" y="2522764"/>
            <a:ext cx="3376832" cy="4197944"/>
          </a:xfrm>
          <a:prstGeom prst="rect">
            <a:avLst/>
          </a:prstGeom>
        </p:spPr>
      </p:pic>
    </p:spTree>
    <p:extLst>
      <p:ext uri="{BB962C8B-B14F-4D97-AF65-F5344CB8AC3E}">
        <p14:creationId xmlns:p14="http://schemas.microsoft.com/office/powerpoint/2010/main" val="34708358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heel(1)">
                                      <p:cBhvr>
                                        <p:cTn id="7" dur="20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2658239" y="664932"/>
            <a:ext cx="8911687" cy="1280890"/>
          </a:xfrm>
        </p:spPr>
        <p:txBody>
          <a:bodyPr>
            <a:normAutofit/>
          </a:bodyPr>
          <a:lstStyle/>
          <a:p>
            <a:pPr algn="ctr"/>
            <a:r>
              <a:rPr lang="ar-SA" b="1" dirty="0" smtClean="0"/>
              <a:t>مراحل تكوين النظرية :</a:t>
            </a:r>
            <a:endParaRPr lang="ar-SA" b="1" dirty="0"/>
          </a:p>
        </p:txBody>
      </p:sp>
      <p:sp>
        <p:nvSpPr>
          <p:cNvPr id="3" name="عنصر نائب للمحتوى 2"/>
          <p:cNvSpPr>
            <a:spLocks noGrp="1"/>
          </p:cNvSpPr>
          <p:nvPr>
            <p:ph idx="1"/>
          </p:nvPr>
        </p:nvSpPr>
        <p:spPr>
          <a:xfrm>
            <a:off x="5004706" y="2133600"/>
            <a:ext cx="6499905" cy="3777622"/>
          </a:xfrm>
        </p:spPr>
        <p:txBody>
          <a:bodyPr>
            <a:normAutofit/>
          </a:bodyPr>
          <a:lstStyle/>
          <a:p>
            <a:r>
              <a:rPr lang="ar-SA" sz="2000" b="1" dirty="0"/>
              <a:t>تبدأ المرحلة الأولى من تكوين النظرية بوضع افتراض </a:t>
            </a:r>
            <a:r>
              <a:rPr lang="ar-SA" sz="2000" b="1" dirty="0" smtClean="0"/>
              <a:t>ما</a:t>
            </a:r>
            <a:r>
              <a:rPr lang="ar-SA" sz="2000" b="1" dirty="0"/>
              <a:t>.</a:t>
            </a:r>
            <a:r>
              <a:rPr lang="ar-SA" sz="2000" b="1" dirty="0" smtClean="0"/>
              <a:t> </a:t>
            </a:r>
          </a:p>
          <a:p>
            <a:r>
              <a:rPr lang="ar-SA" sz="2000" b="1" dirty="0" smtClean="0"/>
              <a:t>وتتم </a:t>
            </a:r>
            <a:r>
              <a:rPr lang="ar-SA" sz="2000" b="1" dirty="0"/>
              <a:t>صياغة الافتراض بشكل يمكِّن الباحث من اختباره والتحقق من </a:t>
            </a:r>
            <a:r>
              <a:rPr lang="ar-SA" sz="2000" b="1" dirty="0" smtClean="0"/>
              <a:t>صحته.</a:t>
            </a:r>
          </a:p>
          <a:p>
            <a:r>
              <a:rPr lang="ar-SA" sz="2000" b="1" dirty="0" smtClean="0"/>
              <a:t>وبعد </a:t>
            </a:r>
            <a:r>
              <a:rPr lang="ar-SA" sz="2000" b="1" dirty="0"/>
              <a:t>أن يمضي الباحث قُدماً في البحث يمكنه بناء على ما توصل إليه من نتائج أن يقرر إما قبول الافتراض أو رفضه، ثم يستمر الباحث بعد ذلك في تكوين فرضيات أخرى لتستمر بالتالي عملية بنائه للنظرية على نحو متكامل.</a:t>
            </a:r>
            <a:endParaRPr lang="en-US" sz="2000" b="1" dirty="0"/>
          </a:p>
        </p:txBody>
      </p:sp>
      <p:pic>
        <p:nvPicPr>
          <p:cNvPr id="7" name="صورة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658239" y="2227652"/>
            <a:ext cx="2081784" cy="3121152"/>
          </a:xfrm>
          <a:prstGeom prst="rect">
            <a:avLst/>
          </a:prstGeom>
        </p:spPr>
      </p:pic>
    </p:spTree>
    <p:extLst>
      <p:ext uri="{BB962C8B-B14F-4D97-AF65-F5344CB8AC3E}">
        <p14:creationId xmlns:p14="http://schemas.microsoft.com/office/powerpoint/2010/main" val="8434215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2094903" y="577845"/>
            <a:ext cx="8911687" cy="1280890"/>
          </a:xfrm>
        </p:spPr>
        <p:txBody>
          <a:bodyPr>
            <a:noAutofit/>
          </a:bodyPr>
          <a:lstStyle/>
          <a:p>
            <a:pPr algn="ctr"/>
            <a:r>
              <a:rPr lang="ar-SA" sz="4000" dirty="0" smtClean="0"/>
              <a:t>فوائد النظرية لـ (جميع العلوم والتخصصات) :</a:t>
            </a:r>
            <a:endParaRPr lang="ar-SA" sz="4000" dirty="0"/>
          </a:p>
        </p:txBody>
      </p:sp>
      <p:sp>
        <p:nvSpPr>
          <p:cNvPr id="3" name="عنصر نائب للمحتوى 2"/>
          <p:cNvSpPr>
            <a:spLocks noGrp="1"/>
          </p:cNvSpPr>
          <p:nvPr>
            <p:ph idx="1"/>
          </p:nvPr>
        </p:nvSpPr>
        <p:spPr>
          <a:xfrm>
            <a:off x="2091190" y="1660071"/>
            <a:ext cx="8915400" cy="4536622"/>
          </a:xfrm>
        </p:spPr>
        <p:txBody>
          <a:bodyPr>
            <a:noAutofit/>
          </a:bodyPr>
          <a:lstStyle/>
          <a:p>
            <a:r>
              <a:rPr lang="ar-SA" sz="2000" b="1" dirty="0"/>
              <a:t>(1) تكوين معنى ومفهوم لما نشاهده أو نقرأه.</a:t>
            </a:r>
            <a:endParaRPr lang="en-US" sz="2000" dirty="0"/>
          </a:p>
          <a:p>
            <a:r>
              <a:rPr lang="ar-SA" sz="2000" b="1" dirty="0"/>
              <a:t>(2) أنه يمكن الاستدلال بها على استنباط المعلومات وتحليلها وتفسيرها.</a:t>
            </a:r>
            <a:endParaRPr lang="en-US" sz="2000" dirty="0"/>
          </a:p>
          <a:p>
            <a:r>
              <a:rPr lang="ar-SA" sz="2000" b="1" dirty="0"/>
              <a:t>(3) أن مفهوم التطبيق العلمي يتغير بتغير العلم.</a:t>
            </a:r>
            <a:endParaRPr lang="en-US" sz="2000" dirty="0"/>
          </a:p>
          <a:p>
            <a:r>
              <a:rPr lang="ar-SA" sz="2000" b="1" dirty="0"/>
              <a:t>(4) تساعدنا هذه المعرفة على التمييز بين ما نعرفه كحقيقة ثابتة بالبرهان والدليل العلمي، وما نظنه أو نفترضه عن طريق الحدس والتخمين.</a:t>
            </a:r>
            <a:endParaRPr lang="en-US" sz="2000" dirty="0"/>
          </a:p>
          <a:p>
            <a:r>
              <a:rPr lang="ar-SA" sz="2000" b="1" dirty="0"/>
              <a:t>(5) أن المعرفة بالنظرية يعمل كدليل يوجه السلوك سواء في ذلك السلوك العلمي أو العملي.</a:t>
            </a:r>
            <a:endParaRPr lang="en-US" sz="2000" dirty="0"/>
          </a:p>
          <a:p>
            <a:r>
              <a:rPr lang="ar-SA" sz="2000" b="1" dirty="0"/>
              <a:t>(6) كما تساعد في إيضاح الأفكار وبنائها.</a:t>
            </a:r>
            <a:endParaRPr lang="en-US" sz="2000" dirty="0"/>
          </a:p>
          <a:p>
            <a:r>
              <a:rPr lang="ar-SA" sz="2000" b="1" dirty="0"/>
              <a:t>(7) وأخيراً فإنها تُستخدم كأساس لمواصلة الجهود والبحوث العلمية.</a:t>
            </a:r>
            <a:endParaRPr lang="en-US" sz="2000" dirty="0"/>
          </a:p>
        </p:txBody>
      </p:sp>
    </p:spTree>
    <p:extLst>
      <p:ext uri="{BB962C8B-B14F-4D97-AF65-F5344CB8AC3E}">
        <p14:creationId xmlns:p14="http://schemas.microsoft.com/office/powerpoint/2010/main" val="195851896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2421475" y="648602"/>
            <a:ext cx="8911687" cy="1280890"/>
          </a:xfrm>
        </p:spPr>
        <p:txBody>
          <a:bodyPr>
            <a:normAutofit/>
          </a:bodyPr>
          <a:lstStyle/>
          <a:p>
            <a:pPr algn="ctr"/>
            <a:r>
              <a:rPr lang="ar-SA" b="1" dirty="0" smtClean="0"/>
              <a:t>فوائد النظرية في حقل التربية :</a:t>
            </a:r>
            <a:endParaRPr lang="ar-SA" b="1" dirty="0"/>
          </a:p>
        </p:txBody>
      </p:sp>
      <p:sp>
        <p:nvSpPr>
          <p:cNvPr id="3" name="عنصر نائب للمحتوى 2"/>
          <p:cNvSpPr>
            <a:spLocks noGrp="1"/>
          </p:cNvSpPr>
          <p:nvPr>
            <p:ph idx="1"/>
          </p:nvPr>
        </p:nvSpPr>
        <p:spPr>
          <a:xfrm>
            <a:off x="4865914" y="2133600"/>
            <a:ext cx="6638698" cy="3777622"/>
          </a:xfrm>
        </p:spPr>
        <p:txBody>
          <a:bodyPr>
            <a:normAutofit/>
          </a:bodyPr>
          <a:lstStyle/>
          <a:p>
            <a:r>
              <a:rPr lang="ar-SA" sz="2400" b="1" dirty="0"/>
              <a:t>تفسير ظواهر التعلم وكيفية حدوثه (أي التعلم) لدى الإنسان.</a:t>
            </a:r>
            <a:endParaRPr lang="en-US" sz="2400" dirty="0"/>
          </a:p>
          <a:p>
            <a:r>
              <a:rPr lang="ar-SA" sz="2400" b="1" dirty="0" smtClean="0"/>
              <a:t>تعتبر </a:t>
            </a:r>
            <a:r>
              <a:rPr lang="ar-SA" sz="2400" b="1" dirty="0"/>
              <a:t>النظرية أساساً تنبني عليه أساليب التدريس وطرائقه</a:t>
            </a:r>
            <a:r>
              <a:rPr lang="ar-SA" sz="2400" b="1" dirty="0" smtClean="0"/>
              <a:t>.</a:t>
            </a:r>
            <a:endParaRPr lang="ar-SA" sz="2400" dirty="0"/>
          </a:p>
          <a:p>
            <a:r>
              <a:rPr lang="ar-SA" sz="2400" b="1" dirty="0" smtClean="0"/>
              <a:t> تساعد </a:t>
            </a:r>
            <a:r>
              <a:rPr lang="ar-SA" sz="2400" b="1" dirty="0"/>
              <a:t>في اختيار وتقييم المواد المستخدمة في التدريس، وكذلك الطرق والأساليب، ونوعية وسائل الإيضاح.</a:t>
            </a:r>
            <a:endParaRPr lang="en-US" sz="2400" dirty="0"/>
          </a:p>
          <a:p>
            <a:endParaRPr lang="ar-SA" sz="2400" dirty="0"/>
          </a:p>
        </p:txBody>
      </p:sp>
      <p:pic>
        <p:nvPicPr>
          <p:cNvPr id="4" name="صورة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629465" y="2477902"/>
            <a:ext cx="2465049" cy="4135448"/>
          </a:xfrm>
          <a:prstGeom prst="rect">
            <a:avLst/>
          </a:prstGeom>
        </p:spPr>
      </p:pic>
    </p:spTree>
    <p:extLst>
      <p:ext uri="{BB962C8B-B14F-4D97-AF65-F5344CB8AC3E}">
        <p14:creationId xmlns:p14="http://schemas.microsoft.com/office/powerpoint/2010/main" val="163673862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2478625" y="640439"/>
            <a:ext cx="8911687" cy="1280890"/>
          </a:xfrm>
        </p:spPr>
        <p:txBody>
          <a:bodyPr/>
          <a:lstStyle/>
          <a:p>
            <a:pPr algn="ctr"/>
            <a:r>
              <a:rPr lang="ar-SA" b="1" dirty="0" smtClean="0"/>
              <a:t>فوائد النظرية لصعوبات التعلم: </a:t>
            </a:r>
            <a:endParaRPr lang="ar-SA" b="1" dirty="0"/>
          </a:p>
        </p:txBody>
      </p:sp>
      <p:sp>
        <p:nvSpPr>
          <p:cNvPr id="3" name="عنصر نائب للمحتوى 2"/>
          <p:cNvSpPr>
            <a:spLocks noGrp="1"/>
          </p:cNvSpPr>
          <p:nvPr>
            <p:ph idx="1"/>
          </p:nvPr>
        </p:nvSpPr>
        <p:spPr>
          <a:xfrm>
            <a:off x="4951412" y="2171830"/>
            <a:ext cx="6438900" cy="3777622"/>
          </a:xfrm>
        </p:spPr>
        <p:txBody>
          <a:bodyPr>
            <a:noAutofit/>
          </a:bodyPr>
          <a:lstStyle/>
          <a:p>
            <a:r>
              <a:rPr lang="ar-SA" sz="2400" b="1" dirty="0"/>
              <a:t>أنها تساعد في فهم الأسس النظرية التي بنيت عليها مفاهيم صعوبات التعلم.</a:t>
            </a:r>
            <a:endParaRPr lang="en-US" sz="2400" b="1" dirty="0"/>
          </a:p>
          <a:p>
            <a:r>
              <a:rPr lang="ar-SA" sz="2400" b="1" dirty="0" smtClean="0"/>
              <a:t> </a:t>
            </a:r>
            <a:r>
              <a:rPr lang="ar-SA" sz="2400" b="1" dirty="0"/>
              <a:t>أنها تلقي الضوء على أنواع وطبيعة الصعوبات التي يواجهها التلاميذ في تعلمهم.</a:t>
            </a:r>
            <a:endParaRPr lang="en-US" sz="2400" b="1" dirty="0"/>
          </a:p>
          <a:p>
            <a:r>
              <a:rPr lang="ar-SA" sz="2400" b="1" dirty="0"/>
              <a:t>ت</a:t>
            </a:r>
            <a:r>
              <a:rPr lang="ar-SA" sz="2400" b="1" dirty="0" smtClean="0"/>
              <a:t>ساعد </a:t>
            </a:r>
            <a:r>
              <a:rPr lang="ar-SA" sz="2400" b="1" dirty="0"/>
              <a:t>في تزويدنا بالأسس التي تبنى عليها عملية التدخل التربوي، واختيار الأساليب والاستراتيجيات المناسبة.</a:t>
            </a:r>
            <a:endParaRPr lang="en-US" sz="2400" b="1" dirty="0"/>
          </a:p>
          <a:p>
            <a:r>
              <a:rPr lang="ar-SA" sz="2400" b="1" dirty="0" smtClean="0"/>
              <a:t>تقود </a:t>
            </a:r>
            <a:r>
              <a:rPr lang="ar-SA" sz="2400" b="1" dirty="0"/>
              <a:t>البحوث العلمية التي يتم إجراؤها في مجال صعوبات التعلم.</a:t>
            </a:r>
            <a:endParaRPr lang="en-US" sz="2400" b="1" dirty="0"/>
          </a:p>
          <a:p>
            <a:endParaRPr lang="ar-SA" sz="2400" b="1" dirty="0"/>
          </a:p>
        </p:txBody>
      </p:sp>
      <p:pic>
        <p:nvPicPr>
          <p:cNvPr id="4" name="صورة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228553" y="3448319"/>
            <a:ext cx="3053222" cy="3279052"/>
          </a:xfrm>
          <a:prstGeom prst="rect">
            <a:avLst/>
          </a:prstGeom>
        </p:spPr>
      </p:pic>
    </p:spTree>
    <p:extLst>
      <p:ext uri="{BB962C8B-B14F-4D97-AF65-F5344CB8AC3E}">
        <p14:creationId xmlns:p14="http://schemas.microsoft.com/office/powerpoint/2010/main" val="331283207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b="1" dirty="0" smtClean="0"/>
              <a:t>الحاجة إلى الإلمام بنظريات صعوبات التعلم:</a:t>
            </a:r>
            <a:endParaRPr lang="ar-SA" b="1" dirty="0"/>
          </a:p>
        </p:txBody>
      </p:sp>
      <p:sp>
        <p:nvSpPr>
          <p:cNvPr id="3" name="عنصر نائب للمحتوى 2"/>
          <p:cNvSpPr>
            <a:spLocks noGrp="1"/>
          </p:cNvSpPr>
          <p:nvPr>
            <p:ph idx="1"/>
          </p:nvPr>
        </p:nvSpPr>
        <p:spPr>
          <a:xfrm>
            <a:off x="2417761" y="2403020"/>
            <a:ext cx="8915400" cy="4348843"/>
          </a:xfrm>
        </p:spPr>
        <p:txBody>
          <a:bodyPr>
            <a:normAutofit/>
          </a:bodyPr>
          <a:lstStyle/>
          <a:p>
            <a:r>
              <a:rPr lang="ar-SA" sz="2000" b="1" dirty="0" smtClean="0"/>
              <a:t>المساعدة </a:t>
            </a:r>
            <a:r>
              <a:rPr lang="ar-SA" sz="2000" b="1" dirty="0"/>
              <a:t>على فهم أفضل للمشكلات التي يواجهها الطلاب الذين يعانون من تلك </a:t>
            </a:r>
            <a:r>
              <a:rPr lang="ar-SA" sz="2000" b="1" dirty="0" smtClean="0"/>
              <a:t>الصعوبات</a:t>
            </a:r>
            <a:r>
              <a:rPr lang="ar-SA" sz="2000" b="1" dirty="0"/>
              <a:t> </a:t>
            </a:r>
            <a:r>
              <a:rPr lang="ar-SA" sz="2000" b="1" dirty="0" smtClean="0"/>
              <a:t>.</a:t>
            </a:r>
          </a:p>
          <a:p>
            <a:r>
              <a:rPr lang="ar-SA" sz="2000" b="1" dirty="0" smtClean="0"/>
              <a:t>سيمدنا بالأسس </a:t>
            </a:r>
            <a:r>
              <a:rPr lang="ar-SA" sz="2000" b="1" dirty="0"/>
              <a:t>التي تقوم  عليها سبل العلاج وطرائق التدريس المستخدمة في التعامل مع ما </a:t>
            </a:r>
            <a:r>
              <a:rPr lang="ar-SA" sz="2000" b="1" dirty="0" err="1"/>
              <a:t>يواجهونه</a:t>
            </a:r>
            <a:r>
              <a:rPr lang="ar-SA" sz="2000" b="1" dirty="0"/>
              <a:t> من صعوبات أو يعانونه من مشكلات وبدون الوقوف على تلك النظريات سوف تفضي بنا عملية التدريس إلى السير  في طريق وعرة لا </a:t>
            </a:r>
            <a:r>
              <a:rPr lang="ar-SA" sz="2000" b="1" dirty="0" smtClean="0"/>
              <a:t>تنتهي بنا إلى غاية محددة.</a:t>
            </a:r>
            <a:endParaRPr lang="en-US" sz="2000" b="1" dirty="0"/>
          </a:p>
          <a:p>
            <a:r>
              <a:rPr lang="ar-SA" sz="2000" b="1" dirty="0" smtClean="0"/>
              <a:t>أن </a:t>
            </a:r>
            <a:r>
              <a:rPr lang="ar-SA" sz="2000" b="1" dirty="0"/>
              <a:t>وقوف المعلمين على تلك الطرق والاستراتيجيات والتقنيات على الرغم من ضرورته وأهميته بالنسبة لهم إلاّ أن ما هو أشد ضرورة لمعرفتهم، وما هو أجدر في الحقيقة باهتمامهم يتمثل في الوقوف على أفضل تلك الطرق وأكثرها فعالية لمساعدة تلاميذهم </a:t>
            </a:r>
            <a:r>
              <a:rPr lang="ar-SA" sz="2000" b="1" dirty="0" smtClean="0"/>
              <a:t>على التعلم، </a:t>
            </a:r>
            <a:r>
              <a:rPr lang="ar-SA" sz="2000" b="1" dirty="0"/>
              <a:t>وفي إدراك السبب كذلك في فعاليتها وكفاءتها دون غيرها من الطرق.</a:t>
            </a:r>
            <a:endParaRPr lang="en-US" sz="2000" b="1" dirty="0"/>
          </a:p>
          <a:p>
            <a:endParaRPr lang="en-US" sz="2000" b="1" dirty="0"/>
          </a:p>
          <a:p>
            <a:endParaRPr lang="ar-SA" sz="2000" b="1" dirty="0"/>
          </a:p>
        </p:txBody>
      </p:sp>
    </p:spTree>
    <p:extLst>
      <p:ext uri="{BB962C8B-B14F-4D97-AF65-F5344CB8AC3E}">
        <p14:creationId xmlns:p14="http://schemas.microsoft.com/office/powerpoint/2010/main" val="937276427"/>
      </p:ext>
    </p:extLst>
  </p:cSld>
  <p:clrMapOvr>
    <a:masterClrMapping/>
  </p:clrMapOvr>
  <p:timing>
    <p:tnLst>
      <p:par>
        <p:cTn id="1" dur="indefinite" restart="never" nodeType="tmRoot"/>
      </p:par>
    </p:tnLst>
  </p:timing>
</p:sld>
</file>

<file path=ppt/theme/theme1.xml><?xml version="1.0" encoding="utf-8"?>
<a:theme xmlns:a="http://schemas.openxmlformats.org/drawingml/2006/main" name="Wisp">
  <a:themeElements>
    <a:clrScheme name="Wisp">
      <a:dk1>
        <a:sysClr val="windowText" lastClr="000000"/>
      </a:dk1>
      <a:lt1>
        <a:sysClr val="window" lastClr="FFFFFF"/>
      </a:lt1>
      <a:dk2>
        <a:srgbClr val="2E5369"/>
      </a:dk2>
      <a:lt2>
        <a:srgbClr val="CFE2E7"/>
      </a:lt2>
      <a:accent1>
        <a:srgbClr val="353535"/>
      </a:accent1>
      <a:accent2>
        <a:srgbClr val="31B4E6"/>
      </a:accent2>
      <a:accent3>
        <a:srgbClr val="265991"/>
      </a:accent3>
      <a:accent4>
        <a:srgbClr val="7E40CC"/>
      </a:accent4>
      <a:accent5>
        <a:srgbClr val="B927E9"/>
      </a:accent5>
      <a:accent6>
        <a:srgbClr val="E833BF"/>
      </a:accent6>
      <a:hlink>
        <a:srgbClr val="2DA0F1"/>
      </a:hlink>
      <a:folHlink>
        <a:srgbClr val="7ED1E6"/>
      </a:folHlink>
    </a:clrScheme>
    <a:fontScheme name="Wisp">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isp">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4F34B87B-9C7A-41AE-A6CB-48536223DFFD}"/>
    </a:ext>
  </a:extLst>
</a:theme>
</file>

<file path=docProps/app.xml><?xml version="1.0" encoding="utf-8"?>
<Properties xmlns="http://schemas.openxmlformats.org/officeDocument/2006/extended-properties" xmlns:vt="http://schemas.openxmlformats.org/officeDocument/2006/docPropsVTypes">
  <Template>Wisp</Template>
  <TotalTime>308</TotalTime>
  <Words>958</Words>
  <Application>Microsoft Office PowerPoint</Application>
  <PresentationFormat>ملء الشاشة</PresentationFormat>
  <Paragraphs>50</Paragraphs>
  <Slides>12</Slides>
  <Notes>0</Notes>
  <HiddenSlides>0</HiddenSlides>
  <MMClips>0</MMClips>
  <ScaleCrop>false</ScaleCrop>
  <HeadingPairs>
    <vt:vector size="6" baseType="variant">
      <vt:variant>
        <vt:lpstr>الخطوط المستخدمة</vt:lpstr>
      </vt:variant>
      <vt:variant>
        <vt:i4>4</vt:i4>
      </vt:variant>
      <vt:variant>
        <vt:lpstr>نسق</vt:lpstr>
      </vt:variant>
      <vt:variant>
        <vt:i4>1</vt:i4>
      </vt:variant>
      <vt:variant>
        <vt:lpstr>عناوين الشرائح</vt:lpstr>
      </vt:variant>
      <vt:variant>
        <vt:i4>12</vt:i4>
      </vt:variant>
    </vt:vector>
  </HeadingPairs>
  <TitlesOfParts>
    <vt:vector size="17" baseType="lpstr">
      <vt:lpstr>Arial</vt:lpstr>
      <vt:lpstr>Century Gothic</vt:lpstr>
      <vt:lpstr>Tahoma</vt:lpstr>
      <vt:lpstr>Wingdings 3</vt:lpstr>
      <vt:lpstr>Wisp</vt:lpstr>
      <vt:lpstr>نظريات صعوبات التعلم  </vt:lpstr>
      <vt:lpstr>مفهوم العامة لكلمة نظرية ؟؟؟</vt:lpstr>
      <vt:lpstr>المعنى العلمي السليم لهذه النظرية:</vt:lpstr>
      <vt:lpstr>متى تحمل النظرية قيمة تطبيقية كبيرة ؟؟؟</vt:lpstr>
      <vt:lpstr>مراحل تكوين النظرية :</vt:lpstr>
      <vt:lpstr>فوائد النظرية لـ (جميع العلوم والتخصصات) :</vt:lpstr>
      <vt:lpstr>فوائد النظرية في حقل التربية :</vt:lpstr>
      <vt:lpstr>فوائد النظرية لصعوبات التعلم: </vt:lpstr>
      <vt:lpstr>الحاجة إلى الإلمام بنظريات صعوبات التعلم:</vt:lpstr>
      <vt:lpstr>دور النظريات في مجال صعوبات التعلم:</vt:lpstr>
      <vt:lpstr>الهدف من النظرية:</vt:lpstr>
      <vt:lpstr>أنواع النظريات:</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نظريات صعوبات التعلم  </dc:title>
  <dc:creator>alsahman</dc:creator>
  <cp:lastModifiedBy>alsahman</cp:lastModifiedBy>
  <cp:revision>23</cp:revision>
  <dcterms:created xsi:type="dcterms:W3CDTF">2013-10-01T17:49:33Z</dcterms:created>
  <dcterms:modified xsi:type="dcterms:W3CDTF">2013-10-01T22:58:32Z</dcterms:modified>
</cp:coreProperties>
</file>