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91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82" r:id="rId14"/>
    <p:sldId id="284" r:id="rId15"/>
    <p:sldId id="286" r:id="rId16"/>
    <p:sldId id="288" r:id="rId17"/>
    <p:sldId id="290" r:id="rId18"/>
    <p:sldId id="292" r:id="rId19"/>
    <p:sldId id="294" r:id="rId20"/>
    <p:sldId id="296" r:id="rId21"/>
    <p:sldId id="276" r:id="rId22"/>
    <p:sldId id="277" r:id="rId23"/>
    <p:sldId id="278" r:id="rId24"/>
    <p:sldId id="280"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31" autoAdjust="0"/>
    <p:restoredTop sz="94660"/>
  </p:normalViewPr>
  <p:slideViewPr>
    <p:cSldViewPr snapToGrid="0">
      <p:cViewPr varScale="1">
        <p:scale>
          <a:sx n="75" d="100"/>
          <a:sy n="75" d="100"/>
        </p:scale>
        <p:origin x="498"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kumimoji="0" lang="en-US" sz="7200" b="1" i="0" u="none" strike="noStrike" kern="1200" cap="all" spc="0" normalizeH="0" baseline="0" dirty="0">
                <a:ln w="15875">
                  <a:solidFill>
                    <a:sysClr val="window" lastClr="FFFFFF"/>
                  </a:solidFill>
                </a:ln>
                <a:solidFill>
                  <a:srgbClr val="DF5327"/>
                </a:solidFill>
                <a:effectLst>
                  <a:outerShdw dist="38100" dir="2700000" algn="tl" rotWithShape="0">
                    <a:srgbClr val="DF5327"/>
                  </a:outerShdw>
                </a:effectLst>
                <a:uLnTx/>
                <a:uFillTx/>
                <a:latin typeface="+mj-lt"/>
                <a:ea typeface="+mn-ea"/>
                <a:cs typeface="+mn-cs"/>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chemeClr val="accent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lvl1pPr>
              <a:defRPr>
                <a:solidFill>
                  <a:schemeClr val="accent1"/>
                </a:solidFill>
              </a:defRPr>
            </a:lvl1pPr>
          </a:lstStyle>
          <a:p>
            <a:fld id="{83284890-85D2-4D7B-8EF5-15A9C1DB8F42}" type="datetimeFigureOut">
              <a:rPr lang="en-US" smtClean="0"/>
              <a:t>2/7/2015</a:t>
            </a:fld>
            <a:endParaRPr lang="en-US" dirty="0"/>
          </a:p>
        </p:txBody>
      </p:sp>
      <p:sp>
        <p:nvSpPr>
          <p:cNvPr id="5" name="Footer Placeholder 4"/>
          <p:cNvSpPr>
            <a:spLocks noGrp="1"/>
          </p:cNvSpPr>
          <p:nvPr>
            <p:ph type="ftr" sz="quarter" idx="11"/>
          </p:nvPr>
        </p:nvSpPr>
        <p:spPr/>
        <p:txBody>
          <a:bodyPr/>
          <a:lstStyle>
            <a:lvl1pPr>
              <a:defRPr>
                <a:solidFill>
                  <a:schemeClr val="accent1"/>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solidFill>
              </a:defRPr>
            </a:lvl1pPr>
          </a:lstStyle>
          <a:p>
            <a:fld id="{4FAB73BC-B049-4115-A692-8D63A059BFB8}" type="slidenum">
              <a:rPr lang="en-US" smtClean="0"/>
              <a:pPr/>
              <a:t>‹#›</a:t>
            </a:fld>
            <a:endParaRPr lang="en-US" dirty="0"/>
          </a:p>
        </p:txBody>
      </p:sp>
      <p:cxnSp>
        <p:nvCxnSpPr>
          <p:cNvPr id="8" name="Straight Connector 7"/>
          <p:cNvCxnSpPr/>
          <p:nvPr/>
        </p:nvCxnSpPr>
        <p:spPr>
          <a:xfrm>
            <a:off x="1978660" y="3733800"/>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61214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87157CC2-0FC8-4686-B024-99790E0F5162}" type="datetimeFigureOut">
              <a:rPr lang="en-US" smtClean="0"/>
              <a:t>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9779306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smtClean="0"/>
              <a:t>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4147341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smtClean="0"/>
              <a:t>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4573468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marL="0" algn="ctr" defTabSz="914400" rtl="0" eaLnBrk="1" latinLnBrk="0" hangingPunct="1">
              <a:lnSpc>
                <a:spcPct val="85000"/>
              </a:lnSpc>
              <a:spcBef>
                <a:spcPct val="0"/>
              </a:spcBef>
              <a:buNone/>
              <a:defRPr kumimoji="0" lang="en-US" sz="7200" b="1" i="0" u="none" strike="noStrike" kern="1200" cap="all" spc="0" normalizeH="0" baseline="0" dirty="0">
                <a:ln w="15875">
                  <a:solidFill>
                    <a:sysClr val="window" lastClr="FFFFFF"/>
                  </a:solidFill>
                </a:ln>
                <a:solidFill>
                  <a:srgbClr val="DF5327"/>
                </a:solidFill>
                <a:effectLst>
                  <a:outerShdw dist="38100" dir="2700000" algn="tl" rotWithShape="0">
                    <a:srgbClr val="DF5327"/>
                  </a:outerShdw>
                </a:effectLst>
                <a:uLnTx/>
                <a:uFillTx/>
                <a:latin typeface="Corbel" pitchFamily="34" charset="0"/>
                <a:ea typeface="+mn-ea"/>
                <a:cs typeface="+mn-cs"/>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C6F822A4-8DA6-4447-9B1F-C5DB58435268}" type="datetimeFigureOut">
              <a:rPr lang="en-US" smtClean="0"/>
              <a:t>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03467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smtClean="0"/>
              <a:t>2/7/2015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2021687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smtClean="0"/>
              <a:t>2/7/2015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372084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677919A6-33EB-49BD-A62F-1FA56B9F9712}" type="datetimeFigureOut">
              <a:rPr lang="en-US" smtClean="0"/>
              <a:t>2/7/2015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817574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4E7D1B-D673-4CF6-8672-009D42ABD2A0}" type="datetimeFigureOut">
              <a:rPr lang="en-US" smtClean="0"/>
              <a:t>2/7/2015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06229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DA16AA21-1863-4931-97CB-99D0A168701B}" type="datetimeFigureOut">
              <a:rPr lang="en-US" smtClean="0"/>
              <a:t>2/7/2015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0817807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3772C379-9A7C-4C87-A116-CBE9F58B04C5}" type="datetimeFigureOut">
              <a:rPr lang="en-US" smtClean="0"/>
              <a:t>2/7/2015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5196196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8664C608-40B1-4030-A28D-5B74BC98ADCE}" type="datetimeFigureOut">
              <a:rPr lang="en-US" smtClean="0"/>
              <a:t>2/7/2015</a:t>
            </a:fld>
            <a:endParaRPr lang="en-US" dirty="0"/>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051591495"/>
      </p:ext>
    </p:extLst>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hf sldNum="0" hdr="0" ftr="0" dt="0"/>
  <p:txStyles>
    <p:titleStyle>
      <a:lvl1pPr algn="l" defTabSz="914400" rtl="1"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r" defTabSz="914400" rtl="1"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r" defTabSz="914400" rtl="1"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r" defTabSz="914400" rtl="1"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r" defTabSz="914400" rtl="1"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r" defTabSz="914400" rtl="1"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r" defTabSz="914400" rtl="1"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r" defTabSz="914400" rtl="1"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r" defTabSz="914400" rtl="1"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r" defTabSz="914400" rtl="1"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7778" y="1719102"/>
            <a:ext cx="3525611" cy="4706872"/>
          </a:xfrm>
          <a:prstGeom prst="rect">
            <a:avLst/>
          </a:prstGeom>
        </p:spPr>
      </p:pic>
      <p:sp>
        <p:nvSpPr>
          <p:cNvPr id="2" name="عنوان 1"/>
          <p:cNvSpPr>
            <a:spLocks noGrp="1"/>
          </p:cNvSpPr>
          <p:nvPr>
            <p:ph type="ctrTitle"/>
          </p:nvPr>
        </p:nvSpPr>
        <p:spPr/>
        <p:txBody>
          <a:bodyPr/>
          <a:lstStyle/>
          <a:p>
            <a:r>
              <a:rPr lang="ar-SA" dirty="0">
                <a:effectLst/>
              </a:rPr>
              <a:t>الجهاز العصبي</a:t>
            </a:r>
            <a:endParaRPr lang="ar-SA" dirty="0"/>
          </a:p>
        </p:txBody>
      </p:sp>
      <p:sp>
        <p:nvSpPr>
          <p:cNvPr id="3" name="عنوان فرعي 2"/>
          <p:cNvSpPr>
            <a:spLocks noGrp="1"/>
          </p:cNvSpPr>
          <p:nvPr>
            <p:ph type="subTitle" idx="1"/>
          </p:nvPr>
        </p:nvSpPr>
        <p:spPr/>
        <p:txBody>
          <a:bodyPr/>
          <a:lstStyle/>
          <a:p>
            <a:r>
              <a:rPr lang="ar-SA" dirty="0" smtClean="0"/>
              <a:t>المحاضرة الثانية </a:t>
            </a:r>
            <a:endParaRPr lang="ar-SA" dirty="0"/>
          </a:p>
        </p:txBody>
      </p:sp>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93086" y="594471"/>
            <a:ext cx="1423307" cy="3134303"/>
          </a:xfrm>
          <a:prstGeom prst="rect">
            <a:avLst/>
          </a:prstGeom>
        </p:spPr>
      </p:pic>
    </p:spTree>
    <p:extLst>
      <p:ext uri="{BB962C8B-B14F-4D97-AF65-F5344CB8AC3E}">
        <p14:creationId xmlns:p14="http://schemas.microsoft.com/office/powerpoint/2010/main" val="5774363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033156" y="609600"/>
            <a:ext cx="6985363" cy="1356360"/>
          </a:xfrm>
        </p:spPr>
        <p:txBody>
          <a:bodyPr>
            <a:noAutofit/>
          </a:bodyPr>
          <a:lstStyle/>
          <a:p>
            <a:pPr algn="r"/>
            <a:r>
              <a:rPr lang="ar-SA" sz="3600" b="1" dirty="0"/>
              <a:t>ينقسم كل نصف من نصفي المخ من أربعة فصوص، وهي: </a:t>
            </a:r>
            <a:r>
              <a:rPr lang="en-US" sz="3600" b="1" dirty="0"/>
              <a:t/>
            </a:r>
            <a:br>
              <a:rPr lang="en-US" sz="3600" b="1" dirty="0"/>
            </a:br>
            <a:endParaRPr lang="ar-SA" sz="3600" b="1" dirty="0"/>
          </a:p>
        </p:txBody>
      </p:sp>
      <p:sp>
        <p:nvSpPr>
          <p:cNvPr id="3" name="عنصر نائب للمحتوى 2"/>
          <p:cNvSpPr>
            <a:spLocks noGrp="1"/>
          </p:cNvSpPr>
          <p:nvPr>
            <p:ph idx="1"/>
          </p:nvPr>
        </p:nvSpPr>
        <p:spPr/>
        <p:txBody>
          <a:bodyPr/>
          <a:lstStyle/>
          <a:p>
            <a:r>
              <a:rPr lang="ar-SA" b="1" u="sng" dirty="0"/>
              <a:t>أولاً: الفحص الجبهي: </a:t>
            </a:r>
            <a:endParaRPr lang="en-US" b="1" dirty="0"/>
          </a:p>
          <a:p>
            <a:pPr>
              <a:lnSpc>
                <a:spcPct val="150000"/>
              </a:lnSpc>
            </a:pPr>
            <a:r>
              <a:rPr lang="ar-SA" b="1" dirty="0">
                <a:solidFill>
                  <a:schemeClr val="accent1">
                    <a:lumMod val="50000"/>
                  </a:schemeClr>
                </a:solidFill>
              </a:rPr>
              <a:t>يقع تحت العظم الجبهي ويعرف أيضا " بالفص الأمامي" ويعتقد ان الفص الجبهي هو العقلية العليا  ( كالحكم والتقدير </a:t>
            </a:r>
            <a:r>
              <a:rPr lang="ar-SA" b="1" dirty="0" err="1">
                <a:solidFill>
                  <a:schemeClr val="accent1">
                    <a:lumMod val="50000"/>
                  </a:schemeClr>
                </a:solidFill>
              </a:rPr>
              <a:t>والإستدلال</a:t>
            </a:r>
            <a:r>
              <a:rPr lang="ar-SA" b="1" dirty="0">
                <a:solidFill>
                  <a:schemeClr val="accent1">
                    <a:lumMod val="50000"/>
                  </a:schemeClr>
                </a:solidFill>
              </a:rPr>
              <a:t> المنطقـ والتدبير وسم الخطط) بالإضافة إلى أنه يضم خلايا القشرة المخية المسئولة عن تقلص العضلات الهيكلية ( الإرادية) ، ومسئولة عن التحكم بالعواطف </a:t>
            </a:r>
            <a:r>
              <a:rPr lang="ar-SA" b="1" dirty="0" err="1">
                <a:solidFill>
                  <a:schemeClr val="accent1">
                    <a:lumMod val="50000"/>
                  </a:schemeClr>
                </a:solidFill>
              </a:rPr>
              <a:t>والإنفعالات</a:t>
            </a:r>
            <a:r>
              <a:rPr lang="ar-SA" b="1" dirty="0">
                <a:solidFill>
                  <a:schemeClr val="accent1">
                    <a:lumMod val="50000"/>
                  </a:schemeClr>
                </a:solidFill>
              </a:rPr>
              <a:t> في الإنسان وشخصيته، ومسؤول ايضا عن تعلم وممارسة المهارات الحسية الحركية والمعقدة.</a:t>
            </a:r>
            <a:endParaRPr lang="en-US" b="1" dirty="0">
              <a:solidFill>
                <a:schemeClr val="accent1">
                  <a:lumMod val="50000"/>
                </a:schemeClr>
              </a:solidFill>
            </a:endParaRPr>
          </a:p>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6429" y="532719"/>
            <a:ext cx="3018064" cy="2001108"/>
          </a:xfrm>
          <a:prstGeom prst="rect">
            <a:avLst/>
          </a:prstGeom>
        </p:spPr>
      </p:pic>
    </p:spTree>
    <p:extLst>
      <p:ext uri="{BB962C8B-B14F-4D97-AF65-F5344CB8AC3E}">
        <p14:creationId xmlns:p14="http://schemas.microsoft.com/office/powerpoint/2010/main" val="34904574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3000" y="735496"/>
            <a:ext cx="9872871" cy="5360504"/>
          </a:xfrm>
        </p:spPr>
        <p:txBody>
          <a:bodyPr>
            <a:normAutofit/>
          </a:bodyPr>
          <a:lstStyle/>
          <a:p>
            <a:r>
              <a:rPr lang="ar-SA" sz="3800" b="1" u="sng" dirty="0"/>
              <a:t>ثانيا: الفص الجداري:</a:t>
            </a:r>
            <a:endParaRPr lang="en-US" sz="3800" b="1" dirty="0"/>
          </a:p>
          <a:p>
            <a:pPr>
              <a:lnSpc>
                <a:spcPct val="150000"/>
              </a:lnSpc>
            </a:pPr>
            <a:r>
              <a:rPr lang="ar-SA" sz="2400" b="1" dirty="0">
                <a:solidFill>
                  <a:schemeClr val="accent1">
                    <a:lumMod val="50000"/>
                  </a:schemeClr>
                </a:solidFill>
              </a:rPr>
              <a:t>او ما يعرف بالفص العلوي ويقع تحت العظم الجداري، ويختص </a:t>
            </a:r>
            <a:r>
              <a:rPr lang="ar-SA" sz="2400" b="1" dirty="0" smtClean="0">
                <a:solidFill>
                  <a:schemeClr val="accent1">
                    <a:lumMod val="50000"/>
                  </a:schemeClr>
                </a:solidFill>
              </a:rPr>
              <a:t>بوظائف </a:t>
            </a:r>
            <a:r>
              <a:rPr lang="ar-SA" sz="2400" b="1" dirty="0">
                <a:solidFill>
                  <a:schemeClr val="accent1">
                    <a:lumMod val="50000"/>
                  </a:schemeClr>
                </a:solidFill>
              </a:rPr>
              <a:t>الإحساسات الجسدية ومنها </a:t>
            </a:r>
            <a:r>
              <a:rPr lang="ar-SA" sz="2400" b="1" dirty="0" smtClean="0">
                <a:solidFill>
                  <a:schemeClr val="accent1">
                    <a:lumMod val="50000"/>
                  </a:schemeClr>
                </a:solidFill>
              </a:rPr>
              <a:t>مناطق </a:t>
            </a:r>
            <a:r>
              <a:rPr lang="ar-SA" sz="2400" b="1" dirty="0">
                <a:solidFill>
                  <a:schemeClr val="accent1">
                    <a:lumMod val="50000"/>
                  </a:schemeClr>
                </a:solidFill>
              </a:rPr>
              <a:t>الترابط الحسي الجسدي، وهو مسئول عن الأحاسيس المخية </a:t>
            </a:r>
            <a:r>
              <a:rPr lang="ar-SA" sz="2400" b="1" dirty="0" smtClean="0">
                <a:solidFill>
                  <a:schemeClr val="accent1">
                    <a:lumMod val="50000"/>
                  </a:schemeClr>
                </a:solidFill>
              </a:rPr>
              <a:t>. </a:t>
            </a:r>
            <a:r>
              <a:rPr lang="ar-SA" sz="2400" b="1" dirty="0">
                <a:solidFill>
                  <a:schemeClr val="accent1">
                    <a:lumMod val="50000"/>
                  </a:schemeClr>
                </a:solidFill>
              </a:rPr>
              <a:t>وهو مسئول أيضا عن </a:t>
            </a:r>
            <a:r>
              <a:rPr lang="ar-SA" sz="2400" b="1" dirty="0" err="1">
                <a:solidFill>
                  <a:schemeClr val="accent1">
                    <a:lumMod val="50000"/>
                  </a:schemeClr>
                </a:solidFill>
              </a:rPr>
              <a:t>إستقبال</a:t>
            </a:r>
            <a:r>
              <a:rPr lang="ar-SA" sz="2400" b="1" dirty="0">
                <a:solidFill>
                  <a:schemeClr val="accent1">
                    <a:lumMod val="50000"/>
                  </a:schemeClr>
                </a:solidFill>
              </a:rPr>
              <a:t> المعلومات الحسية وتشغيلها مما يعطينا إدراكا جيدا للعالم من حولنا، وإدراك وضع الجسم في الفراغ. ويلعب دورا ً في الوظائف المعرفية كالذاكرة قصيرة المدى والذاكرة العاملة</a:t>
            </a:r>
            <a:r>
              <a:rPr lang="en-US" sz="2400" b="1" dirty="0">
                <a:solidFill>
                  <a:schemeClr val="accent1">
                    <a:lumMod val="50000"/>
                  </a:schemeClr>
                </a:solidFill>
              </a:rPr>
              <a:t>Working memory)</a:t>
            </a:r>
          </a:p>
          <a:p>
            <a:endParaRPr lang="ar-SA" dirty="0"/>
          </a:p>
        </p:txBody>
      </p:sp>
    </p:spTree>
    <p:extLst>
      <p:ext uri="{BB962C8B-B14F-4D97-AF65-F5344CB8AC3E}">
        <p14:creationId xmlns:p14="http://schemas.microsoft.com/office/powerpoint/2010/main" val="35181622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80930" y="904460"/>
            <a:ext cx="9872871" cy="5059017"/>
          </a:xfrm>
        </p:spPr>
        <p:txBody>
          <a:bodyPr/>
          <a:lstStyle/>
          <a:p>
            <a:r>
              <a:rPr lang="ar-SA" sz="3200" b="1" u="sng" dirty="0" smtClean="0"/>
              <a:t>ثالثا: </a:t>
            </a:r>
            <a:r>
              <a:rPr lang="ar-SA" sz="3200" b="1" u="sng" dirty="0"/>
              <a:t>الفص القفوي:</a:t>
            </a:r>
            <a:endParaRPr lang="en-US" sz="3200" b="1" dirty="0"/>
          </a:p>
          <a:p>
            <a:pPr>
              <a:lnSpc>
                <a:spcPct val="150000"/>
              </a:lnSpc>
            </a:pPr>
            <a:r>
              <a:rPr lang="ar-SA" b="1" dirty="0">
                <a:solidFill>
                  <a:schemeClr val="accent1">
                    <a:lumMod val="50000"/>
                  </a:schemeClr>
                </a:solidFill>
              </a:rPr>
              <a:t>أو ما يعرف أيضا </a:t>
            </a:r>
            <a:r>
              <a:rPr lang="ar-SA" b="1" dirty="0" smtClean="0">
                <a:solidFill>
                  <a:schemeClr val="accent1">
                    <a:lumMod val="50000"/>
                  </a:schemeClr>
                </a:solidFill>
              </a:rPr>
              <a:t>بالفص </a:t>
            </a:r>
            <a:r>
              <a:rPr lang="ar-SA" b="1" dirty="0">
                <a:solidFill>
                  <a:schemeClr val="accent1">
                    <a:lumMod val="50000"/>
                  </a:schemeClr>
                </a:solidFill>
              </a:rPr>
              <a:t>القذالي او </a:t>
            </a:r>
            <a:r>
              <a:rPr lang="ar-SA" b="1" dirty="0" err="1">
                <a:solidFill>
                  <a:schemeClr val="accent1">
                    <a:lumMod val="50000"/>
                  </a:schemeClr>
                </a:solidFill>
              </a:rPr>
              <a:t>المؤخري</a:t>
            </a:r>
            <a:r>
              <a:rPr lang="ar-SA" b="1" dirty="0">
                <a:solidFill>
                  <a:schemeClr val="accent1">
                    <a:lumMod val="50000"/>
                  </a:schemeClr>
                </a:solidFill>
              </a:rPr>
              <a:t>، وهو يقع تحت العظم </a:t>
            </a:r>
            <a:r>
              <a:rPr lang="ar-SA" b="1" dirty="0" err="1">
                <a:solidFill>
                  <a:schemeClr val="accent1">
                    <a:lumMod val="50000"/>
                  </a:schemeClr>
                </a:solidFill>
              </a:rPr>
              <a:t>المؤخري</a:t>
            </a:r>
            <a:r>
              <a:rPr lang="ar-SA" b="1" dirty="0">
                <a:solidFill>
                  <a:schemeClr val="accent1">
                    <a:lumMod val="50000"/>
                  </a:schemeClr>
                </a:solidFill>
              </a:rPr>
              <a:t>. وهو مسؤول عن </a:t>
            </a:r>
            <a:r>
              <a:rPr lang="ar-SA" b="1" dirty="0" err="1">
                <a:solidFill>
                  <a:schemeClr val="accent1">
                    <a:lumMod val="50000"/>
                  </a:schemeClr>
                </a:solidFill>
              </a:rPr>
              <a:t>إستقبال</a:t>
            </a:r>
            <a:r>
              <a:rPr lang="ar-SA" b="1" dirty="0">
                <a:solidFill>
                  <a:schemeClr val="accent1">
                    <a:lumMod val="50000"/>
                  </a:schemeClr>
                </a:solidFill>
              </a:rPr>
              <a:t> السيالات العصبية والبصرية وإدراكها ، ومسؤول أيضا عن الترابط الحسي البصري.</a:t>
            </a:r>
          </a:p>
          <a:p>
            <a:r>
              <a:rPr lang="ar-SA" sz="3200" b="1" u="sng" dirty="0" smtClean="0"/>
              <a:t>رابعاً : الفص الصدغي:</a:t>
            </a:r>
            <a:endParaRPr lang="en-US" sz="3200" b="1" u="sng" dirty="0" smtClean="0"/>
          </a:p>
          <a:p>
            <a:pPr>
              <a:lnSpc>
                <a:spcPct val="150000"/>
              </a:lnSpc>
            </a:pPr>
            <a:r>
              <a:rPr lang="ar-SA" b="1" dirty="0" smtClean="0">
                <a:solidFill>
                  <a:schemeClr val="accent1">
                    <a:lumMod val="50000"/>
                  </a:schemeClr>
                </a:solidFill>
              </a:rPr>
              <a:t>أو ما يعرف بالجانبي ويقع تحت العظم الصدغي، وهو منطقة </a:t>
            </a:r>
            <a:r>
              <a:rPr lang="ar-SA" b="1" dirty="0" err="1" smtClean="0">
                <a:solidFill>
                  <a:schemeClr val="accent1">
                    <a:lumMod val="50000"/>
                  </a:schemeClr>
                </a:solidFill>
              </a:rPr>
              <a:t>الإستقبال</a:t>
            </a:r>
            <a:r>
              <a:rPr lang="ar-SA" b="1" dirty="0" smtClean="0">
                <a:solidFill>
                  <a:schemeClr val="accent1">
                    <a:lumMod val="50000"/>
                  </a:schemeClr>
                </a:solidFill>
              </a:rPr>
              <a:t> السمعية الأولية، والشق الجانبي هو الذي يفصله عن الفص الجبهي</a:t>
            </a:r>
            <a:r>
              <a:rPr lang="ar-SA" dirty="0" smtClean="0"/>
              <a:t>.</a:t>
            </a:r>
            <a:endParaRPr lang="en-US" dirty="0" smtClean="0"/>
          </a:p>
          <a:p>
            <a:pPr>
              <a:lnSpc>
                <a:spcPct val="150000"/>
              </a:lnSpc>
            </a:pPr>
            <a:endParaRPr lang="en-US" b="1" dirty="0">
              <a:solidFill>
                <a:schemeClr val="accent1">
                  <a:lumMod val="50000"/>
                </a:schemeClr>
              </a:solidFill>
            </a:endParaRPr>
          </a:p>
          <a:p>
            <a:pPr marL="45720" indent="0">
              <a:buNone/>
            </a:pPr>
            <a:endParaRPr lang="ar-SA" dirty="0"/>
          </a:p>
        </p:txBody>
      </p:sp>
    </p:spTree>
    <p:extLst>
      <p:ext uri="{BB962C8B-B14F-4D97-AF65-F5344CB8AC3E}">
        <p14:creationId xmlns:p14="http://schemas.microsoft.com/office/powerpoint/2010/main" val="2983543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u="sng" dirty="0"/>
              <a:t>وظيفة المخ:</a:t>
            </a:r>
            <a:r>
              <a:rPr lang="ar-SA" dirty="0"/>
              <a:t> </a:t>
            </a:r>
            <a:r>
              <a:rPr lang="en-US" dirty="0"/>
              <a:t/>
            </a:r>
            <a:br>
              <a:rPr lang="en-US" dirty="0"/>
            </a:br>
            <a:endParaRPr lang="ar-SA" dirty="0"/>
          </a:p>
        </p:txBody>
      </p:sp>
      <p:sp>
        <p:nvSpPr>
          <p:cNvPr id="3" name="عنصر نائب للمحتوى 2"/>
          <p:cNvSpPr>
            <a:spLocks noGrp="1"/>
          </p:cNvSpPr>
          <p:nvPr>
            <p:ph idx="1"/>
          </p:nvPr>
        </p:nvSpPr>
        <p:spPr/>
        <p:txBody>
          <a:bodyPr/>
          <a:lstStyle/>
          <a:p>
            <a:r>
              <a:rPr lang="ar-SA" b="1" dirty="0">
                <a:solidFill>
                  <a:schemeClr val="accent1">
                    <a:lumMod val="50000"/>
                  </a:schemeClr>
                </a:solidFill>
              </a:rPr>
              <a:t>يمكن القول أن المخ بشكل عام يقوم بوظائف مهمة ترتبط بالأمور التالية:</a:t>
            </a:r>
            <a:endParaRPr lang="en-US" b="1" dirty="0">
              <a:solidFill>
                <a:schemeClr val="accent1">
                  <a:lumMod val="50000"/>
                </a:schemeClr>
              </a:solidFill>
            </a:endParaRPr>
          </a:p>
          <a:p>
            <a:pPr lvl="0"/>
            <a:r>
              <a:rPr lang="ar-SA" b="1" dirty="0">
                <a:solidFill>
                  <a:schemeClr val="accent1">
                    <a:lumMod val="50000"/>
                  </a:schemeClr>
                </a:solidFill>
              </a:rPr>
              <a:t>الإحساس الشعوري.</a:t>
            </a:r>
            <a:endParaRPr lang="en-US" b="1" dirty="0">
              <a:solidFill>
                <a:schemeClr val="accent1">
                  <a:lumMod val="50000"/>
                </a:schemeClr>
              </a:solidFill>
            </a:endParaRPr>
          </a:p>
          <a:p>
            <a:pPr lvl="0"/>
            <a:r>
              <a:rPr lang="ar-SA" b="1" dirty="0">
                <a:solidFill>
                  <a:schemeClr val="accent1">
                    <a:lumMod val="50000"/>
                  </a:schemeClr>
                </a:solidFill>
              </a:rPr>
              <a:t>الحركات الإرادية.</a:t>
            </a:r>
            <a:endParaRPr lang="en-US" b="1" dirty="0">
              <a:solidFill>
                <a:schemeClr val="accent1">
                  <a:lumMod val="50000"/>
                </a:schemeClr>
              </a:solidFill>
            </a:endParaRPr>
          </a:p>
          <a:p>
            <a:pPr lvl="0"/>
            <a:r>
              <a:rPr lang="ar-SA" b="1" dirty="0">
                <a:solidFill>
                  <a:schemeClr val="accent1">
                    <a:lumMod val="50000"/>
                  </a:schemeClr>
                </a:solidFill>
              </a:rPr>
              <a:t>التعلم والذاكرة </a:t>
            </a:r>
            <a:r>
              <a:rPr lang="ar-SA" b="1" dirty="0" smtClean="0">
                <a:solidFill>
                  <a:schemeClr val="accent1">
                    <a:lumMod val="50000"/>
                  </a:schemeClr>
                </a:solidFill>
              </a:rPr>
              <a:t>والتفكير</a:t>
            </a:r>
            <a:r>
              <a:rPr lang="ar-SA" b="1" dirty="0">
                <a:solidFill>
                  <a:schemeClr val="accent1">
                    <a:lumMod val="50000"/>
                  </a:schemeClr>
                </a:solidFill>
              </a:rPr>
              <a:t>.</a:t>
            </a:r>
            <a:endParaRPr lang="en-US" b="1" dirty="0">
              <a:solidFill>
                <a:schemeClr val="accent1">
                  <a:lumMod val="50000"/>
                </a:schemeClr>
              </a:solidFill>
            </a:endParaRPr>
          </a:p>
          <a:p>
            <a:endParaRPr lang="ar-SA" dirty="0"/>
          </a:p>
        </p:txBody>
      </p:sp>
    </p:spTree>
    <p:extLst>
      <p:ext uri="{BB962C8B-B14F-4D97-AF65-F5344CB8AC3E}">
        <p14:creationId xmlns:p14="http://schemas.microsoft.com/office/powerpoint/2010/main" val="5028288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u="sng" dirty="0" smtClean="0">
                <a:solidFill>
                  <a:srgbClr val="00B050"/>
                </a:solidFill>
              </a:rPr>
              <a:t>2- </a:t>
            </a:r>
            <a:r>
              <a:rPr lang="ar-SA" b="1" u="sng" dirty="0">
                <a:solidFill>
                  <a:srgbClr val="00B050"/>
                </a:solidFill>
              </a:rPr>
              <a:t>جذع المخ: </a:t>
            </a:r>
            <a:r>
              <a:rPr lang="en-US" dirty="0">
                <a:solidFill>
                  <a:srgbClr val="00B050"/>
                </a:solidFill>
              </a:rPr>
              <a:t/>
            </a:r>
            <a:br>
              <a:rPr lang="en-US" dirty="0">
                <a:solidFill>
                  <a:srgbClr val="00B050"/>
                </a:solidFill>
              </a:rPr>
            </a:br>
            <a:endParaRPr lang="ar-SA" dirty="0">
              <a:solidFill>
                <a:srgbClr val="00B050"/>
              </a:solidFill>
            </a:endParaRPr>
          </a:p>
        </p:txBody>
      </p:sp>
      <p:sp>
        <p:nvSpPr>
          <p:cNvPr id="3" name="عنصر نائب للمحتوى 2"/>
          <p:cNvSpPr>
            <a:spLocks noGrp="1"/>
          </p:cNvSpPr>
          <p:nvPr>
            <p:ph idx="1"/>
          </p:nvPr>
        </p:nvSpPr>
        <p:spPr>
          <a:xfrm>
            <a:off x="387626" y="1744981"/>
            <a:ext cx="11211338" cy="4038600"/>
          </a:xfrm>
          <a:blipFill dpi="0" rotWithShape="1">
            <a:blip r:embed="rId2">
              <a:alphaModFix amt="40000"/>
            </a:blip>
            <a:srcRect/>
            <a:stretch>
              <a:fillRect/>
            </a:stretch>
          </a:blipFill>
        </p:spPr>
        <p:txBody>
          <a:bodyPr>
            <a:noAutofit/>
          </a:bodyPr>
          <a:lstStyle/>
          <a:p>
            <a:pPr>
              <a:lnSpc>
                <a:spcPct val="150000"/>
              </a:lnSpc>
            </a:pPr>
            <a:r>
              <a:rPr lang="ar-SA" sz="2000" b="1" dirty="0">
                <a:solidFill>
                  <a:schemeClr val="accent1">
                    <a:lumMod val="50000"/>
                  </a:schemeClr>
                </a:solidFill>
              </a:rPr>
              <a:t>او ما يعرف ب" ساق الدماغ" هو أصغر أجزاء الدماغ ويتألف مع الدماغ الأوسط، والقنطرة، والنخاع المستطيل. ويشكل ساق الدماغ في الواقع حاملا للدماغ</a:t>
            </a:r>
            <a:r>
              <a:rPr lang="ar-SA" sz="2000" b="1" dirty="0" smtClean="0">
                <a:solidFill>
                  <a:schemeClr val="accent1">
                    <a:lumMod val="50000"/>
                  </a:schemeClr>
                </a:solidFill>
              </a:rPr>
              <a:t>.. </a:t>
            </a:r>
            <a:r>
              <a:rPr lang="ar-SA" sz="2000" b="1" dirty="0">
                <a:solidFill>
                  <a:schemeClr val="accent1">
                    <a:lumMod val="50000"/>
                  </a:schemeClr>
                </a:solidFill>
              </a:rPr>
              <a:t>ويحتوي ساق </a:t>
            </a:r>
            <a:r>
              <a:rPr lang="ar-SA" sz="2000" b="1" dirty="0" smtClean="0">
                <a:solidFill>
                  <a:schemeClr val="accent1">
                    <a:lumMod val="50000"/>
                  </a:schemeClr>
                </a:solidFill>
              </a:rPr>
              <a:t>الدماغ على أجسام </a:t>
            </a:r>
            <a:r>
              <a:rPr lang="ar-SA" sz="2000" b="1" dirty="0">
                <a:solidFill>
                  <a:schemeClr val="accent1">
                    <a:lumMod val="50000"/>
                  </a:schemeClr>
                </a:solidFill>
              </a:rPr>
              <a:t>الخلايا العصبية الحركية التي تسيطر على عضلات الرأس، كما تنشأ من الألياف </a:t>
            </a:r>
            <a:r>
              <a:rPr lang="ar-SA" sz="2000" b="1" dirty="0" err="1">
                <a:solidFill>
                  <a:schemeClr val="accent1">
                    <a:lumMod val="50000"/>
                  </a:schemeClr>
                </a:solidFill>
              </a:rPr>
              <a:t>السمبثاوية</a:t>
            </a:r>
            <a:r>
              <a:rPr lang="ar-SA" sz="2000" b="1" dirty="0">
                <a:solidFill>
                  <a:schemeClr val="accent1">
                    <a:lumMod val="50000"/>
                  </a:schemeClr>
                </a:solidFill>
              </a:rPr>
              <a:t> التي تسيطر على العضلات </a:t>
            </a:r>
            <a:r>
              <a:rPr lang="ar-SA" sz="2000" b="1" dirty="0" smtClean="0">
                <a:solidFill>
                  <a:schemeClr val="accent1">
                    <a:lumMod val="50000"/>
                  </a:schemeClr>
                </a:solidFill>
              </a:rPr>
              <a:t>الملساء </a:t>
            </a:r>
            <a:r>
              <a:rPr lang="ar-SA" sz="2000" b="1" dirty="0">
                <a:solidFill>
                  <a:schemeClr val="accent1">
                    <a:lumMod val="50000"/>
                  </a:schemeClr>
                </a:solidFill>
              </a:rPr>
              <a:t>والغدد الموجودة في الرأس وكذلك الأعضاء الموجودة في الصدر والبطن. وهكذا يتضح أن ساق الدماغ جزء هام وضروري للحياة لوجود المراكز الحيوية فيه.</a:t>
            </a:r>
            <a:endParaRPr lang="en-US" sz="2000" b="1" dirty="0">
              <a:solidFill>
                <a:schemeClr val="accent1">
                  <a:lumMod val="50000"/>
                </a:schemeClr>
              </a:solidFill>
            </a:endParaRPr>
          </a:p>
        </p:txBody>
      </p:sp>
    </p:spTree>
    <p:extLst>
      <p:ext uri="{BB962C8B-B14F-4D97-AF65-F5344CB8AC3E}">
        <p14:creationId xmlns:p14="http://schemas.microsoft.com/office/powerpoint/2010/main" val="40743342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u="sng" dirty="0" smtClean="0">
                <a:solidFill>
                  <a:srgbClr val="00B050"/>
                </a:solidFill>
              </a:rPr>
              <a:t>3-المخيخ</a:t>
            </a:r>
            <a:r>
              <a:rPr lang="ar-SA" b="1" u="sng" dirty="0">
                <a:solidFill>
                  <a:srgbClr val="00B050"/>
                </a:solidFill>
              </a:rPr>
              <a:t>:</a:t>
            </a:r>
            <a:r>
              <a:rPr lang="ar-SA" b="1" u="sng" dirty="0"/>
              <a:t> </a:t>
            </a:r>
            <a:endParaRPr lang="en-US" dirty="0"/>
          </a:p>
        </p:txBody>
      </p:sp>
      <p:sp>
        <p:nvSpPr>
          <p:cNvPr id="3" name="عنصر نائب للمحتوى 2"/>
          <p:cNvSpPr>
            <a:spLocks noGrp="1"/>
          </p:cNvSpPr>
          <p:nvPr>
            <p:ph idx="1"/>
          </p:nvPr>
        </p:nvSpPr>
        <p:spPr>
          <a:xfrm>
            <a:off x="1235467" y="2139593"/>
            <a:ext cx="9872871" cy="4038600"/>
          </a:xfrm>
          <a:blipFill>
            <a:blip r:embed="rId2">
              <a:alphaModFix amt="40000"/>
            </a:blip>
            <a:stretch>
              <a:fillRect/>
            </a:stretch>
          </a:blipFill>
        </p:spPr>
        <p:txBody>
          <a:bodyPr/>
          <a:lstStyle/>
          <a:p>
            <a:pPr>
              <a:lnSpc>
                <a:spcPct val="150000"/>
              </a:lnSpc>
            </a:pPr>
            <a:r>
              <a:rPr lang="ar-SA" b="1" dirty="0">
                <a:solidFill>
                  <a:schemeClr val="accent1">
                    <a:lumMod val="50000"/>
                  </a:schemeClr>
                </a:solidFill>
              </a:rPr>
              <a:t>يعتبر </a:t>
            </a:r>
            <a:r>
              <a:rPr lang="ar-SA" b="1" dirty="0" smtClean="0">
                <a:solidFill>
                  <a:schemeClr val="accent1">
                    <a:lumMod val="50000"/>
                  </a:schemeClr>
                </a:solidFill>
              </a:rPr>
              <a:t>أكبر </a:t>
            </a:r>
            <a:r>
              <a:rPr lang="ar-SA" b="1" dirty="0">
                <a:solidFill>
                  <a:schemeClr val="accent1">
                    <a:lumMod val="50000"/>
                  </a:schemeClr>
                </a:solidFill>
              </a:rPr>
              <a:t>جزء في الدماغ بعد المخ، ويوجد في الجهة الخلفية للدماغ أسفل الفص الصدغي، وبالتحديد خلف القنطرة والنخاع المستطيل، ويتكون كالمخ من نصفي كرة أيضاً، ويوجد بينهما جزء دودي الشكل </a:t>
            </a:r>
            <a:r>
              <a:rPr lang="en-US" b="1" dirty="0" err="1">
                <a:solidFill>
                  <a:schemeClr val="accent1">
                    <a:lumMod val="50000"/>
                  </a:schemeClr>
                </a:solidFill>
              </a:rPr>
              <a:t>Vermis</a:t>
            </a:r>
            <a:r>
              <a:rPr lang="ar-SA" b="1" dirty="0">
                <a:solidFill>
                  <a:schemeClr val="accent1">
                    <a:lumMod val="50000"/>
                  </a:schemeClr>
                </a:solidFill>
              </a:rPr>
              <a:t> يربط بينهما. </a:t>
            </a:r>
            <a:r>
              <a:rPr lang="ar-SA" b="1" dirty="0" err="1">
                <a:solidFill>
                  <a:schemeClr val="accent1">
                    <a:lumMod val="50000"/>
                  </a:schemeClr>
                </a:solidFill>
              </a:rPr>
              <a:t>ويتحوي</a:t>
            </a:r>
            <a:r>
              <a:rPr lang="ar-SA" b="1" dirty="0">
                <a:solidFill>
                  <a:schemeClr val="accent1">
                    <a:lumMod val="50000"/>
                  </a:schemeClr>
                </a:solidFill>
              </a:rPr>
              <a:t> المخيخ- شأنه في ذلك شأن المخ- على مادة بيضاء في الداخل مكونة من ألياف عصبية، ومادة رمادية في الخارج مكونة من أجسام الخلايا العصبية تسمى قشرة المخيخ. وتتجعد القشرة وتتلاصق تجاعيدها أشد من تلاصقها في قشرة المخ، كما تتوازى شقوقها.</a:t>
            </a:r>
            <a:endParaRPr lang="en-US" b="1" dirty="0">
              <a:solidFill>
                <a:schemeClr val="accent1">
                  <a:lumMod val="50000"/>
                </a:schemeClr>
              </a:solidFill>
            </a:endParaRPr>
          </a:p>
          <a:p>
            <a:endParaRPr lang="ar-SA" dirty="0"/>
          </a:p>
        </p:txBody>
      </p:sp>
    </p:spTree>
    <p:extLst>
      <p:ext uri="{BB962C8B-B14F-4D97-AF65-F5344CB8AC3E}">
        <p14:creationId xmlns:p14="http://schemas.microsoft.com/office/powerpoint/2010/main" val="7793826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يسهم </a:t>
            </a:r>
            <a:r>
              <a:rPr lang="ar-SA" b="1" dirty="0"/>
              <a:t>المخيخ في القيام بالوظائف التالية:</a:t>
            </a:r>
            <a:endParaRPr lang="en-US" dirty="0"/>
          </a:p>
        </p:txBody>
      </p:sp>
      <p:sp>
        <p:nvSpPr>
          <p:cNvPr id="3" name="عنصر نائب للمحتوى 2"/>
          <p:cNvSpPr>
            <a:spLocks noGrp="1"/>
          </p:cNvSpPr>
          <p:nvPr>
            <p:ph idx="1"/>
          </p:nvPr>
        </p:nvSpPr>
        <p:spPr/>
        <p:txBody>
          <a:bodyPr>
            <a:normAutofit fontScale="92500" lnSpcReduction="10000"/>
          </a:bodyPr>
          <a:lstStyle/>
          <a:p>
            <a:pPr lvl="0">
              <a:lnSpc>
                <a:spcPct val="150000"/>
              </a:lnSpc>
            </a:pPr>
            <a:r>
              <a:rPr lang="ar-SA" b="1" dirty="0">
                <a:solidFill>
                  <a:schemeClr val="accent1">
                    <a:lumMod val="50000"/>
                  </a:schemeClr>
                </a:solidFill>
              </a:rPr>
              <a:t>يلعب دورا ً مهما في تنظيم الحركات الإرادية، فهو يقوم بتنسيق وتأزر هذه الحركات من خلال اتصالاته العديدة بالفص الجبهي، والحبل الشوكي، والأذن الداخلية والتي تشير إلى وضع الجسم </a:t>
            </a:r>
            <a:r>
              <a:rPr lang="ar-SA" b="1" dirty="0" smtClean="0">
                <a:solidFill>
                  <a:schemeClr val="accent1">
                    <a:lumMod val="50000"/>
                  </a:schemeClr>
                </a:solidFill>
              </a:rPr>
              <a:t>وإرسالها </a:t>
            </a:r>
            <a:r>
              <a:rPr lang="ar-SA" b="1" dirty="0">
                <a:solidFill>
                  <a:schemeClr val="accent1">
                    <a:lumMod val="50000"/>
                  </a:schemeClr>
                </a:solidFill>
              </a:rPr>
              <a:t>إلى العضلات التي من </a:t>
            </a:r>
            <a:r>
              <a:rPr lang="ar-SA" b="1" dirty="0" smtClean="0">
                <a:solidFill>
                  <a:schemeClr val="accent1">
                    <a:lumMod val="50000"/>
                  </a:schemeClr>
                </a:solidFill>
              </a:rPr>
              <a:t>خلال تقلصها </a:t>
            </a:r>
            <a:r>
              <a:rPr lang="ar-SA" b="1" dirty="0">
                <a:solidFill>
                  <a:schemeClr val="accent1">
                    <a:lumMod val="50000"/>
                  </a:schemeClr>
                </a:solidFill>
              </a:rPr>
              <a:t>تعيد توازن الجسم.</a:t>
            </a:r>
            <a:endParaRPr lang="en-US" b="1" dirty="0">
              <a:solidFill>
                <a:schemeClr val="accent1">
                  <a:lumMod val="50000"/>
                </a:schemeClr>
              </a:solidFill>
            </a:endParaRPr>
          </a:p>
          <a:p>
            <a:pPr lvl="0">
              <a:lnSpc>
                <a:spcPct val="150000"/>
              </a:lnSpc>
            </a:pPr>
            <a:r>
              <a:rPr lang="ar-SA" b="1" dirty="0">
                <a:solidFill>
                  <a:schemeClr val="accent1">
                    <a:lumMod val="50000"/>
                  </a:schemeClr>
                </a:solidFill>
              </a:rPr>
              <a:t>يسهم في تنسيق وترتيب وتوقيت </a:t>
            </a:r>
            <a:r>
              <a:rPr lang="ar-SA" b="1" dirty="0" err="1">
                <a:solidFill>
                  <a:schemeClr val="accent1">
                    <a:lumMod val="50000"/>
                  </a:schemeClr>
                </a:solidFill>
              </a:rPr>
              <a:t>الإنقباضات</a:t>
            </a:r>
            <a:r>
              <a:rPr lang="ar-SA" b="1" dirty="0">
                <a:solidFill>
                  <a:schemeClr val="accent1">
                    <a:lumMod val="50000"/>
                  </a:schemeClr>
                </a:solidFill>
              </a:rPr>
              <a:t> العضلية وفقا ً للتوجيهات التي تصدرها المنطقة الحركية  في الفص الجبهي إلى العضلات.</a:t>
            </a:r>
            <a:endParaRPr lang="en-US" b="1" dirty="0">
              <a:solidFill>
                <a:schemeClr val="accent1">
                  <a:lumMod val="50000"/>
                </a:schemeClr>
              </a:solidFill>
            </a:endParaRPr>
          </a:p>
          <a:p>
            <a:pPr lvl="0">
              <a:lnSpc>
                <a:spcPct val="150000"/>
              </a:lnSpc>
            </a:pPr>
            <a:r>
              <a:rPr lang="ar-SA" b="1" dirty="0">
                <a:solidFill>
                  <a:schemeClr val="accent1">
                    <a:lumMod val="50000"/>
                  </a:schemeClr>
                </a:solidFill>
              </a:rPr>
              <a:t>يعد مسئولا عن المحافظة على التوتر الطبيعي للعضلات ونقل النبضات العصبية التي تحافظ على وضع الجسم.</a:t>
            </a:r>
            <a:endParaRPr lang="en-US" b="1" dirty="0">
              <a:solidFill>
                <a:schemeClr val="accent1">
                  <a:lumMod val="50000"/>
                </a:schemeClr>
              </a:solidFill>
            </a:endParaRPr>
          </a:p>
          <a:p>
            <a:pPr marL="45720" indent="0">
              <a:buNone/>
            </a:pPr>
            <a:endParaRPr lang="ar-SA" dirty="0"/>
          </a:p>
        </p:txBody>
      </p:sp>
    </p:spTree>
    <p:extLst>
      <p:ext uri="{BB962C8B-B14F-4D97-AF65-F5344CB8AC3E}">
        <p14:creationId xmlns:p14="http://schemas.microsoft.com/office/powerpoint/2010/main" val="36693674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u="sng" dirty="0">
                <a:solidFill>
                  <a:srgbClr val="00B050"/>
                </a:solidFill>
              </a:rPr>
              <a:t>4- سرير المخ:</a:t>
            </a:r>
            <a:r>
              <a:rPr lang="en-US" dirty="0">
                <a:solidFill>
                  <a:srgbClr val="00B050"/>
                </a:solidFill>
              </a:rPr>
              <a:t/>
            </a:r>
            <a:br>
              <a:rPr lang="en-US" dirty="0">
                <a:solidFill>
                  <a:srgbClr val="00B050"/>
                </a:solidFill>
              </a:rPr>
            </a:br>
            <a:endParaRPr lang="ar-SA" dirty="0">
              <a:solidFill>
                <a:srgbClr val="00B050"/>
              </a:solidFill>
            </a:endParaRPr>
          </a:p>
        </p:txBody>
      </p:sp>
      <p:sp>
        <p:nvSpPr>
          <p:cNvPr id="3" name="عنصر نائب للمحتوى 2"/>
          <p:cNvSpPr>
            <a:spLocks noGrp="1"/>
          </p:cNvSpPr>
          <p:nvPr>
            <p:ph idx="1"/>
          </p:nvPr>
        </p:nvSpPr>
        <p:spPr>
          <a:blipFill>
            <a:blip r:embed="rId2">
              <a:alphaModFix amt="40000"/>
            </a:blip>
            <a:stretch>
              <a:fillRect/>
            </a:stretch>
          </a:blipFill>
        </p:spPr>
        <p:txBody>
          <a:bodyPr>
            <a:normAutofit fontScale="77500" lnSpcReduction="20000"/>
          </a:bodyPr>
          <a:lstStyle/>
          <a:p>
            <a:r>
              <a:rPr lang="ar-SA" sz="2600" b="1" dirty="0">
                <a:solidFill>
                  <a:schemeClr val="accent1">
                    <a:lumMod val="50000"/>
                  </a:schemeClr>
                </a:solidFill>
              </a:rPr>
              <a:t>ويسمي أيضا ً الدماغ البيتي وهو مجموعة داخلية من الأبنية العصبية ، ويقع بين المخ المتوسط من أسفل والمخ من أعلى، ويتكون من جزأين هما:</a:t>
            </a:r>
            <a:endParaRPr lang="en-US" sz="2600" b="1" dirty="0">
              <a:solidFill>
                <a:schemeClr val="accent1">
                  <a:lumMod val="50000"/>
                </a:schemeClr>
              </a:solidFill>
            </a:endParaRPr>
          </a:p>
          <a:p>
            <a:r>
              <a:rPr lang="ar-SA" sz="2600" b="1" u="sng" dirty="0">
                <a:solidFill>
                  <a:srgbClr val="FF0000"/>
                </a:solidFill>
              </a:rPr>
              <a:t>الأول: تحت المهاد ( </a:t>
            </a:r>
            <a:r>
              <a:rPr lang="ar-SA" sz="2600" b="1" u="sng" dirty="0" err="1">
                <a:solidFill>
                  <a:srgbClr val="FF0000"/>
                </a:solidFill>
              </a:rPr>
              <a:t>الهيبوثلاموس</a:t>
            </a:r>
            <a:r>
              <a:rPr lang="ar-SA" sz="2600" b="1" u="sng" dirty="0">
                <a:solidFill>
                  <a:srgbClr val="FF0000"/>
                </a:solidFill>
              </a:rPr>
              <a:t>):</a:t>
            </a:r>
            <a:endParaRPr lang="en-US" sz="2600" b="1" dirty="0">
              <a:solidFill>
                <a:srgbClr val="FF0000"/>
              </a:solidFill>
            </a:endParaRPr>
          </a:p>
          <a:p>
            <a:r>
              <a:rPr lang="ar-SA" sz="2600" b="1" dirty="0">
                <a:solidFill>
                  <a:schemeClr val="accent1">
                    <a:lumMod val="50000"/>
                  </a:schemeClr>
                </a:solidFill>
              </a:rPr>
              <a:t>او ما يعرف أيضا </a:t>
            </a:r>
            <a:r>
              <a:rPr lang="ar-SA" sz="2600" b="1" dirty="0" err="1">
                <a:solidFill>
                  <a:schemeClr val="accent1">
                    <a:lumMod val="50000"/>
                  </a:schemeClr>
                </a:solidFill>
              </a:rPr>
              <a:t>بإسم</a:t>
            </a:r>
            <a:r>
              <a:rPr lang="ar-SA" sz="2600" b="1" dirty="0">
                <a:solidFill>
                  <a:schemeClr val="accent1">
                    <a:lumMod val="50000"/>
                  </a:schemeClr>
                </a:solidFill>
              </a:rPr>
              <a:t> " تحرير السرير البصري" ويتكون من الغدة النخامية الخلفية، والسويقة، ومع أن </a:t>
            </a:r>
            <a:r>
              <a:rPr lang="ar-SA" sz="2600" b="1" dirty="0" err="1">
                <a:solidFill>
                  <a:schemeClr val="accent1">
                    <a:lumMod val="50000"/>
                  </a:schemeClr>
                </a:solidFill>
              </a:rPr>
              <a:t>الهيبوثلاموس</a:t>
            </a:r>
            <a:r>
              <a:rPr lang="ar-SA" sz="2600" b="1" dirty="0">
                <a:solidFill>
                  <a:schemeClr val="accent1">
                    <a:lumMod val="50000"/>
                  </a:schemeClr>
                </a:solidFill>
              </a:rPr>
              <a:t> من أصغر اجزاء المخ، إلا أنه من اهم أجزائه إذ يقوم بالوظائف التالية: </a:t>
            </a:r>
            <a:endParaRPr lang="en-US" sz="2600" b="1" dirty="0">
              <a:solidFill>
                <a:schemeClr val="accent1">
                  <a:lumMod val="50000"/>
                </a:schemeClr>
              </a:solidFill>
            </a:endParaRPr>
          </a:p>
          <a:p>
            <a:pPr lvl="0"/>
            <a:r>
              <a:rPr lang="ar-SA" sz="2600" b="1" dirty="0">
                <a:solidFill>
                  <a:schemeClr val="accent1">
                    <a:lumMod val="50000"/>
                  </a:schemeClr>
                </a:solidFill>
              </a:rPr>
              <a:t>تنظيم الجوع والعطش والنوم.</a:t>
            </a:r>
            <a:endParaRPr lang="en-US" sz="2600" b="1" dirty="0">
              <a:solidFill>
                <a:schemeClr val="accent1">
                  <a:lumMod val="50000"/>
                </a:schemeClr>
              </a:solidFill>
            </a:endParaRPr>
          </a:p>
          <a:p>
            <a:pPr lvl="0"/>
            <a:r>
              <a:rPr lang="ar-SA" sz="2600" b="1" dirty="0">
                <a:solidFill>
                  <a:schemeClr val="accent1">
                    <a:lumMod val="50000"/>
                  </a:schemeClr>
                </a:solidFill>
              </a:rPr>
              <a:t>التحكم والمحافظة على درجة حرارة الجسم </a:t>
            </a:r>
            <a:r>
              <a:rPr lang="ar-SA" sz="2600" b="1" dirty="0" err="1">
                <a:solidFill>
                  <a:schemeClr val="accent1">
                    <a:lumMod val="50000"/>
                  </a:schemeClr>
                </a:solidFill>
              </a:rPr>
              <a:t>الإعتيادية</a:t>
            </a:r>
            <a:r>
              <a:rPr lang="ar-SA" sz="2600" b="1" dirty="0">
                <a:solidFill>
                  <a:schemeClr val="accent1">
                    <a:lumMod val="50000"/>
                  </a:schemeClr>
                </a:solidFill>
              </a:rPr>
              <a:t> وضبطها.</a:t>
            </a:r>
            <a:endParaRPr lang="en-US" sz="2600" b="1" dirty="0">
              <a:solidFill>
                <a:schemeClr val="accent1">
                  <a:lumMod val="50000"/>
                </a:schemeClr>
              </a:solidFill>
            </a:endParaRPr>
          </a:p>
          <a:p>
            <a:pPr lvl="0"/>
            <a:r>
              <a:rPr lang="ar-SA" sz="2600" b="1" dirty="0">
                <a:solidFill>
                  <a:schemeClr val="accent1">
                    <a:lumMod val="50000"/>
                  </a:schemeClr>
                </a:solidFill>
              </a:rPr>
              <a:t>التحكم في الحفاظ على توازن ماء الجسم وفي السيطرة على وظيفة كل خلية من خلايا الجسم.</a:t>
            </a:r>
            <a:endParaRPr lang="en-US" sz="2600" b="1" dirty="0">
              <a:solidFill>
                <a:schemeClr val="accent1">
                  <a:lumMod val="50000"/>
                </a:schemeClr>
              </a:solidFill>
            </a:endParaRPr>
          </a:p>
          <a:p>
            <a:pPr lvl="0"/>
            <a:r>
              <a:rPr lang="ar-SA" sz="2600" b="1" dirty="0">
                <a:solidFill>
                  <a:schemeClr val="accent1">
                    <a:lumMod val="50000"/>
                  </a:schemeClr>
                </a:solidFill>
              </a:rPr>
              <a:t>التحكم في جميع الأعضاء الداخلية للإنسان مثل : التحكم في ضربات القلب وضيق </a:t>
            </a:r>
            <a:r>
              <a:rPr lang="ar-SA" sz="2600" b="1" dirty="0" err="1">
                <a:solidFill>
                  <a:schemeClr val="accent1">
                    <a:lumMod val="50000"/>
                  </a:schemeClr>
                </a:solidFill>
              </a:rPr>
              <a:t>وإتساع</a:t>
            </a:r>
            <a:r>
              <a:rPr lang="ar-SA" sz="2600" b="1" dirty="0">
                <a:solidFill>
                  <a:schemeClr val="accent1">
                    <a:lumMod val="50000"/>
                  </a:schemeClr>
                </a:solidFill>
              </a:rPr>
              <a:t> الأوعية الدموية وتقلصات الجهاز الهضمي خاصة المعدة والامعاء.</a:t>
            </a:r>
            <a:endParaRPr lang="en-US" sz="2600" b="1" dirty="0">
              <a:solidFill>
                <a:schemeClr val="accent1">
                  <a:lumMod val="50000"/>
                </a:schemeClr>
              </a:solidFill>
            </a:endParaRPr>
          </a:p>
          <a:p>
            <a:endParaRPr lang="ar-SA" dirty="0"/>
          </a:p>
        </p:txBody>
      </p:sp>
    </p:spTree>
    <p:extLst>
      <p:ext uri="{BB962C8B-B14F-4D97-AF65-F5344CB8AC3E}">
        <p14:creationId xmlns:p14="http://schemas.microsoft.com/office/powerpoint/2010/main" val="40843768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19710" y="1276564"/>
            <a:ext cx="9872871" cy="4038600"/>
          </a:xfrm>
        </p:spPr>
        <p:txBody>
          <a:bodyPr/>
          <a:lstStyle/>
          <a:p>
            <a:r>
              <a:rPr lang="ar-SA" b="1" u="sng" dirty="0">
                <a:solidFill>
                  <a:srgbClr val="FFC000"/>
                </a:solidFill>
              </a:rPr>
              <a:t>الثاني: المهاد ( </a:t>
            </a:r>
            <a:r>
              <a:rPr lang="ar-SA" b="1" u="sng" dirty="0" err="1">
                <a:solidFill>
                  <a:srgbClr val="FFC000"/>
                </a:solidFill>
              </a:rPr>
              <a:t>الثلاموس</a:t>
            </a:r>
            <a:r>
              <a:rPr lang="ar-SA" b="1" u="sng" dirty="0">
                <a:solidFill>
                  <a:srgbClr val="FFC000"/>
                </a:solidFill>
              </a:rPr>
              <a:t> ) </a:t>
            </a:r>
            <a:endParaRPr lang="en-US" b="1" dirty="0">
              <a:solidFill>
                <a:srgbClr val="FFC000"/>
              </a:solidFill>
            </a:endParaRPr>
          </a:p>
          <a:p>
            <a:pPr>
              <a:lnSpc>
                <a:spcPct val="150000"/>
              </a:lnSpc>
            </a:pPr>
            <a:r>
              <a:rPr lang="ar-SA" b="1" dirty="0">
                <a:solidFill>
                  <a:schemeClr val="accent1">
                    <a:lumMod val="50000"/>
                  </a:schemeClr>
                </a:solidFill>
              </a:rPr>
              <a:t>يأخذ شكل البيضة، ويقع في التجويف الثالث للمخ، ويعد الجزء الأخير من المخ الذي يتسلم المعلومات الجسدية قبل المخ، و يساعد </a:t>
            </a:r>
            <a:r>
              <a:rPr lang="ar-SA" b="1" dirty="0" err="1">
                <a:solidFill>
                  <a:schemeClr val="accent1">
                    <a:lumMod val="50000"/>
                  </a:schemeClr>
                </a:solidFill>
              </a:rPr>
              <a:t>الثلاموس</a:t>
            </a:r>
            <a:r>
              <a:rPr lang="ar-SA" b="1" dirty="0">
                <a:solidFill>
                  <a:schemeClr val="accent1">
                    <a:lumMod val="50000"/>
                  </a:schemeClr>
                </a:solidFill>
              </a:rPr>
              <a:t> على </a:t>
            </a:r>
            <a:r>
              <a:rPr lang="ar-SA" b="1" dirty="0" err="1">
                <a:solidFill>
                  <a:schemeClr val="accent1">
                    <a:lumMod val="50000"/>
                  </a:schemeClr>
                </a:solidFill>
              </a:rPr>
              <a:t>مايأتي</a:t>
            </a:r>
            <a:r>
              <a:rPr lang="ar-SA" b="1" dirty="0">
                <a:solidFill>
                  <a:schemeClr val="accent1">
                    <a:lumMod val="50000"/>
                  </a:schemeClr>
                </a:solidFill>
              </a:rPr>
              <a:t>: </a:t>
            </a:r>
            <a:endParaRPr lang="en-US" b="1" dirty="0">
              <a:solidFill>
                <a:schemeClr val="accent1">
                  <a:lumMod val="50000"/>
                </a:schemeClr>
              </a:solidFill>
            </a:endParaRPr>
          </a:p>
          <a:p>
            <a:pPr lvl="0">
              <a:lnSpc>
                <a:spcPct val="150000"/>
              </a:lnSpc>
            </a:pPr>
            <a:r>
              <a:rPr lang="ar-SA" b="1" dirty="0">
                <a:solidFill>
                  <a:schemeClr val="accent1">
                    <a:lumMod val="50000"/>
                  </a:schemeClr>
                </a:solidFill>
              </a:rPr>
              <a:t>إنتاج الإحساسات </a:t>
            </a:r>
            <a:r>
              <a:rPr lang="ar-SA" b="1" dirty="0" smtClean="0">
                <a:solidFill>
                  <a:schemeClr val="accent1">
                    <a:lumMod val="50000"/>
                  </a:schemeClr>
                </a:solidFill>
              </a:rPr>
              <a:t>ونقلها من </a:t>
            </a:r>
            <a:r>
              <a:rPr lang="ar-SA" b="1" dirty="0">
                <a:solidFill>
                  <a:schemeClr val="accent1">
                    <a:lumMod val="50000"/>
                  </a:schemeClr>
                </a:solidFill>
              </a:rPr>
              <a:t>مختلف أعضاء الحس إلى القشرة المخية.</a:t>
            </a:r>
            <a:endParaRPr lang="en-US" b="1" dirty="0">
              <a:solidFill>
                <a:schemeClr val="accent1">
                  <a:lumMod val="50000"/>
                </a:schemeClr>
              </a:solidFill>
            </a:endParaRPr>
          </a:p>
          <a:p>
            <a:pPr lvl="0">
              <a:lnSpc>
                <a:spcPct val="150000"/>
              </a:lnSpc>
            </a:pPr>
            <a:r>
              <a:rPr lang="ar-SA" b="1" dirty="0">
                <a:solidFill>
                  <a:schemeClr val="accent1">
                    <a:lumMod val="50000"/>
                  </a:schemeClr>
                </a:solidFill>
              </a:rPr>
              <a:t>الربط بين الإحساسات او </a:t>
            </a:r>
            <a:r>
              <a:rPr lang="ar-SA" b="1" dirty="0" smtClean="0">
                <a:solidFill>
                  <a:schemeClr val="accent1">
                    <a:lumMod val="50000"/>
                  </a:schemeClr>
                </a:solidFill>
              </a:rPr>
              <a:t>الانفعالات </a:t>
            </a:r>
            <a:r>
              <a:rPr lang="ar-SA" b="1" dirty="0">
                <a:solidFill>
                  <a:schemeClr val="accent1">
                    <a:lumMod val="50000"/>
                  </a:schemeClr>
                </a:solidFill>
              </a:rPr>
              <a:t>التي تتم فيه، كما أنه يمثل مركز الإثارة والإنذار.</a:t>
            </a:r>
            <a:endParaRPr lang="en-US" b="1" dirty="0">
              <a:solidFill>
                <a:schemeClr val="accent1">
                  <a:lumMod val="50000"/>
                </a:schemeClr>
              </a:solidFill>
            </a:endParaRPr>
          </a:p>
          <a:p>
            <a:endParaRPr lang="ar-SA" dirty="0"/>
          </a:p>
        </p:txBody>
      </p:sp>
    </p:spTree>
    <p:extLst>
      <p:ext uri="{BB962C8B-B14F-4D97-AF65-F5344CB8AC3E}">
        <p14:creationId xmlns:p14="http://schemas.microsoft.com/office/powerpoint/2010/main" val="15410295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u="sng" dirty="0" smtClean="0"/>
              <a:t>ب- النخاع </a:t>
            </a:r>
            <a:r>
              <a:rPr lang="ar-SA" b="1" u="sng" dirty="0"/>
              <a:t>الشوكي: </a:t>
            </a:r>
            <a:r>
              <a:rPr lang="en-US" dirty="0"/>
              <a:t/>
            </a:r>
            <a:br>
              <a:rPr lang="en-US" dirty="0"/>
            </a:br>
            <a:endParaRPr lang="ar-SA" dirty="0"/>
          </a:p>
        </p:txBody>
      </p:sp>
      <p:sp>
        <p:nvSpPr>
          <p:cNvPr id="3" name="عنصر نائب للمحتوى 2"/>
          <p:cNvSpPr>
            <a:spLocks noGrp="1"/>
          </p:cNvSpPr>
          <p:nvPr>
            <p:ph idx="1"/>
          </p:nvPr>
        </p:nvSpPr>
        <p:spPr>
          <a:xfrm>
            <a:off x="1143000" y="1428108"/>
            <a:ext cx="9872871" cy="5219272"/>
          </a:xfrm>
          <a:blipFill>
            <a:blip r:embed="rId2">
              <a:alphaModFix amt="40000"/>
            </a:blip>
            <a:stretch>
              <a:fillRect/>
            </a:stretch>
          </a:blipFill>
        </p:spPr>
        <p:txBody>
          <a:bodyPr>
            <a:normAutofit/>
          </a:bodyPr>
          <a:lstStyle/>
          <a:p>
            <a:pPr>
              <a:lnSpc>
                <a:spcPct val="150000"/>
              </a:lnSpc>
            </a:pPr>
            <a:r>
              <a:rPr lang="ar-SA" b="1" dirty="0">
                <a:solidFill>
                  <a:schemeClr val="accent1">
                    <a:lumMod val="50000"/>
                  </a:schemeClr>
                </a:solidFill>
              </a:rPr>
              <a:t>او ما يعرف بالحبل الشوكي، وهو جزء من الجهاز العصبي المركزي الذي يمتد داخل القناة الشوكية ( وهي قناة توجد داخل الفقرات على طول العمود الفقري)</a:t>
            </a:r>
            <a:endParaRPr lang="en-US" b="1" dirty="0">
              <a:solidFill>
                <a:schemeClr val="accent1">
                  <a:lumMod val="50000"/>
                </a:schemeClr>
              </a:solidFill>
            </a:endParaRPr>
          </a:p>
          <a:p>
            <a:pPr>
              <a:lnSpc>
                <a:spcPct val="150000"/>
              </a:lnSpc>
            </a:pPr>
            <a:r>
              <a:rPr lang="ar-SA" b="1" dirty="0">
                <a:solidFill>
                  <a:schemeClr val="accent1">
                    <a:lumMod val="50000"/>
                  </a:schemeClr>
                </a:solidFill>
              </a:rPr>
              <a:t>ويبلغ طول النخاع الشوكي حوالي 45 سم، وهو أقصر من العمود الفقري بحوالي 25 سم، ويبدأ النخاع الشوكي من النخاع المستطيل في الدماغ – قاعدة الجمجمة- يمتد إلى نهاية الثلثين العلوين من العمود الفقري أي أسفل الظهر تقريبا، والحبل الشوكي في سمك خنصر اليد على وجه التقريب.</a:t>
            </a:r>
            <a:endParaRPr lang="en-US" b="1" dirty="0">
              <a:solidFill>
                <a:schemeClr val="accent1">
                  <a:lumMod val="50000"/>
                </a:schemeClr>
              </a:solidFill>
            </a:endParaRPr>
          </a:p>
          <a:p>
            <a:endParaRPr lang="ar-SA" dirty="0"/>
          </a:p>
        </p:txBody>
      </p:sp>
    </p:spTree>
    <p:extLst>
      <p:ext uri="{BB962C8B-B14F-4D97-AF65-F5344CB8AC3E}">
        <p14:creationId xmlns:p14="http://schemas.microsoft.com/office/powerpoint/2010/main" val="17988348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5309" y="1641455"/>
            <a:ext cx="2034269" cy="4479719"/>
          </a:xfrm>
          <a:prstGeom prst="rect">
            <a:avLst/>
          </a:prstGeom>
        </p:spPr>
      </p:pic>
      <p:sp>
        <p:nvSpPr>
          <p:cNvPr id="2" name="عنوان 1"/>
          <p:cNvSpPr>
            <a:spLocks noGrp="1"/>
          </p:cNvSpPr>
          <p:nvPr>
            <p:ph type="title"/>
          </p:nvPr>
        </p:nvSpPr>
        <p:spPr/>
        <p:txBody>
          <a:bodyPr/>
          <a:lstStyle/>
          <a:p>
            <a:r>
              <a:rPr lang="ar-SA" dirty="0" smtClean="0"/>
              <a:t>ينقسم </a:t>
            </a:r>
            <a:r>
              <a:rPr lang="ar-SA" dirty="0"/>
              <a:t>الجهاز العصبي إلى ثلاثة أقسام: </a:t>
            </a:r>
            <a:r>
              <a:rPr lang="en-US" dirty="0"/>
              <a:t/>
            </a:r>
            <a:br>
              <a:rPr lang="en-US" dirty="0"/>
            </a:br>
            <a:endParaRPr lang="ar-SA" dirty="0"/>
          </a:p>
        </p:txBody>
      </p:sp>
      <p:sp>
        <p:nvSpPr>
          <p:cNvPr id="3" name="عنصر نائب للمحتوى 2"/>
          <p:cNvSpPr>
            <a:spLocks noGrp="1"/>
          </p:cNvSpPr>
          <p:nvPr>
            <p:ph idx="1"/>
          </p:nvPr>
        </p:nvSpPr>
        <p:spPr>
          <a:xfrm>
            <a:off x="316064" y="1461052"/>
            <a:ext cx="11529391" cy="5039140"/>
          </a:xfrm>
        </p:spPr>
        <p:txBody>
          <a:bodyPr>
            <a:noAutofit/>
          </a:bodyPr>
          <a:lstStyle/>
          <a:p>
            <a:r>
              <a:rPr lang="ar-SA" sz="1800" b="1" dirty="0"/>
              <a:t>أولاً: الجاهز العصبي المركزي </a:t>
            </a:r>
            <a:endParaRPr lang="en-US" sz="1800" dirty="0"/>
          </a:p>
          <a:p>
            <a:r>
              <a:rPr lang="ar-SA" sz="1800" b="1" dirty="0">
                <a:solidFill>
                  <a:schemeClr val="accent1">
                    <a:lumMod val="50000"/>
                  </a:schemeClr>
                </a:solidFill>
              </a:rPr>
              <a:t>يشمل الجهاز العصبي كل من الدماغ والحبل الشوكي.</a:t>
            </a:r>
            <a:endParaRPr lang="en-US" sz="1800" b="1" dirty="0">
              <a:solidFill>
                <a:schemeClr val="accent1">
                  <a:lumMod val="50000"/>
                </a:schemeClr>
              </a:solidFill>
            </a:endParaRPr>
          </a:p>
          <a:p>
            <a:r>
              <a:rPr lang="ar-SA" sz="1800" b="1" dirty="0"/>
              <a:t>ثانياً: الجهاز العصبي المحيطي</a:t>
            </a:r>
            <a:endParaRPr lang="en-US" sz="1800" dirty="0"/>
          </a:p>
          <a:p>
            <a:r>
              <a:rPr lang="ar-SA" sz="1800" b="1" dirty="0">
                <a:solidFill>
                  <a:schemeClr val="accent1">
                    <a:lumMod val="50000"/>
                  </a:schemeClr>
                </a:solidFill>
              </a:rPr>
              <a:t>يضم الجهاز العصبي المحيطي سلسلة الأعصاب التي تصل الجهاز العصبي المركزي </a:t>
            </a:r>
            <a:r>
              <a:rPr lang="ar-SA" sz="1800" b="1" dirty="0" err="1">
                <a:solidFill>
                  <a:schemeClr val="accent1">
                    <a:lumMod val="50000"/>
                  </a:schemeClr>
                </a:solidFill>
              </a:rPr>
              <a:t>باأعضاء</a:t>
            </a:r>
            <a:r>
              <a:rPr lang="ar-SA" sz="1800" b="1" dirty="0">
                <a:solidFill>
                  <a:schemeClr val="accent1">
                    <a:lumMod val="50000"/>
                  </a:schemeClr>
                </a:solidFill>
              </a:rPr>
              <a:t> المختلفة، وتقسم الأعصاب إلى نوعين: </a:t>
            </a:r>
            <a:endParaRPr lang="en-US" sz="1800" b="1" dirty="0">
              <a:solidFill>
                <a:schemeClr val="accent1">
                  <a:lumMod val="50000"/>
                </a:schemeClr>
              </a:solidFill>
            </a:endParaRPr>
          </a:p>
          <a:p>
            <a:r>
              <a:rPr lang="ar-SA" sz="1800" b="1" dirty="0">
                <a:solidFill>
                  <a:schemeClr val="accent1">
                    <a:lumMod val="50000"/>
                  </a:schemeClr>
                </a:solidFill>
              </a:rPr>
              <a:t>الأعصاب المخية.</a:t>
            </a:r>
            <a:endParaRPr lang="en-US" sz="1800" b="1" dirty="0">
              <a:solidFill>
                <a:schemeClr val="accent1">
                  <a:lumMod val="50000"/>
                </a:schemeClr>
              </a:solidFill>
            </a:endParaRPr>
          </a:p>
          <a:p>
            <a:r>
              <a:rPr lang="ar-SA" sz="1800" b="1" dirty="0">
                <a:solidFill>
                  <a:schemeClr val="accent1">
                    <a:lumMod val="50000"/>
                  </a:schemeClr>
                </a:solidFill>
              </a:rPr>
              <a:t>الأعصاب الشوكية.</a:t>
            </a:r>
            <a:endParaRPr lang="en-US" sz="1800" b="1" dirty="0">
              <a:solidFill>
                <a:schemeClr val="accent1">
                  <a:lumMod val="50000"/>
                </a:schemeClr>
              </a:solidFill>
            </a:endParaRPr>
          </a:p>
          <a:p>
            <a:r>
              <a:rPr lang="ar-SA" sz="1800" b="1" dirty="0"/>
              <a:t>ثالثاً: الجهاز العصبي المستقل</a:t>
            </a:r>
            <a:endParaRPr lang="en-US" sz="1800" dirty="0"/>
          </a:p>
          <a:p>
            <a:pPr>
              <a:lnSpc>
                <a:spcPct val="150000"/>
              </a:lnSpc>
            </a:pPr>
            <a:r>
              <a:rPr lang="ar-SA" sz="1800" b="1" dirty="0" smtClean="0">
                <a:solidFill>
                  <a:schemeClr val="accent1">
                    <a:lumMod val="50000"/>
                  </a:schemeClr>
                </a:solidFill>
              </a:rPr>
              <a:t>هو </a:t>
            </a:r>
            <a:r>
              <a:rPr lang="ar-SA" sz="1800" b="1" dirty="0">
                <a:solidFill>
                  <a:schemeClr val="accent1">
                    <a:lumMod val="50000"/>
                  </a:schemeClr>
                </a:solidFill>
              </a:rPr>
              <a:t>الجهاز العصبي اللاإرادي الذي يسيطر وينظم الأحشاء الداخلية للإنسان والحركات المستقلة عن إرادة الإنسان كعمليات الهضم وتقلصات المعدة والأمعاء وتنظيم ضربات القلب وإفراز الغدد والإحساسات </a:t>
            </a:r>
            <a:r>
              <a:rPr lang="ar-SA" sz="1800" b="1" dirty="0" err="1">
                <a:solidFill>
                  <a:schemeClr val="accent1">
                    <a:lumMod val="50000"/>
                  </a:schemeClr>
                </a:solidFill>
              </a:rPr>
              <a:t>الحشوية</a:t>
            </a:r>
            <a:r>
              <a:rPr lang="ar-SA" sz="1800" b="1" dirty="0">
                <a:solidFill>
                  <a:schemeClr val="accent1">
                    <a:lumMod val="50000"/>
                  </a:schemeClr>
                </a:solidFill>
              </a:rPr>
              <a:t>، ويتألف من الجهاز العصبي الودي ( </a:t>
            </a:r>
            <a:r>
              <a:rPr lang="ar-SA" sz="1800" b="1" dirty="0" err="1">
                <a:solidFill>
                  <a:schemeClr val="accent1">
                    <a:lumMod val="50000"/>
                  </a:schemeClr>
                </a:solidFill>
              </a:rPr>
              <a:t>السمثاوي</a:t>
            </a:r>
            <a:r>
              <a:rPr lang="ar-SA" sz="1800" b="1" dirty="0">
                <a:solidFill>
                  <a:schemeClr val="accent1">
                    <a:lumMod val="50000"/>
                  </a:schemeClr>
                </a:solidFill>
              </a:rPr>
              <a:t>) ، والجهاز العصبي </a:t>
            </a:r>
            <a:r>
              <a:rPr lang="ar-SA" sz="1800" b="1" dirty="0" err="1">
                <a:solidFill>
                  <a:schemeClr val="accent1">
                    <a:lumMod val="50000"/>
                  </a:schemeClr>
                </a:solidFill>
              </a:rPr>
              <a:t>اللاودي</a:t>
            </a:r>
            <a:r>
              <a:rPr lang="ar-SA" sz="1800" b="1" dirty="0">
                <a:solidFill>
                  <a:schemeClr val="accent1">
                    <a:lumMod val="50000"/>
                  </a:schemeClr>
                </a:solidFill>
              </a:rPr>
              <a:t> ( </a:t>
            </a:r>
            <a:r>
              <a:rPr lang="ar-SA" sz="1800" b="1" dirty="0" err="1">
                <a:solidFill>
                  <a:schemeClr val="accent1">
                    <a:lumMod val="50000"/>
                  </a:schemeClr>
                </a:solidFill>
              </a:rPr>
              <a:t>الباراسمبثاوي</a:t>
            </a:r>
            <a:r>
              <a:rPr lang="ar-SA" sz="1800" b="1" dirty="0">
                <a:solidFill>
                  <a:schemeClr val="accent1">
                    <a:lumMod val="50000"/>
                  </a:schemeClr>
                </a:solidFill>
              </a:rPr>
              <a:t>).</a:t>
            </a:r>
            <a:endParaRPr lang="en-US" sz="1800" b="1" dirty="0">
              <a:solidFill>
                <a:schemeClr val="accent1">
                  <a:lumMod val="50000"/>
                </a:schemeClr>
              </a:solidFill>
            </a:endParaRPr>
          </a:p>
        </p:txBody>
      </p:sp>
    </p:spTree>
    <p:extLst>
      <p:ext uri="{BB962C8B-B14F-4D97-AF65-F5344CB8AC3E}">
        <p14:creationId xmlns:p14="http://schemas.microsoft.com/office/powerpoint/2010/main" val="3401983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blipFill>
            <a:blip r:embed="rId2">
              <a:alphaModFix amt="40000"/>
            </a:blip>
            <a:stretch>
              <a:fillRect/>
            </a:stretch>
          </a:blipFill>
        </p:spPr>
        <p:txBody>
          <a:bodyPr/>
          <a:lstStyle/>
          <a:p>
            <a:pPr>
              <a:lnSpc>
                <a:spcPct val="150000"/>
              </a:lnSpc>
            </a:pPr>
            <a:r>
              <a:rPr lang="ar-SA" b="1" dirty="0">
                <a:solidFill>
                  <a:schemeClr val="accent1">
                    <a:lumMod val="50000"/>
                  </a:schemeClr>
                </a:solidFill>
              </a:rPr>
              <a:t>والحبل الشوكي مجوف من الداخل لوجود قناة ضيقة فيه، تختفي أحيانا لدي الكبارـ تسمى ب"القناة المركزية"  يجري فيها السائل </a:t>
            </a:r>
            <a:r>
              <a:rPr lang="ar-SA" b="1" dirty="0" err="1">
                <a:solidFill>
                  <a:schemeClr val="accent1">
                    <a:lumMod val="50000"/>
                  </a:schemeClr>
                </a:solidFill>
              </a:rPr>
              <a:t>اللدماغي</a:t>
            </a:r>
            <a:r>
              <a:rPr lang="ar-SA" b="1" dirty="0">
                <a:solidFill>
                  <a:schemeClr val="accent1">
                    <a:lumMod val="50000"/>
                  </a:schemeClr>
                </a:solidFill>
              </a:rPr>
              <a:t> الشوكي. ولحماية الحبل الشوكي يحيط به كل من: عظام العمود الفقري وأغشية السحايا – وهي نفس الأغشية الثلاثة التي تغلف الدماغ "وهي الأم الحنونة والأم الجافية والعنكبوتية".</a:t>
            </a:r>
            <a:endParaRPr lang="en-US" b="1" dirty="0">
              <a:solidFill>
                <a:schemeClr val="accent1">
                  <a:lumMod val="50000"/>
                </a:schemeClr>
              </a:solidFill>
            </a:endParaRPr>
          </a:p>
          <a:p>
            <a:endParaRPr lang="ar-SA" dirty="0"/>
          </a:p>
        </p:txBody>
      </p:sp>
    </p:spTree>
    <p:extLst>
      <p:ext uri="{BB962C8B-B14F-4D97-AF65-F5344CB8AC3E}">
        <p14:creationId xmlns:p14="http://schemas.microsoft.com/office/powerpoint/2010/main" val="42249966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u="sng" dirty="0" err="1"/>
              <a:t>ثانيا:الجهاز</a:t>
            </a:r>
            <a:r>
              <a:rPr lang="ar-SA" b="1" u="sng" dirty="0"/>
              <a:t> العصبي الطرفي:</a:t>
            </a:r>
            <a:endParaRPr lang="en-US" dirty="0"/>
          </a:p>
        </p:txBody>
      </p:sp>
      <p:sp>
        <p:nvSpPr>
          <p:cNvPr id="3" name="عنصر نائب للمحتوى 2"/>
          <p:cNvSpPr>
            <a:spLocks noGrp="1"/>
          </p:cNvSpPr>
          <p:nvPr>
            <p:ph idx="1"/>
          </p:nvPr>
        </p:nvSpPr>
        <p:spPr>
          <a:blipFill>
            <a:blip r:embed="rId2">
              <a:alphaModFix amt="40000"/>
            </a:blip>
            <a:stretch>
              <a:fillRect/>
            </a:stretch>
          </a:blipFill>
        </p:spPr>
        <p:txBody>
          <a:bodyPr>
            <a:normAutofit fontScale="85000" lnSpcReduction="20000"/>
          </a:bodyPr>
          <a:lstStyle/>
          <a:p>
            <a:r>
              <a:rPr lang="ar-SA" sz="2600" b="1" dirty="0">
                <a:solidFill>
                  <a:schemeClr val="accent1">
                    <a:lumMod val="50000"/>
                  </a:schemeClr>
                </a:solidFill>
              </a:rPr>
              <a:t>وهو الجزء الثاني من الجهاز العصبي وهناك نوعان من الأعصاب الطرفية، يمكن الإشارة إليهما على النحو التالي:</a:t>
            </a:r>
            <a:endParaRPr lang="en-US" sz="2600" b="1" dirty="0">
              <a:solidFill>
                <a:schemeClr val="accent1">
                  <a:lumMod val="50000"/>
                </a:schemeClr>
              </a:solidFill>
            </a:endParaRPr>
          </a:p>
          <a:p>
            <a:pPr marL="45720" indent="0">
              <a:buNone/>
            </a:pPr>
            <a:r>
              <a:rPr lang="ar-SA" sz="2600" b="1" dirty="0">
                <a:solidFill>
                  <a:srgbClr val="FF0000"/>
                </a:solidFill>
              </a:rPr>
              <a:t>النوع الاول: الأعصاب </a:t>
            </a:r>
            <a:r>
              <a:rPr lang="ar-SA" sz="2600" b="1" dirty="0" err="1">
                <a:solidFill>
                  <a:srgbClr val="FF0000"/>
                </a:solidFill>
              </a:rPr>
              <a:t>القحفية</a:t>
            </a:r>
            <a:r>
              <a:rPr lang="ar-SA" sz="2600" b="1" dirty="0">
                <a:solidFill>
                  <a:srgbClr val="FF0000"/>
                </a:solidFill>
              </a:rPr>
              <a:t>:</a:t>
            </a:r>
            <a:endParaRPr lang="en-US" sz="2600" b="1" dirty="0">
              <a:solidFill>
                <a:srgbClr val="FF0000"/>
              </a:solidFill>
            </a:endParaRPr>
          </a:p>
          <a:p>
            <a:r>
              <a:rPr lang="ar-SA" sz="2600" b="1" dirty="0">
                <a:solidFill>
                  <a:schemeClr val="accent1">
                    <a:lumMod val="50000"/>
                  </a:schemeClr>
                </a:solidFill>
              </a:rPr>
              <a:t>أو ما تعرف بالأعصاب المحيطية عدد هذه الأعصاب اثنا عشر زوجا يغذي نصفها الجانب الأيمن من الجسم ( الدماغ والأحشاء ) والنصف الآخر يغذي الجانب الأيسر. وتخرج هذه الأعصاب من جذع المخ.  وتنقسم هذه الأعصاب إلى ثلاث مجموعات:</a:t>
            </a:r>
            <a:endParaRPr lang="en-US" sz="2600" b="1" dirty="0">
              <a:solidFill>
                <a:schemeClr val="accent1">
                  <a:lumMod val="50000"/>
                </a:schemeClr>
              </a:solidFill>
            </a:endParaRPr>
          </a:p>
          <a:p>
            <a:pPr lvl="0"/>
            <a:r>
              <a:rPr lang="ar-SA" sz="2600" b="1" dirty="0">
                <a:solidFill>
                  <a:schemeClr val="accent1">
                    <a:lumMod val="50000"/>
                  </a:schemeClr>
                </a:solidFill>
              </a:rPr>
              <a:t>الأعصاب الحركية: وتشمل كل من العصب المحرك لمقلة العين، والعصب البكري والعصب المبعد والعصب الشوكي.</a:t>
            </a:r>
            <a:endParaRPr lang="en-US" sz="2600" b="1" dirty="0">
              <a:solidFill>
                <a:schemeClr val="accent1">
                  <a:lumMod val="50000"/>
                </a:schemeClr>
              </a:solidFill>
            </a:endParaRPr>
          </a:p>
          <a:p>
            <a:pPr lvl="0"/>
            <a:r>
              <a:rPr lang="ar-SA" sz="2600" b="1" dirty="0">
                <a:solidFill>
                  <a:schemeClr val="accent1">
                    <a:lumMod val="50000"/>
                  </a:schemeClr>
                </a:solidFill>
              </a:rPr>
              <a:t>الأعصاب الحسية: وتشمل العصب الشمي، والعصب البصري، والعصب السمعي.</a:t>
            </a:r>
            <a:endParaRPr lang="en-US" sz="2600" b="1" dirty="0">
              <a:solidFill>
                <a:schemeClr val="accent1">
                  <a:lumMod val="50000"/>
                </a:schemeClr>
              </a:solidFill>
            </a:endParaRPr>
          </a:p>
          <a:p>
            <a:pPr lvl="0"/>
            <a:r>
              <a:rPr lang="ar-SA" sz="2600" b="1" dirty="0">
                <a:solidFill>
                  <a:schemeClr val="accent1">
                    <a:lumMod val="50000"/>
                  </a:schemeClr>
                </a:solidFill>
              </a:rPr>
              <a:t>الأعصاب المختلطة( حس حركية): وتشمل العصب التوأمي الثلاثي والعصب الوجهي والعصب اللساني.</a:t>
            </a:r>
            <a:endParaRPr lang="en-US" sz="2600" b="1" dirty="0">
              <a:solidFill>
                <a:schemeClr val="accent1">
                  <a:lumMod val="50000"/>
                </a:schemeClr>
              </a:solidFill>
            </a:endParaRPr>
          </a:p>
          <a:p>
            <a:endParaRPr lang="ar-SA" dirty="0"/>
          </a:p>
        </p:txBody>
      </p:sp>
    </p:spTree>
    <p:extLst>
      <p:ext uri="{BB962C8B-B14F-4D97-AF65-F5344CB8AC3E}">
        <p14:creationId xmlns:p14="http://schemas.microsoft.com/office/powerpoint/2010/main" val="333472206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3000" y="427383"/>
            <a:ext cx="9872871" cy="6013174"/>
          </a:xfrm>
          <a:blipFill>
            <a:blip r:embed="rId2">
              <a:alphaModFix amt="40000"/>
            </a:blip>
            <a:stretch>
              <a:fillRect/>
            </a:stretch>
          </a:blipFill>
        </p:spPr>
        <p:txBody>
          <a:bodyPr>
            <a:normAutofit/>
          </a:bodyPr>
          <a:lstStyle/>
          <a:p>
            <a:pPr marL="45720" indent="0">
              <a:buNone/>
            </a:pPr>
            <a:r>
              <a:rPr lang="ar-SA" sz="2400" b="1" dirty="0">
                <a:solidFill>
                  <a:srgbClr val="FF0000"/>
                </a:solidFill>
              </a:rPr>
              <a:t>النوع الثاني: الأعصاب </a:t>
            </a:r>
            <a:r>
              <a:rPr lang="ar-SA" sz="2400" b="1" dirty="0" err="1">
                <a:solidFill>
                  <a:srgbClr val="FF0000"/>
                </a:solidFill>
              </a:rPr>
              <a:t>الشوكبة</a:t>
            </a:r>
            <a:r>
              <a:rPr lang="ar-SA" sz="2400" b="1" dirty="0">
                <a:solidFill>
                  <a:srgbClr val="FF0000"/>
                </a:solidFill>
              </a:rPr>
              <a:t> </a:t>
            </a:r>
            <a:r>
              <a:rPr lang="en-GB" sz="2400" b="1" dirty="0">
                <a:solidFill>
                  <a:srgbClr val="FF0000"/>
                </a:solidFill>
              </a:rPr>
              <a:t>Spinal nerve</a:t>
            </a:r>
            <a:r>
              <a:rPr lang="ar-SA" sz="2400" b="1" dirty="0">
                <a:solidFill>
                  <a:srgbClr val="FF0000"/>
                </a:solidFill>
              </a:rPr>
              <a:t> :</a:t>
            </a:r>
            <a:endParaRPr lang="en-US" sz="2400" b="1" dirty="0">
              <a:solidFill>
                <a:srgbClr val="FF0000"/>
              </a:solidFill>
            </a:endParaRPr>
          </a:p>
          <a:p>
            <a:r>
              <a:rPr lang="ar-SA" sz="2400" b="1" dirty="0">
                <a:solidFill>
                  <a:schemeClr val="accent1">
                    <a:lumMod val="50000"/>
                  </a:schemeClr>
                </a:solidFill>
              </a:rPr>
              <a:t>توجد الأعصاب الشوكية </a:t>
            </a:r>
            <a:r>
              <a:rPr lang="en-GB" sz="2400" b="1" dirty="0">
                <a:solidFill>
                  <a:schemeClr val="accent1">
                    <a:lumMod val="50000"/>
                  </a:schemeClr>
                </a:solidFill>
              </a:rPr>
              <a:t>Spinal nerve</a:t>
            </a:r>
            <a:r>
              <a:rPr lang="ar-SA" sz="2400" b="1" dirty="0">
                <a:solidFill>
                  <a:schemeClr val="accent1">
                    <a:lumMod val="50000"/>
                  </a:schemeClr>
                </a:solidFill>
              </a:rPr>
              <a:t> مرتبة في أزواج متعاقبة بانتظام على جانبي الحبل الشوكي. ويبلغ عددها (31) زوجاً تخرج من النخاع الشوكي. وتخرج من بين فقرات العمود الفقري.</a:t>
            </a:r>
            <a:endParaRPr lang="en-US" sz="2400" b="1" dirty="0">
              <a:solidFill>
                <a:schemeClr val="accent1">
                  <a:lumMod val="50000"/>
                </a:schemeClr>
              </a:solidFill>
            </a:endParaRPr>
          </a:p>
          <a:p>
            <a:r>
              <a:rPr lang="ar-SA" sz="2400" b="1" dirty="0">
                <a:solidFill>
                  <a:schemeClr val="accent1">
                    <a:lumMod val="50000"/>
                  </a:schemeClr>
                </a:solidFill>
              </a:rPr>
              <a:t>وعادة </a:t>
            </a:r>
            <a:r>
              <a:rPr lang="ar-SA" sz="2400" b="1" dirty="0" err="1">
                <a:solidFill>
                  <a:schemeClr val="accent1">
                    <a:lumMod val="50000"/>
                  </a:schemeClr>
                </a:solidFill>
              </a:rPr>
              <a:t>ماتسمي</a:t>
            </a:r>
            <a:r>
              <a:rPr lang="ar-SA" sz="2400" b="1" dirty="0">
                <a:solidFill>
                  <a:schemeClr val="accent1">
                    <a:lumMod val="50000"/>
                  </a:schemeClr>
                </a:solidFill>
              </a:rPr>
              <a:t> الأعصاب الشوكية باسم المنطقة التي تنبع منها حسب الفقرة في العمود الفقري، والمناطق الشوكية مقسمة كالتالي:</a:t>
            </a:r>
            <a:endParaRPr lang="en-US" sz="2400" b="1" dirty="0">
              <a:solidFill>
                <a:schemeClr val="accent1">
                  <a:lumMod val="50000"/>
                </a:schemeClr>
              </a:solidFill>
            </a:endParaRPr>
          </a:p>
          <a:p>
            <a:r>
              <a:rPr lang="ar-SA" sz="2400" b="1" dirty="0">
                <a:solidFill>
                  <a:schemeClr val="accent1">
                    <a:lumMod val="50000"/>
                  </a:schemeClr>
                </a:solidFill>
              </a:rPr>
              <a:t>1) ثمانية مناطق عنقية </a:t>
            </a:r>
            <a:r>
              <a:rPr lang="en-GB" sz="2400" b="1" dirty="0">
                <a:solidFill>
                  <a:schemeClr val="accent1">
                    <a:lumMod val="50000"/>
                  </a:schemeClr>
                </a:solidFill>
              </a:rPr>
              <a:t>Cervical Segments </a:t>
            </a:r>
            <a:endParaRPr lang="en-US" sz="2400" b="1" dirty="0">
              <a:solidFill>
                <a:schemeClr val="accent1">
                  <a:lumMod val="50000"/>
                </a:schemeClr>
              </a:solidFill>
            </a:endParaRPr>
          </a:p>
          <a:p>
            <a:r>
              <a:rPr lang="ar-SA" sz="2400" b="1" dirty="0" smtClean="0">
                <a:solidFill>
                  <a:schemeClr val="accent1">
                    <a:lumMod val="50000"/>
                  </a:schemeClr>
                </a:solidFill>
              </a:rPr>
              <a:t>2</a:t>
            </a:r>
            <a:r>
              <a:rPr lang="ar-SA" sz="2400" b="1" dirty="0">
                <a:solidFill>
                  <a:schemeClr val="accent1">
                    <a:lumMod val="50000"/>
                  </a:schemeClr>
                </a:solidFill>
              </a:rPr>
              <a:t>) اثنتا عشر منطقة صدرية </a:t>
            </a:r>
            <a:r>
              <a:rPr lang="en-US" sz="2400" b="1" dirty="0">
                <a:solidFill>
                  <a:schemeClr val="accent1">
                    <a:lumMod val="50000"/>
                  </a:schemeClr>
                </a:solidFill>
              </a:rPr>
              <a:t>Thoracic Segment</a:t>
            </a:r>
          </a:p>
          <a:p>
            <a:r>
              <a:rPr lang="ar-SA" sz="2400" b="1" dirty="0" smtClean="0">
                <a:solidFill>
                  <a:schemeClr val="accent1">
                    <a:lumMod val="50000"/>
                  </a:schemeClr>
                </a:solidFill>
              </a:rPr>
              <a:t>3</a:t>
            </a:r>
            <a:r>
              <a:rPr lang="ar-SA" sz="2400" b="1" dirty="0">
                <a:solidFill>
                  <a:schemeClr val="accent1">
                    <a:lumMod val="50000"/>
                  </a:schemeClr>
                </a:solidFill>
              </a:rPr>
              <a:t>) خمس مناطق قطنية </a:t>
            </a:r>
            <a:r>
              <a:rPr lang="en-GB" sz="2400" b="1" dirty="0">
                <a:solidFill>
                  <a:schemeClr val="accent1">
                    <a:lumMod val="50000"/>
                  </a:schemeClr>
                </a:solidFill>
              </a:rPr>
              <a:t>Lumbar Segment</a:t>
            </a:r>
            <a:endParaRPr lang="en-US" sz="2400" b="1" dirty="0">
              <a:solidFill>
                <a:schemeClr val="accent1">
                  <a:lumMod val="50000"/>
                </a:schemeClr>
              </a:solidFill>
            </a:endParaRPr>
          </a:p>
          <a:p>
            <a:r>
              <a:rPr lang="ar-SA" sz="2400" b="1" dirty="0" smtClean="0">
                <a:solidFill>
                  <a:schemeClr val="accent1">
                    <a:lumMod val="50000"/>
                  </a:schemeClr>
                </a:solidFill>
              </a:rPr>
              <a:t>4</a:t>
            </a:r>
            <a:r>
              <a:rPr lang="ar-SA" sz="2400" b="1" dirty="0">
                <a:solidFill>
                  <a:schemeClr val="accent1">
                    <a:lumMod val="50000"/>
                  </a:schemeClr>
                </a:solidFill>
              </a:rPr>
              <a:t>) خمسة مناطق عجزية </a:t>
            </a:r>
            <a:r>
              <a:rPr lang="en-GB" sz="2400" b="1" dirty="0">
                <a:solidFill>
                  <a:schemeClr val="accent1">
                    <a:lumMod val="50000"/>
                  </a:schemeClr>
                </a:solidFill>
              </a:rPr>
              <a:t>Sacral Segment</a:t>
            </a:r>
            <a:endParaRPr lang="en-US" sz="2400" b="1" dirty="0">
              <a:solidFill>
                <a:schemeClr val="accent1">
                  <a:lumMod val="50000"/>
                </a:schemeClr>
              </a:solidFill>
            </a:endParaRPr>
          </a:p>
          <a:p>
            <a:r>
              <a:rPr lang="ar-SA" sz="2400" b="1" dirty="0" smtClean="0">
                <a:solidFill>
                  <a:schemeClr val="accent1">
                    <a:lumMod val="50000"/>
                  </a:schemeClr>
                </a:solidFill>
              </a:rPr>
              <a:t>5</a:t>
            </a:r>
            <a:r>
              <a:rPr lang="ar-SA" sz="2400" b="1" dirty="0">
                <a:solidFill>
                  <a:schemeClr val="accent1">
                    <a:lumMod val="50000"/>
                  </a:schemeClr>
                </a:solidFill>
              </a:rPr>
              <a:t>) منطقة </a:t>
            </a:r>
            <a:r>
              <a:rPr lang="ar-SA" sz="2400" b="1" dirty="0" err="1">
                <a:solidFill>
                  <a:schemeClr val="accent1">
                    <a:lumMod val="50000"/>
                  </a:schemeClr>
                </a:solidFill>
              </a:rPr>
              <a:t>عصعصية</a:t>
            </a:r>
            <a:r>
              <a:rPr lang="ar-SA" sz="2400" b="1" dirty="0">
                <a:solidFill>
                  <a:schemeClr val="accent1">
                    <a:lumMod val="50000"/>
                  </a:schemeClr>
                </a:solidFill>
              </a:rPr>
              <a:t> واحدة </a:t>
            </a:r>
            <a:r>
              <a:rPr lang="en-GB" sz="2400" b="1" dirty="0">
                <a:solidFill>
                  <a:schemeClr val="accent1">
                    <a:lumMod val="50000"/>
                  </a:schemeClr>
                </a:solidFill>
              </a:rPr>
              <a:t>Coccygeal Segment</a:t>
            </a:r>
            <a:endParaRPr lang="en-US" sz="2400" b="1" dirty="0">
              <a:solidFill>
                <a:schemeClr val="accent1">
                  <a:lumMod val="50000"/>
                </a:schemeClr>
              </a:solidFill>
            </a:endParaRPr>
          </a:p>
          <a:p>
            <a:endParaRPr lang="ar-SA" sz="2400" b="1" dirty="0">
              <a:solidFill>
                <a:schemeClr val="accent1">
                  <a:lumMod val="50000"/>
                </a:schemeClr>
              </a:solidFill>
            </a:endParaRPr>
          </a:p>
        </p:txBody>
      </p:sp>
    </p:spTree>
    <p:extLst>
      <p:ext uri="{BB962C8B-B14F-4D97-AF65-F5344CB8AC3E}">
        <p14:creationId xmlns:p14="http://schemas.microsoft.com/office/powerpoint/2010/main" val="405745347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b="1" u="sng" dirty="0"/>
              <a:t>ثالثا: الجهاز العصبي المستقل ( او الذاتي) </a:t>
            </a:r>
            <a:r>
              <a:rPr lang="en-GB" b="1" u="sng" dirty="0"/>
              <a:t>Autonomic Nerves</a:t>
            </a:r>
            <a:r>
              <a:rPr lang="en-US" dirty="0"/>
              <a:t/>
            </a:r>
            <a:br>
              <a:rPr lang="en-US" dirty="0"/>
            </a:br>
            <a:endParaRPr lang="ar-SA" dirty="0"/>
          </a:p>
        </p:txBody>
      </p:sp>
      <p:sp>
        <p:nvSpPr>
          <p:cNvPr id="3" name="عنصر نائب للمحتوى 2"/>
          <p:cNvSpPr>
            <a:spLocks noGrp="1"/>
          </p:cNvSpPr>
          <p:nvPr>
            <p:ph idx="1"/>
          </p:nvPr>
        </p:nvSpPr>
        <p:spPr>
          <a:xfrm>
            <a:off x="1143000" y="2077948"/>
            <a:ext cx="9872871" cy="4038600"/>
          </a:xfrm>
        </p:spPr>
        <p:txBody>
          <a:bodyPr>
            <a:normAutofit/>
          </a:bodyPr>
          <a:lstStyle/>
          <a:p>
            <a:pPr lvl="0">
              <a:lnSpc>
                <a:spcPct val="170000"/>
              </a:lnSpc>
            </a:pPr>
            <a:r>
              <a:rPr lang="ar-EG" sz="2400" b="1" dirty="0">
                <a:solidFill>
                  <a:schemeClr val="accent1">
                    <a:lumMod val="50000"/>
                  </a:schemeClr>
                </a:solidFill>
              </a:rPr>
              <a:t>ويتكون من الأعصاب الداخلية في الجسم والتي من خلالها تتم السيطرة على الوظائف الحيوية وتنظيم عملها داخل جسم الإنسان من الأعصاب الموجودة في الجهاز الدوري والجهاز التنفسي والجهاز الهضمي ، وينقسم إلى </a:t>
            </a:r>
            <a:r>
              <a:rPr lang="ar-EG" sz="2400" b="1" dirty="0" smtClean="0">
                <a:solidFill>
                  <a:schemeClr val="accent1">
                    <a:lumMod val="50000"/>
                  </a:schemeClr>
                </a:solidFill>
              </a:rPr>
              <a:t>قسمين</a:t>
            </a:r>
            <a:r>
              <a:rPr lang="ar-SA" sz="2400" b="1" dirty="0">
                <a:solidFill>
                  <a:schemeClr val="accent1">
                    <a:lumMod val="50000"/>
                  </a:schemeClr>
                </a:solidFill>
              </a:rPr>
              <a:t>:</a:t>
            </a:r>
            <a:endParaRPr lang="en-US" sz="2400" b="1" dirty="0">
              <a:solidFill>
                <a:schemeClr val="accent1">
                  <a:lumMod val="50000"/>
                </a:schemeClr>
              </a:solidFill>
            </a:endParaRPr>
          </a:p>
        </p:txBody>
      </p:sp>
    </p:spTree>
    <p:extLst>
      <p:ext uri="{BB962C8B-B14F-4D97-AF65-F5344CB8AC3E}">
        <p14:creationId xmlns:p14="http://schemas.microsoft.com/office/powerpoint/2010/main" val="174808591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1207674" y="854766"/>
            <a:ext cx="9874250" cy="5739917"/>
          </a:xfrm>
        </p:spPr>
        <p:txBody>
          <a:bodyPr>
            <a:normAutofit fontScale="92500" lnSpcReduction="20000"/>
          </a:bodyPr>
          <a:lstStyle/>
          <a:p>
            <a:pPr>
              <a:buNone/>
            </a:pPr>
            <a:r>
              <a:rPr lang="ar-EG" b="1" dirty="0" smtClean="0">
                <a:solidFill>
                  <a:srgbClr val="FF0000"/>
                </a:solidFill>
              </a:rPr>
              <a:t>أ - الجهاز العصبي السمبثاوي :</a:t>
            </a:r>
            <a:endParaRPr lang="en-US" dirty="0" smtClean="0">
              <a:solidFill>
                <a:srgbClr val="FF0000"/>
              </a:solidFill>
            </a:endParaRPr>
          </a:p>
          <a:p>
            <a:pPr algn="just">
              <a:lnSpc>
                <a:spcPct val="150000"/>
              </a:lnSpc>
              <a:buNone/>
            </a:pPr>
            <a:r>
              <a:rPr lang="ar-EG" b="1" dirty="0" smtClean="0">
                <a:solidFill>
                  <a:schemeClr val="accent1">
                    <a:lumMod val="50000"/>
                  </a:schemeClr>
                </a:solidFill>
              </a:rPr>
              <a:t>ويقوم من الوظائف الحيوية الهامة ، إذ يختص بإعداد الجسم للنشاط وعمل المجهود العضلي الكبير وبالسلوك الذي تتطلبه المواقف الطارئة أو المستعجلة أو القيام بالحركات العنيفة، مثل توسيع حدقة العين ، وزيادة عدد ضربات القلب، وخفض سرعة التنفس ،..... وتعمل الألياف العصبية في هذا الجهاز في حالات التوتر والانفعال </a:t>
            </a:r>
            <a:endParaRPr lang="en-US" b="1" dirty="0" smtClean="0">
              <a:solidFill>
                <a:schemeClr val="accent1">
                  <a:lumMod val="50000"/>
                </a:schemeClr>
              </a:solidFill>
            </a:endParaRPr>
          </a:p>
          <a:p>
            <a:pPr algn="just">
              <a:buNone/>
            </a:pPr>
            <a:r>
              <a:rPr lang="ar-EG" b="1" dirty="0" smtClean="0">
                <a:solidFill>
                  <a:srgbClr val="FF0000"/>
                </a:solidFill>
              </a:rPr>
              <a:t>ب - الجهاز العصبي الباراسمبثاوي</a:t>
            </a:r>
            <a:endParaRPr lang="en-US" b="1" dirty="0" smtClean="0">
              <a:solidFill>
                <a:srgbClr val="FF0000"/>
              </a:solidFill>
            </a:endParaRPr>
          </a:p>
          <a:p>
            <a:pPr algn="just">
              <a:lnSpc>
                <a:spcPct val="150000"/>
              </a:lnSpc>
              <a:buNone/>
            </a:pPr>
            <a:r>
              <a:rPr lang="ar-EG" b="1" dirty="0" smtClean="0">
                <a:solidFill>
                  <a:schemeClr val="accent1">
                    <a:lumMod val="50000"/>
                  </a:schemeClr>
                </a:solidFill>
              </a:rPr>
              <a:t>يعمل الجهاز العصبي الباراسمثاوي عكس عمل الجهاز العصبي السمبثاوي، إذ أنه يقوم بالتحكم في الأحشاء الداخلية للإنسان في ظل الظروف الاعتيادية اليومية فمثلاً يقوم هذا الجهاز بإبطاء ضربات القلب وزيادة إفراز العصارات الهاضمة في المعدة والأمعاء ، والأنسولين ، وتضييق حدقة العين، وزيادة سرعة التنفس عن طريق قبض عضلات الشعب الهوائية، .... وتعمل الألياف العصبية في هذا الجهاز في حالات الاسترخاء</a:t>
            </a:r>
            <a:endParaRPr lang="en-US" b="1" dirty="0" smtClean="0">
              <a:solidFill>
                <a:schemeClr val="accent1">
                  <a:lumMod val="50000"/>
                </a:schemeClr>
              </a:solidFill>
            </a:endParaRPr>
          </a:p>
          <a:p>
            <a:pPr>
              <a:buNone/>
            </a:pPr>
            <a:endParaRPr lang="ar-EG" dirty="0"/>
          </a:p>
        </p:txBody>
      </p:sp>
    </p:spTree>
    <p:extLst>
      <p:ext uri="{BB962C8B-B14F-4D97-AF65-F5344CB8AC3E}">
        <p14:creationId xmlns:p14="http://schemas.microsoft.com/office/powerpoint/2010/main" val="21645594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5235" y="509721"/>
            <a:ext cx="2307772" cy="4529003"/>
          </a:xfrm>
          <a:prstGeom prst="rect">
            <a:avLst/>
          </a:prstGeom>
        </p:spPr>
      </p:pic>
      <p:sp>
        <p:nvSpPr>
          <p:cNvPr id="2" name="عنوان 1"/>
          <p:cNvSpPr>
            <a:spLocks noGrp="1"/>
          </p:cNvSpPr>
          <p:nvPr>
            <p:ph type="title"/>
          </p:nvPr>
        </p:nvSpPr>
        <p:spPr/>
        <p:txBody>
          <a:bodyPr/>
          <a:lstStyle/>
          <a:p>
            <a:pPr lvl="0" algn="ctr"/>
            <a:r>
              <a:rPr lang="ar-SA" b="1" u="sng" dirty="0"/>
              <a:t>تركيب الخلية العصبية</a:t>
            </a:r>
            <a:r>
              <a:rPr lang="en-US" dirty="0"/>
              <a:t/>
            </a:r>
            <a:br>
              <a:rPr lang="en-US" dirty="0"/>
            </a:br>
            <a:endParaRPr lang="ar-SA" dirty="0"/>
          </a:p>
        </p:txBody>
      </p:sp>
      <p:sp>
        <p:nvSpPr>
          <p:cNvPr id="3" name="عنصر نائب للمحتوى 2"/>
          <p:cNvSpPr>
            <a:spLocks noGrp="1"/>
          </p:cNvSpPr>
          <p:nvPr>
            <p:ph idx="1"/>
          </p:nvPr>
        </p:nvSpPr>
        <p:spPr/>
        <p:txBody>
          <a:bodyPr>
            <a:normAutofit lnSpcReduction="10000"/>
          </a:bodyPr>
          <a:lstStyle/>
          <a:p>
            <a:pPr marL="45720" indent="0">
              <a:buNone/>
            </a:pPr>
            <a:r>
              <a:rPr lang="ar-SA" b="1" dirty="0" smtClean="0"/>
              <a:t>1- الأنسجة </a:t>
            </a:r>
            <a:r>
              <a:rPr lang="ar-SA" b="1" dirty="0"/>
              <a:t>العصبية </a:t>
            </a:r>
            <a:endParaRPr lang="en-US" dirty="0"/>
          </a:p>
          <a:p>
            <a:pPr>
              <a:lnSpc>
                <a:spcPct val="200000"/>
              </a:lnSpc>
            </a:pPr>
            <a:r>
              <a:rPr lang="ar-SA" b="1" dirty="0">
                <a:solidFill>
                  <a:schemeClr val="accent1">
                    <a:lumMod val="50000"/>
                  </a:schemeClr>
                </a:solidFill>
              </a:rPr>
              <a:t>تعد الأنسجة العصبية بصفة عامة الأساس التركيبي للجهاز العصبي، الذي تتكون شبكته من وحدة أساسية  تسمى بالخلية العصبية، هذا الإضافة إلى الأعصاب بأنواعها المختلفة. </a:t>
            </a:r>
            <a:endParaRPr lang="en-US" b="1" dirty="0">
              <a:solidFill>
                <a:schemeClr val="accent1">
                  <a:lumMod val="50000"/>
                </a:schemeClr>
              </a:solidFill>
            </a:endParaRPr>
          </a:p>
          <a:p>
            <a:pPr>
              <a:lnSpc>
                <a:spcPct val="200000"/>
              </a:lnSpc>
            </a:pPr>
            <a:r>
              <a:rPr lang="ar-SA" b="1" dirty="0">
                <a:solidFill>
                  <a:schemeClr val="accent1">
                    <a:lumMod val="50000"/>
                  </a:schemeClr>
                </a:solidFill>
              </a:rPr>
              <a:t>الأنسجة في </a:t>
            </a:r>
            <a:r>
              <a:rPr lang="ar-SA" b="1" dirty="0" err="1">
                <a:solidFill>
                  <a:schemeClr val="accent1">
                    <a:lumMod val="50000"/>
                  </a:schemeClr>
                </a:solidFill>
              </a:rPr>
              <a:t>إستقبال</a:t>
            </a:r>
            <a:r>
              <a:rPr lang="ar-SA" b="1" dirty="0">
                <a:solidFill>
                  <a:schemeClr val="accent1">
                    <a:lumMod val="50000"/>
                  </a:schemeClr>
                </a:solidFill>
              </a:rPr>
              <a:t> التنبيهات العصبية – سواء كانت داخلية </a:t>
            </a:r>
            <a:r>
              <a:rPr lang="ar-SA" b="1" dirty="0" err="1">
                <a:solidFill>
                  <a:schemeClr val="accent1">
                    <a:lumMod val="50000"/>
                  </a:schemeClr>
                </a:solidFill>
              </a:rPr>
              <a:t>أة</a:t>
            </a:r>
            <a:r>
              <a:rPr lang="ar-SA" b="1" dirty="0">
                <a:solidFill>
                  <a:schemeClr val="accent1">
                    <a:lumMod val="50000"/>
                  </a:schemeClr>
                </a:solidFill>
              </a:rPr>
              <a:t> خارجية- من أجزاء الجس نتيجة ارتباطها بأجزاء الجهاز العصبي</a:t>
            </a:r>
            <a:r>
              <a:rPr lang="ar-SA" dirty="0"/>
              <a:t>.</a:t>
            </a:r>
            <a:endParaRPr lang="en-US" dirty="0"/>
          </a:p>
          <a:p>
            <a:endParaRPr lang="ar-SA" dirty="0"/>
          </a:p>
        </p:txBody>
      </p:sp>
    </p:spTree>
    <p:extLst>
      <p:ext uri="{BB962C8B-B14F-4D97-AF65-F5344CB8AC3E}">
        <p14:creationId xmlns:p14="http://schemas.microsoft.com/office/powerpoint/2010/main" val="25498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marL="45720" indent="0">
              <a:buNone/>
            </a:pPr>
            <a:r>
              <a:rPr lang="ar-SA" sz="2400" b="1" dirty="0" smtClean="0"/>
              <a:t>2- الخلية </a:t>
            </a:r>
            <a:r>
              <a:rPr lang="ar-SA" sz="2400" b="1" dirty="0"/>
              <a:t>العصبية </a:t>
            </a:r>
            <a:endParaRPr lang="en-US" sz="2400" b="1" dirty="0"/>
          </a:p>
          <a:p>
            <a:pPr>
              <a:lnSpc>
                <a:spcPct val="200000"/>
              </a:lnSpc>
            </a:pPr>
            <a:r>
              <a:rPr lang="ar-SA" b="1" dirty="0">
                <a:solidFill>
                  <a:schemeClr val="accent1">
                    <a:lumMod val="50000"/>
                  </a:schemeClr>
                </a:solidFill>
              </a:rPr>
              <a:t>او ما يعرف </a:t>
            </a:r>
            <a:r>
              <a:rPr lang="ar-SA" b="1" dirty="0" err="1">
                <a:solidFill>
                  <a:schemeClr val="accent1">
                    <a:lumMod val="50000"/>
                  </a:schemeClr>
                </a:solidFill>
              </a:rPr>
              <a:t>بالنيورون</a:t>
            </a:r>
            <a:r>
              <a:rPr lang="ar-SA" b="1" dirty="0">
                <a:solidFill>
                  <a:schemeClr val="accent1">
                    <a:lumMod val="50000"/>
                  </a:schemeClr>
                </a:solidFill>
              </a:rPr>
              <a:t> </a:t>
            </a:r>
            <a:r>
              <a:rPr lang="en-US" b="1" dirty="0">
                <a:solidFill>
                  <a:schemeClr val="accent1">
                    <a:lumMod val="50000"/>
                  </a:schemeClr>
                </a:solidFill>
              </a:rPr>
              <a:t>Neuron</a:t>
            </a:r>
            <a:r>
              <a:rPr lang="ar-SA" b="1" dirty="0">
                <a:solidFill>
                  <a:schemeClr val="accent1">
                    <a:lumMod val="50000"/>
                  </a:schemeClr>
                </a:solidFill>
              </a:rPr>
              <a:t>، وتسمى أيضا العصبونات، وهي تشكل الأساس التي يتكون منه الجهاز العصبي بالكامل، وتختلف الخلية العصبية من </a:t>
            </a:r>
            <a:r>
              <a:rPr lang="ar-SA" b="1" dirty="0" err="1">
                <a:solidFill>
                  <a:schemeClr val="accent1">
                    <a:lumMod val="50000"/>
                  </a:schemeClr>
                </a:solidFill>
              </a:rPr>
              <a:t>جيث</a:t>
            </a:r>
            <a:r>
              <a:rPr lang="ar-SA" b="1" dirty="0">
                <a:solidFill>
                  <a:schemeClr val="accent1">
                    <a:lumMod val="50000"/>
                  </a:schemeClr>
                </a:solidFill>
              </a:rPr>
              <a:t> الحجم والشكل، ومما هو معلوم ان ما يتلف من الخلايا العصبية </a:t>
            </a:r>
            <a:r>
              <a:rPr lang="ar-SA" b="1" dirty="0" err="1">
                <a:solidFill>
                  <a:schemeClr val="accent1">
                    <a:lumMod val="50000"/>
                  </a:schemeClr>
                </a:solidFill>
              </a:rPr>
              <a:t>لايعوض</a:t>
            </a:r>
            <a:r>
              <a:rPr lang="ar-SA" b="1" dirty="0">
                <a:solidFill>
                  <a:schemeClr val="accent1">
                    <a:lumMod val="50000"/>
                  </a:schemeClr>
                </a:solidFill>
              </a:rPr>
              <a:t>، كما أنها </a:t>
            </a:r>
            <a:r>
              <a:rPr lang="ar-SA" b="1" dirty="0" err="1">
                <a:solidFill>
                  <a:schemeClr val="accent1">
                    <a:lumMod val="50000"/>
                  </a:schemeClr>
                </a:solidFill>
              </a:rPr>
              <a:t>لاتنقسم</a:t>
            </a:r>
            <a:r>
              <a:rPr lang="ar-SA" b="1" dirty="0">
                <a:solidFill>
                  <a:schemeClr val="accent1">
                    <a:lumMod val="50000"/>
                  </a:schemeClr>
                </a:solidFill>
              </a:rPr>
              <a:t> أو تتجدد، ويفقدها الإنسان تدريجياً كلما تقدم به العمر.</a:t>
            </a:r>
            <a:endParaRPr lang="en-US" b="1" dirty="0">
              <a:solidFill>
                <a:schemeClr val="accent1">
                  <a:lumMod val="50000"/>
                </a:schemeClr>
              </a:solidFill>
            </a:endParaRPr>
          </a:p>
          <a:p>
            <a:endParaRPr lang="ar-SA" dirty="0"/>
          </a:p>
        </p:txBody>
      </p:sp>
      <p:sp>
        <p:nvSpPr>
          <p:cNvPr id="4" name="عنوان 1"/>
          <p:cNvSpPr>
            <a:spLocks noGrp="1"/>
          </p:cNvSpPr>
          <p:nvPr>
            <p:ph type="title"/>
          </p:nvPr>
        </p:nvSpPr>
        <p:spPr/>
        <p:txBody>
          <a:bodyPr/>
          <a:lstStyle/>
          <a:p>
            <a:pPr lvl="0" algn="ctr"/>
            <a:r>
              <a:rPr lang="ar-SA" b="1" u="sng" dirty="0"/>
              <a:t>تركيب الخلية العصبية</a:t>
            </a:r>
            <a:r>
              <a:rPr lang="en-US" dirty="0"/>
              <a:t/>
            </a:r>
            <a:br>
              <a:rPr lang="en-US" dirty="0"/>
            </a:br>
            <a:endParaRPr lang="ar-SA" dirty="0"/>
          </a:p>
        </p:txBody>
      </p:sp>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3014" y="1353910"/>
            <a:ext cx="3467100" cy="1276350"/>
          </a:xfrm>
          <a:prstGeom prst="rect">
            <a:avLst/>
          </a:prstGeom>
        </p:spPr>
      </p:pic>
    </p:spTree>
    <p:extLst>
      <p:ext uri="{BB962C8B-B14F-4D97-AF65-F5344CB8AC3E}">
        <p14:creationId xmlns:p14="http://schemas.microsoft.com/office/powerpoint/2010/main" val="4443142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92500" lnSpcReduction="10000"/>
          </a:bodyPr>
          <a:lstStyle/>
          <a:p>
            <a:pPr marL="45720" indent="0">
              <a:buNone/>
            </a:pPr>
            <a:r>
              <a:rPr lang="ar-SA" b="1" u="sng" dirty="0" smtClean="0"/>
              <a:t>3- </a:t>
            </a:r>
            <a:r>
              <a:rPr lang="ar-SA" sz="3000" b="1" u="sng" dirty="0" smtClean="0"/>
              <a:t>العصب </a:t>
            </a:r>
            <a:endParaRPr lang="en-US" b="1" dirty="0"/>
          </a:p>
          <a:p>
            <a:pPr>
              <a:lnSpc>
                <a:spcPct val="150000"/>
              </a:lnSpc>
            </a:pPr>
            <a:r>
              <a:rPr lang="ar-SA" b="1" dirty="0">
                <a:solidFill>
                  <a:schemeClr val="accent1">
                    <a:lumMod val="50000"/>
                  </a:schemeClr>
                </a:solidFill>
              </a:rPr>
              <a:t>يتكون العصب من مجموعة من الحزم العصبية ( الألياف العصبية) يتخلله أوعية دموية ، وتنقسم </a:t>
            </a:r>
            <a:r>
              <a:rPr lang="ar-SA" b="1" dirty="0" err="1">
                <a:solidFill>
                  <a:schemeClr val="accent1">
                    <a:lumMod val="50000"/>
                  </a:schemeClr>
                </a:solidFill>
              </a:rPr>
              <a:t>الأعساب</a:t>
            </a:r>
            <a:r>
              <a:rPr lang="ar-SA" b="1" dirty="0">
                <a:solidFill>
                  <a:schemeClr val="accent1">
                    <a:lumMod val="50000"/>
                  </a:schemeClr>
                </a:solidFill>
              </a:rPr>
              <a:t> من حيث الوظيفة إلى:</a:t>
            </a:r>
            <a:endParaRPr lang="en-US" b="1" dirty="0">
              <a:solidFill>
                <a:schemeClr val="accent1">
                  <a:lumMod val="50000"/>
                </a:schemeClr>
              </a:solidFill>
            </a:endParaRPr>
          </a:p>
          <a:p>
            <a:pPr>
              <a:lnSpc>
                <a:spcPct val="150000"/>
              </a:lnSpc>
            </a:pPr>
            <a:r>
              <a:rPr lang="ar-SA" b="1" dirty="0">
                <a:solidFill>
                  <a:schemeClr val="accent1">
                    <a:lumMod val="50000"/>
                  </a:schemeClr>
                </a:solidFill>
              </a:rPr>
              <a:t>أعصاب مخية: وهي الأعصاب التي تتصل بالمخ وعددها 12 زوجا، منها أعصاب حسية مثل ( العصب الشمي والبصري </a:t>
            </a:r>
            <a:r>
              <a:rPr lang="ar-SA" b="1" dirty="0" err="1">
                <a:solidFill>
                  <a:schemeClr val="accent1">
                    <a:lumMod val="50000"/>
                  </a:schemeClr>
                </a:solidFill>
              </a:rPr>
              <a:t>والمسمعي</a:t>
            </a:r>
            <a:r>
              <a:rPr lang="ar-SA" b="1" dirty="0">
                <a:solidFill>
                  <a:schemeClr val="accent1">
                    <a:lumMod val="50000"/>
                  </a:schemeClr>
                </a:solidFill>
              </a:rPr>
              <a:t>) وأخري حركية مثل ( العصب تحت اللساني ) ومنها أعصاب مختلطة حسية وحركية ( مثل العصب الوجهي).</a:t>
            </a:r>
            <a:endParaRPr lang="en-US" b="1" dirty="0">
              <a:solidFill>
                <a:schemeClr val="accent1">
                  <a:lumMod val="50000"/>
                </a:schemeClr>
              </a:solidFill>
            </a:endParaRPr>
          </a:p>
          <a:p>
            <a:pPr>
              <a:lnSpc>
                <a:spcPct val="150000"/>
              </a:lnSpc>
            </a:pPr>
            <a:r>
              <a:rPr lang="ar-SA" b="1" dirty="0">
                <a:solidFill>
                  <a:schemeClr val="accent1">
                    <a:lumMod val="50000"/>
                  </a:schemeClr>
                </a:solidFill>
              </a:rPr>
              <a:t>أعصاب شوكية : هي الأعصاب التي تتصل بالحبل الشوكي وعددها (31)زوجاً، وجميعها أعصاب مختلطة أي أنها حسية حركية.</a:t>
            </a:r>
            <a:endParaRPr lang="en-US" b="1" dirty="0">
              <a:solidFill>
                <a:schemeClr val="accent1">
                  <a:lumMod val="50000"/>
                </a:schemeClr>
              </a:solidFill>
            </a:endParaRPr>
          </a:p>
          <a:p>
            <a:pPr marL="45720" indent="0">
              <a:buNone/>
            </a:pPr>
            <a:endParaRPr lang="ar-SA" dirty="0"/>
          </a:p>
        </p:txBody>
      </p:sp>
      <p:sp>
        <p:nvSpPr>
          <p:cNvPr id="4" name="عنوان 1"/>
          <p:cNvSpPr>
            <a:spLocks noGrp="1"/>
          </p:cNvSpPr>
          <p:nvPr>
            <p:ph type="title"/>
          </p:nvPr>
        </p:nvSpPr>
        <p:spPr/>
        <p:txBody>
          <a:bodyPr/>
          <a:lstStyle/>
          <a:p>
            <a:pPr lvl="0" algn="ctr"/>
            <a:r>
              <a:rPr lang="ar-SA" b="1" u="sng" dirty="0"/>
              <a:t>تركيب الخلية العصبية</a:t>
            </a:r>
            <a:r>
              <a:rPr lang="en-US" dirty="0"/>
              <a:t/>
            </a:r>
            <a:br>
              <a:rPr lang="en-US" dirty="0"/>
            </a:br>
            <a:endParaRPr lang="ar-SA" dirty="0"/>
          </a:p>
        </p:txBody>
      </p:sp>
    </p:spTree>
    <p:extLst>
      <p:ext uri="{BB962C8B-B14F-4D97-AF65-F5344CB8AC3E}">
        <p14:creationId xmlns:p14="http://schemas.microsoft.com/office/powerpoint/2010/main" val="27425667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u="sng" dirty="0"/>
              <a:t>أولاً: الجهاز العصبي المركزي</a:t>
            </a:r>
            <a:r>
              <a:rPr lang="en-US" dirty="0"/>
              <a:t/>
            </a:r>
            <a:br>
              <a:rPr lang="en-US" dirty="0"/>
            </a:br>
            <a:endParaRPr lang="ar-SA" dirty="0"/>
          </a:p>
        </p:txBody>
      </p:sp>
      <p:sp>
        <p:nvSpPr>
          <p:cNvPr id="3" name="عنصر نائب للمحتوى 2"/>
          <p:cNvSpPr>
            <a:spLocks noGrp="1"/>
          </p:cNvSpPr>
          <p:nvPr>
            <p:ph idx="1"/>
          </p:nvPr>
        </p:nvSpPr>
        <p:spPr/>
        <p:txBody>
          <a:bodyPr/>
          <a:lstStyle/>
          <a:p>
            <a:pPr marL="45720" indent="0">
              <a:buNone/>
            </a:pPr>
            <a:r>
              <a:rPr lang="ar-SA" sz="3200" b="1" dirty="0" smtClean="0"/>
              <a:t>أ. الدماغ</a:t>
            </a:r>
            <a:r>
              <a:rPr lang="ar-SA" sz="3200" b="1" dirty="0"/>
              <a:t>:</a:t>
            </a:r>
            <a:endParaRPr lang="en-US" sz="3200" b="1" dirty="0"/>
          </a:p>
          <a:p>
            <a:pPr>
              <a:lnSpc>
                <a:spcPct val="200000"/>
              </a:lnSpc>
            </a:pPr>
            <a:r>
              <a:rPr lang="ar-SA" b="1" dirty="0">
                <a:solidFill>
                  <a:schemeClr val="accent1">
                    <a:lumMod val="50000"/>
                  </a:schemeClr>
                </a:solidFill>
              </a:rPr>
              <a:t>يعد الدماغ هو أكبر </a:t>
            </a:r>
            <a:r>
              <a:rPr lang="ar-SA" b="1" dirty="0" smtClean="0">
                <a:solidFill>
                  <a:schemeClr val="accent1">
                    <a:lumMod val="50000"/>
                  </a:schemeClr>
                </a:solidFill>
              </a:rPr>
              <a:t>أجزاء </a:t>
            </a:r>
            <a:r>
              <a:rPr lang="ar-SA" b="1" dirty="0">
                <a:solidFill>
                  <a:schemeClr val="accent1">
                    <a:lumMod val="50000"/>
                  </a:schemeClr>
                </a:solidFill>
              </a:rPr>
              <a:t>الجهاز العصبي المركزي. إذ يشغل حيزا كبيرا ً من الجمجمة يعرف بصندوق الدماغ. ويختلف وزن الدماغ من مرحلة عمرية إلى أخرى ويختلف أيضاً باختلاف النوع ( ذكور – إناث). </a:t>
            </a:r>
            <a:r>
              <a:rPr lang="ar-SA" b="1" dirty="0" smtClean="0">
                <a:solidFill>
                  <a:schemeClr val="accent1">
                    <a:lumMod val="50000"/>
                  </a:schemeClr>
                </a:solidFill>
              </a:rPr>
              <a:t>والدماغ </a:t>
            </a:r>
            <a:r>
              <a:rPr lang="ar-SA" b="1" dirty="0">
                <a:solidFill>
                  <a:schemeClr val="accent1">
                    <a:lumMod val="50000"/>
                  </a:schemeClr>
                </a:solidFill>
              </a:rPr>
              <a:t>تحيط به ثلاثة أغشية، يطلق عليها الأغشية السحائية.</a:t>
            </a:r>
            <a:endParaRPr lang="en-US" b="1" dirty="0">
              <a:solidFill>
                <a:schemeClr val="accent1">
                  <a:lumMod val="50000"/>
                </a:schemeClr>
              </a:solidFill>
            </a:endParaRPr>
          </a:p>
          <a:p>
            <a:pPr marL="45720" indent="0">
              <a:buNone/>
            </a:pPr>
            <a:endParaRPr lang="ar-SA" dirty="0"/>
          </a:p>
        </p:txBody>
      </p:sp>
    </p:spTree>
    <p:extLst>
      <p:ext uri="{BB962C8B-B14F-4D97-AF65-F5344CB8AC3E}">
        <p14:creationId xmlns:p14="http://schemas.microsoft.com/office/powerpoint/2010/main" val="2001942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40351" y="950571"/>
            <a:ext cx="9875520" cy="1356360"/>
          </a:xfrm>
        </p:spPr>
        <p:txBody>
          <a:bodyPr>
            <a:normAutofit/>
          </a:bodyPr>
          <a:lstStyle/>
          <a:p>
            <a:pPr algn="ctr"/>
            <a:r>
              <a:rPr lang="ar-SA" sz="3600" b="1" u="sng" dirty="0">
                <a:solidFill>
                  <a:srgbClr val="00B050"/>
                </a:solidFill>
              </a:rPr>
              <a:t>1- المخ: </a:t>
            </a:r>
            <a:r>
              <a:rPr lang="en-US" sz="3600" dirty="0">
                <a:solidFill>
                  <a:srgbClr val="00B050"/>
                </a:solidFill>
              </a:rPr>
              <a:t/>
            </a:r>
            <a:br>
              <a:rPr lang="en-US" sz="3600" dirty="0">
                <a:solidFill>
                  <a:srgbClr val="00B050"/>
                </a:solidFill>
              </a:rPr>
            </a:br>
            <a:endParaRPr lang="ar-SA" sz="3600" dirty="0">
              <a:solidFill>
                <a:srgbClr val="00B050"/>
              </a:solidFill>
            </a:endParaRPr>
          </a:p>
        </p:txBody>
      </p:sp>
      <p:sp>
        <p:nvSpPr>
          <p:cNvPr id="3" name="عنصر نائب للمحتوى 2"/>
          <p:cNvSpPr>
            <a:spLocks noGrp="1"/>
          </p:cNvSpPr>
          <p:nvPr>
            <p:ph idx="1"/>
          </p:nvPr>
        </p:nvSpPr>
        <p:spPr/>
        <p:txBody>
          <a:bodyPr/>
          <a:lstStyle/>
          <a:p>
            <a:pPr>
              <a:lnSpc>
                <a:spcPct val="150000"/>
              </a:lnSpc>
            </a:pPr>
            <a:r>
              <a:rPr lang="ar-SA" b="1" dirty="0" smtClean="0">
                <a:solidFill>
                  <a:schemeClr val="accent1">
                    <a:lumMod val="50000"/>
                  </a:schemeClr>
                </a:solidFill>
              </a:rPr>
              <a:t>يمثل </a:t>
            </a:r>
            <a:r>
              <a:rPr lang="ar-SA" b="1" dirty="0">
                <a:solidFill>
                  <a:schemeClr val="accent1">
                    <a:lumMod val="50000"/>
                  </a:schemeClr>
                </a:solidFill>
              </a:rPr>
              <a:t>المخ الجزء الاكبر من الدماغ، ويبلغ متوسط وزن المخ ثلاثة أرطال أي بين 1250 0 1350 جم ، ويقل وزنه عند النساء بنسبة 6 % عن الرجال</a:t>
            </a: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96504" y="4080102"/>
            <a:ext cx="2390775" cy="1765528"/>
          </a:xfrm>
          <a:prstGeom prst="rect">
            <a:avLst/>
          </a:prstGeom>
        </p:spPr>
      </p:pic>
    </p:spTree>
    <p:extLst>
      <p:ext uri="{BB962C8B-B14F-4D97-AF65-F5344CB8AC3E}">
        <p14:creationId xmlns:p14="http://schemas.microsoft.com/office/powerpoint/2010/main" val="11294875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2079" y="364126"/>
            <a:ext cx="3171144" cy="2057265"/>
          </a:xfrm>
          <a:prstGeom prst="rect">
            <a:avLst/>
          </a:prstGeom>
        </p:spPr>
      </p:pic>
      <p:sp>
        <p:nvSpPr>
          <p:cNvPr id="2" name="عنوان 1"/>
          <p:cNvSpPr>
            <a:spLocks noGrp="1"/>
          </p:cNvSpPr>
          <p:nvPr>
            <p:ph type="title"/>
          </p:nvPr>
        </p:nvSpPr>
        <p:spPr>
          <a:xfrm>
            <a:off x="1787979" y="642257"/>
            <a:ext cx="9875520" cy="1356360"/>
          </a:xfrm>
        </p:spPr>
        <p:txBody>
          <a:bodyPr/>
          <a:lstStyle/>
          <a:p>
            <a:pPr algn="ctr"/>
            <a:r>
              <a:rPr lang="ar-SA" b="1" u="sng" dirty="0"/>
              <a:t>النصفان </a:t>
            </a:r>
            <a:r>
              <a:rPr lang="ar-SA" b="1" u="sng" dirty="0" smtClean="0"/>
              <a:t>الكرويان للمخ:</a:t>
            </a:r>
            <a:r>
              <a:rPr lang="en-US" dirty="0"/>
              <a:t/>
            </a:r>
            <a:br>
              <a:rPr lang="en-US" dirty="0"/>
            </a:br>
            <a:endParaRPr lang="ar-SA" dirty="0"/>
          </a:p>
        </p:txBody>
      </p:sp>
      <p:sp>
        <p:nvSpPr>
          <p:cNvPr id="3" name="عنصر نائب للمحتوى 2"/>
          <p:cNvSpPr>
            <a:spLocks noGrp="1"/>
          </p:cNvSpPr>
          <p:nvPr>
            <p:ph idx="1"/>
          </p:nvPr>
        </p:nvSpPr>
        <p:spPr/>
        <p:txBody>
          <a:bodyPr>
            <a:normAutofit fontScale="92500"/>
          </a:bodyPr>
          <a:lstStyle/>
          <a:p>
            <a:pPr>
              <a:lnSpc>
                <a:spcPct val="150000"/>
              </a:lnSpc>
            </a:pPr>
            <a:r>
              <a:rPr lang="ar-SA" b="1" dirty="0">
                <a:solidFill>
                  <a:schemeClr val="accent1">
                    <a:lumMod val="50000"/>
                  </a:schemeClr>
                </a:solidFill>
              </a:rPr>
              <a:t>ويشغلان معظم التجويف </a:t>
            </a:r>
            <a:r>
              <a:rPr lang="ar-SA" b="1" dirty="0" err="1">
                <a:solidFill>
                  <a:schemeClr val="accent1">
                    <a:lumMod val="50000"/>
                  </a:schemeClr>
                </a:solidFill>
              </a:rPr>
              <a:t>الجمجمي</a:t>
            </a:r>
            <a:r>
              <a:rPr lang="ar-SA" b="1" dirty="0">
                <a:solidFill>
                  <a:schemeClr val="accent1">
                    <a:lumMod val="50000"/>
                  </a:schemeClr>
                </a:solidFill>
              </a:rPr>
              <a:t>، وهما نصف الكرة المخي الأيمن، ونصف الكرة المخي الأيسر، </a:t>
            </a:r>
            <a:r>
              <a:rPr lang="ar-SA" b="1" dirty="0" err="1">
                <a:solidFill>
                  <a:schemeClr val="accent1">
                    <a:lumMod val="50000"/>
                  </a:schemeClr>
                </a:solidFill>
              </a:rPr>
              <a:t>ويتوسطها</a:t>
            </a:r>
            <a:r>
              <a:rPr lang="ar-SA" b="1" dirty="0">
                <a:solidFill>
                  <a:schemeClr val="accent1">
                    <a:lumMod val="50000"/>
                  </a:schemeClr>
                </a:solidFill>
              </a:rPr>
              <a:t> شق طولي لا يفصلها تماما ً . ويتسم السطح الخارجي للمخ بوجود عدة انثناءات وتعرجات.</a:t>
            </a:r>
            <a:endParaRPr lang="en-US" b="1" dirty="0">
              <a:solidFill>
                <a:schemeClr val="accent1">
                  <a:lumMod val="50000"/>
                </a:schemeClr>
              </a:solidFill>
            </a:endParaRPr>
          </a:p>
          <a:p>
            <a:pPr>
              <a:lnSpc>
                <a:spcPct val="150000"/>
              </a:lnSpc>
            </a:pPr>
            <a:r>
              <a:rPr lang="ar-SA" b="1" dirty="0">
                <a:solidFill>
                  <a:schemeClr val="accent1">
                    <a:lumMod val="50000"/>
                  </a:schemeClr>
                </a:solidFill>
              </a:rPr>
              <a:t>وكل نصف من نصفي المخ يكمن تقسيمه إلى أربع فصوص </a:t>
            </a:r>
            <a:r>
              <a:rPr lang="en-US" b="1" dirty="0">
                <a:solidFill>
                  <a:schemeClr val="accent1">
                    <a:lumMod val="50000"/>
                  </a:schemeClr>
                </a:solidFill>
              </a:rPr>
              <a:t>Lobes</a:t>
            </a:r>
            <a:r>
              <a:rPr lang="ar-SA" b="1" dirty="0">
                <a:solidFill>
                  <a:schemeClr val="accent1">
                    <a:lumMod val="50000"/>
                  </a:schemeClr>
                </a:solidFill>
              </a:rPr>
              <a:t>، وجميعها سطحها أملس في الظاهر، ولكنها في الواقع عبارة عن شقوق عميقة تسمى الأخاديد، وشقوقاً أخرى تسمي التلافيف، وصورة الاخاديد والتلافيف واحدة تقريباً في مخ البشر جميعهم، ولكنها تختلف في خصائصها </a:t>
            </a:r>
            <a:r>
              <a:rPr lang="ar-SA" b="1" dirty="0" err="1">
                <a:solidFill>
                  <a:schemeClr val="accent1">
                    <a:lumMod val="50000"/>
                  </a:schemeClr>
                </a:solidFill>
              </a:rPr>
              <a:t>مابين</a:t>
            </a:r>
            <a:r>
              <a:rPr lang="ar-SA" b="1" dirty="0">
                <a:solidFill>
                  <a:schemeClr val="accent1">
                    <a:lumMod val="50000"/>
                  </a:schemeClr>
                </a:solidFill>
              </a:rPr>
              <a:t> شخص أخر. وفي الشيخوخة تميل تلك الأخاديد إلى </a:t>
            </a:r>
            <a:r>
              <a:rPr lang="ar-SA" b="1" dirty="0" err="1">
                <a:solidFill>
                  <a:schemeClr val="accent1">
                    <a:lumMod val="50000"/>
                  </a:schemeClr>
                </a:solidFill>
              </a:rPr>
              <a:t>الإتساع</a:t>
            </a:r>
            <a:r>
              <a:rPr lang="ar-SA" b="1" dirty="0">
                <a:solidFill>
                  <a:schemeClr val="accent1">
                    <a:lumMod val="50000"/>
                  </a:schemeClr>
                </a:solidFill>
              </a:rPr>
              <a:t>، بينما تجنح التلافيف إلى </a:t>
            </a:r>
            <a:r>
              <a:rPr lang="ar-SA" b="1" dirty="0" err="1">
                <a:solidFill>
                  <a:schemeClr val="accent1">
                    <a:lumMod val="50000"/>
                  </a:schemeClr>
                </a:solidFill>
              </a:rPr>
              <a:t>الإنكماش</a:t>
            </a:r>
            <a:endParaRPr lang="ar-SA" b="1" dirty="0">
              <a:solidFill>
                <a:schemeClr val="accent1">
                  <a:lumMod val="50000"/>
                </a:schemeClr>
              </a:solidFill>
            </a:endParaRPr>
          </a:p>
        </p:txBody>
      </p:sp>
    </p:spTree>
    <p:extLst>
      <p:ext uri="{BB962C8B-B14F-4D97-AF65-F5344CB8AC3E}">
        <p14:creationId xmlns:p14="http://schemas.microsoft.com/office/powerpoint/2010/main" val="12136970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755374" y="318052"/>
            <a:ext cx="10406270" cy="4038600"/>
          </a:xfrm>
        </p:spPr>
        <p:txBody>
          <a:bodyPr>
            <a:noAutofit/>
          </a:bodyPr>
          <a:lstStyle/>
          <a:p>
            <a:pPr>
              <a:lnSpc>
                <a:spcPct val="170000"/>
              </a:lnSpc>
            </a:pPr>
            <a:r>
              <a:rPr lang="ar-SA" sz="2400" b="1" dirty="0">
                <a:solidFill>
                  <a:schemeClr val="accent1">
                    <a:lumMod val="50000"/>
                  </a:schemeClr>
                </a:solidFill>
              </a:rPr>
              <a:t>كشفت الدراسات أن نصف المخ الأيسر يتحكم في حركة وإحساس نصف الجسم الأيمن بينما يتحكم نصف المخ الأيمن بحركة وإحساس نصف الجسم الأيسر. وأحدهما يكون نصف الكرة المخي المسيطر، فالأشخاص الذين يستعملون اليد اليمنى يكون نصف الكرة المخي الأيسر هو المسيطر عندهم والأشخاص الذين يستعملون اليد اليسرى يكون نصف الكرة المخي الأيمن هو المسيطر عندهم. وبما أن اغلب الناس يستخدمون اليد اليمنى فإن الغالب ان يكون نصف الكرة المخي الأيسر هو المسيطر. ولذلك فان سكته دماغية في نصف المخ الأيمن قد تسبب شللا كاملا أو جزئيا في نصف الجسم الأيسر، ويتعمد ذلك على موضع الضرر المخي ومداه.</a:t>
            </a:r>
            <a:endParaRPr lang="en-US" sz="2400" b="1" dirty="0">
              <a:solidFill>
                <a:schemeClr val="accent1">
                  <a:lumMod val="50000"/>
                </a:schemeClr>
              </a:solidFill>
            </a:endParaRPr>
          </a:p>
          <a:p>
            <a:pPr>
              <a:lnSpc>
                <a:spcPct val="170000"/>
              </a:lnSpc>
            </a:pPr>
            <a:endParaRPr lang="ar-SA" sz="2400" b="1" dirty="0"/>
          </a:p>
        </p:txBody>
      </p:sp>
    </p:spTree>
    <p:extLst>
      <p:ext uri="{BB962C8B-B14F-4D97-AF65-F5344CB8AC3E}">
        <p14:creationId xmlns:p14="http://schemas.microsoft.com/office/powerpoint/2010/main" val="3383981961"/>
      </p:ext>
    </p:extLst>
  </p:cSld>
  <p:clrMapOvr>
    <a:masterClrMapping/>
  </p:clrMapOvr>
  <p:timing>
    <p:tnLst>
      <p:par>
        <p:cTn id="1" dur="indefinite" restart="never" nodeType="tmRoot"/>
      </p:par>
    </p:tnLst>
  </p:timing>
</p:sld>
</file>

<file path=ppt/theme/theme1.xml><?xml version="1.0" encoding="utf-8"?>
<a:theme xmlns:a="http://schemas.openxmlformats.org/drawingml/2006/main" name="الأساس">
  <a:themeElements>
    <a:clrScheme name="الأساس">
      <a:dk1>
        <a:sysClr val="windowText" lastClr="000000"/>
      </a:dk1>
      <a:lt1>
        <a:sysClr val="window" lastClr="FFFFFF"/>
      </a:lt1>
      <a:dk2>
        <a:srgbClr val="505046"/>
      </a:dk2>
      <a:lt2>
        <a:srgbClr val="EEECE1"/>
      </a:lt2>
      <a:accent1>
        <a:srgbClr val="DF5327"/>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الأساس">
      <a:majorFont>
        <a:latin typeface="Corbe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الأساس">
      <a:fillStyleLst>
        <a:solidFill>
          <a:schemeClr val="phClr"/>
        </a:solidFill>
        <a:solidFill>
          <a:schemeClr val="phClr">
            <a:tint val="63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446C221D-F63F-4DD8-B509-CFE168687BF2}"/>
    </a:ext>
  </a:extLst>
</a:theme>
</file>

<file path=docProps/app.xml><?xml version="1.0" encoding="utf-8"?>
<Properties xmlns="http://schemas.openxmlformats.org/officeDocument/2006/extended-properties" xmlns:vt="http://schemas.openxmlformats.org/officeDocument/2006/docPropsVTypes">
  <Template>TC103457444[[fn=أساس]]</Template>
  <TotalTime>182</TotalTime>
  <Words>1797</Words>
  <Application>Microsoft Office PowerPoint</Application>
  <PresentationFormat>ملء الشاشة</PresentationFormat>
  <Paragraphs>91</Paragraphs>
  <Slides>24</Slides>
  <Notes>0</Notes>
  <HiddenSlides>0</HiddenSlides>
  <MMClips>0</MMClips>
  <ScaleCrop>false</ScaleCrop>
  <HeadingPairs>
    <vt:vector size="6" baseType="variant">
      <vt:variant>
        <vt:lpstr>الخطوط المستخدمة</vt:lpstr>
      </vt:variant>
      <vt:variant>
        <vt:i4>2</vt:i4>
      </vt:variant>
      <vt:variant>
        <vt:lpstr>نسق</vt:lpstr>
      </vt:variant>
      <vt:variant>
        <vt:i4>1</vt:i4>
      </vt:variant>
      <vt:variant>
        <vt:lpstr>عناوين الشرائح</vt:lpstr>
      </vt:variant>
      <vt:variant>
        <vt:i4>24</vt:i4>
      </vt:variant>
    </vt:vector>
  </HeadingPairs>
  <TitlesOfParts>
    <vt:vector size="27" baseType="lpstr">
      <vt:lpstr>Corbel</vt:lpstr>
      <vt:lpstr>Tahoma</vt:lpstr>
      <vt:lpstr>الأساس</vt:lpstr>
      <vt:lpstr>الجهاز العصبي</vt:lpstr>
      <vt:lpstr>ينقسم الجهاز العصبي إلى ثلاثة أقسام:  </vt:lpstr>
      <vt:lpstr>تركيب الخلية العصبية </vt:lpstr>
      <vt:lpstr>تركيب الخلية العصبية </vt:lpstr>
      <vt:lpstr>تركيب الخلية العصبية </vt:lpstr>
      <vt:lpstr>أولاً: الجهاز العصبي المركزي </vt:lpstr>
      <vt:lpstr>1- المخ:  </vt:lpstr>
      <vt:lpstr>النصفان الكرويان للمخ: </vt:lpstr>
      <vt:lpstr>عرض تقديمي في PowerPoint</vt:lpstr>
      <vt:lpstr>ينقسم كل نصف من نصفي المخ من أربعة فصوص، وهي:  </vt:lpstr>
      <vt:lpstr>عرض تقديمي في PowerPoint</vt:lpstr>
      <vt:lpstr>عرض تقديمي في PowerPoint</vt:lpstr>
      <vt:lpstr>وظيفة المخ:  </vt:lpstr>
      <vt:lpstr>2- جذع المخ:  </vt:lpstr>
      <vt:lpstr>3-المخيخ: </vt:lpstr>
      <vt:lpstr>يسهم المخيخ في القيام بالوظائف التالية:</vt:lpstr>
      <vt:lpstr>4- سرير المخ: </vt:lpstr>
      <vt:lpstr>عرض تقديمي في PowerPoint</vt:lpstr>
      <vt:lpstr>ب- النخاع الشوكي:  </vt:lpstr>
      <vt:lpstr>عرض تقديمي في PowerPoint</vt:lpstr>
      <vt:lpstr>ثانيا:الجهاز العصبي الطرفي:</vt:lpstr>
      <vt:lpstr>عرض تقديمي في PowerPoint</vt:lpstr>
      <vt:lpstr>ثالثا: الجهاز العصبي المستقل ( او الذاتي) Autonomic Nerves </vt:lpstr>
      <vt:lpstr>عرض تقديمي في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alsahman</dc:creator>
  <cp:lastModifiedBy>LENOVO</cp:lastModifiedBy>
  <cp:revision>74</cp:revision>
  <dcterms:created xsi:type="dcterms:W3CDTF">2014-02-25T20:06:39Z</dcterms:created>
  <dcterms:modified xsi:type="dcterms:W3CDTF">2015-02-07T09:42:07Z</dcterms:modified>
</cp:coreProperties>
</file>