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56" r:id="rId1"/>
  </p:sldMasterIdLst>
  <p:sldIdLst>
    <p:sldId id="256" r:id="rId2"/>
    <p:sldId id="257" r:id="rId3"/>
    <p:sldId id="258" r:id="rId4"/>
    <p:sldId id="267" r:id="rId5"/>
    <p:sldId id="268" r:id="rId6"/>
    <p:sldId id="269" r:id="rId7"/>
    <p:sldId id="270" r:id="rId8"/>
    <p:sldId id="271" r:id="rId9"/>
    <p:sldId id="272" r:id="rId10"/>
    <p:sldId id="273" r:id="rId1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6304"/>
            <a:ext cx="8814816" cy="2505456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64234" y="381001"/>
            <a:ext cx="8229600" cy="2209800"/>
          </a:xfrm>
        </p:spPr>
        <p:txBody>
          <a:bodyPr lIns="45720" rIns="228600" anchor="b">
            <a:normAutofit/>
          </a:bodyPr>
          <a:lstStyle>
            <a:lvl1pPr marL="0" algn="r">
              <a:defRPr sz="480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133600" y="2819400"/>
            <a:ext cx="6560234" cy="1752600"/>
          </a:xfrm>
        </p:spPr>
        <p:txBody>
          <a:bodyPr lIns="45720" rIns="246888"/>
          <a:lstStyle>
            <a:lvl1pPr marL="0" indent="0" algn="r">
              <a:spcBef>
                <a:spcPts val="0"/>
              </a:spcBef>
              <a:buNone/>
              <a:defRPr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>
            <a:extLst/>
          </a:lstStyle>
          <a:p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000128" y="3267456"/>
            <a:ext cx="74066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498230"/>
            <a:ext cx="7772400" cy="2731008"/>
          </a:xfrm>
        </p:spPr>
        <p:txBody>
          <a:bodyPr rIns="100584"/>
          <a:lstStyle>
            <a:lvl1pPr algn="r">
              <a:buNone/>
              <a:defRPr sz="4000" b="1" cap="none">
                <a:solidFill>
                  <a:schemeClr val="accent1">
                    <a:tint val="95000"/>
                    <a:satMod val="200000"/>
                  </a:schemeClr>
                </a:solidFill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287713"/>
            <a:ext cx="7772400" cy="1509712"/>
          </a:xfrm>
        </p:spPr>
        <p:txBody>
          <a:bodyPr rIns="128016" anchor="t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>
            <a:extLst/>
          </a:lstStyle>
          <a:p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0" name="Rectangle 9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616744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4800600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1948"/>
            <a:ext cx="8229600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941763"/>
          </a:xfrm>
        </p:spPr>
        <p:txBody>
          <a:bodyPr lIns="9144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941763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218"/>
            <a:ext cx="822960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7" name="Rectangle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057552" y="105765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63136" y="304800"/>
            <a:ext cx="3931920" cy="762000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963136" y="1107560"/>
            <a:ext cx="3931920" cy="1066800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228600" y="2209800"/>
            <a:ext cx="8666456" cy="3977640"/>
          </a:xfrm>
        </p:spPr>
        <p:txBody>
          <a:bodyPr/>
          <a:lstStyle>
            <a:lvl1pPr marL="292608">
              <a:defRPr sz="3200"/>
            </a:lvl1pPr>
            <a:lvl2pPr marL="594360">
              <a:defRPr sz="2800"/>
            </a:lvl2pPr>
            <a:lvl3pPr marL="822960">
              <a:defRPr sz="2400"/>
            </a:lvl3pPr>
            <a:lvl4pPr marL="1051560">
              <a:defRPr sz="2000"/>
            </a:lvl4pPr>
            <a:lvl5pPr marL="1261872"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>
            <a:extLst/>
          </a:lstStyle>
          <a:p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0443" y="4724400"/>
            <a:ext cx="5486400" cy="664536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0443" y="5388936"/>
            <a:ext cx="5486400" cy="912255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04800" y="249864"/>
            <a:ext cx="8534400" cy="4343400"/>
          </a:xfrm>
          <a:prstGeom prst="round2DiagRect">
            <a:avLst>
              <a:gd name="adj1" fmla="val 11403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  <a:extLst/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>
            <a:extLst/>
          </a:lstStyle>
          <a:p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7085"/>
            <a:ext cx="8810846" cy="6565392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1295400" y="6400800"/>
            <a:ext cx="4212264" cy="274320"/>
          </a:xfrm>
          <a:prstGeom prst="rect">
            <a:avLst/>
          </a:prstGeom>
        </p:spPr>
        <p:txBody>
          <a:bodyPr/>
          <a:lstStyle>
            <a:lvl1pPr algn="r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endParaRPr lang="ar-SA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562600" y="6400800"/>
            <a:ext cx="3002280" cy="27432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fld id="{4FC5B733-0DE5-4305-8979-B013F65DA684}" type="datetimeFigureOut">
              <a:rPr lang="ar-SA" smtClean="0"/>
              <a:pPr/>
              <a:t>22/01/39</a:t>
            </a:fld>
            <a:endParaRPr lang="ar-SA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38952" y="6514568"/>
            <a:ext cx="464288" cy="274320"/>
          </a:xfrm>
          <a:prstGeom prst="rect">
            <a:avLst/>
          </a:prstGeom>
        </p:spPr>
        <p:txBody>
          <a:bodyPr anchor="ctr"/>
          <a:lstStyle>
            <a:lvl1pPr algn="r" eaLnBrk="1" latinLnBrk="0" hangingPunct="1">
              <a:defRPr kumimoji="0" sz="1600">
                <a:solidFill>
                  <a:schemeClr val="tx2">
                    <a:shade val="90000"/>
                  </a:schemeClr>
                </a:solidFill>
                <a:effectLst/>
              </a:defRPr>
            </a:lvl1pPr>
            <a:extLst/>
          </a:lstStyle>
          <a:p>
            <a:fld id="{361CAD1B-83EB-4165-B3C4-3476E03A5F08}" type="slidenum">
              <a:rPr lang="ar-SA" smtClean="0"/>
              <a:pPr/>
              <a:t>‹#›</a:t>
            </a:fld>
            <a:endParaRPr lang="ar-SA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  <a:prstGeom prst="rect">
            <a:avLst/>
          </a:prstGeom>
        </p:spPr>
        <p:txBody>
          <a:bodyPr rIns="91440" anchor="b">
            <a:normAutofit/>
            <a:scene3d>
              <a:camera prst="orthographicFront"/>
              <a:lightRig rig="soft" dir="t">
                <a:rot lat="0" lon="0" rev="2400000"/>
              </a:lightRig>
            </a:scene3d>
            <a:sp3d>
              <a:bevelT w="19050" h="127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46237"/>
            <a:ext cx="8229600" cy="452628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marL="54864" algn="r" rtl="1" eaLnBrk="1" latinLnBrk="0" hangingPunct="1">
        <a:spcBef>
          <a:spcPct val="0"/>
        </a:spcBef>
        <a:buNone/>
        <a:defRPr kumimoji="0" sz="4600" kern="1200">
          <a:solidFill>
            <a:schemeClr val="tx2">
              <a:tint val="100000"/>
              <a:shade val="90000"/>
              <a:satMod val="250000"/>
              <a:alpha val="100000"/>
            </a:schemeClr>
          </a:solidFill>
          <a:effectLst>
            <a:outerShdw blurRad="38100" dist="25500" dir="5400000" algn="tl" rotWithShape="0">
              <a:srgbClr val="000000">
                <a:satMod val="180000"/>
                <a:alpha val="7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92100" indent="-292100" algn="r" rtl="1" eaLnBrk="1" latinLnBrk="0" hangingPunct="1">
        <a:spcBef>
          <a:spcPts val="0"/>
        </a:spcBef>
        <a:buClr>
          <a:schemeClr val="accent1"/>
        </a:buClr>
        <a:buSzPct val="70000"/>
        <a:buFont typeface="Wingdings 2"/>
        <a:buChar char="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r" rtl="1" eaLnBrk="1" latinLnBrk="0" hangingPunct="1">
        <a:spcBef>
          <a:spcPts val="400"/>
        </a:spcBef>
        <a:buClr>
          <a:schemeClr val="accent2"/>
        </a:buClr>
        <a:buSzPct val="90000"/>
        <a:buFontTx/>
        <a:buChar char="•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192024" algn="r" rtl="1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r" rtl="1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82880" algn="r" rtl="1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73736" algn="r" rtl="1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73736" algn="r" rtl="1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73736" algn="r" rtl="1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73736" algn="r" rtl="1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ar-SA" dirty="0" smtClean="0">
                <a:solidFill>
                  <a:srgbClr val="FFFF00"/>
                </a:solidFill>
              </a:rPr>
              <a:t>المحاضرة الثانية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>
                <a:solidFill>
                  <a:schemeClr val="accent6"/>
                </a:solidFill>
              </a:rPr>
              <a:t>الأهداف التعليمية</a:t>
            </a:r>
            <a:endParaRPr lang="ar-SA" dirty="0">
              <a:solidFill>
                <a:schemeClr val="accent6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تصنيف الأهداف في المجال النفسي الحركي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متى يكون التعليم فعالا ؟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إذا نجح في عملية تغيير سلوك المتعلم بالاتجاه </a:t>
            </a:r>
            <a:r>
              <a:rPr lang="ar-SA" dirty="0" smtClean="0"/>
              <a:t>المرغوب</a:t>
            </a:r>
          </a:p>
          <a:p>
            <a:endParaRPr lang="ar-SA" dirty="0" smtClean="0"/>
          </a:p>
          <a:p>
            <a:r>
              <a:rPr lang="ar-SA" dirty="0" smtClean="0"/>
              <a:t>وهذا يحدث إذا حددت أهداف العملية التعليمية – </a:t>
            </a:r>
            <a:r>
              <a:rPr lang="ar-SA" dirty="0" err="1" smtClean="0"/>
              <a:t>التعلمية</a:t>
            </a:r>
            <a:r>
              <a:rPr lang="ar-SA" dirty="0" smtClean="0"/>
              <a:t> بشكل واضح للمعلم والمتعلم حتى يسهل تحقيقها</a:t>
            </a: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ما هي المجالات التي تحتاج لوجود أهداف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المنهاج</a:t>
            </a:r>
          </a:p>
          <a:p>
            <a:r>
              <a:rPr lang="ar-SA" dirty="0" smtClean="0"/>
              <a:t>2- التعليم : اختار الوسائل والطرق المناسبة</a:t>
            </a:r>
          </a:p>
          <a:p>
            <a:r>
              <a:rPr lang="ar-SA" dirty="0" smtClean="0"/>
              <a:t>3- التقويم : توفير القاعدة التي تنطلق منها العملية التقويمية ،      </a:t>
            </a:r>
          </a:p>
          <a:p>
            <a:r>
              <a:rPr lang="ar-SA" dirty="0" smtClean="0"/>
              <a:t> </a:t>
            </a:r>
            <a:r>
              <a:rPr lang="ar-SA" dirty="0" smtClean="0"/>
              <a:t>              التعرف على مصير الجهد المبذول.</a:t>
            </a:r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مستويات الأهداف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الأهداف التربوية : التأثير في شخصية الفرد.</a:t>
            </a:r>
          </a:p>
          <a:p>
            <a:endParaRPr lang="ar-SA" dirty="0" smtClean="0"/>
          </a:p>
          <a:p>
            <a:r>
              <a:rPr lang="ar-SA" dirty="0" smtClean="0"/>
              <a:t>الأهداف التعليمية : </a:t>
            </a:r>
          </a:p>
          <a:p>
            <a:endParaRPr lang="ar-SA" dirty="0" smtClean="0"/>
          </a:p>
          <a:p>
            <a:endParaRPr lang="ar-SA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 smtClean="0"/>
              <a:t>المستوى العام للأهداف : درجة مرتفعة من حيث التعميم كتنمية القيم الدينية ... الخ يضعها المسئولين والمعنيين الكبار.</a:t>
            </a:r>
          </a:p>
          <a:p>
            <a:endParaRPr lang="ar-SA" dirty="0" smtClean="0"/>
          </a:p>
          <a:p>
            <a:r>
              <a:rPr lang="ar-SA" dirty="0" smtClean="0"/>
              <a:t>المستوى المتوسط للأهداف :تعني بوصف أنماط السلوك النهائي بعد دراسة المادة </a:t>
            </a:r>
            <a:r>
              <a:rPr lang="ar-SA" dirty="0" err="1" smtClean="0"/>
              <a:t>كاتعلم</a:t>
            </a:r>
            <a:r>
              <a:rPr lang="ar-SA" dirty="0" smtClean="0"/>
              <a:t> لقراءة والكتابة يضعها السلطات المسئولة عن وضع المناهج.</a:t>
            </a:r>
          </a:p>
          <a:p>
            <a:r>
              <a:rPr lang="ar-SA" dirty="0" smtClean="0"/>
              <a:t>المستوى المحدد للأهداف : يشير إلى الأهداف ذات الدرجة المرتفعة من التحديد وتعني بوصف السلوك الذي يترتب على المتعلم القيام </a:t>
            </a:r>
            <a:r>
              <a:rPr lang="ar-SA" dirty="0" err="1" smtClean="0"/>
              <a:t>به</a:t>
            </a:r>
            <a:r>
              <a:rPr lang="ar-SA" dirty="0" smtClean="0"/>
              <a:t> بعد دراسة وحدة دراسية معينة ( تحديد دقيق جدا) مثل القول بأن على المتعلم أن يجيب على 70&amp; من تمارين معينة.</a:t>
            </a:r>
            <a:endParaRPr lang="ar-SA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المكونات لأساسية للهدف السلوكي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السلوك والأداء الظاهري للمتعلم : ويعتمد فيه على الملاحظة السلوك اللفظي والحركي. مثال </a:t>
            </a:r>
          </a:p>
          <a:p>
            <a:endParaRPr lang="ar-SA" dirty="0" smtClean="0"/>
          </a:p>
          <a:p>
            <a:r>
              <a:rPr lang="ar-SA" dirty="0" smtClean="0"/>
              <a:t>2- شروط الأداء :</a:t>
            </a:r>
          </a:p>
          <a:p>
            <a:endParaRPr lang="ar-SA" dirty="0" smtClean="0"/>
          </a:p>
          <a:p>
            <a:endParaRPr lang="ar-SA" dirty="0" smtClean="0"/>
          </a:p>
          <a:p>
            <a:r>
              <a:rPr lang="ar-SA" dirty="0" smtClean="0"/>
              <a:t>3- مستوى الأداء المقبول: تحديد  نسبة مئوية معينة 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تصنيف الأهداف في المجال العقلي المعرفي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التقويم</a:t>
            </a:r>
          </a:p>
        </p:txBody>
      </p:sp>
      <p:sp>
        <p:nvSpPr>
          <p:cNvPr id="4" name="مثلث متساوي الساقين 3"/>
          <p:cNvSpPr/>
          <p:nvPr/>
        </p:nvSpPr>
        <p:spPr>
          <a:xfrm>
            <a:off x="2357422" y="1428736"/>
            <a:ext cx="6429420" cy="4572032"/>
          </a:xfrm>
          <a:prstGeom prst="triangle">
            <a:avLst>
              <a:gd name="adj" fmla="val 4367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400" dirty="0" smtClean="0"/>
              <a:t>التركيب</a:t>
            </a:r>
          </a:p>
          <a:p>
            <a:pPr algn="ctr"/>
            <a:r>
              <a:rPr lang="ar-SA" sz="2400" dirty="0" smtClean="0"/>
              <a:t>التحليل</a:t>
            </a:r>
          </a:p>
          <a:p>
            <a:pPr algn="ctr"/>
            <a:endParaRPr lang="ar-SA" sz="2400" dirty="0" smtClean="0"/>
          </a:p>
          <a:p>
            <a:pPr algn="ctr"/>
            <a:r>
              <a:rPr lang="ar-SA" sz="2400" dirty="0" smtClean="0"/>
              <a:t>التطبيق</a:t>
            </a:r>
          </a:p>
          <a:p>
            <a:pPr algn="ctr"/>
            <a:endParaRPr lang="ar-SA" dirty="0" smtClean="0"/>
          </a:p>
          <a:p>
            <a:pPr algn="ctr"/>
            <a:r>
              <a:rPr lang="ar-SA" sz="2400" dirty="0" smtClean="0"/>
              <a:t>الاستيعاب</a:t>
            </a:r>
            <a:r>
              <a:rPr lang="ar-SA" dirty="0" smtClean="0"/>
              <a:t> </a:t>
            </a:r>
          </a:p>
          <a:p>
            <a:pPr algn="ctr"/>
            <a:endParaRPr lang="ar-SA" dirty="0" smtClean="0"/>
          </a:p>
          <a:p>
            <a:pPr algn="ctr"/>
            <a:r>
              <a:rPr lang="ar-SA" sz="2800" dirty="0" smtClean="0"/>
              <a:t>الذاكرة</a:t>
            </a:r>
            <a:endParaRPr lang="ar-SA" sz="28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err="1" smtClean="0"/>
              <a:t>تصميف</a:t>
            </a:r>
            <a:r>
              <a:rPr lang="ar-SA" dirty="0" smtClean="0"/>
              <a:t> الأهداف في المجال العاطفي الانفعالي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أولا : مستوى الاستقبال </a:t>
            </a:r>
          </a:p>
          <a:p>
            <a:r>
              <a:rPr lang="ar-SA" dirty="0" smtClean="0"/>
              <a:t>ثانيا : مستوى الاستجابة</a:t>
            </a:r>
          </a:p>
          <a:p>
            <a:r>
              <a:rPr lang="ar-SA" dirty="0" smtClean="0"/>
              <a:t>3- مستوى التقييم </a:t>
            </a:r>
          </a:p>
          <a:p>
            <a:r>
              <a:rPr lang="ar-SA" dirty="0" smtClean="0"/>
              <a:t>4- </a:t>
            </a:r>
            <a:r>
              <a:rPr lang="ar-SA" dirty="0" err="1" smtClean="0"/>
              <a:t>ستوى</a:t>
            </a:r>
            <a:r>
              <a:rPr lang="ar-SA" dirty="0" smtClean="0"/>
              <a:t> الوسم بالقيمة مستوى تنظيم القيمة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oundry">
  <a:themeElements>
    <a:clrScheme name="Foundry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Foundry">
      <a:maj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標楷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oundry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80000"/>
              </a:schemeClr>
            </a:gs>
            <a:gs pos="62000">
              <a:schemeClr val="phClr">
                <a:tint val="30000"/>
                <a:satMod val="180000"/>
              </a:schemeClr>
            </a:gs>
            <a:gs pos="100000">
              <a:schemeClr val="phClr">
                <a:tint val="22000"/>
                <a:satMod val="18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58000"/>
                <a:satMod val="150000"/>
              </a:schemeClr>
            </a:gs>
            <a:gs pos="72000">
              <a:schemeClr val="phClr">
                <a:tint val="90000"/>
                <a:satMod val="135000"/>
              </a:schemeClr>
            </a:gs>
            <a:gs pos="100000">
              <a:schemeClr val="phClr">
                <a:tint val="8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80000"/>
            </a:schemeClr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000000"/>
            </a:lightRig>
          </a:scene3d>
          <a:sp3d prstMaterial="matte">
            <a:bevelT w="63500" h="635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5000"/>
                <a:satMod val="400000"/>
              </a:schemeClr>
            </a:gs>
            <a:gs pos="20000">
              <a:schemeClr val="phClr">
                <a:tint val="80000"/>
                <a:satMod val="355000"/>
              </a:schemeClr>
            </a:gs>
            <a:gs pos="100000">
              <a:schemeClr val="phClr">
                <a:tint val="95000"/>
                <a:shade val="55000"/>
                <a:satMod val="355000"/>
              </a:schemeClr>
            </a:gs>
          </a:gsLst>
          <a:path path="circle">
            <a:fillToRect l="67500" t="35000" r="32500" b="65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0"/>
                <a:satMod val="120000"/>
              </a:schemeClr>
              <a:schemeClr val="phClr">
                <a:tint val="70000"/>
                <a:satMod val="250000"/>
              </a:schemeClr>
            </a:duotone>
          </a:blip>
          <a:tile tx="0" ty="0" sx="50000" sy="50000" flip="none" algn="t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Foundry</Template>
  <TotalTime>72</TotalTime>
  <Words>240</Words>
  <Application>Microsoft Office PowerPoint</Application>
  <PresentationFormat>عرض على الشاشة (3:4)‏</PresentationFormat>
  <Paragraphs>41</Paragraphs>
  <Slides>10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10</vt:i4>
      </vt:variant>
    </vt:vector>
  </HeadingPairs>
  <TitlesOfParts>
    <vt:vector size="11" baseType="lpstr">
      <vt:lpstr>Foundry</vt:lpstr>
      <vt:lpstr>المحاضرة الثانية الأهداف التعليمية</vt:lpstr>
      <vt:lpstr>متى يكون التعليم فعالا ؟</vt:lpstr>
      <vt:lpstr>الشريحة 3</vt:lpstr>
      <vt:lpstr>ما هي المجالات التي تحتاج لوجود أهداف </vt:lpstr>
      <vt:lpstr>مستويات الأهداف</vt:lpstr>
      <vt:lpstr>الشريحة 6</vt:lpstr>
      <vt:lpstr>المكونات لأساسية للهدف السلوكي</vt:lpstr>
      <vt:lpstr>تصنيف الأهداف في المجال العقلي المعرفي </vt:lpstr>
      <vt:lpstr>تصميف الأهداف في المجال العاطفي الانفعالي</vt:lpstr>
      <vt:lpstr>تصنيف الأهداف في المجال النفسي الحركي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fatmah</dc:creator>
  <cp:lastModifiedBy>عنود</cp:lastModifiedBy>
  <cp:revision>9</cp:revision>
  <dcterms:created xsi:type="dcterms:W3CDTF">2016-04-24T00:28:58Z</dcterms:created>
  <dcterms:modified xsi:type="dcterms:W3CDTF">2017-10-12T03:22:20Z</dcterms:modified>
</cp:coreProperties>
</file>

<file path=docProps/thumbnail.jpeg>
</file>