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72" r:id="rId8"/>
    <p:sldId id="262" r:id="rId9"/>
    <p:sldId id="263" r:id="rId10"/>
    <p:sldId id="264" r:id="rId11"/>
    <p:sldId id="265" r:id="rId12"/>
    <p:sldId id="266" r:id="rId13"/>
    <p:sldId id="267" r:id="rId14"/>
    <p:sldId id="268" r:id="rId15"/>
    <p:sldId id="271" r:id="rId16"/>
    <p:sldId id="269" r:id="rId17"/>
    <p:sldId id="273" r:id="rId18"/>
    <p:sldId id="27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022"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0FBD885-A7D0-4F0B-923D-203771955907}" type="datetimeFigureOut">
              <a:rPr lang="en-US" smtClean="0"/>
              <a:pPr/>
              <a:t>3/9/2015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7DCC220-25D3-43D7-97E2-6F432AB81A9E}"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FBD885-A7D0-4F0B-923D-203771955907}"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DCC220-25D3-43D7-97E2-6F432AB81A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FBD885-A7D0-4F0B-923D-203771955907}"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DCC220-25D3-43D7-97E2-6F432AB81A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0FBD885-A7D0-4F0B-923D-203771955907}"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DCC220-25D3-43D7-97E2-6F432AB81A9E}"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0FBD885-A7D0-4F0B-923D-203771955907}" type="datetimeFigureOut">
              <a:rPr lang="en-US" smtClean="0"/>
              <a:pPr/>
              <a:t>3/9/2015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7DCC220-25D3-43D7-97E2-6F432AB81A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0FBD885-A7D0-4F0B-923D-203771955907}" type="datetimeFigureOut">
              <a:rPr lang="en-US" smtClean="0"/>
              <a:pPr/>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DCC220-25D3-43D7-97E2-6F432AB81A9E}"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0FBD885-A7D0-4F0B-923D-203771955907}" type="datetimeFigureOut">
              <a:rPr lang="en-US" smtClean="0"/>
              <a:pPr/>
              <a:t>3/9/2015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DCC220-25D3-43D7-97E2-6F432AB81A9E}"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0FBD885-A7D0-4F0B-923D-203771955907}" type="datetimeFigureOut">
              <a:rPr lang="en-US" smtClean="0"/>
              <a:pPr/>
              <a:t>3/9/2015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DCC220-25D3-43D7-97E2-6F432AB81A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BD885-A7D0-4F0B-923D-203771955907}" type="datetimeFigureOut">
              <a:rPr lang="en-US" smtClean="0"/>
              <a:pPr/>
              <a:t>3/9/2015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DCC220-25D3-43D7-97E2-6F432AB81A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0FBD885-A7D0-4F0B-923D-203771955907}" type="datetimeFigureOut">
              <a:rPr lang="en-US" smtClean="0"/>
              <a:pPr/>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DCC220-25D3-43D7-97E2-6F432AB81A9E}"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0FBD885-A7D0-4F0B-923D-203771955907}" type="datetimeFigureOut">
              <a:rPr lang="en-US" smtClean="0"/>
              <a:pPr/>
              <a:t>3/9/2015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A7DCC220-25D3-43D7-97E2-6F432AB81A9E}"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0FBD885-A7D0-4F0B-923D-203771955907}" type="datetimeFigureOut">
              <a:rPr lang="en-US" smtClean="0"/>
              <a:pPr/>
              <a:t>3/9/2015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7DCC220-25D3-43D7-97E2-6F432AB81A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3200400"/>
            <a:ext cx="8572560" cy="3228996"/>
          </a:xfrm>
        </p:spPr>
        <p:txBody>
          <a:bodyPr>
            <a:normAutofit fontScale="62500" lnSpcReduction="20000"/>
          </a:bodyPr>
          <a:lstStyle/>
          <a:p>
            <a:pPr algn="r"/>
            <a:r>
              <a:rPr lang="ar-SA" sz="4500" dirty="0" smtClean="0">
                <a:solidFill>
                  <a:schemeClr val="tx1"/>
                </a:solidFill>
              </a:rPr>
              <a:t>* الانتباه عملية معرفية لا يمكن ملاحظتها بشكل مباشر وهذا مايجعل  المحللون السلوكيون ينظرون للانتباه على أنه ” سلوك الانتباه“ .</a:t>
            </a:r>
          </a:p>
          <a:p>
            <a:pPr algn="r"/>
            <a:r>
              <a:rPr lang="ar-SA" sz="4500" dirty="0" smtClean="0">
                <a:solidFill>
                  <a:schemeClr val="tx1"/>
                </a:solidFill>
              </a:rPr>
              <a:t>* معظم المدرسين يمكن أن يتعرفوا على الأطفال الذين فشلوا في النجاح المدرسي بسبب عجز الانتباه لديهم.</a:t>
            </a:r>
          </a:p>
          <a:p>
            <a:pPr algn="r"/>
            <a:r>
              <a:rPr lang="ar-SA" sz="4500" dirty="0" smtClean="0">
                <a:solidFill>
                  <a:schemeClr val="tx1"/>
                </a:solidFill>
              </a:rPr>
              <a:t>* في بعض الحالات قد يكون العجز في سلوك الانتباه بسيطاً بحيث قد يتسبب أو لايتسبب  في مشكلات خاصة بعملية التعلم. ولكن عندما يظهر الاطفال عجزاً شديداً في الانتباه فإن أثر ذلك على عملية التعلم يكون مدمراً.</a:t>
            </a:r>
          </a:p>
          <a:p>
            <a:pPr algn="r"/>
            <a:endParaRPr lang="en-US" dirty="0"/>
          </a:p>
        </p:txBody>
      </p:sp>
      <p:sp>
        <p:nvSpPr>
          <p:cNvPr id="2" name="Title 1"/>
          <p:cNvSpPr>
            <a:spLocks noGrp="1"/>
          </p:cNvSpPr>
          <p:nvPr>
            <p:ph type="ctrTitle"/>
          </p:nvPr>
        </p:nvSpPr>
        <p:spPr>
          <a:xfrm>
            <a:off x="500034" y="1500174"/>
            <a:ext cx="7772400" cy="1643073"/>
          </a:xfrm>
        </p:spPr>
        <p:txBody>
          <a:bodyPr/>
          <a:lstStyle/>
          <a:p>
            <a:r>
              <a:rPr lang="ar-SA" dirty="0" smtClean="0"/>
              <a:t>الصعوبات الخاصة بالانتباه</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5720" y="3200400"/>
            <a:ext cx="8572560" cy="3228996"/>
          </a:xfrm>
        </p:spPr>
        <p:txBody>
          <a:bodyPr>
            <a:normAutofit lnSpcReduction="10000"/>
          </a:bodyPr>
          <a:lstStyle/>
          <a:p>
            <a:pPr algn="r"/>
            <a:r>
              <a:rPr lang="ar-SA" dirty="0" smtClean="0">
                <a:solidFill>
                  <a:schemeClr val="tx1"/>
                </a:solidFill>
              </a:rPr>
              <a:t>4- يحتاج إلى مزيد من الإشراف.</a:t>
            </a:r>
          </a:p>
          <a:p>
            <a:pPr algn="r"/>
            <a:r>
              <a:rPr lang="ar-SA" dirty="0" smtClean="0">
                <a:solidFill>
                  <a:schemeClr val="tx1"/>
                </a:solidFill>
              </a:rPr>
              <a:t>5- يصرخ باستمرار في الفصل.</a:t>
            </a:r>
          </a:p>
          <a:p>
            <a:pPr algn="r"/>
            <a:r>
              <a:rPr lang="ar-SA" dirty="0" smtClean="0">
                <a:solidFill>
                  <a:schemeClr val="tx1"/>
                </a:solidFill>
              </a:rPr>
              <a:t>6- يعاني من صعوبة في الانتظار واخذ دوره في الالعاب والانشطة الجماعية.</a:t>
            </a:r>
          </a:p>
          <a:p>
            <a:pPr algn="r"/>
            <a:r>
              <a:rPr lang="ar-SA" dirty="0" smtClean="0">
                <a:solidFill>
                  <a:schemeClr val="tx1"/>
                </a:solidFill>
              </a:rPr>
              <a:t>ج- النشاط الزائد وذلك في اثنين من الجوانب التالية على الأقل:</a:t>
            </a:r>
          </a:p>
          <a:p>
            <a:pPr algn="r"/>
            <a:r>
              <a:rPr lang="ar-SA" dirty="0" smtClean="0">
                <a:solidFill>
                  <a:schemeClr val="tx1"/>
                </a:solidFill>
              </a:rPr>
              <a:t>1- يتسلق الأشياء أو يحوم حولها.</a:t>
            </a:r>
          </a:p>
          <a:p>
            <a:pPr algn="r"/>
            <a:r>
              <a:rPr lang="ar-SA" dirty="0" smtClean="0">
                <a:solidFill>
                  <a:schemeClr val="tx1"/>
                </a:solidFill>
              </a:rPr>
              <a:t>2- يعاني من صعوبة بالغة في الالتزام بالهدوء.</a:t>
            </a:r>
          </a:p>
          <a:p>
            <a:pPr algn="r"/>
            <a:r>
              <a:rPr lang="ar-SA" dirty="0" smtClean="0">
                <a:solidFill>
                  <a:schemeClr val="tx1"/>
                </a:solidFill>
              </a:rPr>
              <a:t>3- يعاني من صعوبة في البقاء في وضع الجلوس.</a:t>
            </a:r>
          </a:p>
          <a:p>
            <a:pPr algn="r"/>
            <a:endParaRPr lang="en-US" dirty="0"/>
          </a:p>
        </p:txBody>
      </p:sp>
      <p:sp>
        <p:nvSpPr>
          <p:cNvPr id="3" name="Title 2"/>
          <p:cNvSpPr>
            <a:spLocks noGrp="1"/>
          </p:cNvSpPr>
          <p:nvPr>
            <p:ph type="ctrTitle"/>
          </p:nvPr>
        </p:nvSpPr>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5720" y="3200400"/>
            <a:ext cx="8572560" cy="3371872"/>
          </a:xfrm>
        </p:spPr>
        <p:txBody>
          <a:bodyPr/>
          <a:lstStyle/>
          <a:p>
            <a:pPr algn="r"/>
            <a:r>
              <a:rPr lang="ar-SA" dirty="0" smtClean="0">
                <a:solidFill>
                  <a:schemeClr val="tx1"/>
                </a:solidFill>
              </a:rPr>
              <a:t>4- يتحرك بشكل زائد خلال ساعات نومه.</a:t>
            </a:r>
          </a:p>
          <a:p>
            <a:pPr algn="r"/>
            <a:r>
              <a:rPr lang="ar-SA" dirty="0" smtClean="0">
                <a:solidFill>
                  <a:schemeClr val="tx1"/>
                </a:solidFill>
              </a:rPr>
              <a:t>5- دائماً يقوم بأنشطة حركية مستمرة.</a:t>
            </a:r>
          </a:p>
          <a:p>
            <a:pPr algn="r"/>
            <a:r>
              <a:rPr lang="ar-SA" dirty="0" smtClean="0">
                <a:solidFill>
                  <a:schemeClr val="tx1"/>
                </a:solidFill>
              </a:rPr>
              <a:t>د- تبدأ قبل سن المدرسة. </a:t>
            </a:r>
          </a:p>
          <a:p>
            <a:pPr algn="r"/>
            <a:r>
              <a:rPr lang="ar-SA" dirty="0" smtClean="0">
                <a:solidFill>
                  <a:schemeClr val="tx1"/>
                </a:solidFill>
              </a:rPr>
              <a:t>ه- تستمر على الاقل لمدة ستة شهور.</a:t>
            </a:r>
          </a:p>
          <a:p>
            <a:pPr algn="r"/>
            <a:r>
              <a:rPr lang="ar-SA" dirty="0" smtClean="0">
                <a:solidFill>
                  <a:schemeClr val="tx1"/>
                </a:solidFill>
              </a:rPr>
              <a:t>و- لاتعود إلى عوامل اخرى كفصام الشخصية أو اضطرابات انفعالية أو إعاقات عقلية شديدة وحادة</a:t>
            </a:r>
            <a:r>
              <a:rPr lang="ar-SA" dirty="0" smtClean="0"/>
              <a:t>.</a:t>
            </a:r>
            <a:endParaRPr lang="en-US" dirty="0"/>
          </a:p>
        </p:txBody>
      </p:sp>
      <p:sp>
        <p:nvSpPr>
          <p:cNvPr id="3" name="Title 2"/>
          <p:cNvSpPr>
            <a:spLocks noGrp="1"/>
          </p:cNvSpPr>
          <p:nvPr>
            <p:ph type="ctrTitle"/>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5720" y="3200400"/>
            <a:ext cx="8501122" cy="3300434"/>
          </a:xfrm>
        </p:spPr>
        <p:txBody>
          <a:bodyPr/>
          <a:lstStyle/>
          <a:p>
            <a:pPr algn="r"/>
            <a:endParaRPr lang="ar-SA" dirty="0" smtClean="0">
              <a:solidFill>
                <a:schemeClr val="tx1"/>
              </a:solidFill>
            </a:endParaRPr>
          </a:p>
          <a:p>
            <a:pPr algn="r"/>
            <a:r>
              <a:rPr lang="ar-SA" dirty="0" smtClean="0">
                <a:solidFill>
                  <a:schemeClr val="tx1"/>
                </a:solidFill>
              </a:rPr>
              <a:t>تشبه سلوكات الاطفال الذين يعانون من مشكلات في الانتباه غير المصحوبة بنشاط زائد اولئك الاطفال الذين يعانون من تلك السلوكات المصحوبة بنشاط زائد ماعدا أن مثل هذه السلوكات لاتتميز بالنشاط الزائد بالإضافة إلى أن المظاهر المصاحبة والغصابة لمثل هذه الحالات تكون بشكل عام بسيطة ومعقولة</a:t>
            </a:r>
            <a:r>
              <a:rPr lang="ar-SA" dirty="0" smtClean="0"/>
              <a:t>.</a:t>
            </a:r>
            <a:endParaRPr lang="en-US" dirty="0"/>
          </a:p>
        </p:txBody>
      </p:sp>
      <p:sp>
        <p:nvSpPr>
          <p:cNvPr id="3" name="Title 2"/>
          <p:cNvSpPr>
            <a:spLocks noGrp="1"/>
          </p:cNvSpPr>
          <p:nvPr>
            <p:ph type="ctrTitle"/>
          </p:nvPr>
        </p:nvSpPr>
        <p:spPr/>
        <p:txBody>
          <a:bodyPr/>
          <a:lstStyle/>
          <a:p>
            <a:r>
              <a:rPr lang="ar-SA" dirty="0" smtClean="0"/>
              <a:t>ثانياً: العجز في الانتباه غير المصحوب بنشاط زائد</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5720" y="3200400"/>
            <a:ext cx="8358246" cy="3300434"/>
          </a:xfrm>
        </p:spPr>
        <p:txBody>
          <a:bodyPr>
            <a:normAutofit fontScale="92500"/>
          </a:bodyPr>
          <a:lstStyle/>
          <a:p>
            <a:pPr algn="r"/>
            <a:r>
              <a:rPr lang="ar-SA" sz="2400" dirty="0" smtClean="0">
                <a:solidFill>
                  <a:schemeClr val="tx1"/>
                </a:solidFill>
              </a:rPr>
              <a:t>* بشكل عام يمكن اعتبار حالات الحركة الزائدة وكذلك الخمول صعوبات في الانتباه تؤثر في الغالب على انتقاء الانتباه المطلوب للتحصيل المدرسي.</a:t>
            </a:r>
          </a:p>
          <a:p>
            <a:pPr algn="r"/>
            <a:r>
              <a:rPr lang="ar-SA" sz="2400" dirty="0" smtClean="0">
                <a:solidFill>
                  <a:schemeClr val="tx1"/>
                </a:solidFill>
              </a:rPr>
              <a:t>* ليس جميع الاطفال الذين يعانون من حركة زائدة يعانون من صعوبات تعلم و العكس صحيح. </a:t>
            </a:r>
          </a:p>
          <a:p>
            <a:pPr algn="r"/>
            <a:r>
              <a:rPr lang="ar-SA" sz="2400" dirty="0" smtClean="0">
                <a:solidFill>
                  <a:schemeClr val="tx1"/>
                </a:solidFill>
              </a:rPr>
              <a:t>*هناك ثلاث مكونات رئيسية للنشاط الزائد:</a:t>
            </a:r>
          </a:p>
          <a:p>
            <a:pPr algn="r"/>
            <a:r>
              <a:rPr lang="ar-SA" sz="2400" dirty="0" smtClean="0">
                <a:solidFill>
                  <a:schemeClr val="tx1"/>
                </a:solidFill>
              </a:rPr>
              <a:t>1- العنصر الحركي ويشيع بين الاطفال الذين تتراوح أعمارهم مابين الميلاد وسن الخامسة.</a:t>
            </a:r>
          </a:p>
          <a:p>
            <a:pPr algn="r"/>
            <a:r>
              <a:rPr lang="ar-SA" sz="2400" dirty="0" smtClean="0">
                <a:solidFill>
                  <a:schemeClr val="tx1"/>
                </a:solidFill>
              </a:rPr>
              <a:t>2- الجانب المعرفي يظهر خلال المرحلة الابتدائية حيث يظهر الاطفال عدم القدرة على الاستمرار في المهارة.</a:t>
            </a:r>
          </a:p>
          <a:p>
            <a:pPr algn="r"/>
            <a:r>
              <a:rPr lang="ar-SA" sz="2400" dirty="0" smtClean="0">
                <a:solidFill>
                  <a:schemeClr val="tx1"/>
                </a:solidFill>
              </a:rPr>
              <a:t>3- الجانب الاجتماعي ويظهر بدرجة شديدة في مرحلة المراهقة.</a:t>
            </a:r>
            <a:endParaRPr lang="en-US" sz="2400" dirty="0">
              <a:solidFill>
                <a:schemeClr val="tx1"/>
              </a:solidFill>
            </a:endParaRPr>
          </a:p>
        </p:txBody>
      </p:sp>
      <p:sp>
        <p:nvSpPr>
          <p:cNvPr id="3" name="Title 2"/>
          <p:cNvSpPr>
            <a:spLocks noGrp="1"/>
          </p:cNvSpPr>
          <p:nvPr>
            <p:ph type="ctrTitle"/>
          </p:nvPr>
        </p:nvSpPr>
        <p:spPr/>
        <p:txBody>
          <a:bodyPr/>
          <a:lstStyle/>
          <a:p>
            <a:r>
              <a:rPr lang="ar-SA" dirty="0" smtClean="0"/>
              <a:t>التصنيف النفس _ تربوي</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57158" y="3200400"/>
            <a:ext cx="8501122" cy="3086120"/>
          </a:xfrm>
        </p:spPr>
        <p:txBody>
          <a:bodyPr>
            <a:normAutofit fontScale="92500" lnSpcReduction="10000"/>
          </a:bodyPr>
          <a:lstStyle/>
          <a:p>
            <a:pPr algn="r"/>
            <a:r>
              <a:rPr lang="ar-SA" dirty="0" smtClean="0">
                <a:solidFill>
                  <a:schemeClr val="tx1"/>
                </a:solidFill>
              </a:rPr>
              <a:t>الخمول والكسل مظهر آخر من مظاهر العجز في الانتباه وفي مثل هذه الحالات فإن الاطفال ينسحبون في الغالب من بيئاتهم المختلفة ويتصف سلوكهم بضعف الاستجابة للمثيرات البيئية.</a:t>
            </a:r>
          </a:p>
          <a:p>
            <a:pPr algn="r"/>
            <a:r>
              <a:rPr lang="ar-SA" dirty="0" smtClean="0">
                <a:solidFill>
                  <a:schemeClr val="tx1"/>
                </a:solidFill>
              </a:rPr>
              <a:t>في الحالات الشديدة من الخمول والكسل يمكن تصنيف الافراد ضمن فئات فصام الطفولة.</a:t>
            </a:r>
          </a:p>
          <a:p>
            <a:pPr algn="r"/>
            <a:r>
              <a:rPr lang="ar-SA" dirty="0" smtClean="0">
                <a:solidFill>
                  <a:schemeClr val="tx1"/>
                </a:solidFill>
              </a:rPr>
              <a:t>أما في الحالات البسيطة من الخمول والكسل فتتمثل في احلام اليقظة، وكذلك في عدم انجاز المهارات والتعيينات المطلوبة منهم، أو انهم نادراً مايشاركون في المناقشة  مع اقرانهم ويوجهون انتباهههم إلى اهتماماتهم الشخصية.</a:t>
            </a:r>
            <a:endParaRPr lang="en-US" dirty="0"/>
          </a:p>
        </p:txBody>
      </p:sp>
      <p:sp>
        <p:nvSpPr>
          <p:cNvPr id="3" name="Title 2"/>
          <p:cNvSpPr>
            <a:spLocks noGrp="1"/>
          </p:cNvSpPr>
          <p:nvPr>
            <p:ph type="ctrTitle"/>
          </p:nvPr>
        </p:nvSpPr>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فرعي 1"/>
          <p:cNvSpPr>
            <a:spLocks noGrp="1"/>
          </p:cNvSpPr>
          <p:nvPr>
            <p:ph type="subTitle" idx="1"/>
          </p:nvPr>
        </p:nvSpPr>
        <p:spPr/>
        <p:txBody>
          <a:bodyPr/>
          <a:lstStyle/>
          <a:p>
            <a:endParaRPr lang="ar-SA" dirty="0" smtClean="0"/>
          </a:p>
          <a:p>
            <a:r>
              <a:rPr lang="ar-SA" dirty="0" smtClean="0"/>
              <a:t>ما المقصود بتثبيت </a:t>
            </a:r>
            <a:r>
              <a:rPr lang="ar-SA" dirty="0" err="1" smtClean="0"/>
              <a:t>الانتباه ؟</a:t>
            </a:r>
            <a:endParaRPr lang="ar-SA" dirty="0"/>
          </a:p>
        </p:txBody>
      </p:sp>
      <p:sp>
        <p:nvSpPr>
          <p:cNvPr id="3" name="عنوان 2"/>
          <p:cNvSpPr>
            <a:spLocks noGrp="1"/>
          </p:cNvSpPr>
          <p:nvPr>
            <p:ph type="ctrTitle"/>
          </p:nvPr>
        </p:nvSpPr>
        <p:spPr/>
        <p:txBody>
          <a:bodyPr/>
          <a:lstStyle/>
          <a:p>
            <a:r>
              <a:rPr lang="ar-SA" dirty="0" smtClean="0"/>
              <a:t>سؤال للمجموعة</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57158" y="3200400"/>
            <a:ext cx="8429684" cy="3157558"/>
          </a:xfrm>
        </p:spPr>
        <p:txBody>
          <a:bodyPr/>
          <a:lstStyle/>
          <a:p>
            <a:pPr algn="r"/>
            <a:r>
              <a:rPr lang="ar-SA" dirty="0" smtClean="0">
                <a:solidFill>
                  <a:schemeClr val="tx1"/>
                </a:solidFill>
              </a:rPr>
              <a:t>نثبيت الانتباه خاصية اخرى من خصائص الاطفال ذوي صعوبات التعلم حيث يوجه الاطفال انتباههم ويثبتونه نحو مثيرات لاعلاقة لها بالمهمة المقدمة اليهم</a:t>
            </a:r>
          </a:p>
          <a:p>
            <a:pPr algn="r"/>
            <a:r>
              <a:rPr lang="ar-SA" dirty="0" smtClean="0">
                <a:solidFill>
                  <a:schemeClr val="tx1"/>
                </a:solidFill>
              </a:rPr>
              <a:t>( بانجز،1968 ) .</a:t>
            </a:r>
          </a:p>
          <a:p>
            <a:pPr algn="r"/>
            <a:r>
              <a:rPr lang="ar-SA" dirty="0" smtClean="0">
                <a:solidFill>
                  <a:schemeClr val="tx1"/>
                </a:solidFill>
              </a:rPr>
              <a:t>قد تبرز ظاهرة تثبيت الانتباه على عند الاطفال صغار السن وبعض الاطفال </a:t>
            </a:r>
            <a:r>
              <a:rPr lang="ar-SA" dirty="0" smtClean="0">
                <a:solidFill>
                  <a:schemeClr val="tx1"/>
                </a:solidFill>
              </a:rPr>
              <a:t>المصابين </a:t>
            </a:r>
            <a:r>
              <a:rPr lang="ar-SA" dirty="0" smtClean="0">
                <a:solidFill>
                  <a:schemeClr val="tx1"/>
                </a:solidFill>
              </a:rPr>
              <a:t>بإصابات مخية</a:t>
            </a:r>
            <a:r>
              <a:rPr lang="ar-SA" dirty="0" smtClean="0">
                <a:solidFill>
                  <a:schemeClr val="tx1"/>
                </a:solidFill>
              </a:rPr>
              <a:t>.</a:t>
            </a:r>
          </a:p>
          <a:p>
            <a:pPr algn="r"/>
            <a:r>
              <a:rPr lang="ar-SA" dirty="0" smtClean="0">
                <a:solidFill>
                  <a:schemeClr val="tx1"/>
                </a:solidFill>
              </a:rPr>
              <a:t>تعتبر الاندفاعية وعدم الكبح شكلاً آخر من أشكال العجز في الانتباه تتدخل في سلوك الانتباه الانتقائي.</a:t>
            </a:r>
            <a:endParaRPr lang="en-US" dirty="0">
              <a:solidFill>
                <a:schemeClr val="tx1"/>
              </a:solidFill>
            </a:endParaRPr>
          </a:p>
        </p:txBody>
      </p:sp>
      <p:sp>
        <p:nvSpPr>
          <p:cNvPr id="3" name="Title 2"/>
          <p:cNvSpPr>
            <a:spLocks noGrp="1"/>
          </p:cNvSpPr>
          <p:nvPr>
            <p:ph type="ctrTitle"/>
          </p:nvPr>
        </p:nvSpPr>
        <p:spPr/>
        <p:txBody>
          <a:bodyPr/>
          <a:lstStyle/>
          <a:p>
            <a:r>
              <a:rPr lang="ar-SA" dirty="0" smtClean="0"/>
              <a:t>مفهوم تثبيت الانتباه</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فرعي 1"/>
          <p:cNvSpPr>
            <a:spLocks noGrp="1"/>
          </p:cNvSpPr>
          <p:nvPr>
            <p:ph type="subTitle" idx="1"/>
          </p:nvPr>
        </p:nvSpPr>
        <p:spPr/>
        <p:txBody>
          <a:bodyPr/>
          <a:lstStyle/>
          <a:p>
            <a:endParaRPr lang="ar-SA" dirty="0" smtClean="0"/>
          </a:p>
          <a:p>
            <a:r>
              <a:rPr lang="ar-SA" dirty="0" smtClean="0"/>
              <a:t>ما هي متطلبات الانتباه الضرورية لكي يحدث </a:t>
            </a:r>
            <a:r>
              <a:rPr lang="ar-SA" dirty="0" err="1" smtClean="0"/>
              <a:t>التعلم؟</a:t>
            </a:r>
            <a:endParaRPr lang="ar-SA" dirty="0"/>
          </a:p>
        </p:txBody>
      </p:sp>
      <p:sp>
        <p:nvSpPr>
          <p:cNvPr id="3" name="عنوان 2"/>
          <p:cNvSpPr>
            <a:spLocks noGrp="1"/>
          </p:cNvSpPr>
          <p:nvPr>
            <p:ph type="ctrTitle"/>
          </p:nvPr>
        </p:nvSpPr>
        <p:spPr/>
        <p:txBody>
          <a:bodyPr/>
          <a:lstStyle/>
          <a:p>
            <a:r>
              <a:rPr lang="ar-SA" dirty="0" smtClean="0"/>
              <a:t>سؤال للمجموعة</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5720" y="3200400"/>
            <a:ext cx="8501122" cy="3371872"/>
          </a:xfrm>
        </p:spPr>
        <p:txBody>
          <a:bodyPr>
            <a:normAutofit fontScale="92500" lnSpcReduction="20000"/>
          </a:bodyPr>
          <a:lstStyle/>
          <a:p>
            <a:pPr algn="r"/>
            <a:r>
              <a:rPr lang="ar-SA" dirty="0" smtClean="0">
                <a:solidFill>
                  <a:schemeClr val="tx1"/>
                </a:solidFill>
              </a:rPr>
              <a:t>1- اختيار المثير.</a:t>
            </a:r>
          </a:p>
          <a:p>
            <a:pPr algn="r"/>
            <a:endParaRPr lang="ar-SA" dirty="0" smtClean="0">
              <a:solidFill>
                <a:schemeClr val="tx1"/>
              </a:solidFill>
            </a:endParaRPr>
          </a:p>
          <a:p>
            <a:pPr algn="r"/>
            <a:r>
              <a:rPr lang="ar-SA" dirty="0" smtClean="0">
                <a:solidFill>
                  <a:schemeClr val="tx1"/>
                </a:solidFill>
              </a:rPr>
              <a:t>2- مدة استمرار سلوك الانتباه المطلوبة.</a:t>
            </a:r>
          </a:p>
          <a:p>
            <a:pPr algn="r"/>
            <a:r>
              <a:rPr lang="ar-SA" dirty="0" smtClean="0">
                <a:solidFill>
                  <a:schemeClr val="tx1"/>
                </a:solidFill>
              </a:rPr>
              <a:t>تعتمد على ثلاث عوامل 1- صعوبة المهمة 2- حالة الطفل 3- قدرة المدرس على تعديل وتطوير عملية التعليم بما يتناسب مع مستوى </a:t>
            </a:r>
            <a:r>
              <a:rPr lang="ar-SA" smtClean="0">
                <a:solidFill>
                  <a:schemeClr val="tx1"/>
                </a:solidFill>
              </a:rPr>
              <a:t>واهتمامات الطفل.</a:t>
            </a:r>
            <a:endParaRPr lang="ar-SA" dirty="0" smtClean="0">
              <a:solidFill>
                <a:schemeClr val="tx1"/>
              </a:solidFill>
            </a:endParaRPr>
          </a:p>
          <a:p>
            <a:pPr algn="r"/>
            <a:endParaRPr lang="ar-SA" dirty="0" smtClean="0">
              <a:solidFill>
                <a:schemeClr val="tx1"/>
              </a:solidFill>
            </a:endParaRPr>
          </a:p>
          <a:p>
            <a:pPr algn="r"/>
            <a:r>
              <a:rPr lang="ar-SA" dirty="0" smtClean="0">
                <a:solidFill>
                  <a:schemeClr val="tx1"/>
                </a:solidFill>
              </a:rPr>
              <a:t>3- الانتباه لتسلسل المهارات المعروضة.</a:t>
            </a:r>
          </a:p>
          <a:p>
            <a:pPr algn="r"/>
            <a:endParaRPr lang="ar-SA" dirty="0" smtClean="0">
              <a:solidFill>
                <a:schemeClr val="tx1"/>
              </a:solidFill>
            </a:endParaRPr>
          </a:p>
          <a:p>
            <a:pPr algn="r"/>
            <a:r>
              <a:rPr lang="ar-SA" dirty="0" smtClean="0">
                <a:solidFill>
                  <a:schemeClr val="tx1"/>
                </a:solidFill>
              </a:rPr>
              <a:t>4- نقل الانتباه من مهمة لأخرى</a:t>
            </a:r>
            <a:r>
              <a:rPr lang="ar-SA" dirty="0" smtClean="0"/>
              <a:t>.</a:t>
            </a:r>
            <a:endParaRPr lang="en-US" dirty="0"/>
          </a:p>
        </p:txBody>
      </p:sp>
      <p:sp>
        <p:nvSpPr>
          <p:cNvPr id="3" name="Title 2"/>
          <p:cNvSpPr>
            <a:spLocks noGrp="1"/>
          </p:cNvSpPr>
          <p:nvPr>
            <p:ph type="ctrTitle"/>
          </p:nvPr>
        </p:nvSpPr>
        <p:spPr/>
        <p:txBody>
          <a:bodyPr/>
          <a:lstStyle/>
          <a:p>
            <a:r>
              <a:rPr lang="ar-SA" dirty="0" smtClean="0"/>
              <a:t>متطلبات الانتباه الضرورية للتعلم</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endParaRPr lang="ar-SA" sz="4000" dirty="0" smtClean="0">
              <a:solidFill>
                <a:schemeClr val="tx1"/>
              </a:solidFill>
            </a:endParaRPr>
          </a:p>
          <a:p>
            <a:r>
              <a:rPr lang="ar-SA" sz="4000" dirty="0" smtClean="0">
                <a:solidFill>
                  <a:schemeClr val="tx1"/>
                </a:solidFill>
              </a:rPr>
              <a:t>مالمقصود بالانتباه؟</a:t>
            </a:r>
            <a:endParaRPr lang="en-US" sz="4000" dirty="0">
              <a:solidFill>
                <a:schemeClr val="tx1"/>
              </a:solidFill>
            </a:endParaRPr>
          </a:p>
        </p:txBody>
      </p:sp>
      <p:sp>
        <p:nvSpPr>
          <p:cNvPr id="3" name="Title 2"/>
          <p:cNvSpPr>
            <a:spLocks noGrp="1"/>
          </p:cNvSpPr>
          <p:nvPr>
            <p:ph type="ctrTitle"/>
          </p:nvPr>
        </p:nvSpPr>
        <p:spPr/>
        <p:txBody>
          <a:bodyPr/>
          <a:lstStyle/>
          <a:p>
            <a:r>
              <a:rPr lang="ar-SA" dirty="0" smtClean="0"/>
              <a:t>سؤال للمجموعة</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95400" y="3200400"/>
            <a:ext cx="6919938" cy="3228996"/>
          </a:xfrm>
        </p:spPr>
        <p:txBody>
          <a:bodyPr>
            <a:normAutofit lnSpcReduction="10000"/>
          </a:bodyPr>
          <a:lstStyle/>
          <a:p>
            <a:pPr algn="r"/>
            <a:r>
              <a:rPr lang="ar-SA" dirty="0" smtClean="0">
                <a:solidFill>
                  <a:schemeClr val="tx1"/>
                </a:solidFill>
              </a:rPr>
              <a:t>* من الصعب تعريف عملية الانتباة حيث لايمكن ملاحظتها بشكل مباشر.</a:t>
            </a:r>
          </a:p>
          <a:p>
            <a:pPr algn="r"/>
            <a:r>
              <a:rPr lang="ar-SA" dirty="0" smtClean="0">
                <a:solidFill>
                  <a:schemeClr val="tx1"/>
                </a:solidFill>
              </a:rPr>
              <a:t>* هو القدرة على اختيار العوامل المناسبة ووثيقة الصلة بالموضوع من بين مجموعة من المثيرات الهائلة ( سمعية ، لمسية، بصرية ،أو الاحساس بالحركة التي يصادفها الكائن الحي في كل وقت). فحين يحاول الطفل الانتباه والاستجابة لمثيرات كثيرة جداً فإننا نعتبر الطفل مشتتاً . ويصعب على الاطفال التعلم اذا لم يتمكنوا من تركيز انتباههم على المهمة التي بين أيديهم</a:t>
            </a:r>
            <a:r>
              <a:rPr lang="ar-SA" dirty="0" smtClean="0"/>
              <a:t>.</a:t>
            </a:r>
            <a:endParaRPr lang="en-US" dirty="0"/>
          </a:p>
        </p:txBody>
      </p:sp>
      <p:sp>
        <p:nvSpPr>
          <p:cNvPr id="3" name="Title 2"/>
          <p:cNvSpPr>
            <a:spLocks noGrp="1"/>
          </p:cNvSpPr>
          <p:nvPr>
            <p:ph type="ctrTitle"/>
          </p:nvPr>
        </p:nvSpPr>
        <p:spPr/>
        <p:txBody>
          <a:bodyPr/>
          <a:lstStyle/>
          <a:p>
            <a:r>
              <a:rPr smtClean="0"/>
              <a:t>     </a:t>
            </a:r>
            <a:r>
              <a:rPr lang="ar-SA" dirty="0" smtClean="0"/>
              <a:t> </a:t>
            </a:r>
            <a:r>
              <a:rPr smtClean="0"/>
              <a:t>Attention </a:t>
            </a:r>
            <a:r>
              <a:rPr lang="ar-SA" dirty="0" smtClean="0"/>
              <a:t>   الانتباه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95400" y="3200400"/>
            <a:ext cx="6400800" cy="3371872"/>
          </a:xfrm>
        </p:spPr>
        <p:txBody>
          <a:bodyPr>
            <a:normAutofit fontScale="92500" lnSpcReduction="10000"/>
          </a:bodyPr>
          <a:lstStyle/>
          <a:p>
            <a:pPr algn="r"/>
            <a:r>
              <a:rPr lang="ar-SA" dirty="0" smtClean="0"/>
              <a:t> </a:t>
            </a:r>
            <a:r>
              <a:rPr lang="ar-SA" dirty="0" smtClean="0">
                <a:solidFill>
                  <a:schemeClr val="tx1"/>
                </a:solidFill>
              </a:rPr>
              <a:t>* </a:t>
            </a:r>
            <a:r>
              <a:rPr lang="ar-SA" sz="2800" dirty="0" smtClean="0">
                <a:solidFill>
                  <a:schemeClr val="tx1"/>
                </a:solidFill>
              </a:rPr>
              <a:t>اقترح بيريلاين(1970) استخدام مصطلح الانتباه الانتقائي لوصف القدرة على اختيار مثير محدد يتم تركيز انتباه الفرد عليه.</a:t>
            </a:r>
          </a:p>
          <a:p>
            <a:pPr algn="r"/>
            <a:r>
              <a:rPr lang="ar-SA" sz="2800" dirty="0" smtClean="0">
                <a:solidFill>
                  <a:schemeClr val="tx1"/>
                </a:solidFill>
              </a:rPr>
              <a:t>* عبر كل من ريد وريسكو( 1981) عن الانتباه بانه القدرة على تركيز الوعي على المثيرات الخارجية أو الداخلية.</a:t>
            </a:r>
          </a:p>
          <a:p>
            <a:pPr algn="r"/>
            <a:r>
              <a:rPr lang="ar-SA" sz="2800" dirty="0" smtClean="0">
                <a:solidFill>
                  <a:schemeClr val="tx1"/>
                </a:solidFill>
              </a:rPr>
              <a:t>* هناك اتفاق بين كل من المحللين المعرفيين و السلوكيين من حيث أن الانتباه هو عملية انتقائية عند التركيز على المثيرات ذات العلاقة في موقف ما</a:t>
            </a:r>
            <a:r>
              <a:rPr lang="ar-SA" dirty="0" smtClean="0"/>
              <a:t>.</a:t>
            </a:r>
            <a:endParaRPr lang="en-US" dirty="0"/>
          </a:p>
        </p:txBody>
      </p:sp>
      <p:sp>
        <p:nvSpPr>
          <p:cNvPr id="3" name="Title 2"/>
          <p:cNvSpPr>
            <a:spLocks noGrp="1"/>
          </p:cNvSpPr>
          <p:nvPr>
            <p:ph type="ctrTitle"/>
          </p:nvPr>
        </p:nvSpPr>
        <p:spPr/>
        <p:txBody>
          <a:bodyPr/>
          <a:lstStyle/>
          <a:p>
            <a:r>
              <a:rPr lang="ar-SA" dirty="0" smtClean="0"/>
              <a:t>تعريفات العجز في الانتباه</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5720" y="3200400"/>
            <a:ext cx="8501122" cy="3228996"/>
          </a:xfrm>
        </p:spPr>
        <p:txBody>
          <a:bodyPr>
            <a:normAutofit fontScale="92500"/>
          </a:bodyPr>
          <a:lstStyle/>
          <a:p>
            <a:pPr algn="r"/>
            <a:r>
              <a:rPr lang="ar-SA" dirty="0" smtClean="0">
                <a:solidFill>
                  <a:schemeClr val="tx1"/>
                </a:solidFill>
              </a:rPr>
              <a:t>وصف ستراوس ولتنن الصعوبات المتعلقة بالانتباه لدى الاطفال الذين يعانون من اصابات مخية بانها: </a:t>
            </a:r>
          </a:p>
          <a:p>
            <a:pPr algn="r"/>
            <a:r>
              <a:rPr lang="ar-SA" dirty="0" smtClean="0">
                <a:solidFill>
                  <a:schemeClr val="tx1"/>
                </a:solidFill>
              </a:rPr>
              <a:t>1- النشاط الزائد المتصف بنشاط حركي مفرط.</a:t>
            </a:r>
          </a:p>
          <a:p>
            <a:pPr algn="r"/>
            <a:r>
              <a:rPr lang="ar-SA" dirty="0" smtClean="0">
                <a:solidFill>
                  <a:schemeClr val="tx1"/>
                </a:solidFill>
              </a:rPr>
              <a:t>2- التشتت في مجال التركيز على المثيرات ذات العلاقة و الصعوبة في المحافظة على الانتباه.</a:t>
            </a:r>
          </a:p>
          <a:p>
            <a:pPr algn="r"/>
            <a:r>
              <a:rPr lang="ar-SA" dirty="0" smtClean="0">
                <a:solidFill>
                  <a:schemeClr val="tx1"/>
                </a:solidFill>
              </a:rPr>
              <a:t>3- عدم المقدرة على الكبح والنزعة للاستجابة للمشتتات الداخلية والخارجية .</a:t>
            </a:r>
          </a:p>
          <a:p>
            <a:pPr algn="r"/>
            <a:r>
              <a:rPr lang="ar-SA" dirty="0" smtClean="0">
                <a:solidFill>
                  <a:schemeClr val="tx1"/>
                </a:solidFill>
              </a:rPr>
              <a:t>4- الاحتفاظ بالاستجابة بشكل غير مناسب أو تكرار السلوكات عندما لاتكون مناسبة.</a:t>
            </a:r>
            <a:endParaRPr lang="en-US" dirty="0">
              <a:solidFill>
                <a:schemeClr val="tx1"/>
              </a:solidFill>
            </a:endParaRPr>
          </a:p>
        </p:txBody>
      </p:sp>
      <p:sp>
        <p:nvSpPr>
          <p:cNvPr id="3" name="Title 2"/>
          <p:cNvSpPr>
            <a:spLocks noGrp="1"/>
          </p:cNvSpPr>
          <p:nvPr>
            <p:ph type="ctrTitle"/>
          </p:nvPr>
        </p:nvSpPr>
        <p:spPr/>
        <p:txBody>
          <a:bodyPr/>
          <a:lstStyle/>
          <a:p>
            <a:r>
              <a:rPr lang="ar-SA" dirty="0" smtClean="0"/>
              <a:t>تصنيفات العجز في الانتباه</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95400" y="3200400"/>
            <a:ext cx="7205690" cy="2800368"/>
          </a:xfrm>
        </p:spPr>
        <p:txBody>
          <a:bodyPr/>
          <a:lstStyle/>
          <a:p>
            <a:pPr algn="r"/>
            <a:r>
              <a:rPr lang="ar-SA" dirty="0" smtClean="0">
                <a:solidFill>
                  <a:schemeClr val="tx1"/>
                </a:solidFill>
              </a:rPr>
              <a:t>1- العجز في الانتباه المصحوب بحركة زائدة.</a:t>
            </a:r>
          </a:p>
          <a:p>
            <a:pPr algn="r"/>
            <a:r>
              <a:rPr lang="ar-SA" dirty="0" smtClean="0">
                <a:solidFill>
                  <a:schemeClr val="tx1"/>
                </a:solidFill>
              </a:rPr>
              <a:t> </a:t>
            </a:r>
          </a:p>
          <a:p>
            <a:pPr algn="r"/>
            <a:r>
              <a:rPr lang="ar-SA" dirty="0" smtClean="0">
                <a:solidFill>
                  <a:schemeClr val="tx1"/>
                </a:solidFill>
              </a:rPr>
              <a:t>2- العجز في الانتباه غير المصحوب بحركة زائدة.</a:t>
            </a:r>
            <a:endParaRPr lang="en-US" dirty="0">
              <a:solidFill>
                <a:schemeClr val="tx1"/>
              </a:solidFill>
            </a:endParaRPr>
          </a:p>
        </p:txBody>
      </p:sp>
      <p:sp>
        <p:nvSpPr>
          <p:cNvPr id="3" name="Title 2"/>
          <p:cNvSpPr>
            <a:spLocks noGrp="1"/>
          </p:cNvSpPr>
          <p:nvPr>
            <p:ph type="ctrTitle"/>
          </p:nvPr>
        </p:nvSpPr>
        <p:spPr/>
        <p:txBody>
          <a:bodyPr/>
          <a:lstStyle/>
          <a:p>
            <a:r>
              <a:rPr lang="ar-SA" dirty="0" smtClean="0"/>
              <a:t>تصنيف الطب النفسي</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فرعي 1"/>
          <p:cNvSpPr>
            <a:spLocks noGrp="1"/>
          </p:cNvSpPr>
          <p:nvPr>
            <p:ph type="subTitle" idx="1"/>
          </p:nvPr>
        </p:nvSpPr>
        <p:spPr/>
        <p:txBody>
          <a:bodyPr/>
          <a:lstStyle/>
          <a:p>
            <a:r>
              <a:rPr lang="ar-SA" dirty="0" smtClean="0"/>
              <a:t>في جدول ومع مجموعتك أعطي أمثلة على العجز في الانتباه المصحوب بحركة زائدة وآخر غير مصحوب بحركة </a:t>
            </a:r>
            <a:r>
              <a:rPr lang="ar-SA" dirty="0" err="1" smtClean="0"/>
              <a:t>زائدة ؟</a:t>
            </a:r>
            <a:endParaRPr lang="ar-SA" dirty="0"/>
          </a:p>
        </p:txBody>
      </p:sp>
      <p:sp>
        <p:nvSpPr>
          <p:cNvPr id="3" name="عنوان 2"/>
          <p:cNvSpPr>
            <a:spLocks noGrp="1"/>
          </p:cNvSpPr>
          <p:nvPr>
            <p:ph type="ctrTitle"/>
          </p:nvPr>
        </p:nvSpPr>
        <p:spPr/>
        <p:txBody>
          <a:bodyPr/>
          <a:lstStyle/>
          <a:p>
            <a:r>
              <a:rPr lang="ar-SA" dirty="0" smtClean="0"/>
              <a:t>سؤال للمجموعة</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5720" y="3200400"/>
            <a:ext cx="8572560" cy="3086120"/>
          </a:xfrm>
        </p:spPr>
        <p:txBody>
          <a:bodyPr>
            <a:normAutofit/>
          </a:bodyPr>
          <a:lstStyle/>
          <a:p>
            <a:pPr marL="514350" indent="-514350" algn="r">
              <a:buAutoNum type="arabic1Minus"/>
            </a:pPr>
            <a:endParaRPr lang="ar-SA" dirty="0" smtClean="0"/>
          </a:p>
          <a:p>
            <a:pPr marL="514350" indent="-514350" algn="r"/>
            <a:r>
              <a:rPr lang="ar-SA" dirty="0" smtClean="0">
                <a:solidFill>
                  <a:schemeClr val="tx1"/>
                </a:solidFill>
              </a:rPr>
              <a:t>أ- عدم الانتباه في ثلاث على الأقل من النواحي التالية:</a:t>
            </a:r>
          </a:p>
          <a:p>
            <a:pPr marL="514350" indent="-514350" algn="r">
              <a:buAutoNum type="arabic1Minus"/>
            </a:pPr>
            <a:endParaRPr lang="ar-SA" dirty="0" smtClean="0">
              <a:solidFill>
                <a:schemeClr val="tx1"/>
              </a:solidFill>
            </a:endParaRPr>
          </a:p>
          <a:p>
            <a:pPr marL="514350" indent="-514350" algn="r"/>
            <a:r>
              <a:rPr lang="ar-SA" dirty="0" smtClean="0">
                <a:solidFill>
                  <a:schemeClr val="tx1"/>
                </a:solidFill>
              </a:rPr>
              <a:t>1- الفشل في انهاء المهمات التي بدأها.</a:t>
            </a:r>
          </a:p>
          <a:p>
            <a:pPr marL="514350" indent="-514350" algn="r"/>
            <a:r>
              <a:rPr lang="ar-SA" dirty="0" smtClean="0">
                <a:solidFill>
                  <a:schemeClr val="tx1"/>
                </a:solidFill>
              </a:rPr>
              <a:t>2- غالباً مايبدو على الطفل عدم الاستماع.</a:t>
            </a:r>
          </a:p>
          <a:p>
            <a:pPr marL="514350" indent="-514350" algn="r"/>
            <a:r>
              <a:rPr lang="ar-SA" dirty="0" smtClean="0">
                <a:solidFill>
                  <a:schemeClr val="tx1"/>
                </a:solidFill>
              </a:rPr>
              <a:t>3- يتشتت بسهولة.</a:t>
            </a:r>
          </a:p>
        </p:txBody>
      </p:sp>
      <p:sp>
        <p:nvSpPr>
          <p:cNvPr id="3" name="Title 2"/>
          <p:cNvSpPr>
            <a:spLocks noGrp="1"/>
          </p:cNvSpPr>
          <p:nvPr>
            <p:ph type="ctrTitle"/>
          </p:nvPr>
        </p:nvSpPr>
        <p:spPr/>
        <p:txBody>
          <a:bodyPr/>
          <a:lstStyle/>
          <a:p>
            <a:r>
              <a:rPr lang="ar-SA" dirty="0" smtClean="0"/>
              <a:t>أولاً : العجز في الانتباه المصحوب  بحركة زائدة يضم:</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28596" y="3200400"/>
            <a:ext cx="8358246" cy="3371872"/>
          </a:xfrm>
        </p:spPr>
        <p:txBody>
          <a:bodyPr/>
          <a:lstStyle/>
          <a:p>
            <a:pPr algn="r"/>
            <a:r>
              <a:rPr lang="ar-SA" dirty="0" smtClean="0">
                <a:solidFill>
                  <a:schemeClr val="tx1"/>
                </a:solidFill>
              </a:rPr>
              <a:t>4- يعاني من صعوبة في التركيز على المهمات المدرسية أو المهمات الأخرى التي تتطلب الابقاء على عملية الانتباه.</a:t>
            </a:r>
          </a:p>
          <a:p>
            <a:pPr algn="r"/>
            <a:r>
              <a:rPr lang="ar-SA" dirty="0" smtClean="0">
                <a:solidFill>
                  <a:schemeClr val="tx1"/>
                </a:solidFill>
              </a:rPr>
              <a:t>5- لديه صعوبة في البقاء في انشطة اللعب.</a:t>
            </a:r>
          </a:p>
          <a:p>
            <a:pPr algn="r"/>
            <a:r>
              <a:rPr lang="ar-SA" dirty="0" smtClean="0">
                <a:solidFill>
                  <a:schemeClr val="tx1"/>
                </a:solidFill>
              </a:rPr>
              <a:t>ب- الاندفاعية وذلك على الأقل في ثلاث من الجوانب التالية:</a:t>
            </a:r>
          </a:p>
          <a:p>
            <a:pPr algn="r"/>
            <a:r>
              <a:rPr lang="ar-SA" dirty="0" smtClean="0">
                <a:solidFill>
                  <a:schemeClr val="tx1"/>
                </a:solidFill>
              </a:rPr>
              <a:t>1- غالباً مايتصرف قبل أن يفكر.</a:t>
            </a:r>
          </a:p>
          <a:p>
            <a:pPr algn="r"/>
            <a:r>
              <a:rPr lang="ar-SA" dirty="0" smtClean="0">
                <a:solidFill>
                  <a:schemeClr val="tx1"/>
                </a:solidFill>
              </a:rPr>
              <a:t>2- ينتقل من نشاط غلى آخر بشكل مفرط.</a:t>
            </a:r>
          </a:p>
          <a:p>
            <a:pPr algn="r"/>
            <a:r>
              <a:rPr lang="ar-SA" dirty="0" smtClean="0">
                <a:solidFill>
                  <a:schemeClr val="tx1"/>
                </a:solidFill>
              </a:rPr>
              <a:t>3- يعاني من صعوبة في تنظيم عمله( ولايعود ذلك إلى أي إعاقة معرفية).</a:t>
            </a:r>
          </a:p>
          <a:p>
            <a:pPr algn="r"/>
            <a:endParaRPr lang="en-US" dirty="0">
              <a:solidFill>
                <a:schemeClr val="tx1"/>
              </a:solidFill>
            </a:endParaRPr>
          </a:p>
        </p:txBody>
      </p:sp>
      <p:sp>
        <p:nvSpPr>
          <p:cNvPr id="3" name="Title 2"/>
          <p:cNvSpPr>
            <a:spLocks noGrp="1"/>
          </p:cNvSpPr>
          <p:nvPr>
            <p:ph type="ctrTitle"/>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906</TotalTime>
  <Words>926</Words>
  <Application>Microsoft Office PowerPoint</Application>
  <PresentationFormat>عرض على الشاشة (3:4)‏</PresentationFormat>
  <Paragraphs>84</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Equity</vt:lpstr>
      <vt:lpstr>الصعوبات الخاصة بالانتباه</vt:lpstr>
      <vt:lpstr>سؤال للمجموعة</vt:lpstr>
      <vt:lpstr>      Attention    الانتباه </vt:lpstr>
      <vt:lpstr>تعريفات العجز في الانتباه</vt:lpstr>
      <vt:lpstr>تصنيفات العجز في الانتباه</vt:lpstr>
      <vt:lpstr>تصنيف الطب النفسي</vt:lpstr>
      <vt:lpstr>سؤال للمجموعة</vt:lpstr>
      <vt:lpstr>أولاً : العجز في الانتباه المصحوب  بحركة زائدة يضم:</vt:lpstr>
      <vt:lpstr>الشريحة 9</vt:lpstr>
      <vt:lpstr>الشريحة 10</vt:lpstr>
      <vt:lpstr>الشريحة 11</vt:lpstr>
      <vt:lpstr>ثانياً: العجز في الانتباه غير المصحوب بنشاط زائد</vt:lpstr>
      <vt:lpstr>التصنيف النفس _ تربوي</vt:lpstr>
      <vt:lpstr>الشريحة 14</vt:lpstr>
      <vt:lpstr>سؤال للمجموعة</vt:lpstr>
      <vt:lpstr>مفهوم تثبيت الانتباه</vt:lpstr>
      <vt:lpstr>سؤال للمجموعة</vt:lpstr>
      <vt:lpstr>متطلبات الانتباه الضرورية للتعلم</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الصعوبات الخاصة بالانتباه</dc:title>
  <dc:creator>Jana</dc:creator>
  <cp:lastModifiedBy>user0</cp:lastModifiedBy>
  <cp:revision>68</cp:revision>
  <dcterms:created xsi:type="dcterms:W3CDTF">2010-10-15T17:07:06Z</dcterms:created>
  <dcterms:modified xsi:type="dcterms:W3CDTF">2015-03-09T17:17:59Z</dcterms:modified>
</cp:coreProperties>
</file>