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1B8ABB09-4A1D-463E-8065-109CC2B7EFAA}" type="datetimeFigureOut">
              <a:rPr lang="ar-SA" smtClean="0"/>
              <a:pPr/>
              <a:t>24/11/36</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24/11/36</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1B8ABB09-4A1D-463E-8065-109CC2B7EFAA}" type="datetimeFigureOut">
              <a:rPr lang="ar-SA" smtClean="0"/>
              <a:pPr/>
              <a:t>24/11/36</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1B8ABB09-4A1D-463E-8065-109CC2B7EFAA}" type="datetimeFigureOut">
              <a:rPr lang="ar-SA" smtClean="0"/>
              <a:pPr/>
              <a:t>24/11/36</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B34F065-1154-456A-91E3-76DE8E75E17B}" type="slidenum">
              <a:rPr lang="ar-SA" smtClean="0"/>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8ABB09-4A1D-463E-8065-109CC2B7EFAA}" type="datetimeFigureOut">
              <a:rPr lang="ar-SA" smtClean="0"/>
              <a:pPr/>
              <a:t>24/11/36</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752601"/>
            <a:ext cx="7772400" cy="2319341"/>
          </a:xfrm>
        </p:spPr>
        <p:txBody>
          <a:bodyPr>
            <a:normAutofit fontScale="90000"/>
          </a:bodyPr>
          <a:lstStyle/>
          <a:p>
            <a:r>
              <a:rPr lang="ar-SA" dirty="0" smtClean="0"/>
              <a:t>المحاضرة الثانية</a:t>
            </a:r>
            <a:br>
              <a:rPr lang="ar-SA" dirty="0" smtClean="0"/>
            </a:br>
            <a:r>
              <a:rPr lang="ar-SA" dirty="0" smtClean="0"/>
              <a:t> </a:t>
            </a:r>
            <a:br>
              <a:rPr lang="ar-SA" dirty="0" smtClean="0"/>
            </a:br>
            <a:r>
              <a:rPr lang="ar-SA" dirty="0" smtClean="0"/>
              <a:t>المعاشر الفطري </a:t>
            </a:r>
            <a:r>
              <a:rPr lang="en-US" dirty="0" err="1" smtClean="0"/>
              <a:t>mycobiont</a:t>
            </a:r>
            <a:r>
              <a:rPr lang="ar-SA" dirty="0" smtClean="0"/>
              <a:t/>
            </a:r>
            <a:br>
              <a:rPr lang="ar-SA" dirty="0" smtClean="0"/>
            </a:br>
            <a:r>
              <a:rPr lang="ar-SA" dirty="0" smtClean="0"/>
              <a:t>والمعاشر الطحلبي </a:t>
            </a:r>
            <a:r>
              <a:rPr lang="en-US" dirty="0" err="1" smtClean="0"/>
              <a:t>phycobiont</a:t>
            </a:r>
            <a:endParaRPr lang="ar-SA" dirty="0"/>
          </a:p>
        </p:txBody>
      </p:sp>
      <p:sp>
        <p:nvSpPr>
          <p:cNvPr id="4" name="مربع نص 3"/>
          <p:cNvSpPr txBox="1"/>
          <p:nvPr/>
        </p:nvSpPr>
        <p:spPr>
          <a:xfrm>
            <a:off x="357158" y="4429132"/>
            <a:ext cx="2071702" cy="400110"/>
          </a:xfrm>
          <a:prstGeom prst="rect">
            <a:avLst/>
          </a:prstGeom>
          <a:noFill/>
        </p:spPr>
        <p:txBody>
          <a:bodyPr wrap="square" rtlCol="1">
            <a:spAutoFit/>
          </a:bodyPr>
          <a:lstStyle/>
          <a:p>
            <a:r>
              <a:rPr lang="ar-SA" sz="2000" b="1" dirty="0" smtClean="0">
                <a:solidFill>
                  <a:srgbClr val="336600"/>
                </a:solidFill>
              </a:rPr>
              <a:t>د.فاطمة </a:t>
            </a:r>
            <a:r>
              <a:rPr lang="ar-SA" sz="2000" b="1" dirty="0" err="1" smtClean="0">
                <a:solidFill>
                  <a:srgbClr val="336600"/>
                </a:solidFill>
              </a:rPr>
              <a:t>العتيبي</a:t>
            </a:r>
            <a:endParaRPr lang="ar-SA" sz="2000" b="1" dirty="0">
              <a:solidFill>
                <a:srgbClr val="336600"/>
              </a:solidFill>
            </a:endParaRPr>
          </a:p>
        </p:txBody>
      </p:sp>
      <p:pic>
        <p:nvPicPr>
          <p:cNvPr id="5" name="عنصر نائب للمحتوى 3" descr="images (4).jpg"/>
          <p:cNvPicPr>
            <a:picLocks noChangeAspect="1"/>
          </p:cNvPicPr>
          <p:nvPr/>
        </p:nvPicPr>
        <p:blipFill>
          <a:blip r:embed="rId2"/>
          <a:stretch>
            <a:fillRect/>
          </a:stretch>
        </p:blipFill>
        <p:spPr>
          <a:xfrm>
            <a:off x="285720" y="285728"/>
            <a:ext cx="3071835" cy="26878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500042"/>
            <a:ext cx="8572560" cy="5578687"/>
          </a:xfrm>
        </p:spPr>
        <p:txBody>
          <a:bodyPr/>
          <a:lstStyle/>
          <a:p>
            <a:r>
              <a:rPr lang="ar-SA" dirty="0" smtClean="0">
                <a:latin typeface="Times New Roman" pitchFamily="18" charset="0"/>
                <a:cs typeface="Times New Roman" pitchFamily="18" charset="0"/>
              </a:rPr>
              <a:t>وكذلك الحال في جنس الفطر الأشني  </a:t>
            </a:r>
            <a:r>
              <a:rPr lang="en-US" i="1" dirty="0" err="1" smtClean="0">
                <a:solidFill>
                  <a:srgbClr val="336600"/>
                </a:solidFill>
                <a:latin typeface="Times New Roman" pitchFamily="18" charset="0"/>
                <a:cs typeface="Times New Roman" pitchFamily="18" charset="0"/>
              </a:rPr>
              <a:t>Nephroma</a:t>
            </a:r>
            <a:r>
              <a:rPr lang="ar-SA" dirty="0" smtClean="0">
                <a:latin typeface="Times New Roman" pitchFamily="18" charset="0"/>
                <a:cs typeface="Times New Roman" pitchFamily="18" charset="0"/>
              </a:rPr>
              <a:t> </a:t>
            </a:r>
            <a:r>
              <a:rPr lang="ar-SA" dirty="0" err="1" smtClean="0">
                <a:latin typeface="Times New Roman" pitchFamily="18" charset="0"/>
                <a:cs typeface="Times New Roman" pitchFamily="18" charset="0"/>
              </a:rPr>
              <a:t>فانة</a:t>
            </a:r>
            <a:r>
              <a:rPr lang="ar-SA" dirty="0" smtClean="0">
                <a:latin typeface="Times New Roman" pitchFamily="18" charset="0"/>
                <a:cs typeface="Times New Roman" pitchFamily="18" charset="0"/>
              </a:rPr>
              <a:t> يتبع أنواع تكون </a:t>
            </a:r>
            <a:r>
              <a:rPr lang="ar-SA" b="1" dirty="0" smtClean="0">
                <a:solidFill>
                  <a:srgbClr val="0070C0"/>
                </a:solidFill>
                <a:latin typeface="Times New Roman" pitchFamily="18" charset="0"/>
                <a:cs typeface="Times New Roman" pitchFamily="18" charset="0"/>
              </a:rPr>
              <a:t>ثنائية المعاشرة </a:t>
            </a:r>
            <a:r>
              <a:rPr lang="en-US" b="1" dirty="0" smtClean="0">
                <a:solidFill>
                  <a:srgbClr val="0070C0"/>
                </a:solidFill>
                <a:latin typeface="Times New Roman" pitchFamily="18" charset="0"/>
                <a:cs typeface="Times New Roman" pitchFamily="18" charset="0"/>
              </a:rPr>
              <a:t>bipartite lichens</a:t>
            </a:r>
            <a:endParaRPr lang="ar-SA" b="1" dirty="0" smtClean="0">
              <a:solidFill>
                <a:srgbClr val="0070C0"/>
              </a:solidFill>
              <a:latin typeface="Times New Roman" pitchFamily="18" charset="0"/>
              <a:cs typeface="Times New Roman" pitchFamily="18" charset="0"/>
            </a:endParaRPr>
          </a:p>
          <a:p>
            <a:endParaRPr lang="ar-SA" dirty="0" smtClean="0">
              <a:latin typeface="Times New Roman" pitchFamily="18" charset="0"/>
              <a:cs typeface="Times New Roman" pitchFamily="18" charset="0"/>
            </a:endParaRPr>
          </a:p>
          <a:p>
            <a:r>
              <a:rPr lang="ar-SA" dirty="0" smtClean="0">
                <a:latin typeface="Times New Roman" pitchFamily="18" charset="0"/>
                <a:cs typeface="Times New Roman" pitchFamily="18" charset="0"/>
              </a:rPr>
              <a:t>3- هناك أنواع أخرى تكون </a:t>
            </a:r>
            <a:r>
              <a:rPr lang="ar-SA" b="1" dirty="0" smtClean="0">
                <a:solidFill>
                  <a:srgbClr val="0070C0"/>
                </a:solidFill>
                <a:latin typeface="Times New Roman" pitchFamily="18" charset="0"/>
                <a:cs typeface="Times New Roman" pitchFamily="18" charset="0"/>
              </a:rPr>
              <a:t>ثلاثية المعاشرة </a:t>
            </a:r>
            <a:r>
              <a:rPr lang="en-US" b="1" dirty="0" smtClean="0">
                <a:solidFill>
                  <a:srgbClr val="0070C0"/>
                </a:solidFill>
                <a:latin typeface="Times New Roman" pitchFamily="18" charset="0"/>
                <a:cs typeface="Times New Roman" pitchFamily="18" charset="0"/>
              </a:rPr>
              <a:t>tripartite lichens</a:t>
            </a:r>
            <a:r>
              <a:rPr lang="ar-SA" b="1" dirty="0" smtClean="0">
                <a:solidFill>
                  <a:srgbClr val="0070C0"/>
                </a:solidFill>
                <a:latin typeface="Times New Roman" pitchFamily="18" charset="0"/>
                <a:cs typeface="Times New Roman" pitchFamily="18" charset="0"/>
              </a:rPr>
              <a:t> </a:t>
            </a:r>
            <a:r>
              <a:rPr lang="ar-SA" dirty="0" smtClean="0">
                <a:latin typeface="Times New Roman" pitchFamily="18" charset="0"/>
                <a:cs typeface="Times New Roman" pitchFamily="18" charset="0"/>
              </a:rPr>
              <a:t>تحتوي على طبقة من معاشر ممثل للضوء لطحلب أخضر يتبع الجنس </a:t>
            </a:r>
            <a:r>
              <a:rPr lang="en-US" b="1" i="1" dirty="0" err="1" smtClean="0">
                <a:solidFill>
                  <a:srgbClr val="336600"/>
                </a:solidFill>
                <a:latin typeface="Times New Roman" pitchFamily="18" charset="0"/>
                <a:cs typeface="Times New Roman" pitchFamily="18" charset="0"/>
              </a:rPr>
              <a:t>Coccomyxa</a:t>
            </a:r>
            <a:r>
              <a:rPr lang="ar-SA" dirty="0" smtClean="0">
                <a:latin typeface="Times New Roman" pitchFamily="18" charset="0"/>
                <a:cs typeface="Times New Roman" pitchFamily="18" charset="0"/>
              </a:rPr>
              <a:t> </a:t>
            </a:r>
            <a:r>
              <a:rPr lang="ar-SA" dirty="0" err="1" smtClean="0">
                <a:latin typeface="Times New Roman" pitchFamily="18" charset="0"/>
                <a:cs typeface="Times New Roman" pitchFamily="18" charset="0"/>
              </a:rPr>
              <a:t>بالأضافة</a:t>
            </a:r>
            <a:r>
              <a:rPr lang="ar-SA" dirty="0" smtClean="0">
                <a:latin typeface="Times New Roman" pitchFamily="18" charset="0"/>
                <a:cs typeface="Times New Roman" pitchFamily="18" charset="0"/>
              </a:rPr>
              <a:t> </a:t>
            </a:r>
            <a:r>
              <a:rPr lang="ar-SA" dirty="0" err="1" smtClean="0">
                <a:latin typeface="Times New Roman" pitchFamily="18" charset="0"/>
                <a:cs typeface="Times New Roman" pitchFamily="18" charset="0"/>
              </a:rPr>
              <a:t>الى</a:t>
            </a:r>
            <a:r>
              <a:rPr lang="ar-SA" dirty="0" smtClean="0">
                <a:latin typeface="Times New Roman" pitchFamily="18" charset="0"/>
                <a:cs typeface="Times New Roman" pitchFamily="18" charset="0"/>
              </a:rPr>
              <a:t> طحلب أخضر </a:t>
            </a:r>
            <a:r>
              <a:rPr lang="ar-SA" dirty="0" err="1" smtClean="0">
                <a:latin typeface="Times New Roman" pitchFamily="18" charset="0"/>
                <a:cs typeface="Times New Roman" pitchFamily="18" charset="0"/>
              </a:rPr>
              <a:t>مزرق</a:t>
            </a:r>
            <a:r>
              <a:rPr lang="ar-SA" dirty="0" smtClean="0">
                <a:latin typeface="Times New Roman" pitchFamily="18" charset="0"/>
                <a:cs typeface="Times New Roman" pitchFamily="18" charset="0"/>
              </a:rPr>
              <a:t>.</a:t>
            </a:r>
          </a:p>
          <a:p>
            <a:endParaRPr lang="ar-SA" dirty="0" smtClean="0">
              <a:latin typeface="Times New Roman" pitchFamily="18" charset="0"/>
              <a:cs typeface="Times New Roman" pitchFamily="18" charset="0"/>
            </a:endParaRPr>
          </a:p>
          <a:p>
            <a:r>
              <a:rPr lang="ar-SA" dirty="0" smtClean="0">
                <a:latin typeface="Times New Roman" pitchFamily="18" charset="0"/>
                <a:cs typeface="Times New Roman" pitchFamily="18" charset="0"/>
              </a:rPr>
              <a:t>4- في حالات أخرى قد يتكافل طحلب ما بفطريات متباعدة القرابة كما هو الحال في طحلب </a:t>
            </a:r>
            <a:r>
              <a:rPr lang="en-US" b="1" i="1" dirty="0" err="1" smtClean="0">
                <a:solidFill>
                  <a:srgbClr val="336600"/>
                </a:solidFill>
                <a:latin typeface="Times New Roman" pitchFamily="18" charset="0"/>
                <a:cs typeface="Times New Roman" pitchFamily="18" charset="0"/>
              </a:rPr>
              <a:t>Trebouxia</a:t>
            </a:r>
            <a:endParaRPr lang="ar-SA" b="1" i="1" dirty="0" smtClean="0">
              <a:solidFill>
                <a:srgbClr val="336600"/>
              </a:solidFill>
              <a:latin typeface="Times New Roman" pitchFamily="18" charset="0"/>
              <a:cs typeface="Times New Roman" pitchFamily="18" charset="0"/>
            </a:endParaRPr>
          </a:p>
          <a:p>
            <a:r>
              <a:rPr lang="ar-SA" dirty="0" smtClean="0">
                <a:latin typeface="Times New Roman" pitchFamily="18" charset="0"/>
                <a:cs typeface="Times New Roman" pitchFamily="18" charset="0"/>
              </a:rPr>
              <a:t>5- وجد بعض الباحثون </a:t>
            </a:r>
            <a:r>
              <a:rPr lang="ar-SA" dirty="0" err="1" smtClean="0">
                <a:latin typeface="Times New Roman" pitchFamily="18" charset="0"/>
                <a:cs typeface="Times New Roman" pitchFamily="18" charset="0"/>
              </a:rPr>
              <a:t>ان</a:t>
            </a:r>
            <a:r>
              <a:rPr lang="ar-SA" dirty="0" smtClean="0">
                <a:latin typeface="Times New Roman" pitchFamily="18" charset="0"/>
                <a:cs typeface="Times New Roman" pitchFamily="18" charset="0"/>
              </a:rPr>
              <a:t> المعاشر الطحلبي </a:t>
            </a:r>
            <a:r>
              <a:rPr lang="ar-SA" b="1" dirty="0" smtClean="0">
                <a:latin typeface="Times New Roman" pitchFamily="18" charset="0"/>
                <a:cs typeface="Times New Roman" pitchFamily="18" charset="0"/>
              </a:rPr>
              <a:t>للجنس </a:t>
            </a:r>
            <a:r>
              <a:rPr lang="en-US" b="1" i="1" dirty="0" err="1" smtClean="0">
                <a:solidFill>
                  <a:srgbClr val="336600"/>
                </a:solidFill>
                <a:latin typeface="Times New Roman" pitchFamily="18" charset="0"/>
                <a:cs typeface="Times New Roman" pitchFamily="18" charset="0"/>
              </a:rPr>
              <a:t>Trentepohlia</a:t>
            </a:r>
            <a:r>
              <a:rPr lang="ar-SA" dirty="0" smtClean="0">
                <a:latin typeface="Times New Roman" pitchFamily="18" charset="0"/>
                <a:cs typeface="Times New Roman" pitchFamily="18" charset="0"/>
              </a:rPr>
              <a:t> كان متكافلاً مع معاشرات فطرية تتبع </a:t>
            </a:r>
            <a:r>
              <a:rPr lang="ar-SA" b="1" dirty="0" smtClean="0">
                <a:solidFill>
                  <a:schemeClr val="accent2"/>
                </a:solidFill>
                <a:latin typeface="Times New Roman" pitchFamily="18" charset="0"/>
                <a:cs typeface="Times New Roman" pitchFamily="18" charset="0"/>
              </a:rPr>
              <a:t>ثمان عائلات </a:t>
            </a:r>
            <a:r>
              <a:rPr lang="ar-SA" dirty="0" smtClean="0">
                <a:latin typeface="Times New Roman" pitchFamily="18" charset="0"/>
                <a:cs typeface="Times New Roman" pitchFamily="18" charset="0"/>
              </a:rPr>
              <a:t>تابعة للفطريات </a:t>
            </a:r>
            <a:r>
              <a:rPr lang="ar-SA" dirty="0" err="1" smtClean="0">
                <a:latin typeface="Times New Roman" pitchFamily="18" charset="0"/>
                <a:cs typeface="Times New Roman" pitchFamily="18" charset="0"/>
              </a:rPr>
              <a:t>الأسكية</a:t>
            </a:r>
            <a:r>
              <a:rPr lang="ar-SA" dirty="0" smtClean="0">
                <a:latin typeface="Times New Roman" pitchFamily="18" charset="0"/>
                <a:cs typeface="Times New Roman" pitchFamily="18" charset="0"/>
              </a:rPr>
              <a:t> .</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dell\Desktop\LICHEN\1 (26).jpg"/>
          <p:cNvPicPr>
            <a:picLocks noChangeAspect="1" noChangeArrowheads="1"/>
          </p:cNvPicPr>
          <p:nvPr/>
        </p:nvPicPr>
        <p:blipFill>
          <a:blip r:embed="rId2"/>
          <a:srcRect l="4362" t="8002" r="32700" b="26900"/>
          <a:stretch>
            <a:fillRect/>
          </a:stretch>
        </p:blipFill>
        <p:spPr bwMode="auto">
          <a:xfrm>
            <a:off x="714348" y="285728"/>
            <a:ext cx="7921625" cy="626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28596" y="642918"/>
            <a:ext cx="8229600" cy="5721563"/>
          </a:xfrm>
        </p:spPr>
        <p:txBody>
          <a:bodyPr>
            <a:normAutofit fontScale="85000" lnSpcReduction="10000"/>
          </a:bodyPr>
          <a:lstStyle/>
          <a:p>
            <a:pPr algn="just"/>
            <a:r>
              <a:rPr lang="ar-SA" dirty="0" smtClean="0">
                <a:latin typeface="Times New Roman" pitchFamily="18" charset="0"/>
                <a:cs typeface="Times New Roman" pitchFamily="18" charset="0"/>
              </a:rPr>
              <a:t>قد يكون من الصعب وأحياناً من المستحيل تعريف نوع الطحلب المشارك في تكوين الجسد الأشني نظراً لتطور وتغير الشكل العام الظاهري للطحلب بفعل تأثير المعاشر الفطري. </a:t>
            </a:r>
            <a:r>
              <a:rPr lang="ar-SA" dirty="0" smtClean="0">
                <a:solidFill>
                  <a:srgbClr val="0070C0"/>
                </a:solidFill>
                <a:latin typeface="Times New Roman" pitchFamily="18" charset="0"/>
                <a:cs typeface="Times New Roman" pitchFamily="18" charset="0"/>
              </a:rPr>
              <a:t>فعلى سبيل المثال عادةً تتجزأ خيوط الطحالب الخيطية إلى خلايا منفصلة كما تختزل مراحل من دورة حياة الطحلب تحت ظروف الحياة التكافلية خاصة مرحلة تكوين الجراثيم .</a:t>
            </a:r>
          </a:p>
          <a:p>
            <a:pPr algn="just"/>
            <a:r>
              <a:rPr lang="ar-SA" dirty="0" smtClean="0">
                <a:latin typeface="Times New Roman" pitchFamily="18" charset="0"/>
                <a:cs typeface="Times New Roman" pitchFamily="18" charset="0"/>
              </a:rPr>
              <a:t>يتطلب التعريف السليم للطحالب المشاركة في تركيب الجسد الأشني عزل الطحلب وإنمائه بصورة نقية بعيداً عن المعاشر الفطري. حيث يعتمد في التعريف على صفات هامة مثل </a:t>
            </a:r>
            <a:r>
              <a:rPr lang="ar-SA" dirty="0" smtClean="0">
                <a:solidFill>
                  <a:srgbClr val="C00000"/>
                </a:solidFill>
                <a:latin typeface="Times New Roman" pitchFamily="18" charset="0"/>
                <a:cs typeface="Times New Roman" pitchFamily="18" charset="0"/>
              </a:rPr>
              <a:t>شكل وحجم خلايا الطحلب وسمك الجدار الخلوي ووجود أو غياب الأغلفة الجيلاتينية وعدد </a:t>
            </a:r>
            <a:r>
              <a:rPr lang="ar-SA" dirty="0" err="1" smtClean="0">
                <a:solidFill>
                  <a:srgbClr val="C00000"/>
                </a:solidFill>
                <a:latin typeface="Times New Roman" pitchFamily="18" charset="0"/>
                <a:cs typeface="Times New Roman" pitchFamily="18" charset="0"/>
              </a:rPr>
              <a:t>الأنوية</a:t>
            </a:r>
            <a:r>
              <a:rPr lang="ar-SA" dirty="0" smtClean="0">
                <a:solidFill>
                  <a:srgbClr val="C00000"/>
                </a:solidFill>
                <a:latin typeface="Times New Roman" pitchFamily="18" charset="0"/>
                <a:cs typeface="Times New Roman" pitchFamily="18" charset="0"/>
              </a:rPr>
              <a:t> وطريقة انقسام الخلايا</a:t>
            </a:r>
            <a:r>
              <a:rPr lang="ar-SA" dirty="0" smtClean="0">
                <a:latin typeface="Times New Roman" pitchFamily="18" charset="0"/>
                <a:cs typeface="Times New Roman" pitchFamily="18" charset="0"/>
              </a:rPr>
              <a:t>.</a:t>
            </a:r>
          </a:p>
          <a:p>
            <a:pPr algn="just"/>
            <a:r>
              <a:rPr lang="ar-SA" dirty="0" smtClean="0">
                <a:latin typeface="Times New Roman" pitchFamily="18" charset="0"/>
                <a:cs typeface="Times New Roman" pitchFamily="18" charset="0"/>
              </a:rPr>
              <a:t>تختلف محتويات خلية المعاشر الطحلبي كثيراً عن محتويات غيرها من الطحالب الأخرى حرة المعيشة ومن هذه المحتويات </a:t>
            </a:r>
            <a:r>
              <a:rPr lang="ar-SA" dirty="0" err="1" smtClean="0">
                <a:solidFill>
                  <a:srgbClr val="0070C0"/>
                </a:solidFill>
                <a:latin typeface="Times New Roman" pitchFamily="18" charset="0"/>
                <a:cs typeface="Times New Roman" pitchFamily="18" charset="0"/>
              </a:rPr>
              <a:t>الأنوية</a:t>
            </a:r>
            <a:r>
              <a:rPr lang="ar-SA" dirty="0" smtClean="0">
                <a:solidFill>
                  <a:srgbClr val="0070C0"/>
                </a:solidFill>
                <a:latin typeface="Times New Roman" pitchFamily="18" charset="0"/>
                <a:cs typeface="Times New Roman" pitchFamily="18" charset="0"/>
              </a:rPr>
              <a:t> والجسيمات الفقاعية (الحويصلة) </a:t>
            </a:r>
            <a:r>
              <a:rPr lang="ar-SA" dirty="0" err="1" smtClean="0">
                <a:solidFill>
                  <a:srgbClr val="0070C0"/>
                </a:solidFill>
                <a:latin typeface="Times New Roman" pitchFamily="18" charset="0"/>
                <a:cs typeface="Times New Roman" pitchFamily="18" charset="0"/>
              </a:rPr>
              <a:t>والريبوسومات</a:t>
            </a:r>
            <a:r>
              <a:rPr lang="ar-SA" dirty="0" smtClean="0">
                <a:solidFill>
                  <a:srgbClr val="0070C0"/>
                </a:solidFill>
                <a:latin typeface="Times New Roman" pitchFamily="18" charset="0"/>
                <a:cs typeface="Times New Roman" pitchFamily="18" charset="0"/>
              </a:rPr>
              <a:t> </a:t>
            </a:r>
            <a:r>
              <a:rPr lang="ar-SA" dirty="0" err="1" smtClean="0">
                <a:solidFill>
                  <a:srgbClr val="0070C0"/>
                </a:solidFill>
                <a:latin typeface="Times New Roman" pitchFamily="18" charset="0"/>
                <a:cs typeface="Times New Roman" pitchFamily="18" charset="0"/>
              </a:rPr>
              <a:t>والبلاستيدات</a:t>
            </a:r>
            <a:r>
              <a:rPr lang="ar-SA" dirty="0" smtClean="0">
                <a:solidFill>
                  <a:srgbClr val="0070C0"/>
                </a:solidFill>
                <a:latin typeface="Times New Roman" pitchFamily="18" charset="0"/>
                <a:cs typeface="Times New Roman" pitchFamily="18" charset="0"/>
              </a:rPr>
              <a:t> الخضراء .</a:t>
            </a:r>
          </a:p>
          <a:p>
            <a:pPr algn="just"/>
            <a:r>
              <a:rPr lang="ar-SA" dirty="0" smtClean="0">
                <a:latin typeface="Times New Roman" pitchFamily="18" charset="0"/>
                <a:cs typeface="Times New Roman" pitchFamily="18" charset="0"/>
              </a:rPr>
              <a:t>وتتميز بعض الطحالب المشاركة في تركيب الجسد الأشني باحتوائها على مراكز تكوين النشا (</a:t>
            </a:r>
            <a:r>
              <a:rPr lang="ar-SA" dirty="0" err="1" smtClean="0">
                <a:latin typeface="Times New Roman" pitchFamily="18" charset="0"/>
                <a:cs typeface="Times New Roman" pitchFamily="18" charset="0"/>
              </a:rPr>
              <a:t>بيرينويدات</a:t>
            </a:r>
            <a:r>
              <a:rPr lang="ar-SA"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pyrenoids</a:t>
            </a:r>
            <a:r>
              <a:rPr lang="ar-SA" dirty="0" smtClean="0">
                <a:latin typeface="Times New Roman" pitchFamily="18" charset="0"/>
                <a:cs typeface="Times New Roman" pitchFamily="18" charset="0"/>
              </a:rPr>
              <a:t>) غير عادية تغطيها جسيمات كثيفة إلكترونياً مخزنة </a:t>
            </a:r>
            <a:r>
              <a:rPr lang="ar-SA" dirty="0" err="1" smtClean="0">
                <a:latin typeface="Times New Roman" pitchFamily="18" charset="0"/>
                <a:cs typeface="Times New Roman" pitchFamily="18" charset="0"/>
              </a:rPr>
              <a:t>للبيدات</a:t>
            </a:r>
            <a:r>
              <a:rPr lang="ar-SA" dirty="0" smtClean="0">
                <a:latin typeface="Times New Roman" pitchFamily="18" charset="0"/>
                <a:cs typeface="Times New Roman" pitchFamily="18" charset="0"/>
              </a:rPr>
              <a:t> , ولا يحيط </a:t>
            </a:r>
            <a:r>
              <a:rPr lang="ar-SA" dirty="0" err="1" smtClean="0">
                <a:latin typeface="Times New Roman" pitchFamily="18" charset="0"/>
                <a:cs typeface="Times New Roman" pitchFamily="18" charset="0"/>
              </a:rPr>
              <a:t>بها</a:t>
            </a:r>
            <a:r>
              <a:rPr lang="ar-SA" dirty="0" smtClean="0">
                <a:latin typeface="Times New Roman" pitchFamily="18" charset="0"/>
                <a:cs typeface="Times New Roman" pitchFamily="18" charset="0"/>
              </a:rPr>
              <a:t> غلاف نشوي ويطلق عليها اسم </a:t>
            </a:r>
            <a:r>
              <a:rPr lang="ar-SA" dirty="0" err="1" smtClean="0">
                <a:latin typeface="Times New Roman" pitchFamily="18" charset="0"/>
                <a:cs typeface="Times New Roman" pitchFamily="18" charset="0"/>
              </a:rPr>
              <a:t>بيرينوجلوبيولات</a:t>
            </a:r>
            <a:r>
              <a:rPr lang="ar-SA"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pyrenoglobuli</a:t>
            </a:r>
            <a:r>
              <a:rPr lang="ar-SA" dirty="0" smtClean="0">
                <a:latin typeface="Times New Roman" pitchFamily="18" charset="0"/>
                <a:cs typeface="Times New Roman" pitchFamily="18" charset="0"/>
              </a:rPr>
              <a:t> ولا توجد هذه المراكز في الطحالب حرة المعيشة.</a:t>
            </a:r>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57158" y="428604"/>
            <a:ext cx="8329642" cy="6143668"/>
          </a:xfrm>
        </p:spPr>
        <p:txBody>
          <a:bodyPr>
            <a:normAutofit fontScale="85000" lnSpcReduction="20000"/>
          </a:bodyPr>
          <a:lstStyle/>
          <a:p>
            <a:pPr>
              <a:buNone/>
            </a:pPr>
            <a:r>
              <a:rPr lang="ar-SA" b="1" dirty="0" smtClean="0">
                <a:solidFill>
                  <a:srgbClr val="7030A0"/>
                </a:solidFill>
                <a:latin typeface="Times New Roman" pitchFamily="18" charset="0"/>
                <a:cs typeface="Times New Roman" pitchFamily="18" charset="0"/>
              </a:rPr>
              <a:t>أجناس الطحالب الأشنية: </a:t>
            </a:r>
          </a:p>
          <a:p>
            <a:r>
              <a:rPr lang="ar-SA" dirty="0" smtClean="0">
                <a:latin typeface="Times New Roman" pitchFamily="18" charset="0"/>
                <a:cs typeface="Times New Roman" pitchFamily="18" charset="0"/>
              </a:rPr>
              <a:t>1- من الشائع وجود الطحالب الخضراء </a:t>
            </a:r>
            <a:r>
              <a:rPr lang="ar-SA" dirty="0" err="1" smtClean="0">
                <a:latin typeface="Times New Roman" pitchFamily="18" charset="0"/>
                <a:cs typeface="Times New Roman" pitchFamily="18" charset="0"/>
              </a:rPr>
              <a:t>التريبوكسيدية</a:t>
            </a:r>
            <a:r>
              <a:rPr lang="ar-SA" dirty="0" smtClean="0">
                <a:latin typeface="Times New Roman" pitchFamily="18" charset="0"/>
                <a:cs typeface="Times New Roman" pitchFamily="18" charset="0"/>
              </a:rPr>
              <a:t> في الأشنات الورقية </a:t>
            </a:r>
            <a:r>
              <a:rPr lang="ar-SA" dirty="0" err="1" smtClean="0">
                <a:latin typeface="Times New Roman" pitchFamily="18" charset="0"/>
                <a:cs typeface="Times New Roman" pitchFamily="18" charset="0"/>
              </a:rPr>
              <a:t>والشجيرية</a:t>
            </a:r>
            <a:endParaRPr lang="ar-SA" dirty="0" smtClean="0">
              <a:latin typeface="Times New Roman" pitchFamily="18" charset="0"/>
              <a:cs typeface="Times New Roman" pitchFamily="18" charset="0"/>
            </a:endParaRPr>
          </a:p>
          <a:p>
            <a:endParaRPr lang="ar-SA" dirty="0" smtClean="0">
              <a:latin typeface="Times New Roman" pitchFamily="18" charset="0"/>
              <a:cs typeface="Times New Roman" pitchFamily="18" charset="0"/>
            </a:endParaRPr>
          </a:p>
          <a:p>
            <a:r>
              <a:rPr lang="ar-SA" dirty="0" smtClean="0">
                <a:latin typeface="Times New Roman" pitchFamily="18" charset="0"/>
                <a:cs typeface="Times New Roman" pitchFamily="18" charset="0"/>
              </a:rPr>
              <a:t>2- عرف بعض العلماء جنسين رئيسين من هذه الطحالب  الأول </a:t>
            </a:r>
            <a:r>
              <a:rPr lang="en-US" i="1" dirty="0" err="1" smtClean="0">
                <a:solidFill>
                  <a:srgbClr val="0070C0"/>
                </a:solidFill>
                <a:latin typeface="Times New Roman" pitchFamily="18" charset="0"/>
                <a:cs typeface="Times New Roman" pitchFamily="18" charset="0"/>
              </a:rPr>
              <a:t>Pseudotrebouxia</a:t>
            </a:r>
            <a:r>
              <a:rPr lang="ar-SA" dirty="0" smtClean="0">
                <a:latin typeface="Times New Roman" pitchFamily="18" charset="0"/>
                <a:cs typeface="Times New Roman" pitchFamily="18" charset="0"/>
              </a:rPr>
              <a:t> التابع لرتبة </a:t>
            </a:r>
            <a:r>
              <a:rPr lang="en-US" dirty="0" err="1" smtClean="0">
                <a:solidFill>
                  <a:srgbClr val="0070C0"/>
                </a:solidFill>
                <a:latin typeface="Times New Roman" pitchFamily="18" charset="0"/>
                <a:cs typeface="Times New Roman" pitchFamily="18" charset="0"/>
              </a:rPr>
              <a:t>Chlorosarcinales</a:t>
            </a:r>
            <a:r>
              <a:rPr lang="ar-SA" dirty="0" smtClean="0">
                <a:latin typeface="Times New Roman" pitchFamily="18" charset="0"/>
                <a:cs typeface="Times New Roman" pitchFamily="18" charset="0"/>
              </a:rPr>
              <a:t> وهو يتميز بانقسام الخلايا جسدياً باستخدام الجدار الخلوي للخلية الأمية , والجنس الثاني هو </a:t>
            </a:r>
            <a:r>
              <a:rPr lang="en-US" i="1" dirty="0" err="1" smtClean="0">
                <a:solidFill>
                  <a:srgbClr val="0070C0"/>
                </a:solidFill>
                <a:latin typeface="Times New Roman" pitchFamily="18" charset="0"/>
                <a:cs typeface="Times New Roman" pitchFamily="18" charset="0"/>
              </a:rPr>
              <a:t>Trebouxia</a:t>
            </a:r>
            <a:r>
              <a:rPr lang="en-US" dirty="0" smtClean="0">
                <a:solidFill>
                  <a:srgbClr val="0070C0"/>
                </a:solidFill>
                <a:latin typeface="Times New Roman" pitchFamily="18" charset="0"/>
                <a:cs typeface="Times New Roman" pitchFamily="18" charset="0"/>
              </a:rPr>
              <a:t> </a:t>
            </a:r>
            <a:r>
              <a:rPr lang="ar-SA" dirty="0" smtClean="0">
                <a:latin typeface="Times New Roman" pitchFamily="18" charset="0"/>
                <a:cs typeface="Times New Roman" pitchFamily="18" charset="0"/>
              </a:rPr>
              <a:t> التابع لرتبة </a:t>
            </a:r>
            <a:r>
              <a:rPr lang="en-US" dirty="0" err="1" smtClean="0">
                <a:solidFill>
                  <a:srgbClr val="0070C0"/>
                </a:solidFill>
                <a:latin typeface="Times New Roman" pitchFamily="18" charset="0"/>
                <a:cs typeface="Times New Roman" pitchFamily="18" charset="0"/>
              </a:rPr>
              <a:t>Chlorococcales</a:t>
            </a:r>
            <a:r>
              <a:rPr lang="ar-SA" dirty="0" smtClean="0">
                <a:solidFill>
                  <a:srgbClr val="0070C0"/>
                </a:solidFill>
                <a:latin typeface="Times New Roman" pitchFamily="18" charset="0"/>
                <a:cs typeface="Times New Roman" pitchFamily="18" charset="0"/>
              </a:rPr>
              <a:t>  </a:t>
            </a:r>
            <a:r>
              <a:rPr lang="ar-SA" dirty="0" smtClean="0">
                <a:latin typeface="Times New Roman" pitchFamily="18" charset="0"/>
                <a:cs typeface="Times New Roman" pitchFamily="18" charset="0"/>
              </a:rPr>
              <a:t>وفيه يتم التكاثر دون انقسام الخلية جسدياً ويتبع كل جنس من الجنسين السابقين نحو 12 نوعاً مختلفاً من الطحالب الخضراء.</a:t>
            </a:r>
          </a:p>
          <a:p>
            <a:endParaRPr lang="ar-SA" dirty="0" smtClean="0">
              <a:latin typeface="Times New Roman" pitchFamily="18" charset="0"/>
              <a:cs typeface="Times New Roman" pitchFamily="18" charset="0"/>
            </a:endParaRPr>
          </a:p>
          <a:p>
            <a:r>
              <a:rPr lang="ar-SA" dirty="0" smtClean="0">
                <a:latin typeface="Times New Roman" pitchFamily="18" charset="0"/>
                <a:cs typeface="Times New Roman" pitchFamily="18" charset="0"/>
              </a:rPr>
              <a:t>3- ينتشر وجود الطحلب الخيطي الأخضر من الجنس </a:t>
            </a:r>
            <a:r>
              <a:rPr lang="en-US" i="1" dirty="0" err="1" smtClean="0">
                <a:solidFill>
                  <a:srgbClr val="0070C0"/>
                </a:solidFill>
                <a:latin typeface="Times New Roman" pitchFamily="18" charset="0"/>
                <a:cs typeface="Times New Roman" pitchFamily="18" charset="0"/>
              </a:rPr>
              <a:t>Trentepohlia</a:t>
            </a:r>
            <a:r>
              <a:rPr lang="ar-SA" dirty="0" smtClean="0">
                <a:latin typeface="Times New Roman" pitchFamily="18" charset="0"/>
                <a:cs typeface="Times New Roman" pitchFamily="18" charset="0"/>
              </a:rPr>
              <a:t> كمعاشر ممثل للضوء في الأشنات القشرية التابعة للأجناس </a:t>
            </a:r>
            <a:r>
              <a:rPr lang="en-US" i="1" dirty="0" err="1" smtClean="0">
                <a:solidFill>
                  <a:srgbClr val="0070C0"/>
                </a:solidFill>
                <a:latin typeface="Times New Roman" pitchFamily="18" charset="0"/>
                <a:cs typeface="Times New Roman" pitchFamily="18" charset="0"/>
              </a:rPr>
              <a:t>Arthonia</a:t>
            </a:r>
            <a:r>
              <a:rPr lang="en-US" i="1" dirty="0" smtClean="0">
                <a:solidFill>
                  <a:srgbClr val="0070C0"/>
                </a:solidFill>
                <a:latin typeface="Times New Roman" pitchFamily="18" charset="0"/>
                <a:cs typeface="Times New Roman" pitchFamily="18" charset="0"/>
              </a:rPr>
              <a:t> , </a:t>
            </a:r>
            <a:r>
              <a:rPr lang="en-US" i="1" dirty="0" err="1" smtClean="0">
                <a:solidFill>
                  <a:srgbClr val="0070C0"/>
                </a:solidFill>
                <a:latin typeface="Times New Roman" pitchFamily="18" charset="0"/>
                <a:cs typeface="Times New Roman" pitchFamily="18" charset="0"/>
              </a:rPr>
              <a:t>Graphis</a:t>
            </a:r>
            <a:r>
              <a:rPr lang="ar-SA" i="1" dirty="0" smtClean="0">
                <a:solidFill>
                  <a:srgbClr val="0070C0"/>
                </a:solidFill>
                <a:latin typeface="Times New Roman" pitchFamily="18" charset="0"/>
                <a:cs typeface="Times New Roman" pitchFamily="18" charset="0"/>
              </a:rPr>
              <a:t> </a:t>
            </a:r>
            <a:r>
              <a:rPr lang="ar-SA" dirty="0" err="1" smtClean="0">
                <a:latin typeface="Times New Roman" pitchFamily="18" charset="0"/>
                <a:cs typeface="Times New Roman" pitchFamily="18" charset="0"/>
              </a:rPr>
              <a:t>الا</a:t>
            </a:r>
            <a:r>
              <a:rPr lang="ar-SA" dirty="0" smtClean="0">
                <a:latin typeface="Times New Roman" pitchFamily="18" charset="0"/>
                <a:cs typeface="Times New Roman" pitchFamily="18" charset="0"/>
              </a:rPr>
              <a:t> </a:t>
            </a:r>
            <a:r>
              <a:rPr lang="ar-SA" dirty="0" err="1" smtClean="0">
                <a:latin typeface="Times New Roman" pitchFamily="18" charset="0"/>
                <a:cs typeface="Times New Roman" pitchFamily="18" charset="0"/>
              </a:rPr>
              <a:t>ان</a:t>
            </a:r>
            <a:r>
              <a:rPr lang="ar-SA" dirty="0" smtClean="0">
                <a:latin typeface="Times New Roman" pitchFamily="18" charset="0"/>
                <a:cs typeface="Times New Roman" pitchFamily="18" charset="0"/>
              </a:rPr>
              <a:t> تركيب هذا الطحلب </a:t>
            </a:r>
            <a:r>
              <a:rPr lang="ar-SA" dirty="0" err="1" smtClean="0">
                <a:latin typeface="Times New Roman" pitchFamily="18" charset="0"/>
                <a:cs typeface="Times New Roman" pitchFamily="18" charset="0"/>
              </a:rPr>
              <a:t>يتحور</a:t>
            </a:r>
            <a:r>
              <a:rPr lang="ar-SA" dirty="0" smtClean="0">
                <a:latin typeface="Times New Roman" pitchFamily="18" charset="0"/>
                <a:cs typeface="Times New Roman" pitchFamily="18" charset="0"/>
              </a:rPr>
              <a:t> بدرجة كبيرة داخل الجسد الأشني ويختلف عن التركيب المألوف للطحلب حر المعيشة.</a:t>
            </a:r>
          </a:p>
          <a:p>
            <a:endParaRPr lang="ar-SA" dirty="0" smtClean="0">
              <a:latin typeface="Times New Roman" pitchFamily="18" charset="0"/>
              <a:cs typeface="Times New Roman" pitchFamily="18" charset="0"/>
            </a:endParaRPr>
          </a:p>
          <a:p>
            <a:r>
              <a:rPr lang="ar-SA" dirty="0" smtClean="0">
                <a:latin typeface="Times New Roman" pitchFamily="18" charset="0"/>
                <a:cs typeface="Times New Roman" pitchFamily="18" charset="0"/>
              </a:rPr>
              <a:t>4-  تشارك عديد من أنواع الطحالب الخضراء </a:t>
            </a:r>
            <a:r>
              <a:rPr lang="ar-SA" dirty="0" err="1" smtClean="0">
                <a:latin typeface="Times New Roman" pitchFamily="18" charset="0"/>
                <a:cs typeface="Times New Roman" pitchFamily="18" charset="0"/>
              </a:rPr>
              <a:t>المزرقة</a:t>
            </a:r>
            <a:r>
              <a:rPr lang="ar-SA" dirty="0" smtClean="0">
                <a:latin typeface="Times New Roman" pitchFamily="18" charset="0"/>
                <a:cs typeface="Times New Roman" pitchFamily="18" charset="0"/>
              </a:rPr>
              <a:t> التابعة للأجناس </a:t>
            </a:r>
            <a:r>
              <a:rPr lang="en-US" i="1" dirty="0" err="1" smtClean="0">
                <a:solidFill>
                  <a:srgbClr val="0070C0"/>
                </a:solidFill>
                <a:latin typeface="Times New Roman" pitchFamily="18" charset="0"/>
                <a:cs typeface="Times New Roman" pitchFamily="18" charset="0"/>
              </a:rPr>
              <a:t>Calothrix</a:t>
            </a:r>
            <a:r>
              <a:rPr lang="en-US" i="1" dirty="0" smtClean="0">
                <a:solidFill>
                  <a:srgbClr val="0070C0"/>
                </a:solidFill>
                <a:latin typeface="Times New Roman" pitchFamily="18" charset="0"/>
                <a:cs typeface="Times New Roman" pitchFamily="18" charset="0"/>
              </a:rPr>
              <a:t> ,</a:t>
            </a:r>
            <a:r>
              <a:rPr lang="en-US" i="1" dirty="0" err="1" smtClean="0">
                <a:solidFill>
                  <a:srgbClr val="0070C0"/>
                </a:solidFill>
                <a:latin typeface="Times New Roman" pitchFamily="18" charset="0"/>
                <a:cs typeface="Times New Roman" pitchFamily="18" charset="0"/>
              </a:rPr>
              <a:t>Hyphomopha</a:t>
            </a:r>
            <a:r>
              <a:rPr lang="en-US" i="1" dirty="0" smtClean="0">
                <a:solidFill>
                  <a:srgbClr val="0070C0"/>
                </a:solidFill>
                <a:latin typeface="Times New Roman" pitchFamily="18" charset="0"/>
                <a:cs typeface="Times New Roman" pitchFamily="18" charset="0"/>
              </a:rPr>
              <a:t> , </a:t>
            </a:r>
            <a:r>
              <a:rPr lang="en-US" i="1" dirty="0" err="1" smtClean="0">
                <a:solidFill>
                  <a:srgbClr val="0070C0"/>
                </a:solidFill>
                <a:latin typeface="Times New Roman" pitchFamily="18" charset="0"/>
                <a:cs typeface="Times New Roman" pitchFamily="18" charset="0"/>
              </a:rPr>
              <a:t>Stigonema</a:t>
            </a:r>
            <a:r>
              <a:rPr lang="en-US" i="1" dirty="0" smtClean="0">
                <a:solidFill>
                  <a:srgbClr val="0070C0"/>
                </a:solidFill>
                <a:latin typeface="Times New Roman" pitchFamily="18" charset="0"/>
                <a:cs typeface="Times New Roman" pitchFamily="18" charset="0"/>
              </a:rPr>
              <a:t> , </a:t>
            </a:r>
            <a:r>
              <a:rPr lang="en-US" i="1" dirty="0" err="1" smtClean="0">
                <a:solidFill>
                  <a:srgbClr val="0070C0"/>
                </a:solidFill>
                <a:latin typeface="Times New Roman" pitchFamily="18" charset="0"/>
                <a:cs typeface="Times New Roman" pitchFamily="18" charset="0"/>
              </a:rPr>
              <a:t>Scytonema</a:t>
            </a:r>
            <a:r>
              <a:rPr lang="en-US" i="1" dirty="0" smtClean="0">
                <a:solidFill>
                  <a:srgbClr val="0070C0"/>
                </a:solidFill>
                <a:latin typeface="Times New Roman" pitchFamily="18" charset="0"/>
                <a:cs typeface="Times New Roman" pitchFamily="18" charset="0"/>
              </a:rPr>
              <a:t> , </a:t>
            </a:r>
            <a:r>
              <a:rPr lang="en-US" i="1" dirty="0" err="1" smtClean="0">
                <a:solidFill>
                  <a:srgbClr val="0070C0"/>
                </a:solidFill>
                <a:latin typeface="Times New Roman" pitchFamily="18" charset="0"/>
                <a:cs typeface="Times New Roman" pitchFamily="18" charset="0"/>
              </a:rPr>
              <a:t>Nostoc</a:t>
            </a:r>
            <a:r>
              <a:rPr lang="ar-SA" dirty="0" smtClean="0">
                <a:solidFill>
                  <a:srgbClr val="0070C0"/>
                </a:solidFill>
                <a:latin typeface="Times New Roman" pitchFamily="18" charset="0"/>
                <a:cs typeface="Times New Roman" pitchFamily="18" charset="0"/>
              </a:rPr>
              <a:t> </a:t>
            </a:r>
            <a:r>
              <a:rPr lang="ar-SA" dirty="0" smtClean="0">
                <a:latin typeface="Times New Roman" pitchFamily="18" charset="0"/>
                <a:cs typeface="Times New Roman" pitchFamily="18" charset="0"/>
              </a:rPr>
              <a:t>في تركيب </a:t>
            </a:r>
            <a:r>
              <a:rPr lang="ar-SA" dirty="0" err="1" smtClean="0">
                <a:latin typeface="Times New Roman" pitchFamily="18" charset="0"/>
                <a:cs typeface="Times New Roman" pitchFamily="18" charset="0"/>
              </a:rPr>
              <a:t>الأشنات</a:t>
            </a:r>
            <a:r>
              <a:rPr lang="ar-SA" dirty="0" smtClean="0">
                <a:latin typeface="Times New Roman" pitchFamily="18" charset="0"/>
                <a:cs typeface="Times New Roman" pitchFamily="18" charset="0"/>
              </a:rPr>
              <a:t> البنية الداكنة </a:t>
            </a:r>
            <a:r>
              <a:rPr lang="ar-SA" dirty="0" err="1" smtClean="0">
                <a:latin typeface="Times New Roman" pitchFamily="18" charset="0"/>
                <a:cs typeface="Times New Roman" pitchFamily="18" charset="0"/>
              </a:rPr>
              <a:t>والأشنات</a:t>
            </a:r>
            <a:r>
              <a:rPr lang="ar-SA" dirty="0" smtClean="0">
                <a:latin typeface="Times New Roman" pitchFamily="18" charset="0"/>
                <a:cs typeface="Times New Roman" pitchFamily="18" charset="0"/>
              </a:rPr>
              <a:t> الجيلاتينية السوداء </a:t>
            </a:r>
            <a:r>
              <a:rPr lang="ar-SA" dirty="0" err="1" smtClean="0">
                <a:latin typeface="Times New Roman" pitchFamily="18" charset="0"/>
                <a:cs typeface="Times New Roman" pitchFamily="18" charset="0"/>
              </a:rPr>
              <a:t>بالأضافة</a:t>
            </a:r>
            <a:r>
              <a:rPr lang="ar-SA" dirty="0" smtClean="0">
                <a:latin typeface="Times New Roman" pitchFamily="18" charset="0"/>
                <a:cs typeface="Times New Roman" pitchFamily="18" charset="0"/>
              </a:rPr>
              <a:t> إلى كونها معاشر طحلبي لبعض أو جميع أنواع الأشنات التابعة للعائلات </a:t>
            </a:r>
            <a:r>
              <a:rPr lang="en-US" dirty="0" err="1" smtClean="0">
                <a:solidFill>
                  <a:srgbClr val="0070C0"/>
                </a:solidFill>
                <a:latin typeface="Times New Roman" pitchFamily="18" charset="0"/>
                <a:cs typeface="Times New Roman" pitchFamily="18" charset="0"/>
              </a:rPr>
              <a:t>Coccocarpiaceae</a:t>
            </a:r>
            <a:r>
              <a:rPr lang="en-US" dirty="0" smtClean="0">
                <a:solidFill>
                  <a:srgbClr val="0070C0"/>
                </a:solidFill>
                <a:latin typeface="Times New Roman" pitchFamily="18" charset="0"/>
                <a:cs typeface="Times New Roman" pitchFamily="18" charset="0"/>
              </a:rPr>
              <a:t> , </a:t>
            </a:r>
            <a:r>
              <a:rPr lang="en-US" dirty="0" err="1" smtClean="0">
                <a:solidFill>
                  <a:srgbClr val="0070C0"/>
                </a:solidFill>
                <a:latin typeface="Times New Roman" pitchFamily="18" charset="0"/>
                <a:cs typeface="Times New Roman" pitchFamily="18" charset="0"/>
              </a:rPr>
              <a:t>Peltigeraceae</a:t>
            </a:r>
            <a:r>
              <a:rPr lang="en-US" dirty="0" smtClean="0">
                <a:solidFill>
                  <a:srgbClr val="0070C0"/>
                </a:solidFill>
                <a:latin typeface="Times New Roman" pitchFamily="18" charset="0"/>
                <a:cs typeface="Times New Roman" pitchFamily="18" charset="0"/>
              </a:rPr>
              <a:t> , </a:t>
            </a:r>
            <a:r>
              <a:rPr lang="en-US" dirty="0" err="1" smtClean="0">
                <a:solidFill>
                  <a:srgbClr val="0070C0"/>
                </a:solidFill>
                <a:latin typeface="Times New Roman" pitchFamily="18" charset="0"/>
                <a:cs typeface="Times New Roman" pitchFamily="18" charset="0"/>
              </a:rPr>
              <a:t>Pannariaceae</a:t>
            </a:r>
            <a:r>
              <a:rPr lang="en-US" dirty="0" smtClean="0">
                <a:solidFill>
                  <a:srgbClr val="0070C0"/>
                </a:solidFill>
                <a:latin typeface="Times New Roman" pitchFamily="18" charset="0"/>
                <a:cs typeface="Times New Roman" pitchFamily="18" charset="0"/>
              </a:rPr>
              <a:t> , </a:t>
            </a:r>
            <a:r>
              <a:rPr lang="en-US" dirty="0" err="1" smtClean="0">
                <a:solidFill>
                  <a:srgbClr val="0070C0"/>
                </a:solidFill>
                <a:latin typeface="Times New Roman" pitchFamily="18" charset="0"/>
                <a:cs typeface="Times New Roman" pitchFamily="18" charset="0"/>
              </a:rPr>
              <a:t>Lobariaceae</a:t>
            </a:r>
            <a:r>
              <a:rPr lang="ar-SA" dirty="0" smtClean="0">
                <a:solidFill>
                  <a:srgbClr val="0070C0"/>
                </a:solidFill>
                <a:latin typeface="Times New Roman" pitchFamily="18" charset="0"/>
                <a:cs typeface="Times New Roman" pitchFamily="18" charset="0"/>
              </a:rPr>
              <a:t> </a:t>
            </a:r>
            <a:r>
              <a:rPr lang="ar-SA" dirty="0" smtClean="0">
                <a:latin typeface="Times New Roman" pitchFamily="18" charset="0"/>
                <a:cs typeface="Times New Roman" pitchFamily="18" charset="0"/>
              </a:rPr>
              <a:t>التي تتميز بأن جسدها الأشني مكون من طبقات متراصة فوق بعضها.</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Users\dell\Desktop\LICHEN\1 (31).jpg"/>
          <p:cNvPicPr>
            <a:picLocks noChangeAspect="1" noChangeArrowheads="1"/>
          </p:cNvPicPr>
          <p:nvPr/>
        </p:nvPicPr>
        <p:blipFill>
          <a:blip r:embed="rId2"/>
          <a:srcRect l="2425" t="7407" r="32700" b="51860"/>
          <a:stretch>
            <a:fillRect/>
          </a:stretch>
        </p:blipFill>
        <p:spPr bwMode="auto">
          <a:xfrm>
            <a:off x="785786" y="357166"/>
            <a:ext cx="7531127" cy="5472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908720"/>
            <a:ext cx="8329642" cy="5760640"/>
          </a:xfrm>
        </p:spPr>
        <p:txBody>
          <a:bodyPr>
            <a:normAutofit lnSpcReduction="10000"/>
          </a:bodyPr>
          <a:lstStyle/>
          <a:p>
            <a:pPr>
              <a:lnSpc>
                <a:spcPct val="110000"/>
              </a:lnSpc>
            </a:pPr>
            <a:r>
              <a:rPr lang="ar-SA" sz="2000" dirty="0" smtClean="0">
                <a:latin typeface="Times New Roman" pitchFamily="18" charset="0"/>
                <a:cs typeface="Times New Roman" pitchFamily="18" charset="0"/>
              </a:rPr>
              <a:t>تعتبر </a:t>
            </a:r>
            <a:r>
              <a:rPr lang="ar-SA" sz="2000" dirty="0" err="1" smtClean="0">
                <a:latin typeface="Times New Roman" pitchFamily="18" charset="0"/>
                <a:cs typeface="Times New Roman" pitchFamily="18" charset="0"/>
              </a:rPr>
              <a:t>الهيفا</a:t>
            </a:r>
            <a:r>
              <a:rPr lang="ar-SA" sz="2000" dirty="0" smtClean="0">
                <a:latin typeface="Times New Roman" pitchFamily="18" charset="0"/>
                <a:cs typeface="Times New Roman" pitchFamily="18" charset="0"/>
              </a:rPr>
              <a:t> أو الخيط الفطري هو الوحدة الأساسية لتركيب الفطر , وعلى الرغم من ذلك فان التركيب الدقيق لخلية الفطر </a:t>
            </a:r>
            <a:r>
              <a:rPr lang="ar-SA" sz="2000" dirty="0" err="1" smtClean="0">
                <a:latin typeface="Times New Roman" pitchFamily="18" charset="0"/>
                <a:cs typeface="Times New Roman" pitchFamily="18" charset="0"/>
              </a:rPr>
              <a:t>الاشني</a:t>
            </a:r>
            <a:r>
              <a:rPr lang="ar-SA" sz="2000" dirty="0" smtClean="0">
                <a:latin typeface="Times New Roman" pitchFamily="18" charset="0"/>
                <a:cs typeface="Times New Roman" pitchFamily="18" charset="0"/>
              </a:rPr>
              <a:t> لم تنل حظا كافيا من الدراسة كما هو الحال في الفطريات الغير </a:t>
            </a:r>
            <a:r>
              <a:rPr lang="ar-SA" sz="2000" dirty="0" err="1" smtClean="0">
                <a:latin typeface="Times New Roman" pitchFamily="18" charset="0"/>
                <a:cs typeface="Times New Roman" pitchFamily="18" charset="0"/>
              </a:rPr>
              <a:t>أشنية</a:t>
            </a:r>
            <a:r>
              <a:rPr lang="ar-SA" sz="2000" dirty="0" smtClean="0">
                <a:latin typeface="Times New Roman" pitchFamily="18" charset="0"/>
                <a:cs typeface="Times New Roman" pitchFamily="18" charset="0"/>
              </a:rPr>
              <a:t>.</a:t>
            </a:r>
          </a:p>
          <a:p>
            <a:pPr>
              <a:lnSpc>
                <a:spcPct val="110000"/>
              </a:lnSpc>
            </a:pPr>
            <a:endParaRPr lang="ar-SA" sz="2000" dirty="0" smtClean="0">
              <a:latin typeface="Times New Roman" pitchFamily="18" charset="0"/>
              <a:cs typeface="Times New Roman" pitchFamily="18" charset="0"/>
            </a:endParaRPr>
          </a:p>
          <a:p>
            <a:pPr>
              <a:lnSpc>
                <a:spcPct val="110000"/>
              </a:lnSpc>
            </a:pPr>
            <a:r>
              <a:rPr lang="ar-SA" sz="2000" dirty="0" smtClean="0">
                <a:latin typeface="Times New Roman" pitchFamily="18" charset="0"/>
                <a:cs typeface="Times New Roman" pitchFamily="18" charset="0"/>
              </a:rPr>
              <a:t>يتكون الجدار الخلوي الفطري من طبقتين على الأقل , تتألف الطبقة الأولى من صفائح عديدة متراكبة , بينما تتميز الطبقة الثانية بأنها ذات تركيب حبيبي </a:t>
            </a:r>
            <a:r>
              <a:rPr lang="ar-SA" sz="2000" dirty="0" smtClean="0">
                <a:latin typeface="Times New Roman" pitchFamily="18" charset="0"/>
                <a:cs typeface="Times New Roman" pitchFamily="18" charset="0"/>
              </a:rPr>
              <a:t>.</a:t>
            </a:r>
          </a:p>
          <a:p>
            <a:pPr>
              <a:lnSpc>
                <a:spcPct val="110000"/>
              </a:lnSpc>
            </a:pPr>
            <a:endParaRPr lang="ar-SA" sz="2000" dirty="0" smtClean="0">
              <a:latin typeface="Times New Roman" pitchFamily="18" charset="0"/>
              <a:cs typeface="Times New Roman" pitchFamily="18" charset="0"/>
            </a:endParaRPr>
          </a:p>
          <a:p>
            <a:pPr>
              <a:lnSpc>
                <a:spcPct val="110000"/>
              </a:lnSpc>
            </a:pPr>
            <a:r>
              <a:rPr lang="ar-SA" sz="2000" dirty="0" smtClean="0">
                <a:latin typeface="Times New Roman" pitchFamily="18" charset="0"/>
                <a:cs typeface="Times New Roman" pitchFamily="18" charset="0"/>
              </a:rPr>
              <a:t>ويحاط الجدار الخلوي الفطري بطبقة خارجية ليفية عديدة </a:t>
            </a:r>
            <a:r>
              <a:rPr lang="ar-SA" sz="2000" dirty="0" err="1" smtClean="0">
                <a:latin typeface="Times New Roman" pitchFamily="18" charset="0"/>
                <a:cs typeface="Times New Roman" pitchFamily="18" charset="0"/>
              </a:rPr>
              <a:t>التسكر</a:t>
            </a:r>
            <a:r>
              <a:rPr lang="ar-SA" sz="2000" dirty="0" smtClean="0">
                <a:latin typeface="Times New Roman" pitchFamily="18" charset="0"/>
                <a:cs typeface="Times New Roman" pitchFamily="18" charset="0"/>
              </a:rPr>
              <a:t> يزيد سمكها في الفطريات  الغير </a:t>
            </a:r>
            <a:r>
              <a:rPr lang="ar-SA" sz="2000" dirty="0" err="1" smtClean="0">
                <a:latin typeface="Times New Roman" pitchFamily="18" charset="0"/>
                <a:cs typeface="Times New Roman" pitchFamily="18" charset="0"/>
              </a:rPr>
              <a:t>اشنية</a:t>
            </a:r>
            <a:r>
              <a:rPr lang="ar-SA" sz="2000" dirty="0" smtClean="0">
                <a:latin typeface="Times New Roman" pitchFamily="18" charset="0"/>
                <a:cs typeface="Times New Roman" pitchFamily="18" charset="0"/>
              </a:rPr>
              <a:t> وقد توجد في هذه الطبقة خلايا بكتيرية , كما قد </a:t>
            </a:r>
            <a:r>
              <a:rPr lang="ar-SA" sz="2000" dirty="0" err="1" smtClean="0">
                <a:latin typeface="Times New Roman" pitchFamily="18" charset="0"/>
                <a:cs typeface="Times New Roman" pitchFamily="18" charset="0"/>
              </a:rPr>
              <a:t>تنغمد</a:t>
            </a:r>
            <a:r>
              <a:rPr lang="ar-SA" sz="2000" dirty="0" smtClean="0">
                <a:latin typeface="Times New Roman" pitchFamily="18" charset="0"/>
                <a:cs typeface="Times New Roman" pitchFamily="18" charset="0"/>
              </a:rPr>
              <a:t> فيها بلورات من مواد </a:t>
            </a:r>
            <a:r>
              <a:rPr lang="ar-SA" sz="2000" dirty="0" err="1" smtClean="0">
                <a:latin typeface="Times New Roman" pitchFamily="18" charset="0"/>
                <a:cs typeface="Times New Roman" pitchFamily="18" charset="0"/>
              </a:rPr>
              <a:t>أشنية</a:t>
            </a:r>
            <a:r>
              <a:rPr lang="ar-SA" sz="2000" dirty="0" smtClean="0">
                <a:latin typeface="Times New Roman" pitchFamily="18" charset="0"/>
                <a:cs typeface="Times New Roman" pitchFamily="18" charset="0"/>
              </a:rPr>
              <a:t> تهاجر دوماً إلى السطح. والخلايا الفطرية النموذجية مليئة بالفجوات , كما </a:t>
            </a:r>
            <a:r>
              <a:rPr lang="ar-SA" sz="2000" dirty="0" err="1" smtClean="0">
                <a:latin typeface="Times New Roman" pitchFamily="18" charset="0"/>
                <a:cs typeface="Times New Roman" pitchFamily="18" charset="0"/>
              </a:rPr>
              <a:t>ينغمد</a:t>
            </a:r>
            <a:r>
              <a:rPr lang="ar-SA" sz="2000" dirty="0" smtClean="0">
                <a:latin typeface="Times New Roman" pitchFamily="18" charset="0"/>
                <a:cs typeface="Times New Roman" pitchFamily="18" charset="0"/>
              </a:rPr>
              <a:t> الغشاء </a:t>
            </a:r>
            <a:r>
              <a:rPr lang="ar-SA" sz="2000" dirty="0" err="1" smtClean="0">
                <a:latin typeface="Times New Roman" pitchFamily="18" charset="0"/>
                <a:cs typeface="Times New Roman" pitchFamily="18" charset="0"/>
              </a:rPr>
              <a:t>السيتوبلازمي</a:t>
            </a:r>
            <a:r>
              <a:rPr lang="ar-SA" sz="2000" dirty="0" smtClean="0">
                <a:latin typeface="Times New Roman" pitchFamily="18" charset="0"/>
                <a:cs typeface="Times New Roman" pitchFamily="18" charset="0"/>
              </a:rPr>
              <a:t> للداخل مكوناً ثنايا يسهل رؤيتها عند الفحص </a:t>
            </a:r>
            <a:r>
              <a:rPr lang="ar-SA" sz="2000" dirty="0" err="1" smtClean="0">
                <a:latin typeface="Times New Roman" pitchFamily="18" charset="0"/>
                <a:cs typeface="Times New Roman" pitchFamily="18" charset="0"/>
              </a:rPr>
              <a:t>المجهري</a:t>
            </a:r>
            <a:r>
              <a:rPr lang="ar-SA" sz="2000" dirty="0" smtClean="0">
                <a:latin typeface="Times New Roman" pitchFamily="18" charset="0"/>
                <a:cs typeface="Times New Roman" pitchFamily="18" charset="0"/>
              </a:rPr>
              <a:t>. وتوجد بالخلايا </a:t>
            </a:r>
            <a:r>
              <a:rPr lang="ar-SA" sz="2000" dirty="0" err="1" smtClean="0">
                <a:latin typeface="Times New Roman" pitchFamily="18" charset="0"/>
                <a:cs typeface="Times New Roman" pitchFamily="18" charset="0"/>
              </a:rPr>
              <a:t>عضيات</a:t>
            </a:r>
            <a:r>
              <a:rPr lang="ar-SA" sz="2000" dirty="0" smtClean="0">
                <a:latin typeface="Times New Roman" pitchFamily="18" charset="0"/>
                <a:cs typeface="Times New Roman" pitchFamily="18" charset="0"/>
              </a:rPr>
              <a:t> خلوية مثل </a:t>
            </a:r>
            <a:r>
              <a:rPr lang="ar-SA" sz="2000" dirty="0" err="1" smtClean="0">
                <a:latin typeface="Times New Roman" pitchFamily="18" charset="0"/>
                <a:cs typeface="Times New Roman" pitchFamily="18" charset="0"/>
              </a:rPr>
              <a:t>الأنوية</a:t>
            </a:r>
            <a:r>
              <a:rPr lang="ar-SA" sz="2000" dirty="0" smtClean="0">
                <a:latin typeface="Times New Roman" pitchFamily="18" charset="0"/>
                <a:cs typeface="Times New Roman" pitchFamily="18" charset="0"/>
              </a:rPr>
              <a:t> </a:t>
            </a:r>
            <a:r>
              <a:rPr lang="ar-SA" sz="2000" dirty="0" err="1" smtClean="0">
                <a:latin typeface="Times New Roman" pitchFamily="18" charset="0"/>
                <a:cs typeface="Times New Roman" pitchFamily="18" charset="0"/>
              </a:rPr>
              <a:t>والميتوكوندريا</a:t>
            </a:r>
            <a:r>
              <a:rPr lang="ar-SA" sz="2000" dirty="0" smtClean="0">
                <a:latin typeface="Times New Roman" pitchFamily="18" charset="0"/>
                <a:cs typeface="Times New Roman" pitchFamily="18" charset="0"/>
              </a:rPr>
              <a:t> </a:t>
            </a:r>
            <a:r>
              <a:rPr lang="ar-SA" sz="2000" dirty="0" err="1" smtClean="0">
                <a:latin typeface="Times New Roman" pitchFamily="18" charset="0"/>
                <a:cs typeface="Times New Roman" pitchFamily="18" charset="0"/>
              </a:rPr>
              <a:t>والريبوسومات</a:t>
            </a:r>
            <a:r>
              <a:rPr lang="ar-SA" sz="2000" dirty="0" smtClean="0">
                <a:latin typeface="Times New Roman" pitchFamily="18" charset="0"/>
                <a:cs typeface="Times New Roman" pitchFamily="18" charset="0"/>
              </a:rPr>
              <a:t> </a:t>
            </a:r>
            <a:r>
              <a:rPr lang="ar-SA" sz="2000" dirty="0" smtClean="0">
                <a:latin typeface="Times New Roman" pitchFamily="18" charset="0"/>
                <a:cs typeface="Times New Roman" pitchFamily="18" charset="0"/>
              </a:rPr>
              <a:t>.</a:t>
            </a:r>
          </a:p>
          <a:p>
            <a:pPr>
              <a:lnSpc>
                <a:spcPct val="110000"/>
              </a:lnSpc>
            </a:pPr>
            <a:endParaRPr lang="ar-SA" sz="2000" dirty="0" smtClean="0">
              <a:latin typeface="Times New Roman" pitchFamily="18" charset="0"/>
              <a:cs typeface="Times New Roman" pitchFamily="18" charset="0"/>
            </a:endParaRPr>
          </a:p>
          <a:p>
            <a:pPr>
              <a:lnSpc>
                <a:spcPct val="110000"/>
              </a:lnSpc>
            </a:pPr>
            <a:r>
              <a:rPr lang="ar-SA" sz="2000" dirty="0" smtClean="0">
                <a:latin typeface="Times New Roman" pitchFamily="18" charset="0"/>
                <a:cs typeface="Times New Roman" pitchFamily="18" charset="0"/>
              </a:rPr>
              <a:t>وهناك </a:t>
            </a:r>
            <a:r>
              <a:rPr lang="ar-SA" sz="2000" dirty="0" err="1" smtClean="0">
                <a:latin typeface="Times New Roman" pitchFamily="18" charset="0"/>
                <a:cs typeface="Times New Roman" pitchFamily="18" charset="0"/>
              </a:rPr>
              <a:t>عضية</a:t>
            </a:r>
            <a:r>
              <a:rPr lang="ar-SA" sz="2000" dirty="0" smtClean="0">
                <a:latin typeface="Times New Roman" pitchFamily="18" charset="0"/>
                <a:cs typeface="Times New Roman" pitchFamily="18" charset="0"/>
              </a:rPr>
              <a:t> واحدة شائعة الوجود في الفطريات الأشنية ويندر وجودها في الفطريات الغير </a:t>
            </a:r>
            <a:r>
              <a:rPr lang="ar-SA" sz="2000" dirty="0" err="1" smtClean="0">
                <a:latin typeface="Times New Roman" pitchFamily="18" charset="0"/>
                <a:cs typeface="Times New Roman" pitchFamily="18" charset="0"/>
              </a:rPr>
              <a:t>أشنية</a:t>
            </a:r>
            <a:r>
              <a:rPr lang="ar-SA" sz="2000" dirty="0" smtClean="0">
                <a:latin typeface="Times New Roman" pitchFamily="18" charset="0"/>
                <a:cs typeface="Times New Roman" pitchFamily="18" charset="0"/>
              </a:rPr>
              <a:t> وهي جسيمات مركزية الحلقات والتي تعرف باسم </a:t>
            </a:r>
            <a:r>
              <a:rPr lang="ar-SA" sz="2000" b="1" dirty="0" smtClean="0">
                <a:solidFill>
                  <a:schemeClr val="accent2"/>
                </a:solidFill>
                <a:latin typeface="Times New Roman" pitchFamily="18" charset="0"/>
                <a:cs typeface="Times New Roman" pitchFamily="18" charset="0"/>
              </a:rPr>
              <a:t>الجسيمات </a:t>
            </a:r>
            <a:r>
              <a:rPr lang="ar-SA" sz="2000" b="1" dirty="0" err="1" smtClean="0">
                <a:solidFill>
                  <a:schemeClr val="accent2"/>
                </a:solidFill>
                <a:latin typeface="Times New Roman" pitchFamily="18" charset="0"/>
                <a:cs typeface="Times New Roman" pitchFamily="18" charset="0"/>
              </a:rPr>
              <a:t>الأهليليجية</a:t>
            </a:r>
            <a:r>
              <a:rPr lang="ar-SA" sz="2000" b="1" dirty="0" smtClean="0">
                <a:solidFill>
                  <a:schemeClr val="accent2"/>
                </a:solidFill>
                <a:latin typeface="Times New Roman" pitchFamily="18" charset="0"/>
                <a:cs typeface="Times New Roman" pitchFamily="18" charset="0"/>
              </a:rPr>
              <a:t>  </a:t>
            </a:r>
            <a:r>
              <a:rPr lang="ar-SA" sz="2000" dirty="0" smtClean="0">
                <a:latin typeface="Times New Roman" pitchFamily="18" charset="0"/>
                <a:cs typeface="Times New Roman" pitchFamily="18" charset="0"/>
              </a:rPr>
              <a:t>وتتميز هذه الجسيمات بأنها ذات تركيب بروتيني وهي توجد مبعثرة في </a:t>
            </a:r>
            <a:r>
              <a:rPr lang="ar-SA" sz="2000" dirty="0" err="1" smtClean="0">
                <a:latin typeface="Times New Roman" pitchFamily="18" charset="0"/>
                <a:cs typeface="Times New Roman" pitchFamily="18" charset="0"/>
              </a:rPr>
              <a:t>السيتوبلازم</a:t>
            </a:r>
            <a:r>
              <a:rPr lang="ar-SA" sz="2000" dirty="0" smtClean="0"/>
              <a:t>.</a:t>
            </a:r>
            <a:endParaRPr lang="ar-SA" sz="2000" dirty="0"/>
          </a:p>
        </p:txBody>
      </p:sp>
      <p:sp>
        <p:nvSpPr>
          <p:cNvPr id="2" name="عنوان 1"/>
          <p:cNvSpPr>
            <a:spLocks noGrp="1"/>
          </p:cNvSpPr>
          <p:nvPr>
            <p:ph type="title"/>
          </p:nvPr>
        </p:nvSpPr>
        <p:spPr>
          <a:xfrm>
            <a:off x="457200" y="274638"/>
            <a:ext cx="8229600" cy="582594"/>
          </a:xfrm>
        </p:spPr>
        <p:txBody>
          <a:bodyPr>
            <a:normAutofit fontScale="90000"/>
          </a:bodyPr>
          <a:lstStyle/>
          <a:p>
            <a:pPr algn="r"/>
            <a:r>
              <a:rPr lang="ar-SA" dirty="0" smtClean="0">
                <a:solidFill>
                  <a:srgbClr val="336600"/>
                </a:solidFill>
                <a:latin typeface="Andalus" pitchFamily="18" charset="-78"/>
                <a:cs typeface="Andalus" pitchFamily="18" charset="-78"/>
              </a:rPr>
              <a:t>المعاشر الفطري </a:t>
            </a:r>
            <a:r>
              <a:rPr lang="en-US" dirty="0" smtClean="0">
                <a:solidFill>
                  <a:srgbClr val="336600"/>
                </a:solidFill>
                <a:latin typeface="Andalus" pitchFamily="18" charset="-78"/>
                <a:cs typeface="Andalus" pitchFamily="18" charset="-78"/>
              </a:rPr>
              <a:t> </a:t>
            </a:r>
            <a:r>
              <a:rPr lang="en-US" dirty="0" err="1" smtClean="0">
                <a:solidFill>
                  <a:srgbClr val="336600"/>
                </a:solidFill>
                <a:latin typeface="Andalus" pitchFamily="18" charset="-78"/>
                <a:cs typeface="Andalus" pitchFamily="18" charset="-78"/>
              </a:rPr>
              <a:t>mycobiont</a:t>
            </a:r>
            <a:r>
              <a:rPr lang="ar-SA" dirty="0" smtClean="0">
                <a:solidFill>
                  <a:srgbClr val="336600"/>
                </a:solidFill>
                <a:latin typeface="Andalus" pitchFamily="18" charset="-78"/>
                <a:cs typeface="Andalus" pitchFamily="18" charset="-78"/>
              </a:rPr>
              <a:t> </a:t>
            </a:r>
            <a:endParaRPr lang="ar-SA" dirty="0">
              <a:solidFill>
                <a:srgbClr val="336600"/>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363272" cy="6097310"/>
          </a:xfrm>
        </p:spPr>
        <p:txBody>
          <a:bodyPr>
            <a:normAutofit/>
          </a:bodyPr>
          <a:lstStyle/>
          <a:p>
            <a:pPr algn="just"/>
            <a:r>
              <a:rPr lang="ar-SA" sz="2400" dirty="0" smtClean="0">
                <a:latin typeface="Times New Roman" pitchFamily="18" charset="0"/>
                <a:cs typeface="Times New Roman" pitchFamily="18" charset="0"/>
              </a:rPr>
              <a:t>وتتشابه </a:t>
            </a:r>
            <a:r>
              <a:rPr lang="ar-SA" sz="2400" dirty="0" err="1" smtClean="0">
                <a:latin typeface="Times New Roman" pitchFamily="18" charset="0"/>
                <a:cs typeface="Times New Roman" pitchFamily="18" charset="0"/>
              </a:rPr>
              <a:t>هيفات</a:t>
            </a:r>
            <a:r>
              <a:rPr lang="ar-SA" sz="2400" dirty="0" smtClean="0">
                <a:latin typeface="Times New Roman" pitchFamily="18" charset="0"/>
                <a:cs typeface="Times New Roman" pitchFamily="18" charset="0"/>
              </a:rPr>
              <a:t> الفطر المشارك في تركيب </a:t>
            </a:r>
            <a:r>
              <a:rPr lang="ar-SA" sz="2400" dirty="0" err="1" smtClean="0">
                <a:latin typeface="Times New Roman" pitchFamily="18" charset="0"/>
                <a:cs typeface="Times New Roman" pitchFamily="18" charset="0"/>
              </a:rPr>
              <a:t>الأشن</a:t>
            </a:r>
            <a:r>
              <a:rPr lang="ar-SA" sz="2400" dirty="0" smtClean="0">
                <a:latin typeface="Times New Roman" pitchFamily="18" charset="0"/>
                <a:cs typeface="Times New Roman" pitchFamily="18" charset="0"/>
              </a:rPr>
              <a:t> مع </a:t>
            </a:r>
            <a:r>
              <a:rPr lang="ar-SA" sz="2400" dirty="0" err="1" smtClean="0">
                <a:latin typeface="Times New Roman" pitchFamily="18" charset="0"/>
                <a:cs typeface="Times New Roman" pitchFamily="18" charset="0"/>
              </a:rPr>
              <a:t>هيفات</a:t>
            </a:r>
            <a:r>
              <a:rPr lang="ar-SA" sz="2400" dirty="0" smtClean="0">
                <a:latin typeface="Times New Roman" pitchFamily="18" charset="0"/>
                <a:cs typeface="Times New Roman" pitchFamily="18" charset="0"/>
              </a:rPr>
              <a:t> الفطريات الأخرى غير الأشنية من ناحية تقسيمها بحواجز عرضية مثقبة تعرف في الفطريات </a:t>
            </a:r>
            <a:r>
              <a:rPr lang="ar-SA" sz="2400" dirty="0" err="1" smtClean="0">
                <a:latin typeface="Times New Roman" pitchFamily="18" charset="0"/>
                <a:cs typeface="Times New Roman" pitchFamily="18" charset="0"/>
              </a:rPr>
              <a:t>البازيدية</a:t>
            </a:r>
            <a:r>
              <a:rPr lang="ar-SA" sz="2400" dirty="0" smtClean="0">
                <a:latin typeface="Times New Roman" pitchFamily="18" charset="0"/>
                <a:cs typeface="Times New Roman" pitchFamily="18" charset="0"/>
              </a:rPr>
              <a:t> الأشنية باسم الحواجز المفتوحة وهي حواجز عرضية ذات ثقب برميلي الشكل بينما يصاحب وجود هذه الحواجز في الفطريات </a:t>
            </a:r>
            <a:r>
              <a:rPr lang="ar-SA" sz="2400" dirty="0" err="1" smtClean="0">
                <a:latin typeface="Times New Roman" pitchFamily="18" charset="0"/>
                <a:cs typeface="Times New Roman" pitchFamily="18" charset="0"/>
              </a:rPr>
              <a:t>الأسكية</a:t>
            </a:r>
            <a:r>
              <a:rPr lang="ar-SA" sz="2400" dirty="0" smtClean="0">
                <a:latin typeface="Times New Roman" pitchFamily="18" charset="0"/>
                <a:cs typeface="Times New Roman" pitchFamily="18" charset="0"/>
              </a:rPr>
              <a:t> الأشنية وجود جسيمات ورنين وهي جسيمات كروية الشكل وقد تكون بيضاوية أو مستطيلة, تتميز بقدرتها على كسر الضوء بدرجة كبيرة عند فحصها بالمجهر الضوئي العادي.</a:t>
            </a:r>
            <a:endParaRPr lang="ar-SA" sz="24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l="18536" t="18327" r="22475" b="26421"/>
          <a:stretch>
            <a:fillRect/>
          </a:stretch>
        </p:blipFill>
        <p:spPr bwMode="auto">
          <a:xfrm>
            <a:off x="1043608" y="2857496"/>
            <a:ext cx="7272808" cy="35226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r>
              <a:rPr lang="ar-SA" sz="2400" dirty="0" smtClean="0">
                <a:latin typeface="Times New Roman" pitchFamily="18" charset="0"/>
                <a:cs typeface="Times New Roman" pitchFamily="18" charset="0"/>
              </a:rPr>
              <a:t>وتتباين </a:t>
            </a:r>
            <a:r>
              <a:rPr lang="ar-SA" sz="2400" dirty="0" err="1" smtClean="0">
                <a:latin typeface="Times New Roman" pitchFamily="18" charset="0"/>
                <a:cs typeface="Times New Roman" pitchFamily="18" charset="0"/>
              </a:rPr>
              <a:t>الهيفات</a:t>
            </a:r>
            <a:r>
              <a:rPr lang="ar-SA" sz="2400" dirty="0" smtClean="0">
                <a:latin typeface="Times New Roman" pitchFamily="18" charset="0"/>
                <a:cs typeface="Times New Roman" pitchFamily="18" charset="0"/>
              </a:rPr>
              <a:t> الفطرية في الجسد المتكافل </a:t>
            </a:r>
            <a:r>
              <a:rPr lang="ar-SA" sz="2400" dirty="0" err="1" smtClean="0">
                <a:latin typeface="Times New Roman" pitchFamily="18" charset="0"/>
                <a:cs typeface="Times New Roman" pitchFamily="18" charset="0"/>
              </a:rPr>
              <a:t>للأشن</a:t>
            </a:r>
            <a:r>
              <a:rPr lang="ar-SA" sz="2400" dirty="0" smtClean="0">
                <a:latin typeface="Times New Roman" pitchFamily="18" charset="0"/>
                <a:cs typeface="Times New Roman" pitchFamily="18" charset="0"/>
              </a:rPr>
              <a:t>  تبايناً كبيراً في شكلها, </a:t>
            </a:r>
            <a:r>
              <a:rPr lang="ar-SA" sz="2400" dirty="0" err="1" smtClean="0">
                <a:latin typeface="Times New Roman" pitchFamily="18" charset="0"/>
                <a:cs typeface="Times New Roman" pitchFamily="18" charset="0"/>
              </a:rPr>
              <a:t>وتتحور</a:t>
            </a:r>
            <a:r>
              <a:rPr lang="ar-SA" sz="2400" dirty="0" smtClean="0">
                <a:latin typeface="Times New Roman" pitchFamily="18" charset="0"/>
                <a:cs typeface="Times New Roman" pitchFamily="18" charset="0"/>
              </a:rPr>
              <a:t> تبعاً لموقعها في الجسد الأشني حيث تشاهد </a:t>
            </a:r>
            <a:r>
              <a:rPr lang="ar-SA" sz="2400" dirty="0" err="1" smtClean="0">
                <a:latin typeface="Times New Roman" pitchFamily="18" charset="0"/>
                <a:cs typeface="Times New Roman" pitchFamily="18" charset="0"/>
              </a:rPr>
              <a:t>هيفات</a:t>
            </a:r>
            <a:r>
              <a:rPr lang="ar-SA" sz="2400" dirty="0" smtClean="0">
                <a:latin typeface="Times New Roman" pitchFamily="18" charset="0"/>
                <a:cs typeface="Times New Roman" pitchFamily="18" charset="0"/>
              </a:rPr>
              <a:t> ذات خلايا متعددة الزوايا وأخرى ذات خلايا كروية أو </a:t>
            </a:r>
            <a:r>
              <a:rPr lang="ar-SA" sz="2400" dirty="0" err="1" smtClean="0">
                <a:latin typeface="Times New Roman" pitchFamily="18" charset="0"/>
                <a:cs typeface="Times New Roman" pitchFamily="18" charset="0"/>
              </a:rPr>
              <a:t>أهليجية</a:t>
            </a:r>
            <a:r>
              <a:rPr lang="ar-SA" sz="2400" dirty="0" smtClean="0">
                <a:latin typeface="Times New Roman" pitchFamily="18" charset="0"/>
                <a:cs typeface="Times New Roman" pitchFamily="18" charset="0"/>
              </a:rPr>
              <a:t> أو أسطوانية الشكل.</a:t>
            </a:r>
          </a:p>
          <a:p>
            <a:endParaRPr lang="ar-SA" dirty="0"/>
          </a:p>
        </p:txBody>
      </p:sp>
      <p:pic>
        <p:nvPicPr>
          <p:cNvPr id="4" name="Picture 2" descr="C:\Users\dell\Desktop\LICHEN\1 (5).jpg"/>
          <p:cNvPicPr>
            <a:picLocks noChangeAspect="1" noChangeArrowheads="1"/>
          </p:cNvPicPr>
          <p:nvPr/>
        </p:nvPicPr>
        <p:blipFill rotWithShape="1">
          <a:blip r:embed="rId2"/>
          <a:srcRect l="7667" t="17391" r="33292" b="45112"/>
          <a:stretch/>
        </p:blipFill>
        <p:spPr bwMode="auto">
          <a:xfrm>
            <a:off x="971600" y="2204864"/>
            <a:ext cx="7416824" cy="41019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928671"/>
            <a:ext cx="8229600" cy="4786346"/>
          </a:xfrm>
        </p:spPr>
        <p:txBody>
          <a:bodyPr>
            <a:normAutofit lnSpcReduction="10000"/>
          </a:bodyPr>
          <a:lstStyle/>
          <a:p>
            <a:pPr>
              <a:buNone/>
            </a:pPr>
            <a:r>
              <a:rPr lang="ar-SA" sz="2800" b="1" dirty="0" smtClean="0">
                <a:solidFill>
                  <a:srgbClr val="7030A0"/>
                </a:solidFill>
                <a:latin typeface="Times New Roman" pitchFamily="18" charset="0"/>
                <a:cs typeface="Times New Roman" pitchFamily="18" charset="0"/>
              </a:rPr>
              <a:t>الأنسجة الفطرية </a:t>
            </a:r>
            <a:r>
              <a:rPr lang="ar-SA" sz="2800" b="1" dirty="0" smtClean="0">
                <a:solidFill>
                  <a:srgbClr val="7030A0"/>
                </a:solidFill>
                <a:latin typeface="Times New Roman" pitchFamily="18" charset="0"/>
                <a:cs typeface="Times New Roman" pitchFamily="18" charset="0"/>
              </a:rPr>
              <a:t>:</a:t>
            </a:r>
          </a:p>
          <a:p>
            <a:pPr>
              <a:buNone/>
            </a:pPr>
            <a:endParaRPr lang="ar-SA" sz="2800" b="1" dirty="0" smtClean="0">
              <a:solidFill>
                <a:srgbClr val="7030A0"/>
              </a:solidFill>
              <a:latin typeface="Times New Roman" pitchFamily="18" charset="0"/>
              <a:cs typeface="Times New Roman" pitchFamily="18" charset="0"/>
            </a:endParaRPr>
          </a:p>
          <a:p>
            <a:r>
              <a:rPr lang="ar-SA" sz="2400" dirty="0" smtClean="0">
                <a:latin typeface="Times New Roman" pitchFamily="18" charset="0"/>
                <a:cs typeface="Times New Roman" pitchFamily="18" charset="0"/>
              </a:rPr>
              <a:t>تنمو الفطريات عادة بصورة مفككة ومتوازية مكونة شكلاً هرمياً (شكل 3د-و). أو ترتبط مع بعضها مكونة نسيجاً فطرياً محبوكاً (شكل 3 أ-ب) وتتميز </a:t>
            </a:r>
            <a:r>
              <a:rPr lang="ar-SA" sz="2400" dirty="0" err="1" smtClean="0">
                <a:latin typeface="Times New Roman" pitchFamily="18" charset="0"/>
                <a:cs typeface="Times New Roman" pitchFamily="18" charset="0"/>
              </a:rPr>
              <a:t>الهيفات</a:t>
            </a:r>
            <a:r>
              <a:rPr lang="ar-SA" sz="2400" dirty="0" smtClean="0">
                <a:latin typeface="Times New Roman" pitchFamily="18" charset="0"/>
                <a:cs typeface="Times New Roman" pitchFamily="18" charset="0"/>
              </a:rPr>
              <a:t> الفطرية بأنها متفرعة وعادة ما تكون الفروع زوايا حادة مع الفرع الأصلي., ونادراً ما تتعامد الفروع المتكونة على الفرع الأصلي وهكذا يأخذ النسيج الفطري شكلاً مروحياً (شكل 3 ز). </a:t>
            </a:r>
            <a:endParaRPr lang="ar-SA" sz="2400" dirty="0" smtClean="0">
              <a:latin typeface="Times New Roman" pitchFamily="18" charset="0"/>
              <a:cs typeface="Times New Roman" pitchFamily="18" charset="0"/>
            </a:endParaRPr>
          </a:p>
          <a:p>
            <a:endParaRPr lang="ar-SA" sz="2400" dirty="0" smtClean="0">
              <a:latin typeface="Times New Roman" pitchFamily="18" charset="0"/>
              <a:cs typeface="Times New Roman" pitchFamily="18" charset="0"/>
            </a:endParaRPr>
          </a:p>
          <a:p>
            <a:r>
              <a:rPr lang="ar-SA" sz="2400" dirty="0" smtClean="0">
                <a:latin typeface="Times New Roman" pitchFamily="18" charset="0"/>
                <a:cs typeface="Times New Roman" pitchFamily="18" charset="0"/>
              </a:rPr>
              <a:t>ويتميز معظم النسيج الفطري في تركيب </a:t>
            </a:r>
            <a:r>
              <a:rPr lang="ar-SA" sz="2400" dirty="0" err="1" smtClean="0">
                <a:latin typeface="Times New Roman" pitchFamily="18" charset="0"/>
                <a:cs typeface="Times New Roman" pitchFamily="18" charset="0"/>
              </a:rPr>
              <a:t>الأشنة</a:t>
            </a:r>
            <a:r>
              <a:rPr lang="ar-SA" sz="2400" dirty="0" smtClean="0">
                <a:latin typeface="Times New Roman" pitchFamily="18" charset="0"/>
                <a:cs typeface="Times New Roman" pitchFamily="18" charset="0"/>
              </a:rPr>
              <a:t> </a:t>
            </a:r>
            <a:r>
              <a:rPr lang="ar-SA" sz="2400" dirty="0" smtClean="0">
                <a:solidFill>
                  <a:schemeClr val="accent2"/>
                </a:solidFill>
                <a:latin typeface="Times New Roman" pitchFamily="18" charset="0"/>
                <a:cs typeface="Times New Roman" pitchFamily="18" charset="0"/>
              </a:rPr>
              <a:t>بشكل شبكي </a:t>
            </a:r>
            <a:r>
              <a:rPr lang="ar-SA" sz="2400" dirty="0" smtClean="0">
                <a:latin typeface="Times New Roman" pitchFamily="18" charset="0"/>
                <a:cs typeface="Times New Roman" pitchFamily="18" charset="0"/>
              </a:rPr>
              <a:t>يتكون من </a:t>
            </a:r>
            <a:r>
              <a:rPr lang="ar-SA" sz="2400" dirty="0" err="1" smtClean="0">
                <a:latin typeface="Times New Roman" pitchFamily="18" charset="0"/>
                <a:cs typeface="Times New Roman" pitchFamily="18" charset="0"/>
              </a:rPr>
              <a:t>هيفات</a:t>
            </a:r>
            <a:r>
              <a:rPr lang="ar-SA" sz="2400" dirty="0" smtClean="0">
                <a:latin typeface="Times New Roman" pitchFamily="18" charset="0"/>
                <a:cs typeface="Times New Roman" pitchFamily="18" charset="0"/>
              </a:rPr>
              <a:t> متفرعة مندمجة مع بعضها البعض في بعض المواقع (شكل 3ح وشكل 4ب) وتحتوي خلايا هذا النسيج عادةً على تجاويف مركزية غير منتظمة أو ذات زوايا (شكل 4أ) ونادراً ما يتكون النسيج الشبكي في الفطريات </a:t>
            </a:r>
            <a:r>
              <a:rPr lang="ar-SA" sz="2400" dirty="0" err="1" smtClean="0">
                <a:latin typeface="Times New Roman" pitchFamily="18" charset="0"/>
                <a:cs typeface="Times New Roman" pitchFamily="18" charset="0"/>
              </a:rPr>
              <a:t>الأسكية</a:t>
            </a:r>
            <a:r>
              <a:rPr lang="ar-SA" sz="2400" dirty="0" smtClean="0">
                <a:latin typeface="Times New Roman" pitchFamily="18" charset="0"/>
                <a:cs typeface="Times New Roman" pitchFamily="18" charset="0"/>
              </a:rPr>
              <a:t> غير الأشنية.</a:t>
            </a:r>
            <a:endParaRPr lang="ar-S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l="21857" t="12302" r="21693" b="7539"/>
          <a:stretch>
            <a:fillRect/>
          </a:stretch>
        </p:blipFill>
        <p:spPr bwMode="auto">
          <a:xfrm>
            <a:off x="539750" y="404813"/>
            <a:ext cx="8135938" cy="5864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dell\Desktop\LICHEN\1 (6).jpg"/>
          <p:cNvPicPr>
            <a:picLocks noChangeAspect="1" noChangeArrowheads="1"/>
          </p:cNvPicPr>
          <p:nvPr/>
        </p:nvPicPr>
        <p:blipFill>
          <a:blip r:embed="rId2"/>
          <a:srcRect l="27771" t="50281" r="12057" b="26096"/>
          <a:stretch>
            <a:fillRect/>
          </a:stretch>
        </p:blipFill>
        <p:spPr bwMode="auto">
          <a:xfrm>
            <a:off x="642910" y="1214422"/>
            <a:ext cx="8124677" cy="4378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571480"/>
            <a:ext cx="8686800" cy="5929354"/>
          </a:xfrm>
        </p:spPr>
        <p:txBody>
          <a:bodyPr>
            <a:normAutofit fontScale="85000" lnSpcReduction="20000"/>
          </a:bodyPr>
          <a:lstStyle/>
          <a:p>
            <a:r>
              <a:rPr lang="ar-SA" sz="3000" b="1" dirty="0" smtClean="0">
                <a:solidFill>
                  <a:srgbClr val="7030A0"/>
                </a:solidFill>
              </a:rPr>
              <a:t>الفطريات الأشنية:</a:t>
            </a:r>
          </a:p>
          <a:p>
            <a:r>
              <a:rPr lang="ar-SA" sz="2600" dirty="0" smtClean="0">
                <a:latin typeface="Times New Roman" pitchFamily="18" charset="0"/>
                <a:cs typeface="Times New Roman" pitchFamily="18" charset="0"/>
              </a:rPr>
              <a:t>تمثل الفطريات المكونة </a:t>
            </a:r>
            <a:r>
              <a:rPr lang="ar-SA" sz="2600" dirty="0" err="1" smtClean="0">
                <a:latin typeface="Times New Roman" pitchFamily="18" charset="0"/>
                <a:cs typeface="Times New Roman" pitchFamily="18" charset="0"/>
              </a:rPr>
              <a:t>للأشنات</a:t>
            </a:r>
            <a:r>
              <a:rPr lang="ar-SA" sz="2600" dirty="0" smtClean="0">
                <a:latin typeface="Times New Roman" pitchFamily="18" charset="0"/>
                <a:cs typeface="Times New Roman" pitchFamily="18" charset="0"/>
              </a:rPr>
              <a:t> محو 15.8% من جملة أنواع الفطريات المعروفة في الكون, وهي تمثل مجموعة قديمة من الفطريات ذات المستوى المنخفض من التطور, وتتوزع في مناطق جغرافية متباينة.</a:t>
            </a:r>
          </a:p>
          <a:p>
            <a:endParaRPr lang="ar-SA" sz="2600" dirty="0" smtClean="0">
              <a:latin typeface="Times New Roman" pitchFamily="18" charset="0"/>
              <a:cs typeface="Times New Roman" pitchFamily="18" charset="0"/>
            </a:endParaRPr>
          </a:p>
          <a:p>
            <a:r>
              <a:rPr lang="ar-SA" sz="2600" dirty="0" smtClean="0">
                <a:latin typeface="Times New Roman" pitchFamily="18" charset="0"/>
                <a:cs typeface="Times New Roman" pitchFamily="18" charset="0"/>
              </a:rPr>
              <a:t>وتتبع معظم الفطريات الأشنية شعبة الفطريات </a:t>
            </a:r>
            <a:r>
              <a:rPr lang="ar-SA" sz="2600" dirty="0" err="1" smtClean="0">
                <a:latin typeface="Times New Roman" pitchFamily="18" charset="0"/>
                <a:cs typeface="Times New Roman" pitchFamily="18" charset="0"/>
              </a:rPr>
              <a:t>الأسكية</a:t>
            </a:r>
            <a:r>
              <a:rPr lang="ar-SA" sz="2600" dirty="0" smtClean="0">
                <a:latin typeface="Times New Roman" pitchFamily="18" charset="0"/>
                <a:cs typeface="Times New Roman" pitchFamily="18" charset="0"/>
              </a:rPr>
              <a:t> حيث يعيش حوالي 41.8% من أنواعها المعروفة عيشة تكافلية مع طحالب في حياة مستديمة يتبادلان خلالها المنفعة في جسد واحد مشترك يعرف </a:t>
            </a:r>
            <a:r>
              <a:rPr lang="ar-SA" sz="2600" dirty="0" err="1" smtClean="0">
                <a:latin typeface="Times New Roman" pitchFamily="18" charset="0"/>
                <a:cs typeface="Times New Roman" pitchFamily="18" charset="0"/>
              </a:rPr>
              <a:t>بالأشنة</a:t>
            </a:r>
            <a:r>
              <a:rPr lang="ar-SA" sz="2600" dirty="0" smtClean="0">
                <a:latin typeface="Times New Roman" pitchFamily="18" charset="0"/>
                <a:cs typeface="Times New Roman" pitchFamily="18" charset="0"/>
              </a:rPr>
              <a:t> . وتكون معظم هذه الفطريات أجساماً </a:t>
            </a:r>
            <a:r>
              <a:rPr lang="ar-SA" sz="2600" dirty="0" err="1" smtClean="0">
                <a:latin typeface="Times New Roman" pitchFamily="18" charset="0"/>
                <a:cs typeface="Times New Roman" pitchFamily="18" charset="0"/>
              </a:rPr>
              <a:t>ثمرية</a:t>
            </a:r>
            <a:r>
              <a:rPr lang="ar-SA" sz="2600" dirty="0" smtClean="0">
                <a:latin typeface="Times New Roman" pitchFamily="18" charset="0"/>
                <a:cs typeface="Times New Roman" pitchFamily="18" charset="0"/>
              </a:rPr>
              <a:t> طبقية (قرصية) الشكل لذا فهي تتبع طائفة الفطريات </a:t>
            </a:r>
            <a:r>
              <a:rPr lang="ar-SA" sz="2600" dirty="0" err="1" smtClean="0">
                <a:latin typeface="Times New Roman" pitchFamily="18" charset="0"/>
                <a:cs typeface="Times New Roman" pitchFamily="18" charset="0"/>
              </a:rPr>
              <a:t>الأسكية</a:t>
            </a:r>
            <a:r>
              <a:rPr lang="ar-SA" sz="2600" dirty="0" smtClean="0">
                <a:latin typeface="Times New Roman" pitchFamily="18" charset="0"/>
                <a:cs typeface="Times New Roman" pitchFamily="18" charset="0"/>
              </a:rPr>
              <a:t> الطبقية </a:t>
            </a:r>
            <a:r>
              <a:rPr lang="en-US" sz="2600" dirty="0" smtClean="0">
                <a:solidFill>
                  <a:srgbClr val="336600"/>
                </a:solidFill>
                <a:latin typeface="Times New Roman" pitchFamily="18" charset="0"/>
                <a:cs typeface="Times New Roman" pitchFamily="18" charset="0"/>
              </a:rPr>
              <a:t>class: </a:t>
            </a:r>
            <a:r>
              <a:rPr lang="en-US" sz="2600" dirty="0" err="1" smtClean="0">
                <a:solidFill>
                  <a:srgbClr val="336600"/>
                </a:solidFill>
                <a:latin typeface="Times New Roman" pitchFamily="18" charset="0"/>
                <a:cs typeface="Times New Roman" pitchFamily="18" charset="0"/>
              </a:rPr>
              <a:t>Discomyccetes</a:t>
            </a:r>
            <a:r>
              <a:rPr lang="ar-SA" sz="2600" dirty="0" smtClean="0">
                <a:solidFill>
                  <a:srgbClr val="336600"/>
                </a:solidFill>
                <a:latin typeface="Times New Roman" pitchFamily="18" charset="0"/>
                <a:cs typeface="Times New Roman" pitchFamily="18" charset="0"/>
              </a:rPr>
              <a:t> </a:t>
            </a:r>
            <a:r>
              <a:rPr lang="ar-SA" sz="2600" dirty="0" smtClean="0">
                <a:latin typeface="Times New Roman" pitchFamily="18" charset="0"/>
                <a:cs typeface="Times New Roman" pitchFamily="18" charset="0"/>
              </a:rPr>
              <a:t>وتعرف </a:t>
            </a:r>
            <a:r>
              <a:rPr lang="ar-SA" sz="2600" dirty="0" err="1" smtClean="0">
                <a:latin typeface="Times New Roman" pitchFamily="18" charset="0"/>
                <a:cs typeface="Times New Roman" pitchFamily="18" charset="0"/>
              </a:rPr>
              <a:t>بالأشنات</a:t>
            </a:r>
            <a:r>
              <a:rPr lang="ar-SA" sz="2600" dirty="0" smtClean="0">
                <a:latin typeface="Times New Roman" pitchFamily="18" charset="0"/>
                <a:cs typeface="Times New Roman" pitchFamily="18" charset="0"/>
              </a:rPr>
              <a:t> الطبقية أو القرصية  </a:t>
            </a:r>
            <a:r>
              <a:rPr lang="en-US" sz="2600" dirty="0" err="1" smtClean="0">
                <a:solidFill>
                  <a:srgbClr val="336600"/>
                </a:solidFill>
                <a:latin typeface="Times New Roman" pitchFamily="18" charset="0"/>
                <a:cs typeface="Times New Roman" pitchFamily="18" charset="0"/>
              </a:rPr>
              <a:t>discolichens</a:t>
            </a:r>
            <a:endParaRPr lang="ar-SA" sz="2600" dirty="0" smtClean="0">
              <a:solidFill>
                <a:srgbClr val="336600"/>
              </a:solidFill>
              <a:latin typeface="Times New Roman" pitchFamily="18" charset="0"/>
              <a:cs typeface="Times New Roman" pitchFamily="18" charset="0"/>
            </a:endParaRPr>
          </a:p>
          <a:p>
            <a:endParaRPr lang="ar-SA" sz="2600" dirty="0" smtClean="0">
              <a:solidFill>
                <a:srgbClr val="336600"/>
              </a:solidFill>
              <a:latin typeface="Times New Roman" pitchFamily="18" charset="0"/>
              <a:cs typeface="Times New Roman" pitchFamily="18" charset="0"/>
            </a:endParaRPr>
          </a:p>
          <a:p>
            <a:r>
              <a:rPr lang="ar-SA" sz="2600" dirty="0" smtClean="0">
                <a:latin typeface="Times New Roman" pitchFamily="18" charset="0"/>
                <a:cs typeface="Times New Roman" pitchFamily="18" charset="0"/>
              </a:rPr>
              <a:t>وهناك مجموعات أخرى صغيرة من الفطريات المكونة </a:t>
            </a:r>
            <a:r>
              <a:rPr lang="ar-SA" sz="2600" dirty="0" err="1" smtClean="0">
                <a:latin typeface="Times New Roman" pitchFamily="18" charset="0"/>
                <a:cs typeface="Times New Roman" pitchFamily="18" charset="0"/>
              </a:rPr>
              <a:t>للأشنات</a:t>
            </a:r>
            <a:r>
              <a:rPr lang="ar-SA" sz="2600" dirty="0" smtClean="0">
                <a:latin typeface="Times New Roman" pitchFamily="18" charset="0"/>
                <a:cs typeface="Times New Roman" pitchFamily="18" charset="0"/>
              </a:rPr>
              <a:t> تتبع الفطريات </a:t>
            </a:r>
            <a:r>
              <a:rPr lang="ar-SA" sz="2600" dirty="0" err="1" smtClean="0">
                <a:latin typeface="Times New Roman" pitchFamily="18" charset="0"/>
                <a:cs typeface="Times New Roman" pitchFamily="18" charset="0"/>
              </a:rPr>
              <a:t>الأسكية</a:t>
            </a:r>
            <a:r>
              <a:rPr lang="ar-SA" sz="2600" dirty="0" smtClean="0">
                <a:latin typeface="Times New Roman" pitchFamily="18" charset="0"/>
                <a:cs typeface="Times New Roman" pitchFamily="18" charset="0"/>
              </a:rPr>
              <a:t> </a:t>
            </a:r>
            <a:r>
              <a:rPr lang="ar-SA" sz="2600" dirty="0" err="1" smtClean="0">
                <a:latin typeface="Times New Roman" pitchFamily="18" charset="0"/>
                <a:cs typeface="Times New Roman" pitchFamily="18" charset="0"/>
              </a:rPr>
              <a:t>الدورقية</a:t>
            </a:r>
            <a:r>
              <a:rPr lang="ar-SA" sz="26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class: </a:t>
            </a:r>
            <a:r>
              <a:rPr lang="en-US" sz="2600" i="1" dirty="0" err="1" smtClean="0">
                <a:latin typeface="Times New Roman" pitchFamily="18" charset="0"/>
                <a:cs typeface="Times New Roman" pitchFamily="18" charset="0"/>
              </a:rPr>
              <a:t>Pyrenomycetes</a:t>
            </a:r>
            <a:r>
              <a:rPr lang="ar-SA" sz="2600" dirty="0" smtClean="0">
                <a:latin typeface="Times New Roman" pitchFamily="18" charset="0"/>
                <a:cs typeface="Times New Roman" pitchFamily="18" charset="0"/>
              </a:rPr>
              <a:t> مثال ذلك الأنواع التابعة لجنس </a:t>
            </a:r>
            <a:r>
              <a:rPr lang="en-US" sz="2600" b="1" i="1" dirty="0" err="1" smtClean="0">
                <a:solidFill>
                  <a:schemeClr val="accent2"/>
                </a:solidFill>
                <a:latin typeface="Times New Roman" pitchFamily="18" charset="0"/>
                <a:cs typeface="Times New Roman" pitchFamily="18" charset="0"/>
              </a:rPr>
              <a:t>Divtyonema</a:t>
            </a:r>
            <a:r>
              <a:rPr lang="en-US" sz="2600" i="1" dirty="0" smtClean="0">
                <a:latin typeface="Times New Roman" pitchFamily="18" charset="0"/>
                <a:cs typeface="Times New Roman" pitchFamily="18" charset="0"/>
              </a:rPr>
              <a:t> , </a:t>
            </a:r>
            <a:r>
              <a:rPr lang="en-US" sz="2600" b="1" i="1" dirty="0" err="1" smtClean="0">
                <a:solidFill>
                  <a:schemeClr val="accent2"/>
                </a:solidFill>
                <a:latin typeface="Times New Roman" pitchFamily="18" charset="0"/>
                <a:cs typeface="Times New Roman" pitchFamily="18" charset="0"/>
              </a:rPr>
              <a:t>Omphalina</a:t>
            </a:r>
            <a:r>
              <a:rPr lang="ar-SA" sz="2600" i="1" dirty="0" smtClean="0">
                <a:latin typeface="Times New Roman" pitchFamily="18" charset="0"/>
                <a:cs typeface="Times New Roman" pitchFamily="18" charset="0"/>
              </a:rPr>
              <a:t> </a:t>
            </a:r>
            <a:r>
              <a:rPr lang="ar-SA" sz="2600" dirty="0" err="1" smtClean="0">
                <a:latin typeface="Times New Roman" pitchFamily="18" charset="0"/>
                <a:cs typeface="Times New Roman" pitchFamily="18" charset="0"/>
              </a:rPr>
              <a:t>بالاضافة</a:t>
            </a:r>
            <a:r>
              <a:rPr lang="ar-SA" sz="2600" dirty="0" smtClean="0">
                <a:latin typeface="Times New Roman" pitchFamily="18" charset="0"/>
                <a:cs typeface="Times New Roman" pitchFamily="18" charset="0"/>
              </a:rPr>
              <a:t> </a:t>
            </a:r>
            <a:r>
              <a:rPr lang="ar-SA" sz="2600" dirty="0" err="1" smtClean="0">
                <a:latin typeface="Times New Roman" pitchFamily="18" charset="0"/>
                <a:cs typeface="Times New Roman" pitchFamily="18" charset="0"/>
              </a:rPr>
              <a:t>الى</a:t>
            </a:r>
            <a:r>
              <a:rPr lang="ar-SA" sz="2600" dirty="0" smtClean="0">
                <a:latin typeface="Times New Roman" pitchFamily="18" charset="0"/>
                <a:cs typeface="Times New Roman" pitchFamily="18" charset="0"/>
              </a:rPr>
              <a:t> بعض الأجناس التابعة للعائلة </a:t>
            </a:r>
            <a:r>
              <a:rPr lang="en-US" sz="2600" i="1" dirty="0" err="1" smtClean="0">
                <a:latin typeface="Times New Roman" pitchFamily="18" charset="0"/>
                <a:cs typeface="Times New Roman" pitchFamily="18" charset="0"/>
              </a:rPr>
              <a:t>Clavariacece</a:t>
            </a:r>
            <a:endParaRPr lang="ar-SA" sz="2600" i="1" dirty="0" smtClean="0">
              <a:latin typeface="Times New Roman" pitchFamily="18" charset="0"/>
              <a:cs typeface="Times New Roman" pitchFamily="18" charset="0"/>
            </a:endParaRPr>
          </a:p>
          <a:p>
            <a:endParaRPr lang="ar-SA" sz="2600" i="1" dirty="0" smtClean="0">
              <a:latin typeface="Times New Roman" pitchFamily="18" charset="0"/>
              <a:cs typeface="Times New Roman" pitchFamily="18" charset="0"/>
            </a:endParaRPr>
          </a:p>
          <a:p>
            <a:r>
              <a:rPr lang="ar-SA" sz="2600" dirty="0" smtClean="0">
                <a:latin typeface="Times New Roman" pitchFamily="18" charset="0"/>
                <a:cs typeface="Times New Roman" pitchFamily="18" charset="0"/>
              </a:rPr>
              <a:t>وبالإضافة إلى </a:t>
            </a:r>
            <a:r>
              <a:rPr lang="ar-SA" sz="2600" dirty="0" err="1" smtClean="0">
                <a:latin typeface="Times New Roman" pitchFamily="18" charset="0"/>
                <a:cs typeface="Times New Roman" pitchFamily="18" charset="0"/>
              </a:rPr>
              <a:t>ماسبق</a:t>
            </a:r>
            <a:r>
              <a:rPr lang="ar-SA" sz="2600" dirty="0" smtClean="0">
                <a:latin typeface="Times New Roman" pitchFamily="18" charset="0"/>
                <a:cs typeface="Times New Roman" pitchFamily="18" charset="0"/>
              </a:rPr>
              <a:t> توجد بعض الفطريات الأشنية في رتب تحتوي على فطريات غير </a:t>
            </a:r>
            <a:r>
              <a:rPr lang="ar-SA" sz="2600" dirty="0" err="1" smtClean="0">
                <a:latin typeface="Times New Roman" pitchFamily="18" charset="0"/>
                <a:cs typeface="Times New Roman" pitchFamily="18" charset="0"/>
              </a:rPr>
              <a:t>أشنية</a:t>
            </a:r>
            <a:r>
              <a:rPr lang="ar-SA" sz="2600" dirty="0" smtClean="0">
                <a:latin typeface="Times New Roman" pitchFamily="18" charset="0"/>
                <a:cs typeface="Times New Roman" pitchFamily="18" charset="0"/>
              </a:rPr>
              <a:t> تعيش </a:t>
            </a:r>
            <a:r>
              <a:rPr lang="ar-SA" sz="2600" dirty="0" err="1" smtClean="0">
                <a:latin typeface="Times New Roman" pitchFamily="18" charset="0"/>
                <a:cs typeface="Times New Roman" pitchFamily="18" charset="0"/>
              </a:rPr>
              <a:t>مترممة</a:t>
            </a:r>
            <a:r>
              <a:rPr lang="ar-SA" sz="2600" dirty="0" smtClean="0">
                <a:latin typeface="Times New Roman" pitchFamily="18" charset="0"/>
                <a:cs typeface="Times New Roman" pitchFamily="18" charset="0"/>
              </a:rPr>
              <a:t> أو متطفلة على النبات. ويمكن القول أن نحو 98% من </a:t>
            </a:r>
            <a:r>
              <a:rPr lang="ar-SA" sz="2600" dirty="0" err="1" smtClean="0">
                <a:latin typeface="Times New Roman" pitchFamily="18" charset="0"/>
                <a:cs typeface="Times New Roman" pitchFamily="18" charset="0"/>
              </a:rPr>
              <a:t>الاشنات</a:t>
            </a:r>
            <a:r>
              <a:rPr lang="ar-SA" sz="2600" dirty="0" smtClean="0">
                <a:latin typeface="Times New Roman" pitchFamily="18" charset="0"/>
                <a:cs typeface="Times New Roman" pitchFamily="18" charset="0"/>
              </a:rPr>
              <a:t> ذات معاشر فطري أسكي .</a:t>
            </a:r>
            <a:endParaRPr lang="ar-SA"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428604"/>
            <a:ext cx="8686800" cy="5651521"/>
          </a:xfrm>
        </p:spPr>
        <p:txBody>
          <a:bodyPr>
            <a:normAutofit fontScale="85000" lnSpcReduction="20000"/>
          </a:bodyPr>
          <a:lstStyle/>
          <a:p>
            <a:pPr>
              <a:buNone/>
            </a:pPr>
            <a:r>
              <a:rPr lang="ar-SA" b="1" dirty="0" smtClean="0">
                <a:solidFill>
                  <a:srgbClr val="C00000"/>
                </a:solidFill>
              </a:rPr>
              <a:t>المعاشر الطحلبي </a:t>
            </a:r>
            <a:r>
              <a:rPr lang="en-US" b="1" dirty="0" err="1" smtClean="0">
                <a:solidFill>
                  <a:srgbClr val="C00000"/>
                </a:solidFill>
              </a:rPr>
              <a:t>phycoboint</a:t>
            </a:r>
            <a:r>
              <a:rPr lang="en-US" b="1" dirty="0" smtClean="0">
                <a:solidFill>
                  <a:srgbClr val="C00000"/>
                </a:solidFill>
              </a:rPr>
              <a:t> </a:t>
            </a:r>
            <a:endParaRPr lang="ar-SA" b="1" dirty="0" smtClean="0">
              <a:solidFill>
                <a:srgbClr val="C00000"/>
              </a:solidFill>
            </a:endParaRPr>
          </a:p>
          <a:p>
            <a:pPr>
              <a:buNone/>
            </a:pPr>
            <a:endParaRPr lang="ar-SA" b="1" dirty="0" smtClean="0">
              <a:solidFill>
                <a:srgbClr val="C00000"/>
              </a:solidFill>
            </a:endParaRPr>
          </a:p>
          <a:p>
            <a:pPr algn="just">
              <a:lnSpc>
                <a:spcPct val="110000"/>
              </a:lnSpc>
              <a:buNone/>
            </a:pPr>
            <a:r>
              <a:rPr lang="ar-SA" dirty="0" smtClean="0"/>
              <a:t> في الوقت الذي يبلغ فيه عدد الأشنات المعروفة حوالي 13500نوعاً مختلفاً </a:t>
            </a:r>
            <a:r>
              <a:rPr lang="ar-SA" dirty="0" err="1" smtClean="0"/>
              <a:t>لايزيد</a:t>
            </a:r>
            <a:r>
              <a:rPr lang="ar-SA" dirty="0" smtClean="0"/>
              <a:t> عدد أنواع الطحالب المشاركة في تكوينها عن مائة نوع فقط ,معظمها طحالب خضراء  </a:t>
            </a:r>
            <a:r>
              <a:rPr lang="en-US" dirty="0" err="1" smtClean="0"/>
              <a:t>Chlorophyta</a:t>
            </a:r>
            <a:r>
              <a:rPr lang="ar-SA" dirty="0" smtClean="0"/>
              <a:t> وقليل منها خضراء </a:t>
            </a:r>
            <a:r>
              <a:rPr lang="ar-SA" dirty="0" err="1" smtClean="0"/>
              <a:t>مزرقة</a:t>
            </a:r>
            <a:r>
              <a:rPr lang="ar-SA" dirty="0" smtClean="0"/>
              <a:t> </a:t>
            </a:r>
            <a:r>
              <a:rPr lang="en-US" dirty="0" err="1" smtClean="0"/>
              <a:t>Cyanobacteria</a:t>
            </a:r>
            <a:r>
              <a:rPr lang="ar-SA" dirty="0" smtClean="0"/>
              <a:t> وهذا يعني أن النوع الواحد من المعاشر الطحلبي ممكن أن يشارك العديد من أنواع الفطريات في تركيب الجسد الأشني. </a:t>
            </a:r>
            <a:endParaRPr lang="ar-SA" dirty="0" smtClean="0"/>
          </a:p>
          <a:p>
            <a:pPr algn="just">
              <a:lnSpc>
                <a:spcPct val="110000"/>
              </a:lnSpc>
              <a:buNone/>
            </a:pPr>
            <a:endParaRPr lang="ar-SA" dirty="0" smtClean="0"/>
          </a:p>
          <a:p>
            <a:pPr algn="just">
              <a:lnSpc>
                <a:spcPct val="110000"/>
              </a:lnSpc>
              <a:buNone/>
            </a:pPr>
            <a:r>
              <a:rPr lang="ar-SA" dirty="0" smtClean="0"/>
              <a:t>1-في بعض الحالات ترتبط فطريات معينة بطحلب ما , أو بطحالب شديدة القرابة كما هو الحال في الفطر الأشني من جنس </a:t>
            </a:r>
            <a:r>
              <a:rPr lang="en-US" b="1" i="1" dirty="0" err="1" smtClean="0">
                <a:solidFill>
                  <a:srgbClr val="336600"/>
                </a:solidFill>
              </a:rPr>
              <a:t>Cladonia</a:t>
            </a:r>
            <a:r>
              <a:rPr lang="ar-SA" dirty="0" smtClean="0"/>
              <a:t> الذي ترتبط جميع </a:t>
            </a:r>
            <a:r>
              <a:rPr lang="ar-SA" dirty="0" err="1" smtClean="0"/>
              <a:t>أنواعة</a:t>
            </a:r>
            <a:r>
              <a:rPr lang="ar-SA" dirty="0" smtClean="0"/>
              <a:t> بمعاشر طحلبي واحد من الجنس </a:t>
            </a:r>
            <a:r>
              <a:rPr lang="en-US" b="1" i="1" dirty="0" err="1" smtClean="0">
                <a:solidFill>
                  <a:srgbClr val="336600"/>
                </a:solidFill>
              </a:rPr>
              <a:t>Trebouxia</a:t>
            </a:r>
            <a:r>
              <a:rPr lang="ar-SA" dirty="0" smtClean="0"/>
              <a:t>. </a:t>
            </a:r>
          </a:p>
          <a:p>
            <a:pPr algn="just">
              <a:lnSpc>
                <a:spcPct val="110000"/>
              </a:lnSpc>
              <a:buNone/>
            </a:pPr>
            <a:r>
              <a:rPr lang="ar-SA" dirty="0" smtClean="0"/>
              <a:t>2-وقد يرتبط المعاشر الفطري بنوعين من المعاشر الطحلبي أحدهما لطحلب أخضر والثاني لطحلب أخضر </a:t>
            </a:r>
            <a:r>
              <a:rPr lang="ar-SA" dirty="0" err="1" smtClean="0"/>
              <a:t>مزرق</a:t>
            </a:r>
            <a:r>
              <a:rPr lang="ar-SA" dirty="0" smtClean="0"/>
              <a:t> مثل ذلك الفطريات التابعة للجنسين </a:t>
            </a:r>
            <a:r>
              <a:rPr lang="en-US" b="1" i="1" dirty="0" err="1" smtClean="0">
                <a:solidFill>
                  <a:srgbClr val="336600"/>
                </a:solidFill>
              </a:rPr>
              <a:t>Solorina</a:t>
            </a:r>
            <a:r>
              <a:rPr lang="en-US" b="1" dirty="0" smtClean="0">
                <a:solidFill>
                  <a:srgbClr val="336600"/>
                </a:solidFill>
              </a:rPr>
              <a:t> </a:t>
            </a:r>
            <a:r>
              <a:rPr lang="en-US" b="1" i="1" dirty="0" smtClean="0"/>
              <a:t>,</a:t>
            </a:r>
            <a:r>
              <a:rPr lang="en-US" b="1" i="1" dirty="0" err="1" smtClean="0">
                <a:solidFill>
                  <a:srgbClr val="336600"/>
                </a:solidFill>
              </a:rPr>
              <a:t>Peltigera</a:t>
            </a:r>
            <a:r>
              <a:rPr lang="ar-SA" i="1" dirty="0" smtClean="0"/>
              <a:t> </a:t>
            </a:r>
            <a:r>
              <a:rPr lang="ar-SA" dirty="0" smtClean="0"/>
              <a:t>حيث يتكافل كل منهما مع معاشر طحلبي أساسي وحيد يتبع الطحلب الأخضر من الجنس </a:t>
            </a:r>
            <a:r>
              <a:rPr lang="en-US" b="1" i="1" dirty="0" err="1" smtClean="0">
                <a:solidFill>
                  <a:srgbClr val="336600"/>
                </a:solidFill>
              </a:rPr>
              <a:t>Coccomyxa</a:t>
            </a:r>
            <a:r>
              <a:rPr lang="en-US" dirty="0" smtClean="0"/>
              <a:t> </a:t>
            </a:r>
            <a:r>
              <a:rPr lang="ar-SA" dirty="0" smtClean="0"/>
              <a:t> </a:t>
            </a:r>
            <a:r>
              <a:rPr lang="ar-SA" dirty="0" err="1" smtClean="0"/>
              <a:t>بالأضافة</a:t>
            </a:r>
            <a:r>
              <a:rPr lang="ar-SA" dirty="0" smtClean="0"/>
              <a:t> إلى معاشر طحلبي ثانوي لطحلب أخضر </a:t>
            </a:r>
            <a:r>
              <a:rPr lang="ar-SA" dirty="0" err="1" smtClean="0"/>
              <a:t>مزرق</a:t>
            </a:r>
            <a:r>
              <a:rPr lang="ar-SA" dirty="0" smtClean="0"/>
              <a:t> يتبع جنس </a:t>
            </a:r>
            <a:r>
              <a:rPr lang="en-US" b="1" i="1" dirty="0" err="1" smtClean="0">
                <a:solidFill>
                  <a:srgbClr val="336600"/>
                </a:solidFill>
              </a:rPr>
              <a:t>Nostoc</a:t>
            </a:r>
            <a:r>
              <a:rPr lang="ar-SA" dirty="0" smtClean="0"/>
              <a:t>. </a:t>
            </a:r>
          </a:p>
          <a:p>
            <a:pPr algn="just">
              <a:lnSpc>
                <a:spcPct val="110000"/>
              </a:lnSpc>
              <a:buNone/>
            </a:pP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496</TotalTime>
  <Words>1103</Words>
  <Application>Microsoft Office PowerPoint</Application>
  <PresentationFormat>عرض على الشاشة (3:4)‏</PresentationFormat>
  <Paragraphs>49</Paragraphs>
  <Slides>14</Slides>
  <Notes>0</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ملتقى</vt:lpstr>
      <vt:lpstr>المحاضرة الثانية   المعاشر الفطري mycobiont والمعاشر الطحلبي phycobiont</vt:lpstr>
      <vt:lpstr>المعاشر الفطري  mycobiont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المعاشر الفطري mycobiont والمعاشر الطحلبي phycobiont</dc:title>
  <dc:creator>MM</dc:creator>
  <cp:lastModifiedBy>MM</cp:lastModifiedBy>
  <cp:revision>89</cp:revision>
  <dcterms:created xsi:type="dcterms:W3CDTF">2015-02-09T11:23:47Z</dcterms:created>
  <dcterms:modified xsi:type="dcterms:W3CDTF">2015-09-07T18:38:00Z</dcterms:modified>
</cp:coreProperties>
</file>