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61" r:id="rId5"/>
    <p:sldId id="259" r:id="rId6"/>
    <p:sldId id="260" r:id="rId7"/>
    <p:sldId id="262" r:id="rId8"/>
    <p:sldId id="273" r:id="rId9"/>
    <p:sldId id="263" r:id="rId10"/>
    <p:sldId id="264" r:id="rId11"/>
    <p:sldId id="265" r:id="rId12"/>
    <p:sldId id="266" r:id="rId13"/>
    <p:sldId id="267" r:id="rId14"/>
    <p:sldId id="268" r:id="rId15"/>
    <p:sldId id="274" r:id="rId16"/>
    <p:sldId id="269" r:id="rId17"/>
    <p:sldId id="270" r:id="rId18"/>
    <p:sldId id="271" r:id="rId19"/>
    <p:sldId id="275" r:id="rId20"/>
    <p:sldId id="272"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80" d="100"/>
          <a:sy n="80" d="100"/>
        </p:scale>
        <p:origin x="-1027" y="-7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2EA01047-7BDE-4D0F-887D-D2DA0707EE54}" type="datetimeFigureOut">
              <a:rPr lang="ar-SA" smtClean="0"/>
              <a:pPr/>
              <a:t>24/12/1435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794377-54CE-409A-8E86-0A5AA4C5F2BF}"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EA01047-7BDE-4D0F-887D-D2DA0707EE54}" type="datetimeFigureOut">
              <a:rPr lang="ar-SA" smtClean="0"/>
              <a:pPr/>
              <a:t>24/12/1435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794377-54CE-409A-8E86-0A5AA4C5F2B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EA01047-7BDE-4D0F-887D-D2DA0707EE54}" type="datetimeFigureOut">
              <a:rPr lang="ar-SA" smtClean="0"/>
              <a:pPr/>
              <a:t>24/12/1435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794377-54CE-409A-8E86-0A5AA4C5F2B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EA01047-7BDE-4D0F-887D-D2DA0707EE54}" type="datetimeFigureOut">
              <a:rPr lang="ar-SA" smtClean="0"/>
              <a:pPr/>
              <a:t>24/12/1435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794377-54CE-409A-8E86-0A5AA4C5F2B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EA01047-7BDE-4D0F-887D-D2DA0707EE54}" type="datetimeFigureOut">
              <a:rPr lang="ar-SA" smtClean="0"/>
              <a:pPr/>
              <a:t>24/12/1435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794377-54CE-409A-8E86-0A5AA4C5F2BF}"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2EA01047-7BDE-4D0F-887D-D2DA0707EE54}" type="datetimeFigureOut">
              <a:rPr lang="ar-SA" smtClean="0"/>
              <a:pPr/>
              <a:t>24/12/1435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9794377-54CE-409A-8E86-0A5AA4C5F2B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2EA01047-7BDE-4D0F-887D-D2DA0707EE54}" type="datetimeFigureOut">
              <a:rPr lang="ar-SA" smtClean="0"/>
              <a:pPr/>
              <a:t>24/12/1435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39794377-54CE-409A-8E86-0A5AA4C5F2BF}"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2EA01047-7BDE-4D0F-887D-D2DA0707EE54}" type="datetimeFigureOut">
              <a:rPr lang="ar-SA" smtClean="0"/>
              <a:pPr/>
              <a:t>24/12/1435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39794377-54CE-409A-8E86-0A5AA4C5F2B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EA01047-7BDE-4D0F-887D-D2DA0707EE54}" type="datetimeFigureOut">
              <a:rPr lang="ar-SA" smtClean="0"/>
              <a:pPr/>
              <a:t>24/12/1435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39794377-54CE-409A-8E86-0A5AA4C5F2B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EA01047-7BDE-4D0F-887D-D2DA0707EE54}" type="datetimeFigureOut">
              <a:rPr lang="ar-SA" smtClean="0"/>
              <a:pPr/>
              <a:t>24/12/1435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9794377-54CE-409A-8E86-0A5AA4C5F2BF}"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EA01047-7BDE-4D0F-887D-D2DA0707EE54}" type="datetimeFigureOut">
              <a:rPr lang="ar-SA" smtClean="0"/>
              <a:pPr/>
              <a:t>24/12/1435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9794377-54CE-409A-8E86-0A5AA4C5F2BF}"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EA01047-7BDE-4D0F-887D-D2DA0707EE54}" type="datetimeFigureOut">
              <a:rPr lang="ar-SA" smtClean="0"/>
              <a:pPr/>
              <a:t>24/12/1435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9794377-54CE-409A-8E86-0A5AA4C5F2BF}"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علم النفس </a:t>
            </a:r>
            <a:r>
              <a:rPr lang="ar-SA" dirty="0" err="1" smtClean="0"/>
              <a:t>النمائي</a:t>
            </a:r>
            <a:r>
              <a:rPr lang="ar-SA" dirty="0" smtClean="0"/>
              <a:t> ونظريات النضج في مجال صعوبات التعلم</a:t>
            </a:r>
            <a:endParaRPr lang="ar-SA" dirty="0"/>
          </a:p>
        </p:txBody>
      </p:sp>
      <p:sp>
        <p:nvSpPr>
          <p:cNvPr id="3" name="عنوان فرعي 2"/>
          <p:cNvSpPr>
            <a:spLocks noGrp="1"/>
          </p:cNvSpPr>
          <p:nvPr>
            <p:ph type="subTitle" idx="1"/>
          </p:nvPr>
        </p:nvSpPr>
        <p:spPr/>
        <p:txBody>
          <a:bodyPr/>
          <a:lstStyle/>
          <a:p>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1-المرحلة الحسية الحركية(من الميلاد حتى الثانية)</a:t>
            </a:r>
            <a:endParaRPr lang="ar-SA" dirty="0"/>
          </a:p>
        </p:txBody>
      </p:sp>
      <p:sp>
        <p:nvSpPr>
          <p:cNvPr id="3" name="عنصر نائب للمحتوى 2"/>
          <p:cNvSpPr>
            <a:spLocks noGrp="1"/>
          </p:cNvSpPr>
          <p:nvPr>
            <p:ph idx="1"/>
          </p:nvPr>
        </p:nvSpPr>
        <p:spPr/>
        <p:txBody>
          <a:bodyPr/>
          <a:lstStyle/>
          <a:p>
            <a:r>
              <a:rPr lang="ar-SA" dirty="0" smtClean="0"/>
              <a:t>وهي مرحلة الطفولة المبكرة وتشمل السنتين الأوليتين من عمر الطفل.</a:t>
            </a:r>
          </a:p>
          <a:p>
            <a:r>
              <a:rPr lang="ar-SA" dirty="0" smtClean="0"/>
              <a:t>يتعلم الأطفال أشياء كثيرة عن طريق حواسهم وتحركاتهم في البيئة المادية المحيطة بهم ومن خلال احتكاكهم بتلك البيئة وتفاعلهم معها وذلك عن طريق التنقل والتحرك ولمس الأشياء وضربها وعضها ....الخ.</a:t>
            </a:r>
          </a:p>
          <a:p>
            <a:endParaRPr lang="ar-SA" dirty="0" smtClean="0"/>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2- مرحلة التفكير التصوري أو مرحلة ما قبل العمليات(من نهاية سن الثانية حتى السابعة)</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في هذه المرحلة يقوم الأطفال بعمل أحكام بديهية أي مبنية على الحدس والبديهة ،عن العلاقات بين ما يشاهدون </a:t>
            </a:r>
            <a:r>
              <a:rPr lang="ar-SA" dirty="0" err="1" smtClean="0"/>
              <a:t>ويبدأون</a:t>
            </a:r>
            <a:r>
              <a:rPr lang="ar-SA" dirty="0" smtClean="0"/>
              <a:t> التفكير باستخدام الرموز.</a:t>
            </a:r>
          </a:p>
          <a:p>
            <a:r>
              <a:rPr lang="ar-SA" dirty="0" smtClean="0"/>
              <a:t> في هذه المرحلة تتزايد أهمية اللغة بشكل مكثف.</a:t>
            </a:r>
          </a:p>
          <a:p>
            <a:r>
              <a:rPr lang="ar-SA" dirty="0" smtClean="0"/>
              <a:t>يغلب الجانب الإدراكي على تفكيرهم.</a:t>
            </a:r>
          </a:p>
          <a:p>
            <a:r>
              <a:rPr lang="ar-SA" dirty="0" smtClean="0"/>
              <a:t>يتمكن الأطفال بإلصاق صفة واحدة فقط بشيء ما من الأشياء(مثال : الأم التي لم يتقبل طفلها أن تأخذ دور المعلمة).</a:t>
            </a:r>
          </a:p>
          <a:p>
            <a:r>
              <a:rPr lang="ar-SA" dirty="0" smtClean="0"/>
              <a:t> </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3-مرحلة العمليات المحسوسة (تقع بين سن السابعة والحادية عشر)</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يتمكن الأطفال من  التفكير من خلال العلاقات الموجودة بين الأشياء .</a:t>
            </a:r>
          </a:p>
          <a:p>
            <a:r>
              <a:rPr lang="ar-SA" dirty="0" smtClean="0"/>
              <a:t>يدركون النتائج أو العواقب المترتبة على الأفعال.</a:t>
            </a:r>
          </a:p>
          <a:p>
            <a:r>
              <a:rPr lang="ar-SA" dirty="0" smtClean="0"/>
              <a:t>يصبحون أكثر قدرة على تصنيف أفكارهم وترتيبها وتنظيمها.</a:t>
            </a:r>
          </a:p>
          <a:p>
            <a:r>
              <a:rPr lang="ar-SA" dirty="0" smtClean="0"/>
              <a:t>تتشكل أفكارهم إلى حد كبير على أساس من خبراتهم وتجاربهم التي مروا </a:t>
            </a:r>
            <a:r>
              <a:rPr lang="ar-SA" dirty="0" err="1" smtClean="0"/>
              <a:t>بها</a:t>
            </a:r>
            <a:r>
              <a:rPr lang="ar-SA" dirty="0" smtClean="0"/>
              <a:t> وعايشوها من قبل.</a:t>
            </a:r>
          </a:p>
          <a:p>
            <a:r>
              <a:rPr lang="ar-SA" dirty="0" smtClean="0"/>
              <a:t>مثال: يمكن للطفل أن يتعرف على مجموعة مكونة من أربعة أشياء دون أن يقوم بلمسها بيده أو أن يقوم حتى بعدها.</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4-مرحلة العمليات الشكلية المنطقية(تبدأ من حوالي 11أو12 وتصل إلى 14 أو15)</a:t>
            </a:r>
            <a:endParaRPr lang="ar-SA" dirty="0"/>
          </a:p>
        </p:txBody>
      </p:sp>
      <p:sp>
        <p:nvSpPr>
          <p:cNvPr id="3" name="عنصر نائب للمحتوى 2"/>
          <p:cNvSpPr>
            <a:spLocks noGrp="1"/>
          </p:cNvSpPr>
          <p:nvPr>
            <p:ph idx="1"/>
          </p:nvPr>
        </p:nvSpPr>
        <p:spPr/>
        <p:txBody>
          <a:bodyPr>
            <a:normAutofit fontScale="85000" lnSpcReduction="10000"/>
          </a:bodyPr>
          <a:lstStyle/>
          <a:p>
            <a:r>
              <a:rPr lang="ar-SA" dirty="0" smtClean="0"/>
              <a:t>يحدث تحول انتقالي رئيسي في عملية التفكير .</a:t>
            </a:r>
          </a:p>
          <a:p>
            <a:r>
              <a:rPr lang="ar-SA" dirty="0" smtClean="0"/>
              <a:t>يتحول الطفل عن جعل ملاحظاته ومدركاته الواقعية المحسوسة توجه تفكيره إلى جعل تفكيره هو موجها لما يدركه ويلاحظه في العالم الواقعي المادي المحسوس.</a:t>
            </a:r>
          </a:p>
          <a:p>
            <a:r>
              <a:rPr lang="ar-SA" dirty="0" smtClean="0"/>
              <a:t>يملك الأطفال في هذه المرحلة القدرة على التعامل مع الأفكار والمعاني المجردة : كالحق والباطل والخير والشر والصدق والكذب والجمال والقبح والحسنة والسيئة وطهارة القلب والعرض والشرف.</a:t>
            </a:r>
          </a:p>
          <a:p>
            <a:r>
              <a:rPr lang="ar-SA" dirty="0" smtClean="0"/>
              <a:t>يصبحون قادرين على التعامل مع النظريات والعلاقات السببية المنطقية دون الحاجة إلى الرجوع إلى مدلولاتها الملموسة المدركة بالحواس.</a:t>
            </a:r>
          </a:p>
          <a:p>
            <a:r>
              <a:rPr lang="ar-SA" dirty="0" smtClean="0"/>
              <a:t>توجه الأطفال نحو القيام بحل المشكلات.</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المضمون التطبيقي لمراحل </a:t>
            </a:r>
            <a:r>
              <a:rPr lang="ar-SA" dirty="0" err="1" smtClean="0"/>
              <a:t>بياجيه</a:t>
            </a:r>
            <a:r>
              <a:rPr lang="ar-SA" dirty="0" smtClean="0"/>
              <a:t> في النمو المعرفي</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إن الانتقال من مستوى أو مرحلة نمو إلى المستوى الذي يليه يتضمن النضج ويؤثر فيه.</a:t>
            </a:r>
          </a:p>
          <a:p>
            <a:r>
              <a:rPr lang="ar-SA" dirty="0" smtClean="0"/>
              <a:t>يرى </a:t>
            </a:r>
            <a:r>
              <a:rPr lang="ar-SA" dirty="0" err="1" smtClean="0"/>
              <a:t>بياحيه</a:t>
            </a:r>
            <a:r>
              <a:rPr lang="ar-SA" dirty="0" smtClean="0"/>
              <a:t> أن مستويات أو مراحل النضج متتابعة وتسير بشكل هرمي متسلسل ، بالتالي من الضروري أن نوفر للطفل فرصاً وافرة لتثبيت سلوكه وتفكيره في كل مرحلة من مراحل النمو وهذا غير متاح في المناهج الدراسية.</a:t>
            </a:r>
          </a:p>
          <a:p>
            <a:r>
              <a:rPr lang="ar-SA" dirty="0" smtClean="0"/>
              <a:t>هناك الكثير من الأمثلة لما يملكه الأطفال الصغار من مهارات لفظية سطحية لا تدل على فهم عميق للمفاهيم والأفكار التي يتحدثون عنها.</a:t>
            </a:r>
          </a:p>
          <a:p>
            <a:r>
              <a:rPr lang="ar-SA" dirty="0" smtClean="0"/>
              <a:t>مثال: ما قدمه طفل صغير في إحدى مدارس الحضانة من شرح للتقنيات العلمية المستخدمة في إطلاق مركبة فضائية إلى مدارها.</a:t>
            </a:r>
          </a:p>
          <a:p>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 سؤال جماعي)</a:t>
            </a:r>
            <a:endParaRPr lang="ar-SA" dirty="0"/>
          </a:p>
        </p:txBody>
      </p:sp>
      <p:sp>
        <p:nvSpPr>
          <p:cNvPr id="3" name="عنصر نائب للمحتوى 2"/>
          <p:cNvSpPr>
            <a:spLocks noGrp="1"/>
          </p:cNvSpPr>
          <p:nvPr>
            <p:ph idx="1"/>
          </p:nvPr>
        </p:nvSpPr>
        <p:spPr/>
        <p:txBody>
          <a:bodyPr/>
          <a:lstStyle/>
          <a:p>
            <a:pPr algn="ctr">
              <a:buNone/>
            </a:pPr>
            <a:endParaRPr lang="ar-SA" dirty="0" smtClean="0"/>
          </a:p>
          <a:p>
            <a:pPr algn="ctr">
              <a:buNone/>
            </a:pPr>
            <a:endParaRPr lang="ar-SA" dirty="0" smtClean="0"/>
          </a:p>
          <a:p>
            <a:pPr algn="ctr">
              <a:buNone/>
            </a:pPr>
            <a:r>
              <a:rPr lang="ar-SA" dirty="0" err="1" smtClean="0"/>
              <a:t>مالمقصود</a:t>
            </a:r>
            <a:r>
              <a:rPr lang="ar-SA" dirty="0" smtClean="0"/>
              <a:t> بمبدأ الاحتفاظ </a:t>
            </a:r>
            <a:r>
              <a:rPr lang="ar-SA" dirty="0" err="1" smtClean="0"/>
              <a:t>و</a:t>
            </a:r>
            <a:r>
              <a:rPr lang="ar-SA" dirty="0" smtClean="0"/>
              <a:t> أعطي مثال يوضح ذلك؟</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مبدأ الاحتفاظ</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smtClean="0"/>
              <a:t>قام </a:t>
            </a:r>
            <a:r>
              <a:rPr lang="ar-SA" dirty="0" err="1" smtClean="0"/>
              <a:t>بياجية</a:t>
            </a:r>
            <a:r>
              <a:rPr lang="ar-SA" dirty="0" smtClean="0"/>
              <a:t> بإجراء عدة تجارب </a:t>
            </a:r>
            <a:r>
              <a:rPr lang="ar-SA" dirty="0"/>
              <a:t>ح</a:t>
            </a:r>
            <a:r>
              <a:rPr lang="ar-SA" dirty="0" smtClean="0"/>
              <a:t>اول من خلالها أن يوضح لنا بصورة عملية محسوسة كيف يتم نمو أفكار الأطفال عن مبدأ الاحتفاظ طبقاً لمرحلة نضج التفكير التي يمر </a:t>
            </a:r>
            <a:r>
              <a:rPr lang="ar-SA" dirty="0" err="1" smtClean="0"/>
              <a:t>بها</a:t>
            </a:r>
            <a:r>
              <a:rPr lang="ar-SA" dirty="0" smtClean="0"/>
              <a:t> كل منهم.</a:t>
            </a:r>
          </a:p>
          <a:p>
            <a:r>
              <a:rPr lang="ar-SA" dirty="0" smtClean="0"/>
              <a:t>من الأمثلة على إحدى تلك التجارب:</a:t>
            </a:r>
          </a:p>
          <a:p>
            <a:r>
              <a:rPr lang="ar-SA" dirty="0" smtClean="0"/>
              <a:t>1-كرتي الصلصال المتساويتين .</a:t>
            </a:r>
          </a:p>
          <a:p>
            <a:r>
              <a:rPr lang="ar-SA" dirty="0" smtClean="0"/>
              <a:t>2-صب مقدار متساوي من السائل في زجاجتين متشابهتين في شكلهما.</a:t>
            </a:r>
          </a:p>
          <a:p>
            <a:r>
              <a:rPr lang="ar-SA" dirty="0" smtClean="0"/>
              <a:t>استنتج </a:t>
            </a:r>
            <a:r>
              <a:rPr lang="ar-SA" dirty="0" err="1" smtClean="0"/>
              <a:t>بياجيه</a:t>
            </a:r>
            <a:r>
              <a:rPr lang="ar-SA" dirty="0" smtClean="0"/>
              <a:t> من هذه التجارب أن قدرة الطفل على فهم مبدأ الاحتفاظ تنمو وتتطور بشكل طبيعي من خلال عملية النضج.</a:t>
            </a:r>
          </a:p>
          <a:p>
            <a:r>
              <a:rPr lang="ar-SA" dirty="0" smtClean="0"/>
              <a:t>لذا على المعلمين أن يكونوا على وعي بكل من:</a:t>
            </a:r>
          </a:p>
          <a:p>
            <a:r>
              <a:rPr lang="ar-SA" dirty="0" smtClean="0"/>
              <a:t>1- مرحلة النضج التي يمر </a:t>
            </a:r>
            <a:r>
              <a:rPr lang="ar-SA" dirty="0" err="1" smtClean="0"/>
              <a:t>بها</a:t>
            </a:r>
            <a:r>
              <a:rPr lang="ar-SA" dirty="0" smtClean="0"/>
              <a:t> الطفل .</a:t>
            </a:r>
          </a:p>
          <a:p>
            <a:r>
              <a:rPr lang="ar-SA" dirty="0" smtClean="0"/>
              <a:t>2- ما لدى الطفل من جوانب دالة على تأخر نضج النمو وتباطئه.</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المضمون التطبيقي لنظريات النضج في مجال صعوبات التعلم </a:t>
            </a:r>
            <a:endParaRPr lang="ar-SA" dirty="0"/>
          </a:p>
        </p:txBody>
      </p:sp>
      <p:sp>
        <p:nvSpPr>
          <p:cNvPr id="3" name="عنصر نائب للمحتوى 2"/>
          <p:cNvSpPr>
            <a:spLocks noGrp="1"/>
          </p:cNvSpPr>
          <p:nvPr>
            <p:ph idx="1"/>
          </p:nvPr>
        </p:nvSpPr>
        <p:spPr/>
        <p:txBody>
          <a:bodyPr/>
          <a:lstStyle/>
          <a:p>
            <a:r>
              <a:rPr lang="ar-SA" dirty="0" smtClean="0"/>
              <a:t>إن القدرات المعرفية التي يمتلكها الطفل تختلف اختلافاً نوعياً عن القدرات المعرفية التي يمتلكها الكبار من الطلاب.</a:t>
            </a:r>
          </a:p>
          <a:p>
            <a:r>
              <a:rPr lang="ar-SA" dirty="0" smtClean="0"/>
              <a:t>إن القدرات المعرفية تنمو وتتطور على نحو متسلسل متعاقب لا يمكن تبديله أو تعديله.</a:t>
            </a:r>
          </a:p>
          <a:p>
            <a:r>
              <a:rPr lang="ar-SA" dirty="0" smtClean="0"/>
              <a:t>إن طرق التفكير لدى الأطفال تتغير باستمرار كلما بلغو مستوى معين من النضج.</a:t>
            </a:r>
          </a:p>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كيف تكون المدرسة عائق لنمو الطفل المعرفية؟</a:t>
            </a:r>
            <a:endParaRPr lang="ar-SA" dirty="0"/>
          </a:p>
        </p:txBody>
      </p:sp>
      <p:sp>
        <p:nvSpPr>
          <p:cNvPr id="3" name="عنصر نائب للمحتوى 2"/>
          <p:cNvSpPr>
            <a:spLocks noGrp="1"/>
          </p:cNvSpPr>
          <p:nvPr>
            <p:ph idx="1"/>
          </p:nvPr>
        </p:nvSpPr>
        <p:spPr/>
        <p:txBody>
          <a:bodyPr/>
          <a:lstStyle/>
          <a:p>
            <a:r>
              <a:rPr lang="ar-SA" dirty="0" smtClean="0"/>
              <a:t>حين تقوم المدرسة بفرض متطلبات ومسؤوليات فكرية يقتضي إنجازها من الأطفال امتلاك قدرات معرفية لم يكتمل نضجها بعد لديهم فإن ذلك قد يفضي إلى خلق مشكلات تعترض طريق تعلمهم.</a:t>
            </a:r>
          </a:p>
          <a:p>
            <a:r>
              <a:rPr lang="ar-SA" dirty="0" smtClean="0"/>
              <a:t>يرى المؤيدون لنظرية النضج أنه ينبغي النظر إلى إجبار الأطفال الصغار على أداء مهارات أكاديمية وهم غير مستعدين بعد لأدائها على أنه نوع من إيذاء الطفل والإضرار </a:t>
            </a:r>
            <a:r>
              <a:rPr lang="ar-SA" dirty="0" err="1" smtClean="0"/>
              <a:t>به</a:t>
            </a:r>
            <a:r>
              <a:rPr lang="ar-SA" dirty="0" smtClean="0"/>
              <a:t> .</a:t>
            </a: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 سؤال جماعي)</a:t>
            </a:r>
            <a:endParaRPr lang="ar-SA" dirty="0"/>
          </a:p>
        </p:txBody>
      </p:sp>
      <p:sp>
        <p:nvSpPr>
          <p:cNvPr id="3" name="عنصر نائب للمحتوى 2"/>
          <p:cNvSpPr>
            <a:spLocks noGrp="1"/>
          </p:cNvSpPr>
          <p:nvPr>
            <p:ph idx="1"/>
          </p:nvPr>
        </p:nvSpPr>
        <p:spPr/>
        <p:txBody>
          <a:bodyPr/>
          <a:lstStyle/>
          <a:p>
            <a:pPr algn="ctr">
              <a:buNone/>
            </a:pPr>
            <a:endParaRPr lang="ar-SA" dirty="0" smtClean="0"/>
          </a:p>
          <a:p>
            <a:pPr algn="ctr">
              <a:buNone/>
            </a:pPr>
            <a:endParaRPr lang="ar-SA" dirty="0" smtClean="0"/>
          </a:p>
          <a:p>
            <a:pPr algn="ctr">
              <a:buNone/>
            </a:pPr>
            <a:r>
              <a:rPr lang="ar-SA" dirty="0" err="1" smtClean="0"/>
              <a:t>مالمقصود</a:t>
            </a:r>
            <a:r>
              <a:rPr lang="ar-SA" dirty="0" smtClean="0"/>
              <a:t> </a:t>
            </a:r>
            <a:r>
              <a:rPr lang="ar-SA" dirty="0" smtClean="0"/>
              <a:t>بمبدأ </a:t>
            </a:r>
            <a:r>
              <a:rPr lang="ar-SA" dirty="0" smtClean="0"/>
              <a:t>الاستعداد </a:t>
            </a:r>
            <a:r>
              <a:rPr lang="ar-SA" dirty="0" err="1" smtClean="0"/>
              <a:t>و</a:t>
            </a:r>
            <a:r>
              <a:rPr lang="ar-SA" dirty="0" smtClean="0"/>
              <a:t> </a:t>
            </a:r>
            <a:r>
              <a:rPr lang="ar-SA" dirty="0" smtClean="0"/>
              <a:t>أعطي مثال يوضح ذلك؟</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مقدمة</a:t>
            </a:r>
            <a:endParaRPr lang="ar-SA" dirty="0"/>
          </a:p>
        </p:txBody>
      </p:sp>
      <p:sp>
        <p:nvSpPr>
          <p:cNvPr id="3" name="عنصر نائب للمحتوى 2"/>
          <p:cNvSpPr>
            <a:spLocks noGrp="1"/>
          </p:cNvSpPr>
          <p:nvPr>
            <p:ph idx="1"/>
          </p:nvPr>
        </p:nvSpPr>
        <p:spPr/>
        <p:txBody>
          <a:bodyPr/>
          <a:lstStyle/>
          <a:p>
            <a:r>
              <a:rPr lang="ar-SA" dirty="0" smtClean="0"/>
              <a:t>قام المختصون بقضايا النضج ببناء نظرياتهم في صعوبات التعلم معتمدين على :</a:t>
            </a:r>
          </a:p>
          <a:p>
            <a:r>
              <a:rPr lang="ar-SA" dirty="0" smtClean="0"/>
              <a:t>1- مفاهيم ومبادئ علم النفس </a:t>
            </a:r>
            <a:r>
              <a:rPr lang="ar-SA" dirty="0" err="1" smtClean="0"/>
              <a:t>النمائي</a:t>
            </a:r>
            <a:r>
              <a:rPr lang="ar-SA" dirty="0" smtClean="0"/>
              <a:t>.</a:t>
            </a:r>
          </a:p>
          <a:p>
            <a:r>
              <a:rPr lang="ar-SA" dirty="0" smtClean="0"/>
              <a:t>2- تدارس تعلم الأطفال من خلال ما يحدث من تتابع في نضج قدراتهم المعرفية.</a:t>
            </a:r>
          </a:p>
          <a:p>
            <a:r>
              <a:rPr lang="ar-SA" dirty="0" smtClean="0"/>
              <a:t>هناك تقدم تتابعي يحدث بشكل عادي في القدرات المعرفية إذا توفرت له الظروف الملائمة .</a:t>
            </a:r>
          </a:p>
          <a:p>
            <a:r>
              <a:rPr lang="ar-SA" dirty="0" smtClean="0"/>
              <a:t>أشهر علماء النفس </a:t>
            </a:r>
            <a:r>
              <a:rPr lang="ar-SA" dirty="0" err="1" smtClean="0"/>
              <a:t>النمائي</a:t>
            </a:r>
            <a:r>
              <a:rPr lang="ar-SA" dirty="0" smtClean="0"/>
              <a:t> العالم السويسري جان </a:t>
            </a:r>
            <a:r>
              <a:rPr lang="ar-SA" dirty="0" err="1" smtClean="0"/>
              <a:t>بياجيه</a:t>
            </a:r>
            <a:r>
              <a:rPr lang="ar-SA" dirty="0" smtClean="0"/>
              <a:t>.</a:t>
            </a: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مبدأ الاستعداد</a:t>
            </a:r>
            <a:endParaRPr lang="ar-SA" dirty="0"/>
          </a:p>
        </p:txBody>
      </p:sp>
      <p:sp>
        <p:nvSpPr>
          <p:cNvPr id="3" name="عنصر نائب للمحتوى 2"/>
          <p:cNvSpPr>
            <a:spLocks noGrp="1"/>
          </p:cNvSpPr>
          <p:nvPr>
            <p:ph idx="1"/>
          </p:nvPr>
        </p:nvSpPr>
        <p:spPr/>
        <p:txBody>
          <a:bodyPr>
            <a:normAutofit fontScale="85000" lnSpcReduction="10000"/>
          </a:bodyPr>
          <a:lstStyle/>
          <a:p>
            <a:r>
              <a:rPr lang="ar-SA" dirty="0" smtClean="0"/>
              <a:t>يشير هذا المصطلح إلى حالة من اكتمال النمو ونضجه والتي لابد للطفل أن يبلغها قبل أن نتوقع  منه بعض المهارات المرغوبة.</a:t>
            </a:r>
          </a:p>
          <a:p>
            <a:r>
              <a:rPr lang="ar-SA" dirty="0" smtClean="0"/>
              <a:t>هذا المصطلح يستخدم غالباً من قبل المربين.</a:t>
            </a:r>
          </a:p>
          <a:p>
            <a:r>
              <a:rPr lang="ar-SA" dirty="0" smtClean="0"/>
              <a:t>مثال : استعداد الطفل للمشي.</a:t>
            </a:r>
          </a:p>
          <a:p>
            <a:r>
              <a:rPr lang="ar-SA" dirty="0" smtClean="0"/>
              <a:t>الأطفال العاديين يكتسبون مهارات الاستعداد بشكل عرضي تلقائي بينما الأطفال ذوي صعوبات التعلم </a:t>
            </a:r>
            <a:r>
              <a:rPr lang="ar-SA" dirty="0" err="1" smtClean="0"/>
              <a:t>النمائية</a:t>
            </a:r>
            <a:r>
              <a:rPr lang="ar-SA" dirty="0" smtClean="0"/>
              <a:t> يحتاجون إلى اهتمام خاص لمساعدتهم على اكتساب وتقوية قدرات الاستعداد الأساسية اللازمة للخطوة التالية من التعلم.</a:t>
            </a:r>
          </a:p>
          <a:p>
            <a:r>
              <a:rPr lang="ar-SA" dirty="0" smtClean="0"/>
              <a:t>إن التقييم والتشخيص الدقيقين يمكن أن يساعد الطلاب على اكتساب القدرات الضرورية اللازمة كشرط أساسي لتعلم تلك المادة.</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أولاً: نظرية تخلف النضج</a:t>
            </a:r>
            <a:endParaRPr lang="ar-SA" dirty="0"/>
          </a:p>
        </p:txBody>
      </p:sp>
      <p:sp>
        <p:nvSpPr>
          <p:cNvPr id="3" name="عنصر نائب للمحتوى 2"/>
          <p:cNvSpPr>
            <a:spLocks noGrp="1"/>
          </p:cNvSpPr>
          <p:nvPr>
            <p:ph idx="1"/>
          </p:nvPr>
        </p:nvSpPr>
        <p:spPr/>
        <p:txBody>
          <a:bodyPr>
            <a:normAutofit fontScale="85000" lnSpcReduction="10000"/>
          </a:bodyPr>
          <a:lstStyle/>
          <a:p>
            <a:r>
              <a:rPr lang="ar-SA" dirty="0" smtClean="0"/>
              <a:t>يفترض مؤيدو نظرية تخلف النضج وجود تباطؤ وضعف في جوانب معينة مسئولة عن نمو الجهاز العصبي ونضجه.</a:t>
            </a:r>
          </a:p>
          <a:p>
            <a:r>
              <a:rPr lang="ar-SA" dirty="0" smtClean="0"/>
              <a:t>بناء على ذلك فإن لكل إنسان معدل معين يسير عليه نموه في عوامل وراثية عديدة ومتنوعة من النماء الإنساني بما في ذلك الوظيفة المعرفية.</a:t>
            </a:r>
          </a:p>
          <a:p>
            <a:r>
              <a:rPr lang="ar-SA" dirty="0" smtClean="0"/>
              <a:t>يفترض مؤيدو نظرية تخلف النضج أن الأطفال الذين يواجهون اضطرابات في تعلمهم لا يختلفون إلى حد كبير عن الأطفال الذين لا يواجهون تلك الاضطرابات فهي مسألة توقيت ليس إلا.</a:t>
            </a:r>
          </a:p>
          <a:p>
            <a:r>
              <a:rPr lang="ar-SA" dirty="0" smtClean="0"/>
              <a:t>قادت فكرة تخلف النضج إلى وجهتي نظر ترى إحداهما أن كثيرا من صعوبات التعلم إنما تنشأ نتيجة لما يمارسه المجتمع من ضغوط على الأطفال الصغار ليبذلوا محاولات مختلفة لتحقيق أداء أكاديمي في المهارات المدرسية بالرغم من أنهم ليسوا مستعدين بعد.</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دراسات مؤيدة لنظرية تخلف النضج</a:t>
            </a:r>
            <a:endParaRPr lang="ar-SA" dirty="0"/>
          </a:p>
        </p:txBody>
      </p:sp>
      <p:sp>
        <p:nvSpPr>
          <p:cNvPr id="3" name="عنصر نائب للمحتوى 2"/>
          <p:cNvSpPr>
            <a:spLocks noGrp="1"/>
          </p:cNvSpPr>
          <p:nvPr>
            <p:ph idx="1"/>
          </p:nvPr>
        </p:nvSpPr>
        <p:spPr/>
        <p:txBody>
          <a:bodyPr/>
          <a:lstStyle/>
          <a:p>
            <a:endParaRPr lang="ar-S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solidFill>
                  <a:schemeClr val="accent2"/>
                </a:solidFill>
              </a:rPr>
              <a:t>أولاً:دراسة </a:t>
            </a:r>
            <a:r>
              <a:rPr lang="ar-SA" dirty="0" err="1" smtClean="0">
                <a:solidFill>
                  <a:schemeClr val="accent2"/>
                </a:solidFill>
              </a:rPr>
              <a:t>كوبيتز</a:t>
            </a:r>
            <a:r>
              <a:rPr lang="ar-SA" dirty="0" smtClean="0">
                <a:solidFill>
                  <a:schemeClr val="accent2"/>
                </a:solidFill>
              </a:rPr>
              <a:t> </a:t>
            </a:r>
            <a:endParaRPr lang="ar-SA" dirty="0"/>
          </a:p>
        </p:txBody>
      </p:sp>
      <p:sp>
        <p:nvSpPr>
          <p:cNvPr id="3" name="عنصر نائب للمحتوى 2"/>
          <p:cNvSpPr>
            <a:spLocks noGrp="1"/>
          </p:cNvSpPr>
          <p:nvPr>
            <p:ph idx="1"/>
          </p:nvPr>
        </p:nvSpPr>
        <p:spPr/>
        <p:txBody>
          <a:bodyPr>
            <a:normAutofit fontScale="70000" lnSpcReduction="20000"/>
          </a:bodyPr>
          <a:lstStyle/>
          <a:p>
            <a:r>
              <a:rPr lang="ar-SA" dirty="0" smtClean="0"/>
              <a:t>حيث أجرت </a:t>
            </a:r>
            <a:r>
              <a:rPr lang="ar-SA" dirty="0" err="1" smtClean="0"/>
              <a:t>كوبيتز</a:t>
            </a:r>
            <a:r>
              <a:rPr lang="ar-SA" dirty="0" smtClean="0"/>
              <a:t> دراسة طولية تتبعيه لمجموعة من الأطفال ذوي صعوبات التعلم بلغ عدد أفرادها 177 تلميذاً ، وكانوا قد وضعوا في فصول خاصة بهم لتلقي برامج علاجية خاصة وقد تبين من نتائج هذه الدراسة أن ”تأخر النضج“ كان سمة سائدة وصف </a:t>
            </a:r>
            <a:r>
              <a:rPr lang="ar-SA" dirty="0" err="1" smtClean="0"/>
              <a:t>بها</a:t>
            </a:r>
            <a:r>
              <a:rPr lang="ar-SA" dirty="0" smtClean="0"/>
              <a:t> هؤلاء التلاميذ.</a:t>
            </a:r>
          </a:p>
          <a:p>
            <a:r>
              <a:rPr lang="ar-SA" dirty="0" smtClean="0"/>
              <a:t>النتائج التي توصلت لها </a:t>
            </a:r>
            <a:r>
              <a:rPr lang="ar-SA" dirty="0" err="1" smtClean="0"/>
              <a:t>كوبيتز</a:t>
            </a:r>
            <a:r>
              <a:rPr lang="ar-SA" dirty="0" smtClean="0"/>
              <a:t>:</a:t>
            </a:r>
          </a:p>
          <a:p>
            <a:r>
              <a:rPr lang="ar-SA" dirty="0" smtClean="0"/>
              <a:t>1- أن التلاميذ ذوي صعوبات التعلم كانوا اقل من غالبية التلاميذ العاديين في النضج.</a:t>
            </a:r>
          </a:p>
          <a:p>
            <a:r>
              <a:rPr lang="ar-SA" dirty="0" smtClean="0"/>
              <a:t>2-تم دمجهم في القليل من الدروس في الفصول العادية.</a:t>
            </a:r>
          </a:p>
          <a:p>
            <a:r>
              <a:rPr lang="ar-SA" dirty="0" smtClean="0"/>
              <a:t>3-</a:t>
            </a:r>
            <a:r>
              <a:rPr lang="ar-SA" dirty="0" err="1" smtClean="0"/>
              <a:t>كانو</a:t>
            </a:r>
            <a:r>
              <a:rPr lang="ar-SA" dirty="0" smtClean="0"/>
              <a:t> بحاجة إلى المزيد من الوقت لإنهاء أدائهم وتحصيلهم الدراسي.</a:t>
            </a:r>
          </a:p>
          <a:p>
            <a:r>
              <a:rPr lang="ar-SA" dirty="0" smtClean="0"/>
              <a:t>4- كانوا بحاجة إلى وقت إضافي نتيجة نقص وبطئ وتأخر في نمو جهازهم العصبي.</a:t>
            </a:r>
          </a:p>
          <a:p>
            <a:r>
              <a:rPr lang="ar-SA" dirty="0" smtClean="0"/>
              <a:t>5- الكثير منهم </a:t>
            </a:r>
            <a:r>
              <a:rPr lang="ar-SA" dirty="0" err="1" smtClean="0"/>
              <a:t>كانو</a:t>
            </a:r>
            <a:r>
              <a:rPr lang="ar-SA" dirty="0" smtClean="0"/>
              <a:t> بحاجة إلى فترة زمنية تتراوح بين عام وعامين دراسيين مقارنة بزملائهم من الطلاب العاديين كي يتمكنوا من إنهاء تعليمهم في المرحلة التي يدرسون </a:t>
            </a:r>
            <a:r>
              <a:rPr lang="ar-SA" dirty="0" err="1" smtClean="0"/>
              <a:t>بها</a:t>
            </a:r>
            <a:r>
              <a:rPr lang="ar-SA" dirty="0" smtClean="0"/>
              <a:t> (مثال: كأن يقضي سبع سنوات أو ثمان في المرحلة الابتدائية بدلاً من ست).</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ثانياً:دراسة </a:t>
            </a:r>
            <a:r>
              <a:rPr lang="ar-SA" dirty="0" err="1" smtClean="0"/>
              <a:t>سيلفر</a:t>
            </a:r>
            <a:r>
              <a:rPr lang="ar-SA" dirty="0" smtClean="0"/>
              <a:t> وهاجين</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هذه الدراسة تؤيد أيضاً نظرية تخلف النضج.</a:t>
            </a:r>
          </a:p>
          <a:p>
            <a:r>
              <a:rPr lang="ar-SA" dirty="0" smtClean="0"/>
              <a:t>طبقت على مجموعة من الأطفال ذوي صعوبات التعلم في القراءة وبعد مرور عدة سنوات على العلاج تم استدعائهم لمتابعة وتقييم ما حققوه من تقدم في مهاراتهم في القراءة بعد أن أصبحوا شباباً يافعين تراوحت أعمارهم مابين 16-24 عاماً وتوصلت النتائج إلى أن كثيرا منهم لم يعد يواجه أي صعوبات تعلم في القراءة فمن خلال عملية النضج وتقدم العمر اختفت تلك الصعوبات بشكل واضح لدى بعض منهم فيما ظل البعض الآخر يعاني. </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وجهة نظر كيرك حول تأثير النضج</a:t>
            </a:r>
            <a:endParaRPr lang="ar-SA" dirty="0"/>
          </a:p>
        </p:txBody>
      </p:sp>
      <p:sp>
        <p:nvSpPr>
          <p:cNvPr id="3" name="عنصر نائب للمحتوى 2"/>
          <p:cNvSpPr>
            <a:spLocks noGrp="1"/>
          </p:cNvSpPr>
          <p:nvPr>
            <p:ph idx="1"/>
          </p:nvPr>
        </p:nvSpPr>
        <p:spPr/>
        <p:txBody>
          <a:bodyPr>
            <a:normAutofit fontScale="77500" lnSpcReduction="20000"/>
          </a:bodyPr>
          <a:lstStyle/>
          <a:p>
            <a:r>
              <a:rPr lang="ar-SA" dirty="0" smtClean="0"/>
              <a:t>وجهة نظر كيرك حول تأثير النضج على الطالب الذي يعاني من صعوبات تعلم :</a:t>
            </a:r>
          </a:p>
          <a:p>
            <a:r>
              <a:rPr lang="ar-SA" dirty="0" smtClean="0"/>
              <a:t>1- يرى أن هذا الطالب يميل عادة إلى القيام بأعمال يشعر معها بالراحة والتشجيع ويبتعد عن تلك الأعمال التي لا تشعره بالراحة والتشجيع.</a:t>
            </a:r>
          </a:p>
          <a:p>
            <a:r>
              <a:rPr lang="ar-SA" dirty="0" smtClean="0"/>
              <a:t>2- أن هؤلاء التلاميذ يتجنبون القيام بأي أنشطة تستلزم تلك العمليات العقلية غير القادرة بعد على أداء وظائفها بشكل ملائم.</a:t>
            </a:r>
          </a:p>
          <a:p>
            <a:r>
              <a:rPr lang="ar-SA" dirty="0" smtClean="0"/>
              <a:t>3- يرى أن عدم النضج أو تخلفه يعد سبباً رئيسياً في معاناة الطفل من صعوبات التعلم.</a:t>
            </a:r>
          </a:p>
          <a:p>
            <a:r>
              <a:rPr lang="ar-SA" dirty="0" smtClean="0"/>
              <a:t>4- توصل أيضاً إلى أن الأطفال الأصغر عمراً والأقل نضجاً في صف ما من الصفوف الدراسية سوف يواجهون صعوبات تعلم في المدرسة أكثر مما يواجهه أقرانهم الأكبر سناً الذين يدرسون معهم في نفس الصف.</a:t>
            </a:r>
          </a:p>
          <a:p>
            <a:r>
              <a:rPr lang="ar-SA" dirty="0" smtClean="0"/>
              <a:t>أكدت الكثير من الدراسات والبحوث هذا المضمون وأكدوا الباحثين أيضاً حقيقة (ظاهرة تأثير تاريخ الميلاد).</a:t>
            </a:r>
          </a:p>
          <a:p>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 </a:t>
            </a:r>
            <a:r>
              <a:rPr lang="ar-SA" dirty="0" smtClean="0"/>
              <a:t>سؤال جماعي)</a:t>
            </a:r>
            <a:endParaRPr lang="ar-SA" dirty="0"/>
          </a:p>
        </p:txBody>
      </p:sp>
      <p:sp>
        <p:nvSpPr>
          <p:cNvPr id="3" name="عنصر نائب للمحتوى 2"/>
          <p:cNvSpPr>
            <a:spLocks noGrp="1"/>
          </p:cNvSpPr>
          <p:nvPr>
            <p:ph idx="1"/>
          </p:nvPr>
        </p:nvSpPr>
        <p:spPr/>
        <p:txBody>
          <a:bodyPr/>
          <a:lstStyle/>
          <a:p>
            <a:pPr algn="ctr">
              <a:buNone/>
            </a:pPr>
            <a:endParaRPr lang="ar-SA" dirty="0" smtClean="0"/>
          </a:p>
          <a:p>
            <a:pPr algn="ctr">
              <a:buNone/>
            </a:pPr>
            <a:endParaRPr lang="ar-SA" dirty="0" smtClean="0"/>
          </a:p>
          <a:p>
            <a:pPr algn="ctr">
              <a:buNone/>
            </a:pPr>
            <a:r>
              <a:rPr lang="ar-SA" dirty="0" err="1" smtClean="0"/>
              <a:t>ماهي</a:t>
            </a:r>
            <a:r>
              <a:rPr lang="ar-SA" dirty="0" smtClean="0"/>
              <a:t> </a:t>
            </a:r>
            <a:r>
              <a:rPr lang="ar-SA" dirty="0" smtClean="0"/>
              <a:t>مراحل نضج </a:t>
            </a:r>
            <a:r>
              <a:rPr lang="ar-SA" dirty="0" err="1" smtClean="0"/>
              <a:t>النمولدى</a:t>
            </a:r>
            <a:r>
              <a:rPr lang="ar-SA" dirty="0" smtClean="0"/>
              <a:t> </a:t>
            </a:r>
            <a:r>
              <a:rPr lang="ar-SA" dirty="0" err="1" smtClean="0"/>
              <a:t>بياجية</a:t>
            </a:r>
            <a:r>
              <a:rPr lang="ar-SA" dirty="0" smtClean="0"/>
              <a:t>؟</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مراحل نضج النمو لدى </a:t>
            </a:r>
            <a:r>
              <a:rPr lang="ar-SA" dirty="0" err="1" smtClean="0"/>
              <a:t>بياجيه</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 يعد </a:t>
            </a:r>
            <a:r>
              <a:rPr lang="ar-SA" dirty="0" err="1" smtClean="0"/>
              <a:t>بياحية</a:t>
            </a:r>
            <a:r>
              <a:rPr lang="ar-SA" dirty="0" smtClean="0"/>
              <a:t> من أشهر العلماء المختصين في علم نفس النمو على الإطلاق.</a:t>
            </a:r>
          </a:p>
          <a:p>
            <a:r>
              <a:rPr lang="ar-SA" dirty="0" smtClean="0"/>
              <a:t>-اشتهر بصفة خاصة بالمراحل التي يمر عبرها النمو المعرفي لدى الأطفال .</a:t>
            </a:r>
          </a:p>
          <a:p>
            <a:r>
              <a:rPr lang="ar-SA" dirty="0" smtClean="0"/>
              <a:t>النمو المعرفي يمر في سلسلة من المراحل المختلفة والمعتمدة على بعضها البعض وفي كل مرحلة يتعلم الطفل فقط مهمات معرفية معينه كما تتغير قدرته على التفكير والتعلم </a:t>
            </a:r>
            <a:r>
              <a:rPr lang="ar-SA" dirty="0"/>
              <a:t>م</a:t>
            </a:r>
            <a:r>
              <a:rPr lang="ar-SA" dirty="0" smtClean="0"/>
              <a:t>ع تقدم العمر </a:t>
            </a:r>
            <a:r>
              <a:rPr lang="ar-SA" dirty="0" err="1" smtClean="0"/>
              <a:t>به</a:t>
            </a:r>
            <a:r>
              <a:rPr lang="ar-SA" dirty="0" smtClean="0"/>
              <a:t> .</a:t>
            </a:r>
          </a:p>
          <a:p>
            <a:r>
              <a:rPr lang="ar-SA" dirty="0" smtClean="0"/>
              <a:t>يرى </a:t>
            </a:r>
            <a:r>
              <a:rPr lang="ar-SA" dirty="0" err="1" smtClean="0"/>
              <a:t>بياجية</a:t>
            </a:r>
            <a:r>
              <a:rPr lang="ar-SA" dirty="0" smtClean="0"/>
              <a:t> أن كل من كمية التعلم </a:t>
            </a:r>
            <a:r>
              <a:rPr lang="ar-SA" dirty="0" err="1" smtClean="0"/>
              <a:t>و</a:t>
            </a:r>
            <a:r>
              <a:rPr lang="ar-SA" dirty="0" smtClean="0"/>
              <a:t> نوعية التعلم وعمق التعلم واتساع أفق التعلم تحدث كوظيفة دالة على ما يتم تعلمه في كل مرحلة من تلك المراحل.</a:t>
            </a:r>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FFFFFF"/>
      </a:dk1>
      <a:lt1>
        <a:sysClr val="window" lastClr="00000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404</TotalTime>
  <Words>1416</Words>
  <Application>Microsoft Office PowerPoint</Application>
  <PresentationFormat>عرض على الشاشة (3:4)‏</PresentationFormat>
  <Paragraphs>96</Paragraphs>
  <Slides>20</Slides>
  <Notes>0</Notes>
  <HiddenSlides>0</HiddenSlides>
  <MMClips>0</MMClips>
  <ScaleCrop>false</ScaleCrop>
  <HeadingPairs>
    <vt:vector size="4" baseType="variant">
      <vt:variant>
        <vt:lpstr>سمة</vt:lpstr>
      </vt:variant>
      <vt:variant>
        <vt:i4>1</vt:i4>
      </vt:variant>
      <vt:variant>
        <vt:lpstr>عناوين الشرائح</vt:lpstr>
      </vt:variant>
      <vt:variant>
        <vt:i4>20</vt:i4>
      </vt:variant>
    </vt:vector>
  </HeadingPairs>
  <TitlesOfParts>
    <vt:vector size="21" baseType="lpstr">
      <vt:lpstr>سمة Office</vt:lpstr>
      <vt:lpstr>علم النفس النمائي ونظريات النضج في مجال صعوبات التعلم</vt:lpstr>
      <vt:lpstr>مقدمة</vt:lpstr>
      <vt:lpstr>أولاً: نظرية تخلف النضج</vt:lpstr>
      <vt:lpstr>دراسات مؤيدة لنظرية تخلف النضج</vt:lpstr>
      <vt:lpstr>أولاً:دراسة كوبيتز </vt:lpstr>
      <vt:lpstr>ثانياً:دراسة سيلفر وهاجين</vt:lpstr>
      <vt:lpstr>وجهة نظر كيرك حول تأثير النضج</vt:lpstr>
      <vt:lpstr>( سؤال جماعي)</vt:lpstr>
      <vt:lpstr>مراحل نضج النمو لدى بياجيه</vt:lpstr>
      <vt:lpstr>1-المرحلة الحسية الحركية(من الميلاد حتى الثانية)</vt:lpstr>
      <vt:lpstr>2- مرحلة التفكير التصوري أو مرحلة ما قبل العمليات(من نهاية سن الثانية حتى السابعة)</vt:lpstr>
      <vt:lpstr>3-مرحلة العمليات المحسوسة (تقع بين سن السابعة والحادية عشر)</vt:lpstr>
      <vt:lpstr>4-مرحلة العمليات الشكلية المنطقية(تبدأ من حوالي 11أو12 وتصل إلى 14 أو15)</vt:lpstr>
      <vt:lpstr>المضمون التطبيقي لمراحل بياجيه في النمو المعرفي</vt:lpstr>
      <vt:lpstr>( سؤال جماعي)</vt:lpstr>
      <vt:lpstr>مبدأ الاحتفاظ</vt:lpstr>
      <vt:lpstr>المضمون التطبيقي لنظريات النضج في مجال صعوبات التعلم </vt:lpstr>
      <vt:lpstr>كيف تكون المدرسة عائق لنمو الطفل المعرفية؟</vt:lpstr>
      <vt:lpstr>( سؤال جماعي)</vt:lpstr>
      <vt:lpstr>مبدأ الاستعداد</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علم النفس النمائي ونظريات النضج في مجال صعوبات التعلم</dc:title>
  <dc:creator>user0</dc:creator>
  <cp:lastModifiedBy>user0</cp:lastModifiedBy>
  <cp:revision>44</cp:revision>
  <dcterms:created xsi:type="dcterms:W3CDTF">2014-10-18T09:21:22Z</dcterms:created>
  <dcterms:modified xsi:type="dcterms:W3CDTF">2014-10-18T18:35:21Z</dcterms:modified>
</cp:coreProperties>
</file>