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4"/>
  </p:sldMasterIdLst>
  <p:sldIdLst>
    <p:sldId id="256" r:id="rId5"/>
    <p:sldId id="273" r:id="rId6"/>
    <p:sldId id="301" r:id="rId7"/>
    <p:sldId id="309" r:id="rId8"/>
    <p:sldId id="302" r:id="rId9"/>
    <p:sldId id="303" r:id="rId10"/>
    <p:sldId id="275" r:id="rId11"/>
    <p:sldId id="269" r:id="rId12"/>
    <p:sldId id="278" r:id="rId13"/>
    <p:sldId id="280" r:id="rId14"/>
    <p:sldId id="291" r:id="rId15"/>
    <p:sldId id="304" r:id="rId16"/>
    <p:sldId id="305" r:id="rId17"/>
    <p:sldId id="306" r:id="rId18"/>
    <p:sldId id="307" r:id="rId19"/>
    <p:sldId id="293" r:id="rId20"/>
    <p:sldId id="294" r:id="rId21"/>
    <p:sldId id="292" r:id="rId22"/>
    <p:sldId id="296" r:id="rId23"/>
    <p:sldId id="297" r:id="rId24"/>
    <p:sldId id="298" r:id="rId25"/>
    <p:sldId id="299" r:id="rId26"/>
    <p:sldId id="308"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84"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6B75FBEC-D303-464C-882C-A7566C77845C}" type="datetimeFigureOut">
              <a:rPr lang="ar-SA" smtClean="0"/>
              <a:pPr/>
              <a:t>27/04/35</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5FD7A55C-C2F0-4628-BFE6-7FF8AB45C363}"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B75FBEC-D303-464C-882C-A7566C77845C}" type="datetimeFigureOut">
              <a:rPr lang="ar-SA" smtClean="0"/>
              <a:pPr/>
              <a:t>27/04/35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FD7A55C-C2F0-4628-BFE6-7FF8AB45C363}"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B75FBEC-D303-464C-882C-A7566C77845C}" type="datetimeFigureOut">
              <a:rPr lang="ar-SA" smtClean="0"/>
              <a:pPr/>
              <a:t>27/04/35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FD7A55C-C2F0-4628-BFE6-7FF8AB45C363}"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B75FBEC-D303-464C-882C-A7566C77845C}" type="datetimeFigureOut">
              <a:rPr lang="ar-SA" smtClean="0"/>
              <a:pPr/>
              <a:t>27/04/35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FD7A55C-C2F0-4628-BFE6-7FF8AB45C363}" type="slidenum">
              <a:rPr lang="ar-SA" smtClean="0"/>
              <a:pPr/>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6B75FBEC-D303-464C-882C-A7566C77845C}" type="datetimeFigureOut">
              <a:rPr lang="ar-SA" smtClean="0"/>
              <a:pPr/>
              <a:t>27/04/35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5FD7A55C-C2F0-4628-BFE6-7FF8AB45C363}"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B75FBEC-D303-464C-882C-A7566C77845C}" type="datetimeFigureOut">
              <a:rPr lang="ar-SA" smtClean="0"/>
              <a:pPr/>
              <a:t>27/04/35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5FD7A55C-C2F0-4628-BFE6-7FF8AB45C363}" type="slidenum">
              <a:rPr lang="ar-SA" smtClean="0"/>
              <a:pPr/>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6B75FBEC-D303-464C-882C-A7566C77845C}" type="datetimeFigureOut">
              <a:rPr lang="ar-SA" smtClean="0"/>
              <a:pPr/>
              <a:t>27/04/35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5FD7A55C-C2F0-4628-BFE6-7FF8AB45C363}"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6B75FBEC-D303-464C-882C-A7566C77845C}" type="datetimeFigureOut">
              <a:rPr lang="ar-SA" smtClean="0"/>
              <a:pPr/>
              <a:t>27/04/35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5FD7A55C-C2F0-4628-BFE6-7FF8AB45C363}" type="slidenum">
              <a:rPr lang="ar-SA" smtClean="0"/>
              <a:pPr/>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6B75FBEC-D303-464C-882C-A7566C77845C}" type="datetimeFigureOut">
              <a:rPr lang="ar-SA" smtClean="0"/>
              <a:pPr/>
              <a:t>27/04/35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5FD7A55C-C2F0-4628-BFE6-7FF8AB45C363}"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6B75FBEC-D303-464C-882C-A7566C77845C}" type="datetimeFigureOut">
              <a:rPr lang="ar-SA" smtClean="0"/>
              <a:pPr/>
              <a:t>27/04/35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5FD7A55C-C2F0-4628-BFE6-7FF8AB45C363}"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6B75FBEC-D303-464C-882C-A7566C77845C}" type="datetimeFigureOut">
              <a:rPr lang="ar-SA" smtClean="0"/>
              <a:pPr/>
              <a:t>27/04/35</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5FD7A55C-C2F0-4628-BFE6-7FF8AB45C363}"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B75FBEC-D303-464C-882C-A7566C77845C}" type="datetimeFigureOut">
              <a:rPr lang="ar-SA" smtClean="0"/>
              <a:pPr/>
              <a:t>27/04/35</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FD7A55C-C2F0-4628-BFE6-7FF8AB45C363}"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627784" y="2636912"/>
            <a:ext cx="4572000" cy="1415772"/>
          </a:xfrm>
          <a:prstGeom prst="rect">
            <a:avLst/>
          </a:prstGeom>
        </p:spPr>
        <p:txBody>
          <a:bodyPr anchor="b">
            <a:normAutofit/>
          </a:bodyPr>
          <a:lstStyle/>
          <a:p>
            <a:pPr algn="ctr">
              <a:spcBef>
                <a:spcPct val="0"/>
              </a:spcBef>
            </a:pPr>
            <a:endParaRPr lang="ar-SA" sz="4300"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p:txBody>
      </p:sp>
      <p:sp>
        <p:nvSpPr>
          <p:cNvPr id="5" name="عنوان 4"/>
          <p:cNvSpPr>
            <a:spLocks noGrp="1"/>
          </p:cNvSpPr>
          <p:nvPr>
            <p:ph type="ctrTitle"/>
          </p:nvPr>
        </p:nvSpPr>
        <p:spPr/>
        <p:txBody>
          <a:bodyPr>
            <a:normAutofit fontScale="90000"/>
          </a:bodyPr>
          <a:lstStyle/>
          <a:p>
            <a:pPr algn="ctr"/>
            <a:r>
              <a:rPr lang="ar-SA" dirty="0" smtClean="0">
                <a:solidFill>
                  <a:schemeClr val="tx2">
                    <a:satMod val="130000"/>
                  </a:schemeClr>
                </a:solidFill>
                <a:effectLst>
                  <a:outerShdw blurRad="50000" dist="30000" dir="5400000" algn="tl" rotWithShape="0">
                    <a:srgbClr val="000000">
                      <a:alpha val="30000"/>
                    </a:srgbClr>
                  </a:outerShdw>
                </a:effectLst>
              </a:rPr>
              <a:t/>
            </a:r>
            <a:br>
              <a:rPr lang="ar-SA" dirty="0" smtClean="0">
                <a:solidFill>
                  <a:schemeClr val="tx2">
                    <a:satMod val="130000"/>
                  </a:schemeClr>
                </a:solidFill>
                <a:effectLst>
                  <a:outerShdw blurRad="50000" dist="30000" dir="5400000" algn="tl" rotWithShape="0">
                    <a:srgbClr val="000000">
                      <a:alpha val="30000"/>
                    </a:srgbClr>
                  </a:outerShdw>
                </a:effectLst>
              </a:rPr>
            </a:br>
            <a:r>
              <a:rPr lang="ar-SA" dirty="0" smtClean="0">
                <a:solidFill>
                  <a:schemeClr val="tx2">
                    <a:satMod val="130000"/>
                  </a:schemeClr>
                </a:solidFill>
                <a:effectLst>
                  <a:outerShdw blurRad="50000" dist="30000" dir="5400000" algn="tl" rotWithShape="0">
                    <a:srgbClr val="000000">
                      <a:alpha val="30000"/>
                    </a:srgbClr>
                  </a:outerShdw>
                </a:effectLst>
              </a:rPr>
              <a:t/>
            </a:r>
            <a:br>
              <a:rPr lang="ar-SA" dirty="0" smtClean="0">
                <a:solidFill>
                  <a:schemeClr val="tx2">
                    <a:satMod val="130000"/>
                  </a:schemeClr>
                </a:solidFill>
                <a:effectLst>
                  <a:outerShdw blurRad="50000" dist="30000" dir="5400000" algn="tl" rotWithShape="0">
                    <a:srgbClr val="000000">
                      <a:alpha val="30000"/>
                    </a:srgbClr>
                  </a:outerShdw>
                </a:effectLst>
              </a:rPr>
            </a:br>
            <a:r>
              <a:rPr lang="ar-SA" dirty="0" smtClean="0">
                <a:solidFill>
                  <a:schemeClr val="tx2">
                    <a:satMod val="130000"/>
                  </a:schemeClr>
                </a:solidFill>
                <a:effectLst>
                  <a:outerShdw blurRad="50000" dist="30000" dir="5400000" algn="tl" rotWithShape="0">
                    <a:srgbClr val="000000">
                      <a:alpha val="30000"/>
                    </a:srgbClr>
                  </a:outerShdw>
                </a:effectLst>
              </a:rPr>
              <a:t>الصف فوق صف </a:t>
            </a:r>
            <a:r>
              <a:rPr lang="ar-SA" dirty="0" err="1" smtClean="0">
                <a:solidFill>
                  <a:schemeClr val="tx2">
                    <a:satMod val="130000"/>
                  </a:schemeClr>
                </a:solidFill>
                <a:effectLst>
                  <a:outerShdw blurRad="50000" dist="30000" dir="5400000" algn="tl" rotWithShape="0">
                    <a:srgbClr val="000000">
                      <a:alpha val="30000"/>
                    </a:srgbClr>
                  </a:outerShdw>
                </a:effectLst>
              </a:rPr>
              <a:t>الإرتكاز</a:t>
            </a:r>
            <a:r>
              <a:rPr lang="ar-SA" dirty="0" smtClean="0">
                <a:solidFill>
                  <a:schemeClr val="tx2">
                    <a:satMod val="130000"/>
                  </a:schemeClr>
                </a:solidFill>
                <a:effectLst>
                  <a:outerShdw blurRad="50000" dist="30000" dir="5400000" algn="tl" rotWithShape="0">
                    <a:srgbClr val="000000">
                      <a:alpha val="30000"/>
                    </a:srgbClr>
                  </a:outerShdw>
                </a:effectLst>
              </a:rPr>
              <a:t> </a:t>
            </a:r>
            <a:r>
              <a:rPr lang="ar-SA" dirty="0" smtClean="0">
                <a:solidFill>
                  <a:schemeClr val="tx2">
                    <a:satMod val="130000"/>
                  </a:schemeClr>
                </a:solidFill>
                <a:effectLst>
                  <a:outerShdw blurRad="50000" dist="30000" dir="5400000" algn="tl" rotWithShape="0">
                    <a:srgbClr val="000000">
                      <a:alpha val="30000"/>
                    </a:srgbClr>
                  </a:outerShdw>
                </a:effectLst>
              </a:rPr>
              <a:t/>
            </a:r>
            <a:br>
              <a:rPr lang="ar-SA" dirty="0" smtClean="0">
                <a:solidFill>
                  <a:schemeClr val="tx2">
                    <a:satMod val="130000"/>
                  </a:schemeClr>
                </a:solidFill>
                <a:effectLst>
                  <a:outerShdw blurRad="50000" dist="30000" dir="5400000" algn="tl" rotWithShape="0">
                    <a:srgbClr val="000000">
                      <a:alpha val="30000"/>
                    </a:srgbClr>
                  </a:outerShdw>
                </a:effectLst>
              </a:rPr>
            </a:br>
            <a:r>
              <a:rPr lang="ar-SA" dirty="0" smtClean="0">
                <a:solidFill>
                  <a:schemeClr val="tx2">
                    <a:satMod val="130000"/>
                  </a:schemeClr>
                </a:solidFill>
                <a:effectLst>
                  <a:outerShdw blurRad="50000" dist="30000" dir="5400000" algn="tl" rotWithShape="0">
                    <a:srgbClr val="000000">
                      <a:alpha val="30000"/>
                    </a:srgbClr>
                  </a:outerShdw>
                </a:effectLst>
              </a:rPr>
              <a:t>( الصف </a:t>
            </a:r>
            <a:r>
              <a:rPr lang="ar-SA" dirty="0" err="1" smtClean="0">
                <a:solidFill>
                  <a:schemeClr val="tx2">
                    <a:satMod val="130000"/>
                  </a:schemeClr>
                </a:solidFill>
                <a:effectLst>
                  <a:outerShdw blurRad="50000" dist="30000" dir="5400000" algn="tl" rotWithShape="0">
                    <a:srgbClr val="000000">
                      <a:alpha val="30000"/>
                    </a:srgbClr>
                  </a:outerShdw>
                </a:effectLst>
              </a:rPr>
              <a:t>الثالث )</a:t>
            </a:r>
            <a:r>
              <a:rPr lang="ar-SA" dirty="0" smtClean="0">
                <a:solidFill>
                  <a:schemeClr val="tx2">
                    <a:satMod val="130000"/>
                  </a:schemeClr>
                </a:solidFill>
                <a:effectLst>
                  <a:outerShdw blurRad="50000" dist="30000" dir="5400000" algn="tl" rotWithShape="0">
                    <a:srgbClr val="000000">
                      <a:alpha val="30000"/>
                    </a:srgbClr>
                  </a:outerShdw>
                </a:effectLst>
              </a:rPr>
              <a:t> </a:t>
            </a:r>
            <a:br>
              <a:rPr lang="ar-SA" dirty="0" smtClean="0">
                <a:solidFill>
                  <a:schemeClr val="tx2">
                    <a:satMod val="130000"/>
                  </a:schemeClr>
                </a:solidFill>
                <a:effectLst>
                  <a:outerShdw blurRad="50000" dist="30000" dir="5400000" algn="tl" rotWithShape="0">
                    <a:srgbClr val="000000">
                      <a:alpha val="30000"/>
                    </a:srgbClr>
                  </a:outerShdw>
                </a:effectLst>
              </a:rPr>
            </a:br>
            <a:endParaRPr lang="ar-SA" dirty="0"/>
          </a:p>
        </p:txBody>
      </p:sp>
    </p:spTree>
    <p:extLst>
      <p:ext uri="{BB962C8B-B14F-4D97-AF65-F5344CB8AC3E}">
        <p14:creationId xmlns:p14="http://schemas.microsoft.com/office/powerpoint/2010/main" xmlns="" val="3351037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496" y="2348880"/>
            <a:ext cx="9036496" cy="3744416"/>
          </a:xfrm>
        </p:spPr>
        <p:txBody>
          <a:bodyPr>
            <a:noAutofit/>
          </a:bodyPr>
          <a:lstStyle/>
          <a:p>
            <a:pPr marL="82296" indent="0">
              <a:buNone/>
            </a:pPr>
            <a:r>
              <a:rPr lang="ar-SA" sz="2800" b="1" dirty="0"/>
              <a:t>خشم خشب خص خشن غبس غبط غش غدف غصب غشم غض غضب خش</a:t>
            </a:r>
            <a:r>
              <a:rPr lang="ar-SA" sz="2800" dirty="0"/>
              <a:t/>
            </a:r>
            <a:br>
              <a:rPr lang="ar-SA" sz="2800" dirty="0"/>
            </a:br>
            <a:r>
              <a:rPr lang="ar-SA" sz="2800" b="1" dirty="0"/>
              <a:t/>
            </a:r>
            <a:br>
              <a:rPr lang="ar-SA" sz="2800" b="1" dirty="0"/>
            </a:br>
            <a:r>
              <a:rPr lang="ar-SA" sz="2800" dirty="0"/>
              <a:t/>
            </a:r>
            <a:br>
              <a:rPr lang="ar-SA" sz="2800" dirty="0"/>
            </a:br>
            <a:r>
              <a:rPr lang="ar-SA" sz="2800" b="1" dirty="0"/>
              <a:t>خشم خشب خص خشن غبس غبط غش غدف غصب غشم غض غضب خش</a:t>
            </a:r>
            <a:r>
              <a:rPr lang="ar-SA" sz="2800" dirty="0"/>
              <a:t/>
            </a:r>
            <a:br>
              <a:rPr lang="ar-SA" sz="2800" dirty="0"/>
            </a:br>
            <a:r>
              <a:rPr lang="ar-SA" sz="2800" b="1" dirty="0"/>
              <a:t/>
            </a:r>
            <a:br>
              <a:rPr lang="ar-SA" sz="2800" b="1" dirty="0"/>
            </a:br>
            <a:r>
              <a:rPr lang="ar-SA" sz="2800" dirty="0"/>
              <a:t/>
            </a:r>
            <a:br>
              <a:rPr lang="ar-SA" sz="2800" dirty="0"/>
            </a:br>
            <a:r>
              <a:rPr lang="ar-SA" sz="2800" b="1" dirty="0"/>
              <a:t>خشم خشب خص خشن غبس غبط غش غدف غصب غشم غض غضب خش</a:t>
            </a:r>
          </a:p>
        </p:txBody>
      </p:sp>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2-2</a:t>
            </a:r>
            <a:endParaRPr lang="ar-SA" dirty="0">
              <a:effectLst/>
            </a:endParaRPr>
          </a:p>
        </p:txBody>
      </p:sp>
    </p:spTree>
    <p:extLst>
      <p:ext uri="{BB962C8B-B14F-4D97-AF65-F5344CB8AC3E}">
        <p14:creationId xmlns:p14="http://schemas.microsoft.com/office/powerpoint/2010/main" xmlns="" val="828576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8304" y="1628800"/>
            <a:ext cx="8826184" cy="4536504"/>
          </a:xfrm>
        </p:spPr>
        <p:txBody>
          <a:bodyPr>
            <a:noAutofit/>
          </a:bodyPr>
          <a:lstStyle/>
          <a:p>
            <a:pPr marL="82296" indent="0">
              <a:buNone/>
            </a:pPr>
            <a:r>
              <a:rPr lang="ar-SA" sz="3600" b="1" dirty="0" err="1"/>
              <a:t>حكجك</a:t>
            </a:r>
            <a:r>
              <a:rPr lang="ar-SA" sz="3600" b="1" dirty="0"/>
              <a:t> </a:t>
            </a:r>
            <a:r>
              <a:rPr lang="ar-SA" sz="3600" b="1" dirty="0" err="1"/>
              <a:t>مضشض</a:t>
            </a:r>
            <a:r>
              <a:rPr lang="ar-SA" sz="3600" b="1" dirty="0"/>
              <a:t> </a:t>
            </a:r>
            <a:r>
              <a:rPr lang="ar-SA" sz="3600" b="1" dirty="0" err="1"/>
              <a:t>حكجك</a:t>
            </a:r>
            <a:r>
              <a:rPr lang="ar-SA" sz="3600" b="1" dirty="0"/>
              <a:t> </a:t>
            </a:r>
            <a:r>
              <a:rPr lang="ar-SA" sz="3600" b="1" dirty="0" err="1"/>
              <a:t>مضشض</a:t>
            </a:r>
            <a:r>
              <a:rPr lang="ar-SA" sz="3600" b="1" dirty="0"/>
              <a:t> </a:t>
            </a:r>
            <a:r>
              <a:rPr lang="ar-SA" sz="3600" b="1" dirty="0" err="1"/>
              <a:t>حكجك</a:t>
            </a:r>
            <a:r>
              <a:rPr lang="ar-SA" sz="3600" b="1" dirty="0"/>
              <a:t> </a:t>
            </a:r>
            <a:r>
              <a:rPr lang="ar-SA" sz="3600" b="1" dirty="0" err="1"/>
              <a:t>مضشض</a:t>
            </a:r>
            <a:r>
              <a:rPr lang="ar-SA" sz="3600" b="1" dirty="0"/>
              <a:t> </a:t>
            </a:r>
            <a:r>
              <a:rPr lang="ar-SA" sz="3600" b="1" dirty="0" err="1"/>
              <a:t>غخ</a:t>
            </a:r>
            <a:r>
              <a:rPr lang="ar-SA" sz="3600" b="1" dirty="0"/>
              <a:t> </a:t>
            </a:r>
            <a:r>
              <a:rPr lang="ar-SA" sz="3600" b="1" dirty="0" err="1"/>
              <a:t>غخ</a:t>
            </a:r>
            <a:r>
              <a:rPr lang="ar-SA" sz="3600" dirty="0"/>
              <a:t/>
            </a:r>
            <a:br>
              <a:rPr lang="ar-SA" sz="3600" dirty="0"/>
            </a:br>
            <a:r>
              <a:rPr lang="ar-SA" sz="3600" b="1" dirty="0"/>
              <a:t/>
            </a:r>
            <a:br>
              <a:rPr lang="ar-SA" sz="3600" b="1" dirty="0"/>
            </a:br>
            <a:r>
              <a:rPr lang="ar-SA" sz="3600" dirty="0"/>
              <a:t/>
            </a:r>
            <a:br>
              <a:rPr lang="ar-SA" sz="3600" dirty="0"/>
            </a:br>
            <a:r>
              <a:rPr lang="ar-SA" sz="3600" b="1" dirty="0" err="1"/>
              <a:t>حكجك</a:t>
            </a:r>
            <a:r>
              <a:rPr lang="ar-SA" sz="3600" b="1" dirty="0"/>
              <a:t> </a:t>
            </a:r>
            <a:r>
              <a:rPr lang="ar-SA" sz="3600" b="1" dirty="0" err="1"/>
              <a:t>مضشض</a:t>
            </a:r>
            <a:r>
              <a:rPr lang="ar-SA" sz="3600" b="1" dirty="0"/>
              <a:t> </a:t>
            </a:r>
            <a:r>
              <a:rPr lang="ar-SA" sz="3600" b="1" dirty="0" err="1"/>
              <a:t>حكجك</a:t>
            </a:r>
            <a:r>
              <a:rPr lang="ar-SA" sz="3600" b="1" dirty="0"/>
              <a:t> </a:t>
            </a:r>
            <a:r>
              <a:rPr lang="ar-SA" sz="3600" b="1" dirty="0" err="1"/>
              <a:t>مضشض</a:t>
            </a:r>
            <a:r>
              <a:rPr lang="ar-SA" sz="3600" b="1" dirty="0"/>
              <a:t> </a:t>
            </a:r>
            <a:r>
              <a:rPr lang="ar-SA" sz="3600" b="1" dirty="0" err="1"/>
              <a:t>حكجك</a:t>
            </a:r>
            <a:r>
              <a:rPr lang="ar-SA" sz="3600" b="1" dirty="0"/>
              <a:t> </a:t>
            </a:r>
            <a:r>
              <a:rPr lang="ar-SA" sz="3600" b="1" dirty="0" err="1"/>
              <a:t>مضشض</a:t>
            </a:r>
            <a:r>
              <a:rPr lang="ar-SA" sz="3600" b="1" dirty="0"/>
              <a:t> </a:t>
            </a:r>
            <a:r>
              <a:rPr lang="ar-SA" sz="3600" b="1" dirty="0" err="1"/>
              <a:t>غخ</a:t>
            </a:r>
            <a:r>
              <a:rPr lang="ar-SA" sz="3600" b="1" dirty="0"/>
              <a:t> </a:t>
            </a:r>
            <a:r>
              <a:rPr lang="ar-SA" sz="3600" b="1" dirty="0" err="1"/>
              <a:t>غخ</a:t>
            </a:r>
            <a:r>
              <a:rPr lang="ar-SA" sz="3600" dirty="0"/>
              <a:t/>
            </a:r>
            <a:br>
              <a:rPr lang="ar-SA" sz="3600" dirty="0"/>
            </a:br>
            <a:r>
              <a:rPr lang="ar-SA" sz="3600" b="1" dirty="0"/>
              <a:t/>
            </a:r>
            <a:br>
              <a:rPr lang="ar-SA" sz="3600" b="1" dirty="0"/>
            </a:br>
            <a:r>
              <a:rPr lang="ar-SA" sz="3600" dirty="0"/>
              <a:t/>
            </a:r>
            <a:br>
              <a:rPr lang="ar-SA" sz="3600" dirty="0"/>
            </a:br>
            <a:r>
              <a:rPr lang="ar-SA" sz="3600" b="1" dirty="0" err="1"/>
              <a:t>حكجك</a:t>
            </a:r>
            <a:r>
              <a:rPr lang="ar-SA" sz="3600" b="1" dirty="0"/>
              <a:t> </a:t>
            </a:r>
            <a:r>
              <a:rPr lang="ar-SA" sz="3600" b="1" dirty="0" err="1"/>
              <a:t>مضشض</a:t>
            </a:r>
            <a:r>
              <a:rPr lang="ar-SA" sz="3600" b="1" dirty="0"/>
              <a:t> </a:t>
            </a:r>
            <a:r>
              <a:rPr lang="ar-SA" sz="3600" b="1" dirty="0" err="1"/>
              <a:t>حكجك</a:t>
            </a:r>
            <a:r>
              <a:rPr lang="ar-SA" sz="3600" b="1" dirty="0"/>
              <a:t> </a:t>
            </a:r>
            <a:r>
              <a:rPr lang="ar-SA" sz="3600" b="1" dirty="0" err="1"/>
              <a:t>مضشض</a:t>
            </a:r>
            <a:r>
              <a:rPr lang="ar-SA" sz="3600" b="1" dirty="0"/>
              <a:t> </a:t>
            </a:r>
            <a:r>
              <a:rPr lang="ar-SA" sz="3600" b="1" dirty="0" err="1"/>
              <a:t>حكجك</a:t>
            </a:r>
            <a:r>
              <a:rPr lang="ar-SA" sz="3600" b="1" dirty="0"/>
              <a:t> </a:t>
            </a:r>
            <a:r>
              <a:rPr lang="ar-SA" sz="3600" b="1" dirty="0" err="1"/>
              <a:t>مضشض</a:t>
            </a:r>
            <a:r>
              <a:rPr lang="ar-SA" sz="3600" b="1" dirty="0"/>
              <a:t> </a:t>
            </a:r>
            <a:r>
              <a:rPr lang="ar-SA" sz="3600" b="1" dirty="0" err="1"/>
              <a:t>غخ</a:t>
            </a:r>
            <a:r>
              <a:rPr lang="ar-SA" sz="3600" b="1" dirty="0"/>
              <a:t> </a:t>
            </a:r>
            <a:r>
              <a:rPr lang="ar-SA" sz="3600" b="1" dirty="0" err="1"/>
              <a:t>غخ</a:t>
            </a:r>
            <a:endParaRPr lang="ar-SA" b="1" dirty="0"/>
          </a:p>
        </p:txBody>
      </p:sp>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الثالث 2-3</a:t>
            </a:r>
            <a:endParaRPr lang="ar-SA" dirty="0">
              <a:effectLst/>
            </a:endParaRPr>
          </a:p>
        </p:txBody>
      </p:sp>
    </p:spTree>
    <p:extLst>
      <p:ext uri="{BB962C8B-B14F-4D97-AF65-F5344CB8AC3E}">
        <p14:creationId xmlns:p14="http://schemas.microsoft.com/office/powerpoint/2010/main" xmlns="" val="4037373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8304" y="2060848"/>
            <a:ext cx="8826184" cy="4536504"/>
          </a:xfrm>
        </p:spPr>
        <p:txBody>
          <a:bodyPr>
            <a:noAutofit/>
          </a:bodyPr>
          <a:lstStyle/>
          <a:p>
            <a:pPr marL="82296" indent="0">
              <a:buNone/>
            </a:pPr>
            <a:r>
              <a:rPr lang="ar-SA" sz="3000" b="1" dirty="0"/>
              <a:t>هتان ثاني صالح ضابط شديد حكيم هتان ثاني صالح ضابط شديد حكيم</a:t>
            </a:r>
            <a:r>
              <a:rPr lang="ar-SA" sz="3000" dirty="0"/>
              <a:t/>
            </a:r>
            <a:br>
              <a:rPr lang="ar-SA" sz="3000" dirty="0"/>
            </a:br>
            <a:r>
              <a:rPr lang="ar-SA" sz="3000" b="1" dirty="0"/>
              <a:t/>
            </a:r>
            <a:br>
              <a:rPr lang="ar-SA" sz="3000" b="1" dirty="0"/>
            </a:br>
            <a:r>
              <a:rPr lang="ar-SA" sz="3000" dirty="0"/>
              <a:t/>
            </a:r>
            <a:br>
              <a:rPr lang="ar-SA" sz="3000" dirty="0"/>
            </a:br>
            <a:r>
              <a:rPr lang="ar-SA" sz="3000" b="1" dirty="0"/>
              <a:t>هتان ثاني صالح ضابط شديد حكيم هتان ثاني صالح ضابط شديد حكيم</a:t>
            </a:r>
            <a:r>
              <a:rPr lang="ar-SA" sz="3000" dirty="0"/>
              <a:t/>
            </a:r>
            <a:br>
              <a:rPr lang="ar-SA" sz="3000" dirty="0"/>
            </a:br>
            <a:r>
              <a:rPr lang="ar-SA" sz="3000" b="1" dirty="0"/>
              <a:t/>
            </a:r>
            <a:br>
              <a:rPr lang="ar-SA" sz="3000" b="1" dirty="0"/>
            </a:br>
            <a:r>
              <a:rPr lang="ar-SA" sz="3000" dirty="0"/>
              <a:t/>
            </a:r>
            <a:br>
              <a:rPr lang="ar-SA" sz="3000" dirty="0"/>
            </a:br>
            <a:r>
              <a:rPr lang="ar-SA" sz="3000" b="1" dirty="0"/>
              <a:t>هتان ثاني صالح ضابط شديد حكيم هتان ثاني صالح ضابط شديد حكيم</a:t>
            </a:r>
            <a:r>
              <a:rPr lang="ar-SA" sz="3000" dirty="0"/>
              <a:t/>
            </a:r>
            <a:br>
              <a:rPr lang="ar-SA" sz="3000" dirty="0"/>
            </a:br>
            <a:r>
              <a:rPr lang="ar-SA" sz="3000" b="1" dirty="0"/>
              <a:t/>
            </a:r>
            <a:br>
              <a:rPr lang="ar-SA" sz="3000" b="1" dirty="0"/>
            </a:br>
            <a:endParaRPr lang="ar-SA" sz="3000" b="1" dirty="0"/>
          </a:p>
        </p:txBody>
      </p:sp>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الرابع 2-4</a:t>
            </a:r>
            <a:endParaRPr lang="ar-SA" dirty="0">
              <a:effectLst/>
            </a:endParaRPr>
          </a:p>
        </p:txBody>
      </p:sp>
    </p:spTree>
    <p:extLst>
      <p:ext uri="{BB962C8B-B14F-4D97-AF65-F5344CB8AC3E}">
        <p14:creationId xmlns:p14="http://schemas.microsoft.com/office/powerpoint/2010/main" xmlns="" val="2849904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8304" y="2132856"/>
            <a:ext cx="8826184" cy="4536504"/>
          </a:xfrm>
        </p:spPr>
        <p:txBody>
          <a:bodyPr>
            <a:noAutofit/>
          </a:bodyPr>
          <a:lstStyle/>
          <a:p>
            <a:pPr marL="82296" indent="0">
              <a:buNone/>
            </a:pPr>
            <a:r>
              <a:rPr lang="ar-SA" sz="3600" b="1" dirty="0" smtClean="0"/>
              <a:t>الجمل </a:t>
            </a:r>
            <a:r>
              <a:rPr lang="ar-SA" sz="3600" b="1" dirty="0"/>
              <a:t>يتحمل العطش الضب يعيش في الجبال، الجمل يتحمل العطش الضب يعيش في الجبال</a:t>
            </a:r>
            <a:r>
              <a:rPr lang="ar-SA" sz="3600" dirty="0"/>
              <a:t/>
            </a:r>
            <a:br>
              <a:rPr lang="ar-SA" sz="3600" dirty="0"/>
            </a:br>
            <a:r>
              <a:rPr lang="ar-SA" sz="3600" b="1" dirty="0"/>
              <a:t/>
            </a:r>
            <a:br>
              <a:rPr lang="ar-SA" sz="3600" b="1" dirty="0"/>
            </a:br>
            <a:r>
              <a:rPr lang="ar-SA" sz="3600" dirty="0"/>
              <a:t/>
            </a:r>
            <a:br>
              <a:rPr lang="ar-SA" sz="3600" dirty="0"/>
            </a:br>
            <a:r>
              <a:rPr lang="ar-SA" sz="3600" b="1" dirty="0"/>
              <a:t>الجمل يتحمل العطش الضب يعيش في الجبال، الجمل يتحمل العطش الضب يعيش في الجبال</a:t>
            </a:r>
          </a:p>
        </p:txBody>
      </p:sp>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الخامس 2-5</a:t>
            </a:r>
            <a:endParaRPr lang="ar-SA" dirty="0">
              <a:effectLst/>
            </a:endParaRPr>
          </a:p>
        </p:txBody>
      </p:sp>
    </p:spTree>
    <p:extLst>
      <p:ext uri="{BB962C8B-B14F-4D97-AF65-F5344CB8AC3E}">
        <p14:creationId xmlns:p14="http://schemas.microsoft.com/office/powerpoint/2010/main" xmlns="" val="888860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8304" y="1340768"/>
            <a:ext cx="8826184" cy="5517232"/>
          </a:xfrm>
        </p:spPr>
        <p:txBody>
          <a:bodyPr>
            <a:noAutofit/>
          </a:bodyPr>
          <a:lstStyle/>
          <a:p>
            <a:pPr marL="82296" indent="0">
              <a:buNone/>
            </a:pPr>
            <a:r>
              <a:rPr lang="ar-SA" sz="3600" b="1" dirty="0"/>
              <a:t>لم يقف الغافقي أمام البستان قتل ضب ضفدعا ضجيجا الصدق </a:t>
            </a:r>
            <a:r>
              <a:rPr lang="ar-SA" sz="3600" b="1" dirty="0" err="1"/>
              <a:t>الصدق</a:t>
            </a:r>
            <a:r>
              <a:rPr lang="ar-SA" sz="3600" dirty="0"/>
              <a:t/>
            </a:r>
            <a:br>
              <a:rPr lang="ar-SA" sz="3600" dirty="0"/>
            </a:br>
            <a:r>
              <a:rPr lang="ar-SA" sz="3600" b="1" dirty="0"/>
              <a:t/>
            </a:r>
            <a:br>
              <a:rPr lang="ar-SA" sz="3600" b="1" dirty="0"/>
            </a:br>
            <a:r>
              <a:rPr lang="ar-SA" sz="3600" dirty="0"/>
              <a:t/>
            </a:r>
            <a:br>
              <a:rPr lang="ar-SA" sz="3600" dirty="0"/>
            </a:br>
            <a:r>
              <a:rPr lang="ar-SA" sz="3600" b="1" dirty="0"/>
              <a:t>لم يقف الغافقي أمام البستان قتل ضب ضفدعا ضجيجا الصدق </a:t>
            </a:r>
            <a:r>
              <a:rPr lang="ar-SA" sz="3600" b="1" dirty="0" err="1"/>
              <a:t>الصدق</a:t>
            </a:r>
            <a:r>
              <a:rPr lang="ar-SA" sz="3600" dirty="0"/>
              <a:t/>
            </a:r>
            <a:br>
              <a:rPr lang="ar-SA" sz="3600" dirty="0"/>
            </a:br>
            <a:r>
              <a:rPr lang="ar-SA" sz="3600" b="1" dirty="0"/>
              <a:t/>
            </a:r>
            <a:br>
              <a:rPr lang="ar-SA" sz="3600" b="1" dirty="0"/>
            </a:br>
            <a:r>
              <a:rPr lang="ar-SA" sz="3600" dirty="0"/>
              <a:t/>
            </a:r>
            <a:br>
              <a:rPr lang="ar-SA" sz="3600" dirty="0"/>
            </a:br>
            <a:r>
              <a:rPr lang="ar-SA" sz="3600" b="1" dirty="0"/>
              <a:t>لم يقف الغافقي أمام البستان قتل ضب ضفدعا ضجيجا الصدق </a:t>
            </a:r>
            <a:r>
              <a:rPr lang="ar-SA" sz="3600" b="1" dirty="0" err="1"/>
              <a:t>الصدق</a:t>
            </a:r>
            <a:endParaRPr lang="ar-SA" sz="3600" b="1" dirty="0"/>
          </a:p>
        </p:txBody>
      </p:sp>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السادس2-6</a:t>
            </a:r>
            <a:endParaRPr lang="ar-SA" dirty="0">
              <a:effectLst/>
            </a:endParaRPr>
          </a:p>
        </p:txBody>
      </p:sp>
    </p:spTree>
    <p:extLst>
      <p:ext uri="{BB962C8B-B14F-4D97-AF65-F5344CB8AC3E}">
        <p14:creationId xmlns:p14="http://schemas.microsoft.com/office/powerpoint/2010/main" xmlns="" val="4232839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8304" y="1340768"/>
            <a:ext cx="8826184" cy="4896544"/>
          </a:xfrm>
        </p:spPr>
        <p:txBody>
          <a:bodyPr>
            <a:noAutofit/>
          </a:bodyPr>
          <a:lstStyle/>
          <a:p>
            <a:pPr marL="82296" indent="0">
              <a:buNone/>
            </a:pPr>
            <a:r>
              <a:rPr lang="ar-SA" sz="3600" b="1" dirty="0"/>
              <a:t>خالك يحب الجمل ثم الضأن، حصلنا على الدليل الجديد للهاتف فحمدا لله</a:t>
            </a:r>
            <a:r>
              <a:rPr lang="ar-SA" sz="3600" dirty="0"/>
              <a:t/>
            </a:r>
            <a:br>
              <a:rPr lang="ar-SA" sz="3600" dirty="0"/>
            </a:br>
            <a:r>
              <a:rPr lang="ar-SA" sz="3600" dirty="0"/>
              <a:t/>
            </a:r>
            <a:br>
              <a:rPr lang="ar-SA" sz="3600" dirty="0"/>
            </a:br>
            <a:r>
              <a:rPr lang="ar-SA" sz="3600" b="1" dirty="0"/>
              <a:t>خالك يحب الجمل ثم الضأن، حصلنا على الدليل الجديد للهاتف فحمدا لله</a:t>
            </a:r>
            <a:r>
              <a:rPr lang="ar-SA" sz="3600" dirty="0"/>
              <a:t/>
            </a:r>
            <a:br>
              <a:rPr lang="ar-SA" sz="3600" dirty="0"/>
            </a:br>
            <a:r>
              <a:rPr lang="ar-SA" sz="3600" dirty="0"/>
              <a:t/>
            </a:r>
            <a:br>
              <a:rPr lang="ar-SA" sz="3600" dirty="0"/>
            </a:br>
            <a:r>
              <a:rPr lang="ar-SA" sz="3600" b="1" dirty="0"/>
              <a:t>خالك يحب الجمل ثم الضأن، حصلنا على الدليل الجديد للهاتف فحمدا لله</a:t>
            </a:r>
            <a:r>
              <a:rPr lang="ar-SA" sz="3600" dirty="0"/>
              <a:t/>
            </a:r>
            <a:br>
              <a:rPr lang="ar-SA" sz="3600" dirty="0"/>
            </a:br>
            <a:endParaRPr lang="ar-SA" sz="3600" b="1" dirty="0"/>
          </a:p>
        </p:txBody>
      </p:sp>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السابع 2-7</a:t>
            </a:r>
            <a:endParaRPr lang="ar-SA" dirty="0">
              <a:effectLst/>
            </a:endParaRPr>
          </a:p>
        </p:txBody>
      </p:sp>
    </p:spTree>
    <p:extLst>
      <p:ext uri="{BB962C8B-B14F-4D97-AF65-F5344CB8AC3E}">
        <p14:creationId xmlns:p14="http://schemas.microsoft.com/office/powerpoint/2010/main" xmlns="" val="41643749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1844824"/>
            <a:ext cx="7498080" cy="1786210"/>
          </a:xfrm>
        </p:spPr>
        <p:txBody>
          <a:bodyPr>
            <a:normAutofit/>
          </a:bodyPr>
          <a:lstStyle/>
          <a:p>
            <a:pPr algn="ctr"/>
            <a:r>
              <a:rPr lang="ar-SA" b="1" dirty="0">
                <a:effectLst/>
              </a:rPr>
              <a:t>سنتعلم </a:t>
            </a:r>
            <a:r>
              <a:rPr lang="ar-SA" b="1" dirty="0" smtClean="0">
                <a:effectLst/>
              </a:rPr>
              <a:t>الآن كيفية </a:t>
            </a:r>
            <a:r>
              <a:rPr lang="ar-SA" b="1" dirty="0">
                <a:effectLst/>
              </a:rPr>
              <a:t>كتابة حرف الألف بهمزة من الاسفل كما في كلمة (إنما)</a:t>
            </a:r>
            <a:endParaRPr lang="ar-SA" dirty="0"/>
          </a:p>
        </p:txBody>
      </p:sp>
    </p:spTree>
    <p:extLst>
      <p:ext uri="{BB962C8B-B14F-4D97-AF65-F5344CB8AC3E}">
        <p14:creationId xmlns:p14="http://schemas.microsoft.com/office/powerpoint/2010/main" xmlns="" val="15849674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1772816"/>
            <a:ext cx="7786112" cy="4392488"/>
          </a:xfrm>
        </p:spPr>
        <p:txBody>
          <a:bodyPr>
            <a:noAutofit/>
          </a:bodyPr>
          <a:lstStyle/>
          <a:p>
            <a:pPr marL="457200" indent="-457200"/>
            <a:r>
              <a:rPr lang="ar-SA" sz="2800" b="1" dirty="0" smtClean="0"/>
              <a:t>نقوم بتوزيع الأصابع على </a:t>
            </a:r>
            <a:r>
              <a:rPr lang="ar-SA" sz="2800" b="1" dirty="0"/>
              <a:t>صف </a:t>
            </a:r>
            <a:r>
              <a:rPr lang="ar-SA" sz="2800" b="1" dirty="0" err="1"/>
              <a:t>الإرتكاز</a:t>
            </a:r>
            <a:r>
              <a:rPr lang="ar-SA" sz="2800" b="1" dirty="0"/>
              <a:t> كما </a:t>
            </a:r>
            <a:r>
              <a:rPr lang="ar-SA" sz="2800" b="1" dirty="0" smtClean="0"/>
              <a:t>تعلمنا</a:t>
            </a:r>
          </a:p>
          <a:p>
            <a:pPr marL="457200" indent="-457200"/>
            <a:r>
              <a:rPr lang="ar-SA" sz="2800" b="1" dirty="0" smtClean="0"/>
              <a:t>نضغط </a:t>
            </a:r>
            <a:r>
              <a:rPr lang="ar-SA" sz="2800" b="1" dirty="0"/>
              <a:t>زر </a:t>
            </a:r>
            <a:r>
              <a:rPr lang="en-US" sz="2800" b="1" dirty="0"/>
              <a:t>Shift </a:t>
            </a:r>
            <a:r>
              <a:rPr lang="ar-SA" sz="2800" b="1" dirty="0" smtClean="0"/>
              <a:t> بإصبع </a:t>
            </a:r>
            <a:r>
              <a:rPr lang="ar-SA" sz="2800" b="1" dirty="0"/>
              <a:t>الخنصر في اليد اليسرى</a:t>
            </a:r>
            <a:r>
              <a:rPr lang="ar-SA" sz="2800" b="1" u="sng" dirty="0"/>
              <a:t> ونستمر بالضغط </a:t>
            </a:r>
            <a:r>
              <a:rPr lang="ar-SA" sz="2800" b="1" dirty="0"/>
              <a:t>ثم نضغط حرف الغين (غ) مرة واحدة فيظهر لنا حرف (إ) </a:t>
            </a:r>
            <a:r>
              <a:rPr lang="ar-SA" sz="2800" b="1" dirty="0" smtClean="0"/>
              <a:t>.</a:t>
            </a:r>
            <a:endParaRPr lang="ar-SA" sz="2800" dirty="0" smtClean="0"/>
          </a:p>
          <a:p>
            <a:pPr marL="457200" indent="-457200"/>
            <a:r>
              <a:rPr lang="ar-SA" sz="2800" b="1" u="sng" dirty="0" smtClean="0"/>
              <a:t>ملحوظة </a:t>
            </a:r>
            <a:r>
              <a:rPr lang="ar-SA" sz="2800" b="1" u="sng" dirty="0"/>
              <a:t>هامة جداً :</a:t>
            </a:r>
            <a:r>
              <a:rPr lang="ar-SA" sz="2800" dirty="0"/>
              <a:t/>
            </a:r>
            <a:br>
              <a:rPr lang="ar-SA" sz="2800" dirty="0"/>
            </a:br>
            <a:r>
              <a:rPr lang="ar-SA" sz="2800" b="1" dirty="0" smtClean="0"/>
              <a:t>لا ننسى أن الإصبع </a:t>
            </a:r>
            <a:r>
              <a:rPr lang="ar-SA" sz="2800" b="1" dirty="0"/>
              <a:t>المخصص لحرف الغين هو السبابة </a:t>
            </a:r>
            <a:r>
              <a:rPr lang="ar-SA" sz="2800" b="1" dirty="0" smtClean="0"/>
              <a:t>الأيمن.</a:t>
            </a:r>
            <a:r>
              <a:rPr lang="ar-SA" sz="2800" dirty="0"/>
              <a:t/>
            </a:r>
            <a:br>
              <a:rPr lang="ar-SA" sz="2800" dirty="0"/>
            </a:br>
            <a:r>
              <a:rPr lang="ar-SA" sz="2800" b="1" u="sng" dirty="0">
                <a:solidFill>
                  <a:srgbClr val="FF0000"/>
                </a:solidFill>
              </a:rPr>
              <a:t>يعني ببساطة :</a:t>
            </a:r>
            <a:r>
              <a:rPr lang="ar-SA" sz="2800" dirty="0"/>
              <a:t/>
            </a:r>
            <a:br>
              <a:rPr lang="ar-SA" sz="2800" dirty="0"/>
            </a:br>
            <a:r>
              <a:rPr lang="ar-SA" sz="2800" b="1" dirty="0"/>
              <a:t>نضغط زر </a:t>
            </a:r>
            <a:r>
              <a:rPr lang="en-US" sz="2800" b="1" dirty="0" smtClean="0"/>
              <a:t> Shift </a:t>
            </a:r>
            <a:r>
              <a:rPr lang="ar-SA" sz="2800" b="1" dirty="0"/>
              <a:t>بالخنصر الأيسر ثم نضغط حرف الغين مرة واحدة </a:t>
            </a:r>
            <a:r>
              <a:rPr lang="ar-SA" sz="2800" b="1" dirty="0" smtClean="0"/>
              <a:t>.</a:t>
            </a:r>
            <a:endParaRPr lang="ar-SA" sz="2800" dirty="0"/>
          </a:p>
        </p:txBody>
      </p:sp>
      <p:sp>
        <p:nvSpPr>
          <p:cNvPr id="2" name="عنوان 1"/>
          <p:cNvSpPr>
            <a:spLocks noGrp="1"/>
          </p:cNvSpPr>
          <p:nvPr>
            <p:ph type="title"/>
          </p:nvPr>
        </p:nvSpPr>
        <p:spPr>
          <a:xfrm>
            <a:off x="899592" y="274638"/>
            <a:ext cx="8034096" cy="1426170"/>
          </a:xfrm>
        </p:spPr>
        <p:txBody>
          <a:bodyPr>
            <a:normAutofit/>
          </a:bodyPr>
          <a:lstStyle/>
          <a:p>
            <a:pPr algn="ctr"/>
            <a:r>
              <a:rPr lang="ar-SA" b="1" u="sng" dirty="0" smtClean="0">
                <a:effectLst/>
              </a:rPr>
              <a:t>ولمعرفة </a:t>
            </a:r>
            <a:r>
              <a:rPr lang="ar-SA" b="1" u="sng" dirty="0">
                <a:effectLst/>
              </a:rPr>
              <a:t>كيفية اتقان هذا الحرف(إ) وفقاً </a:t>
            </a:r>
            <a:r>
              <a:rPr lang="ar-SA" b="1" u="sng" dirty="0" smtClean="0">
                <a:effectLst/>
              </a:rPr>
              <a:t>لما تعلمناه سابقا </a:t>
            </a:r>
            <a:r>
              <a:rPr lang="ar-SA" b="1" dirty="0">
                <a:effectLst/>
              </a:rPr>
              <a:t>                             </a:t>
            </a:r>
            <a:endParaRPr lang="ar-SA" dirty="0"/>
          </a:p>
        </p:txBody>
      </p:sp>
    </p:spTree>
    <p:extLst>
      <p:ext uri="{BB962C8B-B14F-4D97-AF65-F5344CB8AC3E}">
        <p14:creationId xmlns:p14="http://schemas.microsoft.com/office/powerpoint/2010/main" xmlns="" val="40454616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109275" y="332656"/>
            <a:ext cx="7914619" cy="6336704"/>
          </a:xfrm>
        </p:spPr>
      </p:pic>
    </p:spTree>
    <p:extLst>
      <p:ext uri="{BB962C8B-B14F-4D97-AF65-F5344CB8AC3E}">
        <p14:creationId xmlns:p14="http://schemas.microsoft.com/office/powerpoint/2010/main" xmlns="" val="29222903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700808"/>
            <a:ext cx="8826184" cy="4752528"/>
          </a:xfrm>
        </p:spPr>
        <p:txBody>
          <a:bodyPr>
            <a:noAutofit/>
          </a:bodyPr>
          <a:lstStyle/>
          <a:p>
            <a:pPr marL="82296" indent="0">
              <a:buNone/>
            </a:pPr>
            <a:r>
              <a:rPr lang="ar-SA" sz="2300" dirty="0"/>
              <a:t/>
            </a:r>
            <a:br>
              <a:rPr lang="ar-SA" sz="2300" dirty="0"/>
            </a:br>
            <a:r>
              <a:rPr lang="ar-SA" sz="2400" b="1" dirty="0"/>
              <a:t>إن أخاك شاب حليم صامت دعج العينين إن اخاك شاب حليم صامت دعج العينين </a:t>
            </a:r>
            <a:r>
              <a:rPr lang="ar-SA" sz="2400" dirty="0"/>
              <a:t/>
            </a:r>
            <a:br>
              <a:rPr lang="ar-SA" sz="2400" dirty="0"/>
            </a:br>
            <a:r>
              <a:rPr lang="ar-SA" sz="2400" b="1" dirty="0"/>
              <a:t/>
            </a:r>
            <a:br>
              <a:rPr lang="ar-SA" sz="2400" b="1" dirty="0"/>
            </a:br>
            <a:r>
              <a:rPr lang="ar-SA" sz="2400" b="1" dirty="0" smtClean="0"/>
              <a:t>إن </a:t>
            </a:r>
            <a:r>
              <a:rPr lang="ar-SA" sz="2400" b="1" dirty="0"/>
              <a:t>أخاك شاب حليم صامت دعج العينين إن اخاك شاب حليم صامت دعج العينين </a:t>
            </a:r>
            <a:r>
              <a:rPr lang="ar-SA" sz="2400" dirty="0"/>
              <a:t/>
            </a:r>
            <a:br>
              <a:rPr lang="ar-SA" sz="2400" dirty="0"/>
            </a:br>
            <a:r>
              <a:rPr lang="ar-SA" sz="2400" b="1" dirty="0"/>
              <a:t/>
            </a:r>
            <a:br>
              <a:rPr lang="ar-SA" sz="2400" b="1" dirty="0"/>
            </a:br>
            <a:r>
              <a:rPr lang="ar-SA" sz="2400" b="1" dirty="0" smtClean="0"/>
              <a:t>إن </a:t>
            </a:r>
            <a:r>
              <a:rPr lang="ar-SA" sz="2400" b="1" dirty="0"/>
              <a:t>أخاك شاب حليم صامت دعج العينين إن اخاك شاب حليم صامت دعج العينين </a:t>
            </a:r>
            <a:r>
              <a:rPr lang="ar-SA" sz="2400" dirty="0"/>
              <a:t/>
            </a:r>
            <a:br>
              <a:rPr lang="ar-SA" sz="2400" dirty="0"/>
            </a:br>
            <a:r>
              <a:rPr lang="ar-SA" sz="2400" dirty="0"/>
              <a:t/>
            </a:r>
            <a:br>
              <a:rPr lang="ar-SA" sz="2400" dirty="0"/>
            </a:br>
            <a:r>
              <a:rPr lang="ar-SA" sz="2400" b="1" dirty="0"/>
              <a:t>إن أخاك شاب حليم صامت دعج العينين إن اخاك شاب حليم صامت دعج العينين </a:t>
            </a:r>
            <a:r>
              <a:rPr lang="ar-SA" sz="2400" dirty="0"/>
              <a:t/>
            </a:r>
            <a:br>
              <a:rPr lang="ar-SA" sz="2400" dirty="0"/>
            </a:br>
            <a:endParaRPr lang="ar-SA" sz="2400" dirty="0" smtClean="0"/>
          </a:p>
          <a:p>
            <a:pPr marL="82296" indent="0">
              <a:buNone/>
            </a:pPr>
            <a:r>
              <a:rPr lang="ar-SA" sz="2400" b="1" dirty="0" smtClean="0"/>
              <a:t>إن </a:t>
            </a:r>
            <a:r>
              <a:rPr lang="ar-SA" sz="2400" b="1" dirty="0"/>
              <a:t>أخاك شاب حليم صامت دعج العينين إن اخاك شاب حليم صامت دعج العينين </a:t>
            </a:r>
            <a:r>
              <a:rPr lang="ar-SA" sz="2300" dirty="0"/>
              <a:t/>
            </a:r>
            <a:br>
              <a:rPr lang="ar-SA" sz="2300" dirty="0"/>
            </a:br>
            <a:endParaRPr lang="ar-SA" sz="2300" b="1" dirty="0"/>
          </a:p>
        </p:txBody>
      </p:sp>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الاول 2-8</a:t>
            </a:r>
            <a:endParaRPr lang="ar-SA" dirty="0">
              <a:effectLst/>
            </a:endParaRPr>
          </a:p>
        </p:txBody>
      </p:sp>
    </p:spTree>
    <p:extLst>
      <p:ext uri="{BB962C8B-B14F-4D97-AF65-F5344CB8AC3E}">
        <p14:creationId xmlns:p14="http://schemas.microsoft.com/office/powerpoint/2010/main" xmlns="" val="1788438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03648" y="1745432"/>
            <a:ext cx="7498080" cy="5112568"/>
          </a:xfrm>
        </p:spPr>
        <p:txBody>
          <a:bodyPr>
            <a:noAutofit/>
          </a:bodyPr>
          <a:lstStyle/>
          <a:p>
            <a:pPr marL="457200" indent="-457200"/>
            <a:r>
              <a:rPr lang="ar-SA" sz="3200" b="1" dirty="0" smtClean="0">
                <a:solidFill>
                  <a:schemeClr val="tx1">
                    <a:lumMod val="95000"/>
                    <a:lumOff val="5000"/>
                  </a:schemeClr>
                </a:solidFill>
                <a:latin typeface="Traditional Arabic" pitchFamily="2" charset="-78"/>
                <a:cs typeface="Traditional Arabic" pitchFamily="2" charset="-78"/>
              </a:rPr>
              <a:t>تبقي </a:t>
            </a:r>
            <a:r>
              <a:rPr lang="ar-SA" sz="3200" b="1" dirty="0">
                <a:solidFill>
                  <a:schemeClr val="tx1">
                    <a:lumMod val="95000"/>
                    <a:lumOff val="5000"/>
                  </a:schemeClr>
                </a:solidFill>
                <a:latin typeface="Traditional Arabic" pitchFamily="2" charset="-78"/>
                <a:cs typeface="Traditional Arabic" pitchFamily="2" charset="-78"/>
              </a:rPr>
              <a:t>أصابع اليدين على صف </a:t>
            </a:r>
            <a:r>
              <a:rPr lang="ar-SA" sz="3200" b="1" dirty="0" err="1">
                <a:solidFill>
                  <a:schemeClr val="tx1">
                    <a:lumMod val="95000"/>
                    <a:lumOff val="5000"/>
                  </a:schemeClr>
                </a:solidFill>
                <a:latin typeface="Traditional Arabic" pitchFamily="2" charset="-78"/>
                <a:cs typeface="Traditional Arabic" pitchFamily="2" charset="-78"/>
              </a:rPr>
              <a:t>الإرتكاز</a:t>
            </a:r>
            <a:r>
              <a:rPr lang="ar-SA" sz="3200" b="1" dirty="0">
                <a:solidFill>
                  <a:schemeClr val="tx1">
                    <a:lumMod val="95000"/>
                    <a:lumOff val="5000"/>
                  </a:schemeClr>
                </a:solidFill>
                <a:latin typeface="Traditional Arabic" pitchFamily="2" charset="-78"/>
                <a:cs typeface="Traditional Arabic" pitchFamily="2" charset="-78"/>
              </a:rPr>
              <a:t> حسب المكان المخصص لكل اصبع ومنه </a:t>
            </a:r>
            <a:r>
              <a:rPr lang="ar-SA" sz="3200" b="1" dirty="0" smtClean="0">
                <a:solidFill>
                  <a:schemeClr val="tx1">
                    <a:lumMod val="95000"/>
                    <a:lumOff val="5000"/>
                  </a:schemeClr>
                </a:solidFill>
                <a:latin typeface="Traditional Arabic" pitchFamily="2" charset="-78"/>
                <a:cs typeface="Traditional Arabic" pitchFamily="2" charset="-78"/>
              </a:rPr>
              <a:t>تنقلينه </a:t>
            </a:r>
            <a:r>
              <a:rPr lang="ar-SA" sz="3200" b="1" dirty="0" smtClean="0">
                <a:solidFill>
                  <a:schemeClr val="tx1">
                    <a:lumMod val="95000"/>
                    <a:lumOff val="5000"/>
                  </a:schemeClr>
                </a:solidFill>
                <a:latin typeface="Traditional Arabic" pitchFamily="2" charset="-78"/>
                <a:cs typeface="Traditional Arabic" pitchFamily="2" charset="-78"/>
              </a:rPr>
              <a:t>إلى </a:t>
            </a:r>
            <a:r>
              <a:rPr lang="ar-SA" sz="3200" b="1" dirty="0">
                <a:solidFill>
                  <a:schemeClr val="tx1">
                    <a:lumMod val="95000"/>
                    <a:lumOff val="5000"/>
                  </a:schemeClr>
                </a:solidFill>
                <a:latin typeface="Traditional Arabic" pitchFamily="2" charset="-78"/>
                <a:cs typeface="Traditional Arabic" pitchFamily="2" charset="-78"/>
              </a:rPr>
              <a:t>الصفوف الأخرى لضغط الحرف المراد ثم يعود إلى مكانه المخصص في صف </a:t>
            </a:r>
            <a:r>
              <a:rPr lang="ar-SA" sz="3200" b="1" dirty="0" err="1">
                <a:solidFill>
                  <a:schemeClr val="tx1">
                    <a:lumMod val="95000"/>
                    <a:lumOff val="5000"/>
                  </a:schemeClr>
                </a:solidFill>
                <a:latin typeface="Traditional Arabic" pitchFamily="2" charset="-78"/>
                <a:cs typeface="Traditional Arabic" pitchFamily="2" charset="-78"/>
              </a:rPr>
              <a:t>الإرتكاز</a:t>
            </a:r>
            <a:r>
              <a:rPr lang="ar-SA" sz="3200" b="1" dirty="0">
                <a:solidFill>
                  <a:schemeClr val="tx1">
                    <a:lumMod val="95000"/>
                    <a:lumOff val="5000"/>
                  </a:schemeClr>
                </a:solidFill>
                <a:latin typeface="Traditional Arabic" pitchFamily="2" charset="-78"/>
                <a:cs typeface="Traditional Arabic" pitchFamily="2" charset="-78"/>
              </a:rPr>
              <a:t> من غير رفع باقي </a:t>
            </a:r>
            <a:r>
              <a:rPr lang="ar-SA" sz="3200" b="1" dirty="0" smtClean="0">
                <a:solidFill>
                  <a:schemeClr val="tx1">
                    <a:lumMod val="95000"/>
                    <a:lumOff val="5000"/>
                  </a:schemeClr>
                </a:solidFill>
                <a:latin typeface="Traditional Arabic" pitchFamily="2" charset="-78"/>
                <a:cs typeface="Traditional Arabic" pitchFamily="2" charset="-78"/>
              </a:rPr>
              <a:t>الأصابع .</a:t>
            </a:r>
          </a:p>
          <a:p>
            <a:pPr marL="457200" indent="-457200"/>
            <a:endParaRPr lang="ar-SA" sz="3200" b="1" dirty="0">
              <a:solidFill>
                <a:schemeClr val="tx1">
                  <a:lumMod val="95000"/>
                  <a:lumOff val="5000"/>
                </a:schemeClr>
              </a:solidFill>
              <a:latin typeface="Traditional Arabic" pitchFamily="2" charset="-78"/>
              <a:cs typeface="Traditional Arabic" pitchFamily="2" charset="-78"/>
            </a:endParaRPr>
          </a:p>
          <a:p>
            <a:pPr marL="457200" indent="-457200"/>
            <a:r>
              <a:rPr lang="ar-SA" sz="3200" b="1" dirty="0" smtClean="0">
                <a:solidFill>
                  <a:schemeClr val="tx1">
                    <a:lumMod val="95000"/>
                    <a:lumOff val="5000"/>
                  </a:schemeClr>
                </a:solidFill>
                <a:latin typeface="Traditional Arabic" pitchFamily="2" charset="-78"/>
                <a:cs typeface="Traditional Arabic" pitchFamily="2" charset="-78"/>
              </a:rPr>
              <a:t>ركزي </a:t>
            </a:r>
            <a:r>
              <a:rPr lang="ar-SA" sz="3200" b="1" dirty="0">
                <a:solidFill>
                  <a:schemeClr val="tx1">
                    <a:lumMod val="95000"/>
                    <a:lumOff val="5000"/>
                  </a:schemeClr>
                </a:solidFill>
                <a:latin typeface="Traditional Arabic" pitchFamily="2" charset="-78"/>
                <a:cs typeface="Traditional Arabic" pitchFamily="2" charset="-78"/>
              </a:rPr>
              <a:t>نظرك في الورقة أثناء </a:t>
            </a:r>
            <a:r>
              <a:rPr lang="ar-SA" sz="3200" b="1" dirty="0" smtClean="0">
                <a:solidFill>
                  <a:schemeClr val="tx1">
                    <a:lumMod val="95000"/>
                    <a:lumOff val="5000"/>
                  </a:schemeClr>
                </a:solidFill>
                <a:latin typeface="Traditional Arabic" pitchFamily="2" charset="-78"/>
                <a:cs typeface="Traditional Arabic" pitchFamily="2" charset="-78"/>
              </a:rPr>
              <a:t>الطباعة </a:t>
            </a:r>
            <a:r>
              <a:rPr lang="ar-SA" sz="3200" b="1" dirty="0">
                <a:solidFill>
                  <a:schemeClr val="tx1">
                    <a:lumMod val="95000"/>
                    <a:lumOff val="5000"/>
                  </a:schemeClr>
                </a:solidFill>
                <a:latin typeface="Traditional Arabic" pitchFamily="2" charset="-78"/>
                <a:cs typeface="Traditional Arabic" pitchFamily="2" charset="-78"/>
              </a:rPr>
              <a:t>ولا </a:t>
            </a:r>
            <a:r>
              <a:rPr lang="ar-SA" sz="3200" b="1" dirty="0" err="1" smtClean="0">
                <a:solidFill>
                  <a:schemeClr val="tx1">
                    <a:lumMod val="95000"/>
                    <a:lumOff val="5000"/>
                  </a:schemeClr>
                </a:solidFill>
                <a:latin typeface="Traditional Arabic" pitchFamily="2" charset="-78"/>
                <a:cs typeface="Traditional Arabic" pitchFamily="2" charset="-78"/>
              </a:rPr>
              <a:t>تنظري</a:t>
            </a:r>
            <a:r>
              <a:rPr lang="ar-SA" sz="3200" b="1" dirty="0" smtClean="0">
                <a:solidFill>
                  <a:schemeClr val="tx1">
                    <a:lumMod val="95000"/>
                    <a:lumOff val="5000"/>
                  </a:schemeClr>
                </a:solidFill>
                <a:latin typeface="Traditional Arabic" pitchFamily="2" charset="-78"/>
                <a:cs typeface="Traditional Arabic" pitchFamily="2" charset="-78"/>
              </a:rPr>
              <a:t> </a:t>
            </a:r>
            <a:r>
              <a:rPr lang="ar-SA" sz="3200" b="1" dirty="0">
                <a:solidFill>
                  <a:schemeClr val="tx1">
                    <a:lumMod val="95000"/>
                    <a:lumOff val="5000"/>
                  </a:schemeClr>
                </a:solidFill>
                <a:latin typeface="Traditional Arabic" pitchFamily="2" charset="-78"/>
                <a:cs typeface="Traditional Arabic" pitchFamily="2" charset="-78"/>
              </a:rPr>
              <a:t>إلى لوحة المفاتيح </a:t>
            </a:r>
            <a:r>
              <a:rPr lang="ar-SA" sz="3200" b="1" dirty="0" err="1" smtClean="0">
                <a:solidFill>
                  <a:schemeClr val="tx1">
                    <a:lumMod val="95000"/>
                    <a:lumOff val="5000"/>
                  </a:schemeClr>
                </a:solidFill>
                <a:latin typeface="Traditional Arabic" pitchFamily="2" charset="-78"/>
                <a:cs typeface="Traditional Arabic" pitchFamily="2" charset="-78"/>
              </a:rPr>
              <a:t>مطلقا.</a:t>
            </a:r>
            <a:r>
              <a:rPr lang="ar-SA" sz="3200" b="1" dirty="0">
                <a:solidFill>
                  <a:schemeClr val="tx1">
                    <a:lumMod val="95000"/>
                    <a:lumOff val="5000"/>
                  </a:schemeClr>
                </a:solidFill>
                <a:latin typeface="Traditional Arabic" pitchFamily="2" charset="-78"/>
                <a:cs typeface="Traditional Arabic" pitchFamily="2" charset="-78"/>
              </a:rPr>
              <a:t/>
            </a:r>
            <a:br>
              <a:rPr lang="ar-SA" sz="3200" b="1" dirty="0">
                <a:solidFill>
                  <a:schemeClr val="tx1">
                    <a:lumMod val="95000"/>
                    <a:lumOff val="5000"/>
                  </a:schemeClr>
                </a:solidFill>
                <a:latin typeface="Traditional Arabic" pitchFamily="2" charset="-78"/>
                <a:cs typeface="Traditional Arabic" pitchFamily="2" charset="-78"/>
              </a:rPr>
            </a:br>
            <a:r>
              <a:rPr lang="ar-SA" sz="3600" b="1" dirty="0">
                <a:solidFill>
                  <a:srgbClr val="C00000"/>
                </a:solidFill>
              </a:rPr>
              <a:t/>
            </a:r>
            <a:br>
              <a:rPr lang="ar-SA" sz="3600" b="1" dirty="0">
                <a:solidFill>
                  <a:srgbClr val="C00000"/>
                </a:solidFill>
              </a:rPr>
            </a:br>
            <a:endParaRPr lang="ar-SA" sz="3600" b="1" dirty="0">
              <a:solidFill>
                <a:srgbClr val="C00000"/>
              </a:solidFill>
            </a:endParaRPr>
          </a:p>
        </p:txBody>
      </p:sp>
      <p:sp>
        <p:nvSpPr>
          <p:cNvPr id="2" name="عنوان 1"/>
          <p:cNvSpPr>
            <a:spLocks noGrp="1"/>
          </p:cNvSpPr>
          <p:nvPr>
            <p:ph type="title"/>
          </p:nvPr>
        </p:nvSpPr>
        <p:spPr>
          <a:xfrm>
            <a:off x="1475656" y="548680"/>
            <a:ext cx="7498080" cy="720080"/>
          </a:xfrm>
        </p:spPr>
        <p:txBody>
          <a:bodyPr>
            <a:normAutofit/>
          </a:bodyPr>
          <a:lstStyle/>
          <a:p>
            <a:pPr algn="ctr"/>
            <a:r>
              <a:rPr lang="ar-SA" dirty="0" smtClean="0"/>
              <a:t>لا تنس أن ...</a:t>
            </a:r>
            <a:endParaRPr lang="ar-SA" dirty="0"/>
          </a:p>
        </p:txBody>
      </p:sp>
    </p:spTree>
    <p:extLst>
      <p:ext uri="{BB962C8B-B14F-4D97-AF65-F5344CB8AC3E}">
        <p14:creationId xmlns:p14="http://schemas.microsoft.com/office/powerpoint/2010/main" xmlns="" val="21471364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412776"/>
            <a:ext cx="8826184" cy="5040560"/>
          </a:xfrm>
        </p:spPr>
        <p:txBody>
          <a:bodyPr>
            <a:noAutofit/>
          </a:bodyPr>
          <a:lstStyle/>
          <a:p>
            <a:pPr marL="82296" indent="0">
              <a:buNone/>
            </a:pP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r>
              <a:rPr lang="ar-SA" sz="2600" dirty="0"/>
              <a:t/>
            </a:r>
            <a:br>
              <a:rPr lang="ar-SA" sz="2600" dirty="0"/>
            </a:br>
            <a:r>
              <a:rPr lang="ar-SA" sz="2600" b="1" dirty="0"/>
              <a:t>إنما الشيخ من يدب دبيبا إنما الشيخ من يدب دبيبا إنما الشيخ من ديب دبيبا</a:t>
            </a:r>
            <a:r>
              <a:rPr lang="ar-SA" sz="2600" dirty="0"/>
              <a:t/>
            </a:r>
            <a:br>
              <a:rPr lang="ar-SA" sz="2600" dirty="0"/>
            </a:br>
            <a:r>
              <a:rPr lang="ar-SA" sz="2600" b="1" dirty="0"/>
              <a:t/>
            </a:r>
            <a:br>
              <a:rPr lang="ar-SA" sz="2600" b="1" dirty="0"/>
            </a:br>
            <a:endParaRPr lang="ar-SA" sz="2600" b="1" dirty="0"/>
          </a:p>
        </p:txBody>
      </p:sp>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الثاني 2-9</a:t>
            </a:r>
            <a:endParaRPr lang="ar-SA" dirty="0">
              <a:effectLst/>
            </a:endParaRPr>
          </a:p>
        </p:txBody>
      </p:sp>
    </p:spTree>
    <p:extLst>
      <p:ext uri="{BB962C8B-B14F-4D97-AF65-F5344CB8AC3E}">
        <p14:creationId xmlns:p14="http://schemas.microsoft.com/office/powerpoint/2010/main" xmlns="" val="12757849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204864"/>
            <a:ext cx="8826184" cy="3168352"/>
          </a:xfrm>
        </p:spPr>
        <p:txBody>
          <a:bodyPr>
            <a:noAutofit/>
          </a:bodyPr>
          <a:lstStyle/>
          <a:p>
            <a:pPr marL="82296" indent="0">
              <a:buNone/>
            </a:pPr>
            <a:r>
              <a:rPr lang="ar-SA" sz="2400" b="1" dirty="0"/>
              <a:t>قال هاشم إن الثمن غال جدا قال هاشم إن الثمن غال جدا قال هاشم إن الثمن غال جدا</a:t>
            </a:r>
            <a:r>
              <a:rPr lang="ar-SA" sz="2400" dirty="0"/>
              <a:t/>
            </a:r>
            <a:br>
              <a:rPr lang="ar-SA" sz="2400" dirty="0"/>
            </a:br>
            <a:r>
              <a:rPr lang="ar-SA" sz="2400" b="1" dirty="0"/>
              <a:t/>
            </a:r>
            <a:br>
              <a:rPr lang="ar-SA" sz="2400" b="1" dirty="0"/>
            </a:br>
            <a:r>
              <a:rPr lang="ar-SA" sz="2400" dirty="0"/>
              <a:t/>
            </a:r>
            <a:br>
              <a:rPr lang="ar-SA" sz="2400" dirty="0"/>
            </a:br>
            <a:r>
              <a:rPr lang="ar-SA" sz="2400" b="1" dirty="0"/>
              <a:t>قال هاشم إن الثمن غال جدا قال هاشم إن الثمن غال جدا قال هاشم إن الثمن غال جدا</a:t>
            </a:r>
            <a:r>
              <a:rPr lang="ar-SA" sz="2400" dirty="0"/>
              <a:t/>
            </a:r>
            <a:br>
              <a:rPr lang="ar-SA" sz="2400" dirty="0"/>
            </a:br>
            <a:r>
              <a:rPr lang="ar-SA" sz="2400" b="1" dirty="0"/>
              <a:t/>
            </a:r>
            <a:br>
              <a:rPr lang="ar-SA" sz="2400" b="1" dirty="0"/>
            </a:br>
            <a:r>
              <a:rPr lang="ar-SA" sz="2400" dirty="0"/>
              <a:t/>
            </a:r>
            <a:br>
              <a:rPr lang="ar-SA" sz="2400" dirty="0"/>
            </a:br>
            <a:r>
              <a:rPr lang="ar-SA" sz="2400" b="1" dirty="0"/>
              <a:t>قال هاشم إن الثمن غال جدا قال هاشم إن الثمن غال جدا قال هاشم إن الثمن غال جدا</a:t>
            </a:r>
            <a:r>
              <a:rPr lang="ar-SA" sz="2400" dirty="0"/>
              <a:t/>
            </a:r>
            <a:br>
              <a:rPr lang="ar-SA" sz="2400" dirty="0"/>
            </a:br>
            <a:r>
              <a:rPr lang="ar-SA" sz="2400" b="1" dirty="0"/>
              <a:t/>
            </a:r>
            <a:br>
              <a:rPr lang="ar-SA" sz="2400" b="1" dirty="0"/>
            </a:br>
            <a:endParaRPr lang="ar-SA" sz="2300" b="1" dirty="0"/>
          </a:p>
        </p:txBody>
      </p:sp>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الثالث 2-10</a:t>
            </a:r>
            <a:endParaRPr lang="ar-SA" dirty="0">
              <a:effectLst/>
            </a:endParaRPr>
          </a:p>
        </p:txBody>
      </p:sp>
    </p:spTree>
    <p:extLst>
      <p:ext uri="{BB962C8B-B14F-4D97-AF65-F5344CB8AC3E}">
        <p14:creationId xmlns:p14="http://schemas.microsoft.com/office/powerpoint/2010/main" xmlns="" val="21223996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340768"/>
            <a:ext cx="8826184" cy="4680520"/>
          </a:xfrm>
        </p:spPr>
        <p:txBody>
          <a:bodyPr>
            <a:noAutofit/>
          </a:bodyPr>
          <a:lstStyle/>
          <a:p>
            <a:pPr marL="82296" indent="0">
              <a:buNone/>
            </a:pPr>
            <a:r>
              <a:rPr lang="ar-SA" sz="2800" b="1" dirty="0" smtClean="0"/>
              <a:t>إن </a:t>
            </a:r>
            <a:r>
              <a:rPr lang="ar-SA" sz="2800" b="1" dirty="0"/>
              <a:t>جميل الهاشمي شيخ صالح إن جميل الهاشمي شيخ صالح إن جميل الهاشمي شيخ صالح</a:t>
            </a:r>
            <a:r>
              <a:rPr lang="ar-SA" sz="2800" dirty="0"/>
              <a:t/>
            </a:r>
            <a:br>
              <a:rPr lang="ar-SA" sz="2800" dirty="0"/>
            </a:br>
            <a:r>
              <a:rPr lang="ar-SA" sz="2800" b="1" dirty="0"/>
              <a:t/>
            </a:r>
            <a:br>
              <a:rPr lang="ar-SA" sz="2800" b="1" dirty="0"/>
            </a:br>
            <a:r>
              <a:rPr lang="ar-SA" sz="2800" dirty="0"/>
              <a:t/>
            </a:r>
            <a:br>
              <a:rPr lang="ar-SA" sz="2800" dirty="0"/>
            </a:br>
            <a:r>
              <a:rPr lang="ar-SA" sz="2800" b="1" dirty="0"/>
              <a:t>إن جميل الهاشمي شيخ صالح إن جميل الهاشمي شيخ صالح إن جميل الهاشمي شيخ صالح</a:t>
            </a:r>
            <a:r>
              <a:rPr lang="ar-SA" sz="2800" dirty="0"/>
              <a:t/>
            </a:r>
            <a:br>
              <a:rPr lang="ar-SA" sz="2800" dirty="0"/>
            </a:br>
            <a:r>
              <a:rPr lang="ar-SA" sz="2800" b="1" dirty="0"/>
              <a:t/>
            </a:r>
            <a:br>
              <a:rPr lang="ar-SA" sz="2800" b="1" dirty="0"/>
            </a:br>
            <a:r>
              <a:rPr lang="ar-SA" sz="2800" dirty="0"/>
              <a:t/>
            </a:r>
            <a:br>
              <a:rPr lang="ar-SA" sz="2800" dirty="0"/>
            </a:br>
            <a:r>
              <a:rPr lang="ar-SA" sz="2800" b="1" dirty="0"/>
              <a:t>إن جميل الهاشمي شيخ صالح إن جميل الهاشمي شيخ صالح إن جميل الهاشمي شيخ صالح</a:t>
            </a:r>
            <a:endParaRPr lang="ar-SA" sz="2400" b="1" dirty="0"/>
          </a:p>
        </p:txBody>
      </p:sp>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الرابع 2-11</a:t>
            </a:r>
            <a:endParaRPr lang="ar-SA" dirty="0">
              <a:effectLst/>
            </a:endParaRPr>
          </a:p>
        </p:txBody>
      </p:sp>
    </p:spTree>
    <p:extLst>
      <p:ext uri="{BB962C8B-B14F-4D97-AF65-F5344CB8AC3E}">
        <p14:creationId xmlns:p14="http://schemas.microsoft.com/office/powerpoint/2010/main" xmlns="" val="25550750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1196752"/>
            <a:ext cx="8218160" cy="5112568"/>
          </a:xfrm>
        </p:spPr>
        <p:txBody>
          <a:bodyPr>
            <a:noAutofit/>
          </a:bodyPr>
          <a:lstStyle/>
          <a:p>
            <a:pPr marL="0" indent="0">
              <a:buNone/>
            </a:pPr>
            <a:r>
              <a:rPr lang="ar-SA" sz="2800" b="1" dirty="0" smtClean="0">
                <a:solidFill>
                  <a:srgbClr val="C00000"/>
                </a:solidFill>
              </a:rPr>
              <a:t>1- </a:t>
            </a:r>
            <a:r>
              <a:rPr lang="ar-SA" sz="2800" b="1" dirty="0">
                <a:solidFill>
                  <a:srgbClr val="C00000"/>
                </a:solidFill>
              </a:rPr>
              <a:t>لعمل سطر خلال كتابتنا نستخدم زر </a:t>
            </a:r>
            <a:r>
              <a:rPr lang="en-US" sz="2800" b="1" dirty="0" smtClean="0">
                <a:solidFill>
                  <a:srgbClr val="C00000"/>
                </a:solidFill>
              </a:rPr>
              <a:t>Enter</a:t>
            </a:r>
            <a:r>
              <a:rPr lang="ar-SA" sz="2800" b="1" dirty="0" smtClean="0">
                <a:solidFill>
                  <a:srgbClr val="C00000"/>
                </a:solidFill>
              </a:rPr>
              <a:t> </a:t>
            </a:r>
            <a:r>
              <a:rPr lang="ar-SA" sz="2800" b="1" dirty="0">
                <a:solidFill>
                  <a:srgbClr val="C00000"/>
                </a:solidFill>
              </a:rPr>
              <a:t>،وهذا </a:t>
            </a:r>
            <a:r>
              <a:rPr lang="ar-SA" sz="2800" b="1" dirty="0" err="1">
                <a:solidFill>
                  <a:srgbClr val="C00000"/>
                </a:solidFill>
              </a:rPr>
              <a:t>شئ</a:t>
            </a:r>
            <a:r>
              <a:rPr lang="ar-SA" sz="2800" b="1" dirty="0">
                <a:solidFill>
                  <a:srgbClr val="C00000"/>
                </a:solidFill>
              </a:rPr>
              <a:t> كلنا نعرفه ،ولكن لضغطه أثناء كتابتنا السريعة ودون النظر على </a:t>
            </a:r>
            <a:r>
              <a:rPr lang="ar-SA" sz="2800" b="1" dirty="0" smtClean="0">
                <a:solidFill>
                  <a:srgbClr val="C00000"/>
                </a:solidFill>
              </a:rPr>
              <a:t>لوحة المفاتيح</a:t>
            </a:r>
            <a:r>
              <a:rPr lang="ar-SA" sz="2800" b="1" dirty="0" smtClean="0">
                <a:solidFill>
                  <a:srgbClr val="C00000"/>
                </a:solidFill>
              </a:rPr>
              <a:t> </a:t>
            </a:r>
            <a:r>
              <a:rPr lang="ar-SA" sz="2800" b="1" dirty="0">
                <a:solidFill>
                  <a:srgbClr val="C00000"/>
                </a:solidFill>
              </a:rPr>
              <a:t>نستخدم في الضغط على </a:t>
            </a:r>
            <a:r>
              <a:rPr lang="ar-SA" sz="2800" b="1" dirty="0" smtClean="0">
                <a:solidFill>
                  <a:srgbClr val="C00000"/>
                </a:solidFill>
              </a:rPr>
              <a:t>زر</a:t>
            </a:r>
            <a:r>
              <a:rPr lang="en-US" sz="2800" b="1" dirty="0" smtClean="0">
                <a:solidFill>
                  <a:srgbClr val="C00000"/>
                </a:solidFill>
              </a:rPr>
              <a:t> Enter</a:t>
            </a:r>
            <a:r>
              <a:rPr lang="ar-SA" sz="2800" b="1" dirty="0" smtClean="0">
                <a:solidFill>
                  <a:srgbClr val="C00000"/>
                </a:solidFill>
              </a:rPr>
              <a:t> اصبع </a:t>
            </a:r>
            <a:r>
              <a:rPr lang="ar-SA" sz="2800" b="1" dirty="0">
                <a:solidFill>
                  <a:srgbClr val="C00000"/>
                </a:solidFill>
              </a:rPr>
              <a:t>يدنا اليمنى الخنصر ،وبعد قليل من التمرين ستجد أن هذا الأمر ممتع حقاً .</a:t>
            </a:r>
            <a:r>
              <a:rPr lang="ar-SA" sz="2800" dirty="0">
                <a:solidFill>
                  <a:srgbClr val="C00000"/>
                </a:solidFill>
              </a:rPr>
              <a:t/>
            </a:r>
            <a:br>
              <a:rPr lang="ar-SA" sz="2800" dirty="0">
                <a:solidFill>
                  <a:srgbClr val="C00000"/>
                </a:solidFill>
              </a:rPr>
            </a:br>
            <a:r>
              <a:rPr lang="ar-SA" sz="2800" dirty="0">
                <a:solidFill>
                  <a:srgbClr val="C00000"/>
                </a:solidFill>
              </a:rPr>
              <a:t/>
            </a:r>
            <a:br>
              <a:rPr lang="ar-SA" sz="2800" dirty="0">
                <a:solidFill>
                  <a:srgbClr val="C00000"/>
                </a:solidFill>
              </a:rPr>
            </a:br>
            <a:r>
              <a:rPr lang="ar-SA" sz="2800" b="1" dirty="0">
                <a:solidFill>
                  <a:srgbClr val="C00000"/>
                </a:solidFill>
              </a:rPr>
              <a:t>2- لمسح أي حرف لا نريده وقد ضغطناه خطأً نستخدم نفس الإصبع وهو الخنصر الأيمن ولكن نضغط هذه المرة على الزر المرسوم عليه سهم يتجه نحو اليسار وهو أول زر على اليمين في نفس صف الأرقام فوق .</a:t>
            </a:r>
            <a:r>
              <a:rPr lang="ar-SA" sz="2800" dirty="0">
                <a:solidFill>
                  <a:srgbClr val="C00000"/>
                </a:solidFill>
              </a:rPr>
              <a:t/>
            </a:r>
            <a:br>
              <a:rPr lang="ar-SA" sz="2800" dirty="0">
                <a:solidFill>
                  <a:srgbClr val="C00000"/>
                </a:solidFill>
              </a:rPr>
            </a:br>
            <a:endParaRPr lang="ar-SA" sz="2800" b="1" dirty="0">
              <a:solidFill>
                <a:srgbClr val="C00000"/>
              </a:solidFill>
            </a:endParaRPr>
          </a:p>
        </p:txBody>
      </p:sp>
      <p:sp>
        <p:nvSpPr>
          <p:cNvPr id="2" name="عنوان 1"/>
          <p:cNvSpPr>
            <a:spLocks noGrp="1"/>
          </p:cNvSpPr>
          <p:nvPr>
            <p:ph type="title"/>
          </p:nvPr>
        </p:nvSpPr>
        <p:spPr>
          <a:xfrm>
            <a:off x="1403648" y="116632"/>
            <a:ext cx="7498080" cy="720080"/>
          </a:xfrm>
        </p:spPr>
        <p:txBody>
          <a:bodyPr>
            <a:normAutofit/>
          </a:bodyPr>
          <a:lstStyle/>
          <a:p>
            <a:pPr algn="ctr"/>
            <a:r>
              <a:rPr lang="ar-SA" dirty="0" smtClean="0"/>
              <a:t>قواعد هامه</a:t>
            </a:r>
            <a:endParaRPr lang="ar-SA" dirty="0"/>
          </a:p>
        </p:txBody>
      </p:sp>
    </p:spTree>
    <p:extLst>
      <p:ext uri="{BB962C8B-B14F-4D97-AF65-F5344CB8AC3E}">
        <p14:creationId xmlns:p14="http://schemas.microsoft.com/office/powerpoint/2010/main" xmlns="" val="3665256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457200" indent="-457200"/>
            <a:r>
              <a:rPr lang="ar-SA" sz="4400" b="1" u="sng" dirty="0" smtClean="0"/>
              <a:t>العربية</a:t>
            </a:r>
          </a:p>
          <a:p>
            <a:pPr marL="0" indent="0" algn="ctr">
              <a:buNone/>
            </a:pPr>
            <a:r>
              <a:rPr lang="ar-JO" sz="4400" dirty="0" smtClean="0"/>
              <a:t> (</a:t>
            </a:r>
            <a:r>
              <a:rPr lang="ar-SA" sz="4400" dirty="0" err="1" smtClean="0"/>
              <a:t>د،ج،ح،خ،هـ،ع،غ،ف،ق،ث،ص،ض</a:t>
            </a:r>
            <a:r>
              <a:rPr lang="ar-JO" sz="4400" dirty="0" smtClean="0"/>
              <a:t>)</a:t>
            </a:r>
            <a:r>
              <a:rPr lang="ar-SA" sz="4400" dirty="0" smtClean="0"/>
              <a:t>            </a:t>
            </a:r>
          </a:p>
          <a:p>
            <a:pPr marL="457200" indent="-457200"/>
            <a:endParaRPr lang="ar-SA" sz="4400" b="1" u="sng" dirty="0" smtClean="0"/>
          </a:p>
          <a:p>
            <a:pPr marL="82296" indent="0" algn="ctr">
              <a:buNone/>
            </a:pPr>
            <a:endParaRPr lang="ar-SA" sz="4400" dirty="0"/>
          </a:p>
        </p:txBody>
      </p:sp>
      <p:sp>
        <p:nvSpPr>
          <p:cNvPr id="2" name="عنوان 1"/>
          <p:cNvSpPr>
            <a:spLocks noGrp="1"/>
          </p:cNvSpPr>
          <p:nvPr>
            <p:ph type="title"/>
          </p:nvPr>
        </p:nvSpPr>
        <p:spPr/>
        <p:txBody>
          <a:bodyPr>
            <a:normAutofit/>
          </a:bodyPr>
          <a:lstStyle/>
          <a:p>
            <a:pPr algn="ctr"/>
            <a:r>
              <a:rPr lang="ar-SA" dirty="0" smtClean="0"/>
              <a:t>ماهي </a:t>
            </a:r>
            <a:r>
              <a:rPr lang="ar-JO" dirty="0" smtClean="0"/>
              <a:t>أحرف </a:t>
            </a:r>
            <a:r>
              <a:rPr lang="ar-SA" dirty="0" smtClean="0"/>
              <a:t>ال</a:t>
            </a:r>
            <a:r>
              <a:rPr lang="ar-JO" dirty="0" smtClean="0"/>
              <a:t>صف </a:t>
            </a:r>
            <a:r>
              <a:rPr lang="ar-SA" dirty="0" smtClean="0"/>
              <a:t>الثالث </a:t>
            </a:r>
            <a:endParaRPr lang="ar-SA" dirty="0"/>
          </a:p>
        </p:txBody>
      </p:sp>
    </p:spTree>
    <p:extLst>
      <p:ext uri="{BB962C8B-B14F-4D97-AF65-F5344CB8AC3E}">
        <p14:creationId xmlns:p14="http://schemas.microsoft.com/office/powerpoint/2010/main" xmlns="" val="2993067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260648"/>
            <a:ext cx="8748464" cy="7056784"/>
          </a:xfrm>
        </p:spPr>
        <p:txBody>
          <a:bodyPr>
            <a:noAutofit/>
          </a:bodyPr>
          <a:lstStyle/>
          <a:p>
            <a:pPr marL="457200" indent="-457200">
              <a:lnSpc>
                <a:spcPct val="150000"/>
              </a:lnSpc>
            </a:pPr>
            <a:r>
              <a:rPr lang="ar-SA" sz="2400" b="1" dirty="0">
                <a:latin typeface="Traditional Arabic" pitchFamily="2" charset="-78"/>
                <a:cs typeface="Traditional Arabic" pitchFamily="2" charset="-78"/>
              </a:rPr>
              <a:t>حرف الدال (د) : يختص به اصبع  </a:t>
            </a:r>
            <a:r>
              <a:rPr lang="ar-SA" sz="2400" dirty="0">
                <a:latin typeface="Traditional Arabic" pitchFamily="2" charset="-78"/>
                <a:cs typeface="Traditional Arabic" pitchFamily="2" charset="-78"/>
              </a:rPr>
              <a:t/>
            </a:r>
            <a:br>
              <a:rPr lang="ar-SA" sz="2400" dirty="0">
                <a:latin typeface="Traditional Arabic" pitchFamily="2" charset="-78"/>
                <a:cs typeface="Traditional Arabic" pitchFamily="2" charset="-78"/>
              </a:rPr>
            </a:br>
            <a:r>
              <a:rPr lang="ar-SA" sz="2400" b="1" dirty="0">
                <a:latin typeface="Traditional Arabic" pitchFamily="2" charset="-78"/>
                <a:cs typeface="Traditional Arabic" pitchFamily="2" charset="-78"/>
              </a:rPr>
              <a:t>حرف الجيم (ج): يختص به اصبع </a:t>
            </a:r>
            <a:r>
              <a:rPr lang="ar-SA" sz="2400" dirty="0">
                <a:latin typeface="Traditional Arabic" pitchFamily="2" charset="-78"/>
                <a:cs typeface="Traditional Arabic" pitchFamily="2" charset="-78"/>
              </a:rPr>
              <a:t/>
            </a:r>
            <a:br>
              <a:rPr lang="ar-SA" sz="2400" dirty="0">
                <a:latin typeface="Traditional Arabic" pitchFamily="2" charset="-78"/>
                <a:cs typeface="Traditional Arabic" pitchFamily="2" charset="-78"/>
              </a:rPr>
            </a:br>
            <a:r>
              <a:rPr lang="ar-SA" sz="2400" b="1" dirty="0">
                <a:latin typeface="Traditional Arabic" pitchFamily="2" charset="-78"/>
                <a:cs typeface="Traditional Arabic" pitchFamily="2" charset="-78"/>
              </a:rPr>
              <a:t>حرف الحاء (ح): يختص به اصبع </a:t>
            </a:r>
            <a:r>
              <a:rPr lang="ar-SA" sz="2400" b="1" dirty="0" smtClean="0">
                <a:solidFill>
                  <a:srgbClr val="FF0000"/>
                </a:solidFill>
                <a:latin typeface="Traditional Arabic" pitchFamily="2" charset="-78"/>
                <a:cs typeface="Traditional Arabic" pitchFamily="2" charset="-78"/>
              </a:rPr>
              <a:t> </a:t>
            </a:r>
            <a:r>
              <a:rPr lang="ar-SA" sz="2400" dirty="0">
                <a:latin typeface="Traditional Arabic" pitchFamily="2" charset="-78"/>
                <a:cs typeface="Traditional Arabic" pitchFamily="2" charset="-78"/>
              </a:rPr>
              <a:t/>
            </a:r>
            <a:br>
              <a:rPr lang="ar-SA" sz="2400" dirty="0">
                <a:latin typeface="Traditional Arabic" pitchFamily="2" charset="-78"/>
                <a:cs typeface="Traditional Arabic" pitchFamily="2" charset="-78"/>
              </a:rPr>
            </a:br>
            <a:r>
              <a:rPr lang="ar-SA" sz="2400" b="1" dirty="0">
                <a:latin typeface="Traditional Arabic" pitchFamily="2" charset="-78"/>
                <a:cs typeface="Traditional Arabic" pitchFamily="2" charset="-78"/>
              </a:rPr>
              <a:t>حرف الخاء (خ) : يختص به اصبع  </a:t>
            </a:r>
            <a:r>
              <a:rPr lang="ar-SA" sz="2400" dirty="0">
                <a:latin typeface="Traditional Arabic" pitchFamily="2" charset="-78"/>
                <a:cs typeface="Traditional Arabic" pitchFamily="2" charset="-78"/>
              </a:rPr>
              <a:t/>
            </a:r>
            <a:br>
              <a:rPr lang="ar-SA" sz="2400" dirty="0">
                <a:latin typeface="Traditional Arabic" pitchFamily="2" charset="-78"/>
                <a:cs typeface="Traditional Arabic" pitchFamily="2" charset="-78"/>
              </a:rPr>
            </a:br>
            <a:r>
              <a:rPr lang="ar-SA" sz="2400" b="1" dirty="0">
                <a:latin typeface="Traditional Arabic" pitchFamily="2" charset="-78"/>
                <a:cs typeface="Traditional Arabic" pitchFamily="2" charset="-78"/>
              </a:rPr>
              <a:t>حرف الهاء (هـ) : يختص به اصبع </a:t>
            </a:r>
            <a:r>
              <a:rPr lang="ar-SA" sz="2400" dirty="0">
                <a:latin typeface="Traditional Arabic" pitchFamily="2" charset="-78"/>
                <a:cs typeface="Traditional Arabic" pitchFamily="2" charset="-78"/>
              </a:rPr>
              <a:t/>
            </a:r>
            <a:br>
              <a:rPr lang="ar-SA" sz="2400" dirty="0">
                <a:latin typeface="Traditional Arabic" pitchFamily="2" charset="-78"/>
                <a:cs typeface="Traditional Arabic" pitchFamily="2" charset="-78"/>
              </a:rPr>
            </a:br>
            <a:r>
              <a:rPr lang="ar-SA" sz="2400" b="1" dirty="0">
                <a:latin typeface="Traditional Arabic" pitchFamily="2" charset="-78"/>
                <a:cs typeface="Traditional Arabic" pitchFamily="2" charset="-78"/>
              </a:rPr>
              <a:t>حرف العين ( ع) : يختص به </a:t>
            </a:r>
            <a:r>
              <a:rPr lang="ar-SA" sz="2400" b="1" dirty="0" smtClean="0">
                <a:latin typeface="Traditional Arabic" pitchFamily="2" charset="-78"/>
                <a:cs typeface="Traditional Arabic" pitchFamily="2" charset="-78"/>
              </a:rPr>
              <a:t>اصبع</a:t>
            </a:r>
            <a:r>
              <a:rPr lang="ar-SA" sz="2400" dirty="0">
                <a:solidFill>
                  <a:srgbClr val="FF0000"/>
                </a:solidFill>
                <a:latin typeface="Traditional Arabic" pitchFamily="2" charset="-78"/>
                <a:cs typeface="Traditional Arabic" pitchFamily="2" charset="-78"/>
              </a:rPr>
              <a:t/>
            </a:r>
            <a:br>
              <a:rPr lang="ar-SA" sz="2400" dirty="0">
                <a:solidFill>
                  <a:srgbClr val="FF0000"/>
                </a:solidFill>
                <a:latin typeface="Traditional Arabic" pitchFamily="2" charset="-78"/>
                <a:cs typeface="Traditional Arabic" pitchFamily="2" charset="-78"/>
              </a:rPr>
            </a:br>
            <a:r>
              <a:rPr lang="ar-SA" sz="2400" b="1" dirty="0">
                <a:latin typeface="Traditional Arabic" pitchFamily="2" charset="-78"/>
                <a:cs typeface="Traditional Arabic" pitchFamily="2" charset="-78"/>
              </a:rPr>
              <a:t>حرف الغين (غ) : يختص به اصبع  </a:t>
            </a:r>
            <a:r>
              <a:rPr lang="ar-SA" sz="2400" dirty="0">
                <a:latin typeface="Traditional Arabic" pitchFamily="2" charset="-78"/>
                <a:cs typeface="Traditional Arabic" pitchFamily="2" charset="-78"/>
              </a:rPr>
              <a:t/>
            </a:r>
            <a:br>
              <a:rPr lang="ar-SA" sz="2400" dirty="0">
                <a:latin typeface="Traditional Arabic" pitchFamily="2" charset="-78"/>
                <a:cs typeface="Traditional Arabic" pitchFamily="2" charset="-78"/>
              </a:rPr>
            </a:br>
            <a:r>
              <a:rPr lang="ar-SA" sz="2400" b="1" dirty="0">
                <a:latin typeface="Traditional Arabic" pitchFamily="2" charset="-78"/>
                <a:cs typeface="Traditional Arabic" pitchFamily="2" charset="-78"/>
              </a:rPr>
              <a:t>حرف الفاء (ف) : يختص به اصبع </a:t>
            </a:r>
            <a:r>
              <a:rPr lang="ar-SA" sz="2400" dirty="0">
                <a:latin typeface="Traditional Arabic" pitchFamily="2" charset="-78"/>
                <a:cs typeface="Traditional Arabic" pitchFamily="2" charset="-78"/>
              </a:rPr>
              <a:t/>
            </a:r>
            <a:br>
              <a:rPr lang="ar-SA" sz="2400" dirty="0">
                <a:latin typeface="Traditional Arabic" pitchFamily="2" charset="-78"/>
                <a:cs typeface="Traditional Arabic" pitchFamily="2" charset="-78"/>
              </a:rPr>
            </a:br>
            <a:r>
              <a:rPr lang="ar-SA" sz="2400" b="1" dirty="0">
                <a:latin typeface="Traditional Arabic" pitchFamily="2" charset="-78"/>
                <a:cs typeface="Traditional Arabic" pitchFamily="2" charset="-78"/>
              </a:rPr>
              <a:t>حرف القاف (ق) : يختص به </a:t>
            </a:r>
            <a:r>
              <a:rPr lang="ar-SA" sz="2400" b="1" dirty="0" smtClean="0">
                <a:latin typeface="Traditional Arabic" pitchFamily="2" charset="-78"/>
                <a:cs typeface="Traditional Arabic" pitchFamily="2" charset="-78"/>
              </a:rPr>
              <a:t>اصبع</a:t>
            </a:r>
            <a:r>
              <a:rPr lang="ar-SA" sz="2400" b="1" dirty="0">
                <a:solidFill>
                  <a:srgbClr val="FF0000"/>
                </a:solidFill>
                <a:latin typeface="Traditional Arabic" pitchFamily="2" charset="-78"/>
                <a:cs typeface="Traditional Arabic" pitchFamily="2" charset="-78"/>
              </a:rPr>
              <a:t> </a:t>
            </a:r>
            <a:r>
              <a:rPr lang="ar-SA" sz="2400" dirty="0">
                <a:solidFill>
                  <a:srgbClr val="FF0000"/>
                </a:solidFill>
                <a:latin typeface="Traditional Arabic" pitchFamily="2" charset="-78"/>
                <a:cs typeface="Traditional Arabic" pitchFamily="2" charset="-78"/>
              </a:rPr>
              <a:t/>
            </a:r>
            <a:br>
              <a:rPr lang="ar-SA" sz="2400" dirty="0">
                <a:solidFill>
                  <a:srgbClr val="FF0000"/>
                </a:solidFill>
                <a:latin typeface="Traditional Arabic" pitchFamily="2" charset="-78"/>
                <a:cs typeface="Traditional Arabic" pitchFamily="2" charset="-78"/>
              </a:rPr>
            </a:br>
            <a:r>
              <a:rPr lang="ar-SA" sz="2400" b="1" dirty="0">
                <a:latin typeface="Traditional Arabic" pitchFamily="2" charset="-78"/>
                <a:cs typeface="Traditional Arabic" pitchFamily="2" charset="-78"/>
              </a:rPr>
              <a:t>حرف الثاء (ث) : يختص به </a:t>
            </a:r>
            <a:r>
              <a:rPr lang="ar-SA" sz="2400" b="1" dirty="0" smtClean="0">
                <a:latin typeface="Traditional Arabic" pitchFamily="2" charset="-78"/>
                <a:cs typeface="Traditional Arabic" pitchFamily="2" charset="-78"/>
              </a:rPr>
              <a:t>اصبع</a:t>
            </a:r>
            <a:r>
              <a:rPr lang="ar-SA" sz="2400" b="1" dirty="0">
                <a:latin typeface="Traditional Arabic" pitchFamily="2" charset="-78"/>
                <a:cs typeface="Traditional Arabic" pitchFamily="2" charset="-78"/>
              </a:rPr>
              <a:t> </a:t>
            </a:r>
            <a:r>
              <a:rPr lang="ar-SA" sz="2400" dirty="0">
                <a:latin typeface="Traditional Arabic" pitchFamily="2" charset="-78"/>
                <a:cs typeface="Traditional Arabic" pitchFamily="2" charset="-78"/>
              </a:rPr>
              <a:t/>
            </a:r>
            <a:br>
              <a:rPr lang="ar-SA" sz="2400" dirty="0">
                <a:latin typeface="Traditional Arabic" pitchFamily="2" charset="-78"/>
                <a:cs typeface="Traditional Arabic" pitchFamily="2" charset="-78"/>
              </a:rPr>
            </a:br>
            <a:r>
              <a:rPr lang="ar-SA" sz="2400" b="1" dirty="0">
                <a:latin typeface="Traditional Arabic" pitchFamily="2" charset="-78"/>
                <a:cs typeface="Traditional Arabic" pitchFamily="2" charset="-78"/>
              </a:rPr>
              <a:t>حرف الصاد (ص) : يختص به اصبع  </a:t>
            </a:r>
            <a:r>
              <a:rPr lang="ar-SA" sz="2400" dirty="0">
                <a:latin typeface="Traditional Arabic" pitchFamily="2" charset="-78"/>
                <a:cs typeface="Traditional Arabic" pitchFamily="2" charset="-78"/>
              </a:rPr>
              <a:t/>
            </a:r>
            <a:br>
              <a:rPr lang="ar-SA" sz="2400" dirty="0">
                <a:latin typeface="Traditional Arabic" pitchFamily="2" charset="-78"/>
                <a:cs typeface="Traditional Arabic" pitchFamily="2" charset="-78"/>
              </a:rPr>
            </a:br>
            <a:r>
              <a:rPr lang="ar-SA" sz="2400" b="1" dirty="0">
                <a:latin typeface="Traditional Arabic" pitchFamily="2" charset="-78"/>
                <a:cs typeface="Traditional Arabic" pitchFamily="2" charset="-78"/>
              </a:rPr>
              <a:t>حرف الضاد (ض) يختص به اصبع </a:t>
            </a:r>
            <a:endParaRPr lang="ar-SA" sz="2400" b="1" dirty="0" smtClean="0">
              <a:solidFill>
                <a:srgbClr val="FF0000"/>
              </a:solidFill>
              <a:latin typeface="Traditional Arabic" pitchFamily="2" charset="-78"/>
              <a:cs typeface="Traditional Arabic" pitchFamily="2" charset="-78"/>
            </a:endParaRPr>
          </a:p>
          <a:p>
            <a:pPr marL="457200" indent="-457200">
              <a:lnSpc>
                <a:spcPct val="150000"/>
              </a:lnSpc>
            </a:pPr>
            <a:endParaRPr lang="ar-SA" sz="2400" b="1" dirty="0">
              <a:solidFill>
                <a:srgbClr val="FF0000"/>
              </a:solidFill>
            </a:endParaRPr>
          </a:p>
          <a:p>
            <a:pPr marL="457200" indent="-457200">
              <a:lnSpc>
                <a:spcPct val="150000"/>
              </a:lnSpc>
            </a:pPr>
            <a:endParaRPr lang="ar-SA" sz="2400" b="1" dirty="0" smtClean="0">
              <a:solidFill>
                <a:srgbClr val="FF0000"/>
              </a:solidFill>
            </a:endParaRPr>
          </a:p>
          <a:p>
            <a:pPr marL="457200" indent="-457200">
              <a:lnSpc>
                <a:spcPct val="150000"/>
              </a:lnSpc>
            </a:pPr>
            <a:r>
              <a:rPr lang="ar-SA" sz="2400" b="1" dirty="0" smtClean="0"/>
              <a:t>كما يمكن توزيعها بالعكس كل حرف </a:t>
            </a:r>
            <a:r>
              <a:rPr lang="ar-SA" sz="2400" b="1" dirty="0" err="1" smtClean="0"/>
              <a:t>ومايقابله</a:t>
            </a:r>
            <a:r>
              <a:rPr lang="ar-SA" sz="2400" b="1" dirty="0" smtClean="0"/>
              <a:t> من حروف </a:t>
            </a:r>
            <a:r>
              <a:rPr lang="ar-SA" sz="2400" dirty="0" smtClean="0"/>
              <a:t> كما يلي &gt;&gt;</a:t>
            </a:r>
            <a:endParaRPr lang="ar-SA" sz="2400" dirty="0"/>
          </a:p>
        </p:txBody>
      </p:sp>
      <p:sp>
        <p:nvSpPr>
          <p:cNvPr id="2" name="عنوان 1"/>
          <p:cNvSpPr>
            <a:spLocks noGrp="1"/>
          </p:cNvSpPr>
          <p:nvPr>
            <p:ph type="title"/>
          </p:nvPr>
        </p:nvSpPr>
        <p:spPr>
          <a:xfrm>
            <a:off x="395536" y="-99392"/>
            <a:ext cx="8466144" cy="720080"/>
          </a:xfrm>
        </p:spPr>
        <p:txBody>
          <a:bodyPr>
            <a:noAutofit/>
          </a:bodyPr>
          <a:lstStyle/>
          <a:p>
            <a:pPr algn="r"/>
            <a:r>
              <a:rPr lang="ar-SA" sz="2800" b="1" u="sng" dirty="0" smtClean="0">
                <a:solidFill>
                  <a:schemeClr val="accent4">
                    <a:lumMod val="75000"/>
                  </a:schemeClr>
                </a:solidFill>
                <a:effectLst/>
              </a:rPr>
              <a:t>توزيع </a:t>
            </a:r>
            <a:r>
              <a:rPr lang="ar-SA" sz="2800" b="1" u="sng" dirty="0">
                <a:solidFill>
                  <a:schemeClr val="accent4">
                    <a:lumMod val="75000"/>
                  </a:schemeClr>
                </a:solidFill>
                <a:effectLst/>
              </a:rPr>
              <a:t>الحروف في الصف الذي فوق صف </a:t>
            </a:r>
            <a:r>
              <a:rPr lang="ar-SA" sz="2800" b="1" u="sng" dirty="0" err="1">
                <a:solidFill>
                  <a:schemeClr val="accent4">
                    <a:lumMod val="75000"/>
                  </a:schemeClr>
                </a:solidFill>
                <a:effectLst/>
              </a:rPr>
              <a:t>الإرتكاز</a:t>
            </a:r>
            <a:r>
              <a:rPr lang="ar-SA" sz="2800" b="1" u="sng" dirty="0">
                <a:solidFill>
                  <a:schemeClr val="accent4">
                    <a:lumMod val="75000"/>
                  </a:schemeClr>
                </a:solidFill>
                <a:effectLst/>
              </a:rPr>
              <a:t> وفقاً لكل </a:t>
            </a:r>
            <a:r>
              <a:rPr lang="ar-SA" sz="2800" b="1" u="sng" dirty="0" smtClean="0">
                <a:solidFill>
                  <a:schemeClr val="accent4">
                    <a:lumMod val="75000"/>
                  </a:schemeClr>
                </a:solidFill>
                <a:effectLst/>
              </a:rPr>
              <a:t>إصبع </a:t>
            </a:r>
            <a:endParaRPr lang="ar-SA" sz="2800" u="sng" dirty="0">
              <a:solidFill>
                <a:schemeClr val="accent4">
                  <a:lumMod val="75000"/>
                </a:schemeClr>
              </a:solidFill>
            </a:endParaRPr>
          </a:p>
        </p:txBody>
      </p:sp>
      <p:sp>
        <p:nvSpPr>
          <p:cNvPr id="4" name="مربع نص 3"/>
          <p:cNvSpPr txBox="1"/>
          <p:nvPr/>
        </p:nvSpPr>
        <p:spPr>
          <a:xfrm>
            <a:off x="4287771" y="404664"/>
            <a:ext cx="1292341" cy="461665"/>
          </a:xfrm>
          <a:prstGeom prst="rect">
            <a:avLst/>
          </a:prstGeom>
          <a:noFill/>
        </p:spPr>
        <p:txBody>
          <a:bodyPr wrap="none" rtlCol="1">
            <a:spAutoFit/>
          </a:bodyPr>
          <a:lstStyle/>
          <a:p>
            <a:r>
              <a:rPr lang="ar-SA" sz="2400" b="1" dirty="0" smtClean="0">
                <a:solidFill>
                  <a:srgbClr val="FF0000"/>
                </a:solidFill>
                <a:latin typeface="Traditional Arabic" pitchFamily="2" charset="-78"/>
                <a:cs typeface="Traditional Arabic" pitchFamily="2" charset="-78"/>
              </a:rPr>
              <a:t>الخنصر الأيمن</a:t>
            </a:r>
            <a:endParaRPr lang="ar-SA" sz="2400" dirty="0"/>
          </a:p>
        </p:txBody>
      </p:sp>
      <p:sp>
        <p:nvSpPr>
          <p:cNvPr id="5" name="مربع نص 4"/>
          <p:cNvSpPr txBox="1"/>
          <p:nvPr/>
        </p:nvSpPr>
        <p:spPr>
          <a:xfrm>
            <a:off x="4283968" y="980728"/>
            <a:ext cx="1292341" cy="461665"/>
          </a:xfrm>
          <a:prstGeom prst="rect">
            <a:avLst/>
          </a:prstGeom>
          <a:noFill/>
        </p:spPr>
        <p:txBody>
          <a:bodyPr wrap="none" rtlCol="1">
            <a:spAutoFit/>
          </a:bodyPr>
          <a:lstStyle/>
          <a:p>
            <a:r>
              <a:rPr lang="ar-SA" sz="2400" b="1" dirty="0" smtClean="0">
                <a:solidFill>
                  <a:srgbClr val="FF0000"/>
                </a:solidFill>
                <a:latin typeface="Traditional Arabic" pitchFamily="2" charset="-78"/>
                <a:cs typeface="Traditional Arabic" pitchFamily="2" charset="-78"/>
              </a:rPr>
              <a:t>الخنصر الأيمن</a:t>
            </a:r>
            <a:endParaRPr lang="ar-SA" sz="2400" dirty="0"/>
          </a:p>
        </p:txBody>
      </p:sp>
      <p:sp>
        <p:nvSpPr>
          <p:cNvPr id="6" name="مربع نص 5"/>
          <p:cNvSpPr txBox="1"/>
          <p:nvPr/>
        </p:nvSpPr>
        <p:spPr>
          <a:xfrm>
            <a:off x="4283968" y="1484784"/>
            <a:ext cx="1292341" cy="461665"/>
          </a:xfrm>
          <a:prstGeom prst="rect">
            <a:avLst/>
          </a:prstGeom>
          <a:noFill/>
        </p:spPr>
        <p:txBody>
          <a:bodyPr wrap="none" rtlCol="1">
            <a:spAutoFit/>
          </a:bodyPr>
          <a:lstStyle/>
          <a:p>
            <a:r>
              <a:rPr lang="ar-SA" sz="2400" b="1" dirty="0" smtClean="0">
                <a:solidFill>
                  <a:srgbClr val="FF0000"/>
                </a:solidFill>
                <a:latin typeface="Traditional Arabic" pitchFamily="2" charset="-78"/>
                <a:cs typeface="Traditional Arabic" pitchFamily="2" charset="-78"/>
              </a:rPr>
              <a:t>الخنصر الأيمن</a:t>
            </a:r>
            <a:endParaRPr lang="ar-SA" sz="2400" dirty="0"/>
          </a:p>
        </p:txBody>
      </p:sp>
      <p:sp>
        <p:nvSpPr>
          <p:cNvPr id="7" name="مربع نص 6"/>
          <p:cNvSpPr txBox="1"/>
          <p:nvPr/>
        </p:nvSpPr>
        <p:spPr>
          <a:xfrm>
            <a:off x="4324043" y="2060848"/>
            <a:ext cx="1252266" cy="461665"/>
          </a:xfrm>
          <a:prstGeom prst="rect">
            <a:avLst/>
          </a:prstGeom>
          <a:noFill/>
        </p:spPr>
        <p:txBody>
          <a:bodyPr wrap="none" rtlCol="1">
            <a:spAutoFit/>
          </a:bodyPr>
          <a:lstStyle/>
          <a:p>
            <a:r>
              <a:rPr lang="ar-SA" sz="2400" b="1" dirty="0" smtClean="0">
                <a:solidFill>
                  <a:srgbClr val="FF0000"/>
                </a:solidFill>
                <a:latin typeface="Traditional Arabic" pitchFamily="2" charset="-78"/>
                <a:cs typeface="Traditional Arabic" pitchFamily="2" charset="-78"/>
              </a:rPr>
              <a:t>البنصر </a:t>
            </a:r>
            <a:r>
              <a:rPr lang="ar-SA" sz="2400" b="1" dirty="0" smtClean="0">
                <a:solidFill>
                  <a:srgbClr val="FF0000"/>
                </a:solidFill>
                <a:latin typeface="Traditional Arabic" pitchFamily="2" charset="-78"/>
                <a:cs typeface="Traditional Arabic" pitchFamily="2" charset="-78"/>
              </a:rPr>
              <a:t>الأيمن</a:t>
            </a:r>
            <a:endParaRPr lang="ar-SA" sz="2400" dirty="0"/>
          </a:p>
        </p:txBody>
      </p:sp>
      <p:sp>
        <p:nvSpPr>
          <p:cNvPr id="8" name="مربع نص 7"/>
          <p:cNvSpPr txBox="1"/>
          <p:nvPr/>
        </p:nvSpPr>
        <p:spPr>
          <a:xfrm>
            <a:off x="4205421" y="2636912"/>
            <a:ext cx="1370888" cy="461665"/>
          </a:xfrm>
          <a:prstGeom prst="rect">
            <a:avLst/>
          </a:prstGeom>
          <a:noFill/>
        </p:spPr>
        <p:txBody>
          <a:bodyPr wrap="none" rtlCol="1">
            <a:spAutoFit/>
          </a:bodyPr>
          <a:lstStyle/>
          <a:p>
            <a:r>
              <a:rPr lang="ar-SA" sz="2400" b="1" dirty="0" smtClean="0">
                <a:solidFill>
                  <a:srgbClr val="FF0000"/>
                </a:solidFill>
                <a:latin typeface="Traditional Arabic" pitchFamily="2" charset="-78"/>
                <a:cs typeface="Traditional Arabic" pitchFamily="2" charset="-78"/>
              </a:rPr>
              <a:t>الوسطى الأيمن</a:t>
            </a:r>
            <a:endParaRPr lang="ar-SA" sz="2400" dirty="0"/>
          </a:p>
        </p:txBody>
      </p:sp>
      <p:sp>
        <p:nvSpPr>
          <p:cNvPr id="9" name="مربع نص 8"/>
          <p:cNvSpPr txBox="1"/>
          <p:nvPr/>
        </p:nvSpPr>
        <p:spPr>
          <a:xfrm>
            <a:off x="4231196" y="3140968"/>
            <a:ext cx="1273105" cy="461665"/>
          </a:xfrm>
          <a:prstGeom prst="rect">
            <a:avLst/>
          </a:prstGeom>
          <a:noFill/>
        </p:spPr>
        <p:txBody>
          <a:bodyPr wrap="none" rtlCol="1">
            <a:spAutoFit/>
          </a:bodyPr>
          <a:lstStyle/>
          <a:p>
            <a:r>
              <a:rPr lang="ar-SA" sz="2400" b="1" dirty="0" smtClean="0">
                <a:solidFill>
                  <a:srgbClr val="FF0000"/>
                </a:solidFill>
                <a:latin typeface="Traditional Arabic" pitchFamily="2" charset="-78"/>
                <a:cs typeface="Traditional Arabic" pitchFamily="2" charset="-78"/>
              </a:rPr>
              <a:t>السبابة </a:t>
            </a:r>
            <a:r>
              <a:rPr lang="ar-SA" sz="2400" b="1" dirty="0" smtClean="0">
                <a:solidFill>
                  <a:srgbClr val="FF0000"/>
                </a:solidFill>
                <a:latin typeface="Traditional Arabic" pitchFamily="2" charset="-78"/>
                <a:cs typeface="Traditional Arabic" pitchFamily="2" charset="-78"/>
              </a:rPr>
              <a:t>الأيمن</a:t>
            </a:r>
            <a:endParaRPr lang="ar-SA" sz="2400" dirty="0"/>
          </a:p>
        </p:txBody>
      </p:sp>
      <p:sp>
        <p:nvSpPr>
          <p:cNvPr id="10" name="مربع نص 9"/>
          <p:cNvSpPr txBox="1"/>
          <p:nvPr/>
        </p:nvSpPr>
        <p:spPr>
          <a:xfrm>
            <a:off x="4211960" y="3717032"/>
            <a:ext cx="1273105" cy="461665"/>
          </a:xfrm>
          <a:prstGeom prst="rect">
            <a:avLst/>
          </a:prstGeom>
          <a:noFill/>
        </p:spPr>
        <p:txBody>
          <a:bodyPr wrap="none" rtlCol="1">
            <a:spAutoFit/>
          </a:bodyPr>
          <a:lstStyle/>
          <a:p>
            <a:r>
              <a:rPr lang="ar-SA" sz="2400" b="1" dirty="0" smtClean="0">
                <a:solidFill>
                  <a:srgbClr val="FF0000"/>
                </a:solidFill>
                <a:latin typeface="Traditional Arabic" pitchFamily="2" charset="-78"/>
                <a:cs typeface="Traditional Arabic" pitchFamily="2" charset="-78"/>
              </a:rPr>
              <a:t>السبابة </a:t>
            </a:r>
            <a:r>
              <a:rPr lang="ar-SA" sz="2400" b="1" dirty="0" smtClean="0">
                <a:solidFill>
                  <a:srgbClr val="FF0000"/>
                </a:solidFill>
                <a:latin typeface="Traditional Arabic" pitchFamily="2" charset="-78"/>
                <a:cs typeface="Traditional Arabic" pitchFamily="2" charset="-78"/>
              </a:rPr>
              <a:t>الأيمن</a:t>
            </a:r>
            <a:endParaRPr lang="ar-SA" sz="2400" dirty="0"/>
          </a:p>
        </p:txBody>
      </p:sp>
      <p:sp>
        <p:nvSpPr>
          <p:cNvPr id="11" name="مربع نص 10"/>
          <p:cNvSpPr txBox="1"/>
          <p:nvPr/>
        </p:nvSpPr>
        <p:spPr>
          <a:xfrm>
            <a:off x="4043645" y="4221088"/>
            <a:ext cx="1441420" cy="461665"/>
          </a:xfrm>
          <a:prstGeom prst="rect">
            <a:avLst/>
          </a:prstGeom>
          <a:noFill/>
        </p:spPr>
        <p:txBody>
          <a:bodyPr wrap="none" rtlCol="1">
            <a:spAutoFit/>
          </a:bodyPr>
          <a:lstStyle/>
          <a:p>
            <a:r>
              <a:rPr lang="ar-SA" sz="2400" b="1" dirty="0" smtClean="0">
                <a:solidFill>
                  <a:srgbClr val="FF0000"/>
                </a:solidFill>
                <a:latin typeface="Traditional Arabic" pitchFamily="2" charset="-78"/>
                <a:cs typeface="Traditional Arabic" pitchFamily="2" charset="-78"/>
              </a:rPr>
              <a:t>السبابة </a:t>
            </a:r>
            <a:r>
              <a:rPr lang="ar-SA" sz="2400" b="1" dirty="0" smtClean="0">
                <a:solidFill>
                  <a:srgbClr val="FF0000"/>
                </a:solidFill>
                <a:latin typeface="Traditional Arabic" pitchFamily="2" charset="-78"/>
                <a:cs typeface="Traditional Arabic" pitchFamily="2" charset="-78"/>
              </a:rPr>
              <a:t>الأيسر</a:t>
            </a:r>
            <a:r>
              <a:rPr lang="ar-SA" sz="2400" b="1" dirty="0" smtClean="0">
                <a:latin typeface="Traditional Arabic" pitchFamily="2" charset="-78"/>
                <a:cs typeface="Traditional Arabic" pitchFamily="2" charset="-78"/>
              </a:rPr>
              <a:t> </a:t>
            </a:r>
            <a:endParaRPr lang="ar-SA" sz="2400" dirty="0"/>
          </a:p>
        </p:txBody>
      </p:sp>
      <p:sp>
        <p:nvSpPr>
          <p:cNvPr id="12" name="مربع نص 11"/>
          <p:cNvSpPr txBox="1"/>
          <p:nvPr/>
        </p:nvSpPr>
        <p:spPr>
          <a:xfrm>
            <a:off x="4139952" y="4797152"/>
            <a:ext cx="1441420" cy="461665"/>
          </a:xfrm>
          <a:prstGeom prst="rect">
            <a:avLst/>
          </a:prstGeom>
          <a:noFill/>
        </p:spPr>
        <p:txBody>
          <a:bodyPr wrap="none" rtlCol="1">
            <a:spAutoFit/>
          </a:bodyPr>
          <a:lstStyle/>
          <a:p>
            <a:r>
              <a:rPr lang="ar-SA" sz="2400" b="1" dirty="0" smtClean="0">
                <a:solidFill>
                  <a:srgbClr val="FF0000"/>
                </a:solidFill>
                <a:latin typeface="Traditional Arabic" pitchFamily="2" charset="-78"/>
                <a:cs typeface="Traditional Arabic" pitchFamily="2" charset="-78"/>
              </a:rPr>
              <a:t>السبابة </a:t>
            </a:r>
            <a:r>
              <a:rPr lang="ar-SA" sz="2400" b="1" dirty="0" smtClean="0">
                <a:solidFill>
                  <a:srgbClr val="FF0000"/>
                </a:solidFill>
                <a:latin typeface="Traditional Arabic" pitchFamily="2" charset="-78"/>
                <a:cs typeface="Traditional Arabic" pitchFamily="2" charset="-78"/>
              </a:rPr>
              <a:t>الأيسر</a:t>
            </a:r>
            <a:r>
              <a:rPr lang="ar-SA" sz="2400" b="1" dirty="0" smtClean="0">
                <a:latin typeface="Traditional Arabic" pitchFamily="2" charset="-78"/>
                <a:cs typeface="Traditional Arabic" pitchFamily="2" charset="-78"/>
              </a:rPr>
              <a:t> </a:t>
            </a:r>
            <a:endParaRPr lang="ar-SA" sz="2400" dirty="0"/>
          </a:p>
        </p:txBody>
      </p:sp>
      <p:sp>
        <p:nvSpPr>
          <p:cNvPr id="13" name="مربع نص 12"/>
          <p:cNvSpPr txBox="1"/>
          <p:nvPr/>
        </p:nvSpPr>
        <p:spPr>
          <a:xfrm>
            <a:off x="4114176" y="5301208"/>
            <a:ext cx="1539204" cy="461665"/>
          </a:xfrm>
          <a:prstGeom prst="rect">
            <a:avLst/>
          </a:prstGeom>
          <a:noFill/>
        </p:spPr>
        <p:txBody>
          <a:bodyPr wrap="none" rtlCol="1">
            <a:spAutoFit/>
          </a:bodyPr>
          <a:lstStyle/>
          <a:p>
            <a:r>
              <a:rPr lang="ar-SA" sz="2400" b="1" dirty="0" smtClean="0">
                <a:solidFill>
                  <a:srgbClr val="FF0000"/>
                </a:solidFill>
                <a:latin typeface="Traditional Arabic" pitchFamily="2" charset="-78"/>
                <a:cs typeface="Traditional Arabic" pitchFamily="2" charset="-78"/>
              </a:rPr>
              <a:t>الوسطى </a:t>
            </a:r>
            <a:r>
              <a:rPr lang="ar-SA" sz="2400" b="1" dirty="0" smtClean="0">
                <a:solidFill>
                  <a:srgbClr val="FF0000"/>
                </a:solidFill>
                <a:latin typeface="Traditional Arabic" pitchFamily="2" charset="-78"/>
                <a:cs typeface="Traditional Arabic" pitchFamily="2" charset="-78"/>
              </a:rPr>
              <a:t>الأيسر</a:t>
            </a:r>
            <a:r>
              <a:rPr lang="ar-SA" sz="2400" b="1" dirty="0" smtClean="0">
                <a:latin typeface="Traditional Arabic" pitchFamily="2" charset="-78"/>
                <a:cs typeface="Traditional Arabic" pitchFamily="2" charset="-78"/>
              </a:rPr>
              <a:t> </a:t>
            </a:r>
            <a:endParaRPr lang="ar-SA" sz="2400" dirty="0"/>
          </a:p>
        </p:txBody>
      </p:sp>
      <p:sp>
        <p:nvSpPr>
          <p:cNvPr id="14" name="مربع نص 13"/>
          <p:cNvSpPr txBox="1"/>
          <p:nvPr/>
        </p:nvSpPr>
        <p:spPr>
          <a:xfrm>
            <a:off x="4160790" y="5877272"/>
            <a:ext cx="1420582" cy="461665"/>
          </a:xfrm>
          <a:prstGeom prst="rect">
            <a:avLst/>
          </a:prstGeom>
          <a:noFill/>
        </p:spPr>
        <p:txBody>
          <a:bodyPr wrap="none" rtlCol="1">
            <a:spAutoFit/>
          </a:bodyPr>
          <a:lstStyle/>
          <a:p>
            <a:r>
              <a:rPr lang="ar-SA" sz="2400" b="1" dirty="0" smtClean="0">
                <a:solidFill>
                  <a:srgbClr val="FF0000"/>
                </a:solidFill>
                <a:latin typeface="Traditional Arabic" pitchFamily="2" charset="-78"/>
                <a:cs typeface="Traditional Arabic" pitchFamily="2" charset="-78"/>
              </a:rPr>
              <a:t>البنصر </a:t>
            </a:r>
            <a:r>
              <a:rPr lang="ar-SA" sz="2400" b="1" dirty="0" smtClean="0">
                <a:solidFill>
                  <a:srgbClr val="FF0000"/>
                </a:solidFill>
                <a:latin typeface="Traditional Arabic" pitchFamily="2" charset="-78"/>
                <a:cs typeface="Traditional Arabic" pitchFamily="2" charset="-78"/>
              </a:rPr>
              <a:t>الأيسر</a:t>
            </a:r>
            <a:r>
              <a:rPr lang="ar-SA" sz="2400" b="1" dirty="0" smtClean="0">
                <a:latin typeface="Traditional Arabic" pitchFamily="2" charset="-78"/>
                <a:cs typeface="Traditional Arabic" pitchFamily="2" charset="-78"/>
              </a:rPr>
              <a:t> </a:t>
            </a:r>
            <a:endParaRPr lang="ar-SA" sz="2400" dirty="0"/>
          </a:p>
        </p:txBody>
      </p:sp>
      <p:sp>
        <p:nvSpPr>
          <p:cNvPr id="15" name="مربع نص 14"/>
          <p:cNvSpPr txBox="1"/>
          <p:nvPr/>
        </p:nvSpPr>
        <p:spPr>
          <a:xfrm>
            <a:off x="4192723" y="6396335"/>
            <a:ext cx="1460657" cy="461665"/>
          </a:xfrm>
          <a:prstGeom prst="rect">
            <a:avLst/>
          </a:prstGeom>
          <a:noFill/>
        </p:spPr>
        <p:txBody>
          <a:bodyPr wrap="none" rtlCol="1">
            <a:spAutoFit/>
          </a:bodyPr>
          <a:lstStyle/>
          <a:p>
            <a:r>
              <a:rPr lang="ar-SA" sz="2400" b="1" dirty="0" smtClean="0">
                <a:solidFill>
                  <a:srgbClr val="FF0000"/>
                </a:solidFill>
                <a:latin typeface="Traditional Arabic" pitchFamily="2" charset="-78"/>
                <a:cs typeface="Traditional Arabic" pitchFamily="2" charset="-78"/>
              </a:rPr>
              <a:t>الخنصر </a:t>
            </a:r>
            <a:r>
              <a:rPr lang="ar-SA" sz="2400" b="1" dirty="0" smtClean="0">
                <a:solidFill>
                  <a:srgbClr val="FF0000"/>
                </a:solidFill>
                <a:latin typeface="Traditional Arabic" pitchFamily="2" charset="-78"/>
                <a:cs typeface="Traditional Arabic" pitchFamily="2" charset="-78"/>
              </a:rPr>
              <a:t>الأيسر</a:t>
            </a:r>
            <a:r>
              <a:rPr lang="ar-SA" sz="2400" b="1" dirty="0" smtClean="0">
                <a:latin typeface="Traditional Arabic" pitchFamily="2" charset="-78"/>
                <a:cs typeface="Traditional Arabic" pitchFamily="2" charset="-78"/>
              </a:rPr>
              <a:t> </a:t>
            </a:r>
            <a:endParaRPr lang="ar-SA" sz="2400" dirty="0"/>
          </a:p>
        </p:txBody>
      </p:sp>
    </p:spTree>
    <p:extLst>
      <p:ext uri="{BB962C8B-B14F-4D97-AF65-F5344CB8AC3E}">
        <p14:creationId xmlns:p14="http://schemas.microsoft.com/office/powerpoint/2010/main" xmlns="" val="140652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ssolv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ssolv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dissolve">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dissolv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dissolve">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dissolv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dissolve">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dissolve">
                                      <p:cBhvr>
                                        <p:cTn id="6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87624" y="1196752"/>
            <a:ext cx="7746064" cy="5400600"/>
          </a:xfrm>
        </p:spPr>
        <p:txBody>
          <a:bodyPr>
            <a:normAutofit fontScale="55000" lnSpcReduction="20000"/>
          </a:bodyPr>
          <a:lstStyle/>
          <a:p>
            <a:pPr marL="457200" indent="-457200"/>
            <a:r>
              <a:rPr lang="ar-SA" sz="4400" b="1" dirty="0" smtClean="0">
                <a:solidFill>
                  <a:srgbClr val="FF0000"/>
                </a:solidFill>
              </a:rPr>
              <a:t>الخنصر </a:t>
            </a:r>
            <a:r>
              <a:rPr lang="ar-SA" sz="4400" b="1" dirty="0">
                <a:solidFill>
                  <a:srgbClr val="FF0000"/>
                </a:solidFill>
              </a:rPr>
              <a:t>الأيمن </a:t>
            </a:r>
          </a:p>
          <a:p>
            <a:pPr marL="731520" lvl="1" indent="-457200"/>
            <a:r>
              <a:rPr lang="ar-SA" sz="4000" b="1" dirty="0"/>
              <a:t>حرف الدال (د) </a:t>
            </a:r>
            <a:r>
              <a:rPr lang="ar-SA" sz="4000" b="1" dirty="0" smtClean="0"/>
              <a:t>،حرف </a:t>
            </a:r>
            <a:r>
              <a:rPr lang="ar-SA" sz="4000" b="1" dirty="0"/>
              <a:t>الجيم (</a:t>
            </a:r>
            <a:r>
              <a:rPr lang="ar-SA" sz="4000" b="1" dirty="0" smtClean="0"/>
              <a:t>ج)</a:t>
            </a:r>
            <a:r>
              <a:rPr lang="ar-SA" sz="4000" b="1" dirty="0"/>
              <a:t> </a:t>
            </a:r>
            <a:r>
              <a:rPr lang="ar-SA" sz="4000" dirty="0" smtClean="0"/>
              <a:t>،</a:t>
            </a:r>
            <a:r>
              <a:rPr lang="ar-SA" sz="4000" b="1" dirty="0" smtClean="0"/>
              <a:t>حرف </a:t>
            </a:r>
            <a:r>
              <a:rPr lang="ar-SA" sz="4000" b="1" dirty="0"/>
              <a:t>الحاء (ح</a:t>
            </a:r>
            <a:r>
              <a:rPr lang="ar-SA" sz="4000" b="1" dirty="0" smtClean="0"/>
              <a:t>)</a:t>
            </a:r>
            <a:endParaRPr lang="ar-SA" sz="4000" dirty="0" smtClean="0"/>
          </a:p>
          <a:p>
            <a:pPr marL="457200" indent="-457200"/>
            <a:r>
              <a:rPr lang="ar-SA" sz="4400" b="1" dirty="0">
                <a:solidFill>
                  <a:srgbClr val="FF0000"/>
                </a:solidFill>
              </a:rPr>
              <a:t>البنصر الأيمن </a:t>
            </a:r>
            <a:endParaRPr lang="ar-SA" sz="4400" b="1" dirty="0" smtClean="0">
              <a:solidFill>
                <a:srgbClr val="FF0000"/>
              </a:solidFill>
            </a:endParaRPr>
          </a:p>
          <a:p>
            <a:pPr marL="731520" lvl="1" indent="-457200"/>
            <a:r>
              <a:rPr lang="ar-SA" sz="4000" b="1" dirty="0" smtClean="0"/>
              <a:t>حرف </a:t>
            </a:r>
            <a:r>
              <a:rPr lang="ar-SA" sz="4000" b="1" dirty="0"/>
              <a:t>الخاء (خ</a:t>
            </a:r>
            <a:r>
              <a:rPr lang="ar-SA" sz="4000" b="1" dirty="0" smtClean="0"/>
              <a:t>)</a:t>
            </a:r>
          </a:p>
          <a:p>
            <a:pPr marL="457200" indent="-457200"/>
            <a:r>
              <a:rPr lang="ar-SA" sz="4400" b="1" dirty="0">
                <a:solidFill>
                  <a:srgbClr val="FF0000"/>
                </a:solidFill>
              </a:rPr>
              <a:t>الوسطى الأيمن </a:t>
            </a:r>
            <a:endParaRPr lang="ar-SA" sz="4400" b="1" dirty="0" smtClean="0">
              <a:solidFill>
                <a:srgbClr val="FF0000"/>
              </a:solidFill>
            </a:endParaRPr>
          </a:p>
          <a:p>
            <a:pPr marL="731520" lvl="1" indent="-457200"/>
            <a:r>
              <a:rPr lang="ar-SA" sz="4000" b="1" dirty="0" smtClean="0"/>
              <a:t>حرف </a:t>
            </a:r>
            <a:r>
              <a:rPr lang="ar-SA" sz="4000" b="1" dirty="0"/>
              <a:t>الهاء (</a:t>
            </a:r>
            <a:r>
              <a:rPr lang="ar-SA" sz="4000" b="1" dirty="0" smtClean="0"/>
              <a:t>هـ)</a:t>
            </a:r>
          </a:p>
          <a:p>
            <a:pPr marL="457200" indent="-457200"/>
            <a:r>
              <a:rPr lang="ar-SA" sz="4400" b="1" dirty="0">
                <a:solidFill>
                  <a:srgbClr val="FF0000"/>
                </a:solidFill>
              </a:rPr>
              <a:t>السبابة الأيمن </a:t>
            </a:r>
            <a:endParaRPr lang="ar-SA" sz="4400" b="1" dirty="0" smtClean="0">
              <a:solidFill>
                <a:srgbClr val="FF0000"/>
              </a:solidFill>
            </a:endParaRPr>
          </a:p>
          <a:p>
            <a:pPr marL="731520" lvl="1" indent="-457200"/>
            <a:r>
              <a:rPr lang="ar-SA" sz="4000" b="1" dirty="0" smtClean="0"/>
              <a:t>حرف </a:t>
            </a:r>
            <a:r>
              <a:rPr lang="ar-SA" sz="4000" b="1" dirty="0"/>
              <a:t>العين ( </a:t>
            </a:r>
            <a:r>
              <a:rPr lang="ar-SA" sz="4000" b="1" dirty="0" smtClean="0"/>
              <a:t>ع)، حرف </a:t>
            </a:r>
            <a:r>
              <a:rPr lang="ar-SA" sz="4000" b="1" dirty="0"/>
              <a:t>الغين (غ)  </a:t>
            </a:r>
            <a:endParaRPr lang="ar-SA" sz="4000" dirty="0" smtClean="0"/>
          </a:p>
          <a:p>
            <a:pPr marL="457200" indent="-457200"/>
            <a:r>
              <a:rPr lang="ar-SA" sz="4400" b="1" dirty="0" smtClean="0">
                <a:solidFill>
                  <a:srgbClr val="FF0000"/>
                </a:solidFill>
              </a:rPr>
              <a:t>السبابة </a:t>
            </a:r>
            <a:r>
              <a:rPr lang="ar-SA" sz="4400" b="1" dirty="0">
                <a:solidFill>
                  <a:srgbClr val="FF0000"/>
                </a:solidFill>
              </a:rPr>
              <a:t>الأيسر </a:t>
            </a:r>
            <a:endParaRPr lang="ar-SA" sz="4400" b="1" dirty="0" smtClean="0">
              <a:solidFill>
                <a:srgbClr val="FF0000"/>
              </a:solidFill>
            </a:endParaRPr>
          </a:p>
          <a:p>
            <a:pPr marL="731520" lvl="1" indent="-457200"/>
            <a:r>
              <a:rPr lang="ar-SA" sz="4000" b="1" dirty="0" smtClean="0"/>
              <a:t>حرف الفاء (ف)،حرف القاف (ق) </a:t>
            </a:r>
            <a:endParaRPr lang="ar-SA" sz="4000" dirty="0" smtClean="0">
              <a:solidFill>
                <a:srgbClr val="FF0000"/>
              </a:solidFill>
            </a:endParaRPr>
          </a:p>
          <a:p>
            <a:pPr marL="457200" indent="-457200"/>
            <a:r>
              <a:rPr lang="ar-SA" sz="4400" b="1" dirty="0">
                <a:solidFill>
                  <a:srgbClr val="FF0000"/>
                </a:solidFill>
              </a:rPr>
              <a:t>الوسطى الأيسر </a:t>
            </a:r>
            <a:endParaRPr lang="ar-SA" sz="4400" b="1" dirty="0" smtClean="0">
              <a:solidFill>
                <a:srgbClr val="FF0000"/>
              </a:solidFill>
            </a:endParaRPr>
          </a:p>
          <a:p>
            <a:pPr marL="731520" lvl="1" indent="-457200"/>
            <a:r>
              <a:rPr lang="ar-SA" sz="4000" b="1" dirty="0" smtClean="0"/>
              <a:t>حرف </a:t>
            </a:r>
            <a:r>
              <a:rPr lang="ar-SA" sz="4000" b="1" dirty="0"/>
              <a:t>الثاء (ث)  </a:t>
            </a:r>
            <a:endParaRPr lang="ar-SA" sz="4000" dirty="0" smtClean="0"/>
          </a:p>
          <a:p>
            <a:pPr marL="457200" indent="-457200"/>
            <a:r>
              <a:rPr lang="ar-SA" sz="4400" b="1" dirty="0">
                <a:solidFill>
                  <a:srgbClr val="FF0000"/>
                </a:solidFill>
              </a:rPr>
              <a:t>البنصر الأيسر </a:t>
            </a:r>
            <a:endParaRPr lang="ar-SA" sz="4400" b="1" dirty="0" smtClean="0">
              <a:solidFill>
                <a:srgbClr val="FF0000"/>
              </a:solidFill>
            </a:endParaRPr>
          </a:p>
          <a:p>
            <a:pPr marL="731520" lvl="1" indent="-457200"/>
            <a:r>
              <a:rPr lang="ar-SA" sz="4000" b="1" dirty="0" smtClean="0"/>
              <a:t>حرف </a:t>
            </a:r>
            <a:r>
              <a:rPr lang="ar-SA" sz="4000" b="1" dirty="0"/>
              <a:t>الصاد (ص)  </a:t>
            </a:r>
            <a:endParaRPr lang="ar-SA" sz="4000" dirty="0" smtClean="0"/>
          </a:p>
          <a:p>
            <a:pPr marL="457200" lvl="1" indent="-457200">
              <a:spcBef>
                <a:spcPts val="600"/>
              </a:spcBef>
              <a:buSzPct val="80000"/>
              <a:buFont typeface="Wingdings 2"/>
              <a:buChar char=""/>
            </a:pPr>
            <a:r>
              <a:rPr lang="ar-SA" sz="4000" b="1" dirty="0">
                <a:solidFill>
                  <a:srgbClr val="FF0000"/>
                </a:solidFill>
              </a:rPr>
              <a:t>الخنصر الأيسر</a:t>
            </a:r>
          </a:p>
          <a:p>
            <a:pPr marL="731520" lvl="1" indent="-457200"/>
            <a:r>
              <a:rPr lang="ar-SA" sz="4000" b="1" dirty="0" smtClean="0"/>
              <a:t>حرف </a:t>
            </a:r>
            <a:r>
              <a:rPr lang="ar-SA" sz="4000" b="1" dirty="0"/>
              <a:t>الضاد (ض</a:t>
            </a:r>
            <a:r>
              <a:rPr lang="ar-SA" sz="4000" b="1" dirty="0" smtClean="0"/>
              <a:t>)</a:t>
            </a:r>
            <a:endParaRPr lang="ar-SA" sz="4400" b="1" dirty="0">
              <a:solidFill>
                <a:srgbClr val="FF0000"/>
              </a:solidFill>
            </a:endParaRPr>
          </a:p>
          <a:p>
            <a:pPr marL="457200" indent="-457200"/>
            <a:endParaRPr lang="ar-SA" sz="4400" b="1" dirty="0" smtClean="0">
              <a:solidFill>
                <a:srgbClr val="FF0000"/>
              </a:solidFill>
            </a:endParaRPr>
          </a:p>
        </p:txBody>
      </p:sp>
      <p:sp>
        <p:nvSpPr>
          <p:cNvPr id="2" name="عنوان 1"/>
          <p:cNvSpPr>
            <a:spLocks noGrp="1"/>
          </p:cNvSpPr>
          <p:nvPr>
            <p:ph type="title"/>
          </p:nvPr>
        </p:nvSpPr>
        <p:spPr>
          <a:xfrm>
            <a:off x="1043608" y="274638"/>
            <a:ext cx="7890080" cy="778098"/>
          </a:xfrm>
        </p:spPr>
        <p:txBody>
          <a:bodyPr>
            <a:noAutofit/>
          </a:bodyPr>
          <a:lstStyle/>
          <a:p>
            <a:pPr algn="ctr"/>
            <a:r>
              <a:rPr lang="ar-SA" sz="2800" b="1" dirty="0" smtClean="0">
                <a:effectLst/>
              </a:rPr>
              <a:t>توزيع </a:t>
            </a:r>
            <a:r>
              <a:rPr lang="ar-SA" sz="2800" b="1" dirty="0">
                <a:effectLst/>
              </a:rPr>
              <a:t>الحروف في الصف الذي فوق صف </a:t>
            </a:r>
            <a:r>
              <a:rPr lang="ar-SA" sz="2800" b="1" dirty="0" err="1">
                <a:effectLst/>
              </a:rPr>
              <a:t>الإرتكاز</a:t>
            </a:r>
            <a:r>
              <a:rPr lang="ar-SA" sz="2800" b="1" dirty="0">
                <a:effectLst/>
              </a:rPr>
              <a:t> وفقاً لكل اصبع </a:t>
            </a:r>
            <a:endParaRPr lang="ar-SA" sz="2800" dirty="0"/>
          </a:p>
        </p:txBody>
      </p:sp>
    </p:spTree>
    <p:extLst>
      <p:ext uri="{BB962C8B-B14F-4D97-AF65-F5344CB8AC3E}">
        <p14:creationId xmlns:p14="http://schemas.microsoft.com/office/powerpoint/2010/main" xmlns="" val="3529974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03648" y="1196752"/>
            <a:ext cx="7498080" cy="5112568"/>
          </a:xfrm>
        </p:spPr>
        <p:txBody>
          <a:bodyPr>
            <a:noAutofit/>
          </a:bodyPr>
          <a:lstStyle/>
          <a:p>
            <a:pPr marL="457200" indent="-457200"/>
            <a:r>
              <a:rPr lang="ar-SA" sz="4400" dirty="0">
                <a:solidFill>
                  <a:srgbClr val="C00000"/>
                </a:solidFill>
              </a:rPr>
              <a:t> </a:t>
            </a:r>
            <a:r>
              <a:rPr lang="ar-SA" sz="4400" b="1" dirty="0" smtClean="0">
                <a:solidFill>
                  <a:srgbClr val="C00000"/>
                </a:solidFill>
              </a:rPr>
              <a:t>ارجو </a:t>
            </a:r>
            <a:r>
              <a:rPr lang="ar-SA" sz="4400" b="1" dirty="0" err="1">
                <a:solidFill>
                  <a:srgbClr val="C00000"/>
                </a:solidFill>
              </a:rPr>
              <a:t>الإنتباه</a:t>
            </a:r>
            <a:r>
              <a:rPr lang="ar-SA" sz="4400" b="1" dirty="0">
                <a:solidFill>
                  <a:srgbClr val="C00000"/>
                </a:solidFill>
              </a:rPr>
              <a:t> مرة اخرى ،عندما نقول كلمة يختص به ،يعني الإصبع المختص بضغط أي حرف من الحروف السابقة نضغط به على الحرف ثم نعيد اصبعنا لمكانه كما كان على </a:t>
            </a:r>
            <a:r>
              <a:rPr lang="ar-SA" sz="4400" b="1" u="sng" dirty="0">
                <a:solidFill>
                  <a:srgbClr val="C00000"/>
                </a:solidFill>
              </a:rPr>
              <a:t>صف </a:t>
            </a:r>
            <a:r>
              <a:rPr lang="ar-SA" sz="4400" b="1" u="sng" dirty="0" err="1">
                <a:solidFill>
                  <a:srgbClr val="C00000"/>
                </a:solidFill>
              </a:rPr>
              <a:t>الإرتكاز</a:t>
            </a:r>
            <a:r>
              <a:rPr lang="ar-SA" sz="4400" b="1" dirty="0">
                <a:solidFill>
                  <a:srgbClr val="C00000"/>
                </a:solidFill>
              </a:rPr>
              <a:t> بدون تحريك بقية </a:t>
            </a:r>
            <a:r>
              <a:rPr lang="ar-SA" sz="4400" b="1" dirty="0" smtClean="0">
                <a:solidFill>
                  <a:srgbClr val="C00000"/>
                </a:solidFill>
              </a:rPr>
              <a:t>الأصابع.</a:t>
            </a:r>
            <a:endParaRPr lang="ar-SA" sz="4400" b="1" dirty="0">
              <a:solidFill>
                <a:srgbClr val="C00000"/>
              </a:solidFill>
            </a:endParaRPr>
          </a:p>
        </p:txBody>
      </p:sp>
      <p:sp>
        <p:nvSpPr>
          <p:cNvPr id="2" name="عنوان 1"/>
          <p:cNvSpPr>
            <a:spLocks noGrp="1"/>
          </p:cNvSpPr>
          <p:nvPr>
            <p:ph type="title"/>
          </p:nvPr>
        </p:nvSpPr>
        <p:spPr>
          <a:xfrm>
            <a:off x="1403648" y="116632"/>
            <a:ext cx="7498080" cy="720080"/>
          </a:xfrm>
        </p:spPr>
        <p:txBody>
          <a:bodyPr>
            <a:normAutofit/>
          </a:bodyPr>
          <a:lstStyle/>
          <a:p>
            <a:pPr algn="ctr"/>
            <a:r>
              <a:rPr lang="ar-SA" dirty="0" smtClean="0"/>
              <a:t>لا تنس أن ...</a:t>
            </a:r>
            <a:endParaRPr lang="ar-SA" dirty="0"/>
          </a:p>
        </p:txBody>
      </p:sp>
    </p:spTree>
    <p:extLst>
      <p:ext uri="{BB962C8B-B14F-4D97-AF65-F5344CB8AC3E}">
        <p14:creationId xmlns:p14="http://schemas.microsoft.com/office/powerpoint/2010/main" xmlns="" val="2884153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عنصر نائب للمحتوى 2"/>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136031" y="332656"/>
            <a:ext cx="7828457" cy="6192688"/>
          </a:xfrm>
        </p:spPr>
      </p:pic>
    </p:spTree>
    <p:extLst>
      <p:ext uri="{BB962C8B-B14F-4D97-AF65-F5344CB8AC3E}">
        <p14:creationId xmlns:p14="http://schemas.microsoft.com/office/powerpoint/2010/main" xmlns="" val="2161267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1650919"/>
            <a:ext cx="5758989" cy="1778081"/>
          </a:xfrm>
        </p:spPr>
        <p:txBody>
          <a:bodyPr>
            <a:normAutofit/>
          </a:bodyPr>
          <a:lstStyle/>
          <a:p>
            <a:pPr algn="ctr"/>
            <a:r>
              <a:rPr lang="ar-JO" b="1" dirty="0"/>
              <a:t>تدريبات عملية </a:t>
            </a:r>
            <a:endParaRPr lang="ar-SA" dirty="0"/>
          </a:p>
        </p:txBody>
      </p:sp>
    </p:spTree>
    <p:extLst>
      <p:ext uri="{BB962C8B-B14F-4D97-AF65-F5344CB8AC3E}">
        <p14:creationId xmlns:p14="http://schemas.microsoft.com/office/powerpoint/2010/main" xmlns="" val="3123313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580728"/>
            <a:ext cx="8682168" cy="4800600"/>
          </a:xfrm>
        </p:spPr>
        <p:txBody>
          <a:bodyPr>
            <a:noAutofit/>
          </a:bodyPr>
          <a:lstStyle/>
          <a:p>
            <a:pPr marL="82296" indent="0">
              <a:buNone/>
            </a:pPr>
            <a:r>
              <a:rPr lang="ar-SA" b="1" u="sng" dirty="0" smtClean="0">
                <a:solidFill>
                  <a:srgbClr val="FF0000"/>
                </a:solidFill>
              </a:rPr>
              <a:t>لا </a:t>
            </a:r>
            <a:r>
              <a:rPr lang="ar-SA" b="1" u="sng" dirty="0">
                <a:solidFill>
                  <a:srgbClr val="FF0000"/>
                </a:solidFill>
              </a:rPr>
              <a:t>تنس الفراغات ،وذلك بضغط الإبهام على المسطرة </a:t>
            </a:r>
            <a:r>
              <a:rPr lang="ar-SA" b="1" u="sng" dirty="0" smtClean="0">
                <a:solidFill>
                  <a:srgbClr val="FF0000"/>
                </a:solidFill>
              </a:rPr>
              <a:t>!</a:t>
            </a:r>
          </a:p>
          <a:p>
            <a:pPr marL="82296" indent="0">
              <a:buNone/>
            </a:pPr>
            <a:r>
              <a:rPr lang="ar-SA" u="sng" dirty="0">
                <a:solidFill>
                  <a:srgbClr val="FF0000"/>
                </a:solidFill>
              </a:rPr>
              <a:t/>
            </a:r>
            <a:br>
              <a:rPr lang="ar-SA" u="sng" dirty="0">
                <a:solidFill>
                  <a:srgbClr val="FF0000"/>
                </a:solidFill>
              </a:rPr>
            </a:br>
            <a:r>
              <a:rPr lang="ar-SA" b="1" dirty="0" err="1"/>
              <a:t>عت</a:t>
            </a:r>
            <a:r>
              <a:rPr lang="ar-SA" b="1" dirty="0"/>
              <a:t> غت فب قب غم </a:t>
            </a:r>
            <a:r>
              <a:rPr lang="ar-SA" b="1" dirty="0" err="1"/>
              <a:t>عت</a:t>
            </a:r>
            <a:r>
              <a:rPr lang="ar-SA" b="1" dirty="0"/>
              <a:t> غت فب قب غم </a:t>
            </a:r>
            <a:r>
              <a:rPr lang="ar-SA" b="1" dirty="0" err="1"/>
              <a:t>عت</a:t>
            </a:r>
            <a:r>
              <a:rPr lang="ar-SA" b="1" dirty="0"/>
              <a:t> غت فب قب غم </a:t>
            </a:r>
            <a:r>
              <a:rPr lang="ar-SA" dirty="0"/>
              <a:t/>
            </a:r>
            <a:br>
              <a:rPr lang="ar-SA" dirty="0"/>
            </a:br>
            <a:r>
              <a:rPr lang="ar-SA" b="1" dirty="0"/>
              <a:t/>
            </a:r>
            <a:br>
              <a:rPr lang="ar-SA" b="1" dirty="0"/>
            </a:br>
            <a:r>
              <a:rPr lang="ar-SA" dirty="0"/>
              <a:t/>
            </a:r>
            <a:br>
              <a:rPr lang="ar-SA" dirty="0"/>
            </a:br>
            <a:r>
              <a:rPr lang="ar-SA" b="1" dirty="0" err="1"/>
              <a:t>عت</a:t>
            </a:r>
            <a:r>
              <a:rPr lang="ar-SA" b="1" dirty="0"/>
              <a:t> غت فب قب غم </a:t>
            </a:r>
            <a:r>
              <a:rPr lang="ar-SA" b="1" dirty="0" err="1"/>
              <a:t>عت</a:t>
            </a:r>
            <a:r>
              <a:rPr lang="ar-SA" b="1" dirty="0"/>
              <a:t> غت فب قب غم </a:t>
            </a:r>
            <a:r>
              <a:rPr lang="ar-SA" b="1" dirty="0" err="1"/>
              <a:t>عت</a:t>
            </a:r>
            <a:r>
              <a:rPr lang="ar-SA" b="1" dirty="0"/>
              <a:t> غت فب قب غم </a:t>
            </a:r>
            <a:r>
              <a:rPr lang="ar-SA" dirty="0"/>
              <a:t/>
            </a:r>
            <a:br>
              <a:rPr lang="ar-SA" dirty="0"/>
            </a:br>
            <a:r>
              <a:rPr lang="ar-SA" b="1" dirty="0"/>
              <a:t/>
            </a:r>
            <a:br>
              <a:rPr lang="ar-SA" b="1" dirty="0"/>
            </a:br>
            <a:r>
              <a:rPr lang="ar-SA" dirty="0"/>
              <a:t/>
            </a:r>
            <a:br>
              <a:rPr lang="ar-SA" dirty="0"/>
            </a:br>
            <a:r>
              <a:rPr lang="ar-SA" b="1" dirty="0" err="1"/>
              <a:t>عت</a:t>
            </a:r>
            <a:r>
              <a:rPr lang="ar-SA" b="1" dirty="0"/>
              <a:t> غت فب قب غم </a:t>
            </a:r>
            <a:r>
              <a:rPr lang="ar-SA" b="1" dirty="0" err="1"/>
              <a:t>عت</a:t>
            </a:r>
            <a:r>
              <a:rPr lang="ar-SA" b="1" dirty="0"/>
              <a:t> غت فب قب غم </a:t>
            </a:r>
            <a:r>
              <a:rPr lang="ar-SA" b="1" dirty="0" err="1"/>
              <a:t>عت</a:t>
            </a:r>
            <a:r>
              <a:rPr lang="ar-SA" b="1" dirty="0"/>
              <a:t> غت فب قب غم</a:t>
            </a:r>
            <a:r>
              <a:rPr lang="ar-SA" dirty="0"/>
              <a:t/>
            </a:r>
            <a:br>
              <a:rPr lang="ar-SA" dirty="0"/>
            </a:br>
            <a:r>
              <a:rPr lang="ar-SA" b="1" dirty="0"/>
              <a:t/>
            </a:r>
            <a:br>
              <a:rPr lang="ar-SA" b="1" dirty="0"/>
            </a:br>
            <a:r>
              <a:rPr lang="ar-SA" dirty="0"/>
              <a:t/>
            </a:r>
            <a:br>
              <a:rPr lang="ar-SA" dirty="0"/>
            </a:br>
            <a:endParaRPr lang="ar-SA" dirty="0"/>
          </a:p>
          <a:p>
            <a:endParaRPr lang="ar-SA" dirty="0"/>
          </a:p>
        </p:txBody>
      </p:sp>
      <p:sp>
        <p:nvSpPr>
          <p:cNvPr id="2" name="عنوان 1"/>
          <p:cNvSpPr>
            <a:spLocks noGrp="1"/>
          </p:cNvSpPr>
          <p:nvPr>
            <p:ph type="title"/>
          </p:nvPr>
        </p:nvSpPr>
        <p:spPr/>
        <p:txBody>
          <a:bodyPr/>
          <a:lstStyle/>
          <a:p>
            <a:pPr algn="ctr"/>
            <a:r>
              <a:rPr lang="ar-SA" sz="4400" b="1" dirty="0">
                <a:effectLst/>
              </a:rPr>
              <a:t>التطبيق </a:t>
            </a:r>
            <a:r>
              <a:rPr lang="ar-SA" sz="4400" b="1" dirty="0" smtClean="0">
                <a:effectLst/>
              </a:rPr>
              <a:t>الأول 2-1</a:t>
            </a:r>
            <a:endParaRPr lang="ar-SA" dirty="0">
              <a:effectLst/>
            </a:endParaRPr>
          </a:p>
        </p:txBody>
      </p:sp>
    </p:spTree>
    <p:extLst>
      <p:ext uri="{BB962C8B-B14F-4D97-AF65-F5344CB8AC3E}">
        <p14:creationId xmlns:p14="http://schemas.microsoft.com/office/powerpoint/2010/main" xmlns="" val="40082603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AE908F69C45F43B5F67F7F770537E1" ma:contentTypeVersion="0" ma:contentTypeDescription="Create a new document." ma:contentTypeScope="" ma:versionID="f67ef303716acc3b388836726e48600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78EB6C-83D2-406A-A121-38E8DD05248B}"/>
</file>

<file path=customXml/itemProps2.xml><?xml version="1.0" encoding="utf-8"?>
<ds:datastoreItem xmlns:ds="http://schemas.openxmlformats.org/officeDocument/2006/customXml" ds:itemID="{A7EC7068-EA09-4248-B898-8DFD51724A7B}"/>
</file>

<file path=customXml/itemProps3.xml><?xml version="1.0" encoding="utf-8"?>
<ds:datastoreItem xmlns:ds="http://schemas.openxmlformats.org/officeDocument/2006/customXml" ds:itemID="{31E93567-0A05-494E-B2DA-B70CCC4EE68F}"/>
</file>

<file path=docProps/app.xml><?xml version="1.0" encoding="utf-8"?>
<Properties xmlns="http://schemas.openxmlformats.org/officeDocument/2006/extended-properties" xmlns:vt="http://schemas.openxmlformats.org/officeDocument/2006/docPropsVTypes">
  <Template>Concourse</Template>
  <TotalTime>387</TotalTime>
  <Words>446</Words>
  <Application>Microsoft Office PowerPoint</Application>
  <PresentationFormat>عرض على الشاشة (3:4)‏</PresentationFormat>
  <Paragraphs>76</Paragraphs>
  <Slides>23</Slides>
  <Notes>0</Notes>
  <HiddenSlides>0</HiddenSlides>
  <MMClips>0</MMClips>
  <ScaleCrop>false</ScaleCrop>
  <HeadingPairs>
    <vt:vector size="4" baseType="variant">
      <vt:variant>
        <vt:lpstr>سمة</vt:lpstr>
      </vt:variant>
      <vt:variant>
        <vt:i4>1</vt:i4>
      </vt:variant>
      <vt:variant>
        <vt:lpstr>عناوين الشرائح</vt:lpstr>
      </vt:variant>
      <vt:variant>
        <vt:i4>23</vt:i4>
      </vt:variant>
    </vt:vector>
  </HeadingPairs>
  <TitlesOfParts>
    <vt:vector size="24" baseType="lpstr">
      <vt:lpstr>ملتقى</vt:lpstr>
      <vt:lpstr>  الصف فوق صف الإرتكاز  ( الصف الثالث )  </vt:lpstr>
      <vt:lpstr>لا تنس أن ...</vt:lpstr>
      <vt:lpstr>ماهي أحرف الصف الثالث </vt:lpstr>
      <vt:lpstr>توزيع الحروف في الصف الذي فوق صف الإرتكاز وفقاً لكل إصبع </vt:lpstr>
      <vt:lpstr>توزيع الحروف في الصف الذي فوق صف الإرتكاز وفقاً لكل اصبع </vt:lpstr>
      <vt:lpstr>لا تنس أن ...</vt:lpstr>
      <vt:lpstr>الشريحة 7</vt:lpstr>
      <vt:lpstr>تدريبات عملية </vt:lpstr>
      <vt:lpstr>التطبيق الأول 2-1</vt:lpstr>
      <vt:lpstr>التطبيق الثاني 2-2</vt:lpstr>
      <vt:lpstr>التطبيق الثالث 2-3</vt:lpstr>
      <vt:lpstr>التطبيق الرابع 2-4</vt:lpstr>
      <vt:lpstr>التطبيق الخامس 2-5</vt:lpstr>
      <vt:lpstr>التطبيق السادس2-6</vt:lpstr>
      <vt:lpstr>التطبيق السابع 2-7</vt:lpstr>
      <vt:lpstr>سنتعلم الآن كيفية كتابة حرف الألف بهمزة من الاسفل كما في كلمة (إنما)</vt:lpstr>
      <vt:lpstr>ولمعرفة كيفية اتقان هذا الحرف(إ) وفقاً لما تعلمناه سابقا                              </vt:lpstr>
      <vt:lpstr>الشريحة 18</vt:lpstr>
      <vt:lpstr>التطبيق الاول 2-8</vt:lpstr>
      <vt:lpstr>التطبيق الثاني 2-9</vt:lpstr>
      <vt:lpstr>التطبيق الثالث 2-10</vt:lpstr>
      <vt:lpstr>التطبيق الرابع 2-11</vt:lpstr>
      <vt:lpstr>قواعد هامه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ايميل</cp:lastModifiedBy>
  <cp:revision>40</cp:revision>
  <dcterms:created xsi:type="dcterms:W3CDTF">2014-02-09T17:56:55Z</dcterms:created>
  <dcterms:modified xsi:type="dcterms:W3CDTF">2014-02-27T18:17:09Z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0x010100C8AE908F69C45F43B5F67F7F770537E1</vt:lpwstr>
  </property>
</Properties>
</file>