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13"/>
  </p:notesMasterIdLst>
  <p:sldIdLst>
    <p:sldId id="361" r:id="rId2"/>
    <p:sldId id="316" r:id="rId3"/>
    <p:sldId id="317" r:id="rId4"/>
    <p:sldId id="318" r:id="rId5"/>
    <p:sldId id="319" r:id="rId6"/>
    <p:sldId id="321" r:id="rId7"/>
    <p:sldId id="320" r:id="rId8"/>
    <p:sldId id="323" r:id="rId9"/>
    <p:sldId id="322" r:id="rId10"/>
    <p:sldId id="324" r:id="rId11"/>
    <p:sldId id="325"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30" autoAdjust="0"/>
    <p:restoredTop sz="94500" autoAdjust="0"/>
  </p:normalViewPr>
  <p:slideViewPr>
    <p:cSldViewPr>
      <p:cViewPr>
        <p:scale>
          <a:sx n="58" d="100"/>
          <a:sy n="58" d="100"/>
        </p:scale>
        <p:origin x="-942" y="-10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8.emf"/><Relationship Id="rId7" Type="http://schemas.openxmlformats.org/officeDocument/2006/relationships/image" Target="../media/image12.wmf"/><Relationship Id="rId12" Type="http://schemas.openxmlformats.org/officeDocument/2006/relationships/image" Target="../media/image17.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11.wmf"/><Relationship Id="rId11" Type="http://schemas.openxmlformats.org/officeDocument/2006/relationships/image" Target="../media/image16.wmf"/><Relationship Id="rId5" Type="http://schemas.openxmlformats.org/officeDocument/2006/relationships/image" Target="../media/image10.wmf"/><Relationship Id="rId10" Type="http://schemas.openxmlformats.org/officeDocument/2006/relationships/image" Target="../media/image15.wmf"/><Relationship Id="rId4" Type="http://schemas.openxmlformats.org/officeDocument/2006/relationships/image" Target="../media/image9.wmf"/><Relationship Id="rId9"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3.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28.wmf"/><Relationship Id="rId4"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image" Target="../media/image30.wmf"/><Relationship Id="rId7" Type="http://schemas.openxmlformats.org/officeDocument/2006/relationships/image" Target="../media/image3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33.wmf"/><Relationship Id="rId5" Type="http://schemas.openxmlformats.org/officeDocument/2006/relationships/image" Target="../media/image32.wmf"/><Relationship Id="rId10" Type="http://schemas.openxmlformats.org/officeDocument/2006/relationships/image" Target="../media/image37.wmf"/><Relationship Id="rId4" Type="http://schemas.openxmlformats.org/officeDocument/2006/relationships/image" Target="../media/image31.wmf"/><Relationship Id="rId9" Type="http://schemas.openxmlformats.org/officeDocument/2006/relationships/image" Target="../media/image36.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image" Target="../media/image38.wmf"/><Relationship Id="rId7" Type="http://schemas.openxmlformats.org/officeDocument/2006/relationships/image" Target="../media/image42.e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41.wmf"/><Relationship Id="rId11" Type="http://schemas.openxmlformats.org/officeDocument/2006/relationships/image" Target="../media/image46.emf"/><Relationship Id="rId5" Type="http://schemas.openxmlformats.org/officeDocument/2006/relationships/image" Target="../media/image40.wmf"/><Relationship Id="rId10" Type="http://schemas.openxmlformats.org/officeDocument/2006/relationships/image" Target="../media/image45.emf"/><Relationship Id="rId4" Type="http://schemas.openxmlformats.org/officeDocument/2006/relationships/image" Target="../media/image39.wmf"/><Relationship Id="rId9" Type="http://schemas.openxmlformats.org/officeDocument/2006/relationships/image" Target="../media/image4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2B82C94-689D-4F40-8E75-4D97BA2F6FD6}" type="datetimeFigureOut">
              <a:rPr lang="ar-SA" smtClean="0"/>
              <a:pPr/>
              <a:t>12/01/1432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5EB15D-70EB-4E7C-B61E-0E3B23FB736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2</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11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7</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8</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9</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10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0A4B46-2FAA-472C-8866-25F2D5058CD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251D2A-8AC4-476C-A041-4CB9BCF7C31F}" type="datetimeFigureOut">
              <a:rPr lang="ar-SA" smtClean="0"/>
              <a:pPr/>
              <a:t>12/01/1432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0A4B46-2FAA-472C-8866-25F2D5058CD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wipe dir="d"/>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9.bin"/><Relationship Id="rId13" Type="http://schemas.openxmlformats.org/officeDocument/2006/relationships/oleObject" Target="../embeddings/oleObject54.bin"/><Relationship Id="rId3" Type="http://schemas.openxmlformats.org/officeDocument/2006/relationships/notesSlide" Target="../notesSlides/notesSlide9.xml"/><Relationship Id="rId7" Type="http://schemas.openxmlformats.org/officeDocument/2006/relationships/oleObject" Target="../embeddings/oleObject48.bin"/><Relationship Id="rId12" Type="http://schemas.openxmlformats.org/officeDocument/2006/relationships/oleObject" Target="../embeddings/oleObject53.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47.bin"/><Relationship Id="rId11" Type="http://schemas.openxmlformats.org/officeDocument/2006/relationships/oleObject" Target="../embeddings/oleObject52.bin"/><Relationship Id="rId5" Type="http://schemas.openxmlformats.org/officeDocument/2006/relationships/oleObject" Target="../embeddings/oleObject46.bin"/><Relationship Id="rId10" Type="http://schemas.openxmlformats.org/officeDocument/2006/relationships/oleObject" Target="../embeddings/oleObject51.bin"/><Relationship Id="rId4" Type="http://schemas.openxmlformats.org/officeDocument/2006/relationships/oleObject" Target="../embeddings/oleObject45.bin"/><Relationship Id="rId9" Type="http://schemas.openxmlformats.org/officeDocument/2006/relationships/oleObject" Target="../embeddings/oleObject50.bin"/><Relationship Id="rId14" Type="http://schemas.openxmlformats.org/officeDocument/2006/relationships/oleObject" Target="../embeddings/oleObject55.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48.png"/><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47.png"/><Relationship Id="rId5" Type="http://schemas.openxmlformats.org/officeDocument/2006/relationships/oleObject" Target="../embeddings/oleObject57.bin"/><Relationship Id="rId4" Type="http://schemas.openxmlformats.org/officeDocument/2006/relationships/oleObject" Target="../embeddings/oleObject56.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xml"/><Relationship Id="rId7"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oleObject" Target="../embeddings/oleObject16.bin"/><Relationship Id="rId3" Type="http://schemas.openxmlformats.org/officeDocument/2006/relationships/notesSlide" Target="../notesSlides/notesSlide2.xml"/><Relationship Id="rId7" Type="http://schemas.openxmlformats.org/officeDocument/2006/relationships/oleObject" Target="../embeddings/oleObject10.bin"/><Relationship Id="rId12" Type="http://schemas.openxmlformats.org/officeDocument/2006/relationships/oleObject" Target="../embeddings/oleObject15.bin"/><Relationship Id="rId2" Type="http://schemas.openxmlformats.org/officeDocument/2006/relationships/slideLayout" Target="../slideLayouts/slideLayout1.xml"/><Relationship Id="rId16" Type="http://schemas.openxmlformats.org/officeDocument/2006/relationships/oleObject" Target="../embeddings/oleObject18.bin"/><Relationship Id="rId1" Type="http://schemas.openxmlformats.org/officeDocument/2006/relationships/vmlDrawing" Target="../drawings/vmlDrawing2.vml"/><Relationship Id="rId6" Type="http://schemas.openxmlformats.org/officeDocument/2006/relationships/oleObject" Target="../embeddings/oleObject9.bin"/><Relationship Id="rId11" Type="http://schemas.openxmlformats.org/officeDocument/2006/relationships/oleObject" Target="../embeddings/oleObject14.bin"/><Relationship Id="rId5" Type="http://schemas.openxmlformats.org/officeDocument/2006/relationships/oleObject" Target="../embeddings/oleObject8.bin"/><Relationship Id="rId15" Type="http://schemas.openxmlformats.org/officeDocument/2006/relationships/image" Target="../media/image18.png"/><Relationship Id="rId10" Type="http://schemas.openxmlformats.org/officeDocument/2006/relationships/oleObject" Target="../embeddings/oleObject13.bin"/><Relationship Id="rId4" Type="http://schemas.openxmlformats.org/officeDocument/2006/relationships/oleObject" Target="../embeddings/oleObject7.bin"/><Relationship Id="rId9" Type="http://schemas.openxmlformats.org/officeDocument/2006/relationships/oleObject" Target="../embeddings/oleObject12.bin"/><Relationship Id="rId14" Type="http://schemas.openxmlformats.org/officeDocument/2006/relationships/oleObject" Target="../embeddings/oleObject17.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20.png"/><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2.png"/><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21.png"/><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notesSlide" Target="../notesSlides/notesSlide6.xml"/><Relationship Id="rId7"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7.xml"/><Relationship Id="rId7" Type="http://schemas.openxmlformats.org/officeDocument/2006/relationships/oleObject" Target="../embeddings/oleObject33.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32.bin"/><Relationship Id="rId5" Type="http://schemas.openxmlformats.org/officeDocument/2006/relationships/oleObject" Target="../embeddings/oleObject31.bin"/><Relationship Id="rId4" Type="http://schemas.openxmlformats.org/officeDocument/2006/relationships/oleObject" Target="../embeddings/oleObject30.bin"/><Relationship Id="rId9"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9.bin"/><Relationship Id="rId13" Type="http://schemas.openxmlformats.org/officeDocument/2006/relationships/oleObject" Target="../embeddings/oleObject44.bin"/><Relationship Id="rId3" Type="http://schemas.openxmlformats.org/officeDocument/2006/relationships/notesSlide" Target="../notesSlides/notesSlide8.xml"/><Relationship Id="rId7" Type="http://schemas.openxmlformats.org/officeDocument/2006/relationships/oleObject" Target="../embeddings/oleObject38.bin"/><Relationship Id="rId12" Type="http://schemas.openxmlformats.org/officeDocument/2006/relationships/oleObject" Target="../embeddings/oleObject43.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oleObject" Target="../embeddings/oleObject37.bin"/><Relationship Id="rId11" Type="http://schemas.openxmlformats.org/officeDocument/2006/relationships/oleObject" Target="../embeddings/oleObject42.bin"/><Relationship Id="rId5" Type="http://schemas.openxmlformats.org/officeDocument/2006/relationships/oleObject" Target="../embeddings/oleObject36.bin"/><Relationship Id="rId10" Type="http://schemas.openxmlformats.org/officeDocument/2006/relationships/oleObject" Target="../embeddings/oleObject41.bin"/><Relationship Id="rId4" Type="http://schemas.openxmlformats.org/officeDocument/2006/relationships/oleObject" Target="../embeddings/oleObject35.bin"/><Relationship Id="rId9" Type="http://schemas.openxmlformats.org/officeDocument/2006/relationships/oleObject" Target="../embeddings/oleObject4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357554" y="2857496"/>
            <a:ext cx="2706190" cy="1569660"/>
          </a:xfrm>
          <a:prstGeom prst="rect">
            <a:avLst/>
          </a:prstGeom>
          <a:noFill/>
        </p:spPr>
        <p:txBody>
          <a:bodyPr wrap="none" rtlCol="1">
            <a:spAutoFit/>
          </a:bodyPr>
          <a:lstStyle/>
          <a:p>
            <a:pPr algn="ctr"/>
            <a:r>
              <a:rPr lang="ar-SA" sz="6000" dirty="0" smtClean="0">
                <a:solidFill>
                  <a:schemeClr val="bg1"/>
                </a:solidFill>
                <a:latin typeface="Monotype Koufi" pitchFamily="2" charset="-78"/>
                <a:ea typeface="Monotype Koufi" pitchFamily="2" charset="-78"/>
                <a:cs typeface="Simplified Arabic" pitchFamily="2" charset="-78"/>
              </a:rPr>
              <a:t>المحاضرة</a:t>
            </a:r>
            <a:r>
              <a:rPr lang="ar-SA" dirty="0" smtClean="0">
                <a:solidFill>
                  <a:schemeClr val="bg1"/>
                </a:solidFill>
                <a:latin typeface="Monotype Koufi" pitchFamily="2" charset="-78"/>
                <a:ea typeface="Monotype Koufi" pitchFamily="2" charset="-78"/>
                <a:cs typeface="Simplified Arabic" pitchFamily="2" charset="-78"/>
              </a:rPr>
              <a:t> </a:t>
            </a:r>
          </a:p>
          <a:p>
            <a:pPr algn="ctr"/>
            <a:r>
              <a:rPr lang="ar-SA" sz="3600" dirty="0" smtClean="0">
                <a:solidFill>
                  <a:schemeClr val="bg1"/>
                </a:solidFill>
                <a:latin typeface="Monotype Koufi" pitchFamily="2" charset="-78"/>
                <a:ea typeface="Monotype Koufi" pitchFamily="2" charset="-78"/>
                <a:cs typeface="Simplified Arabic" pitchFamily="2" charset="-78"/>
              </a:rPr>
              <a:t>التاسعة</a:t>
            </a:r>
            <a:endParaRPr lang="ar-SA" sz="3600" dirty="0">
              <a:solidFill>
                <a:schemeClr val="bg1"/>
              </a:solidFill>
              <a:latin typeface="Monotype Koufi" pitchFamily="2" charset="-78"/>
              <a:ea typeface="Monotype Koufi" pitchFamily="2" charset="-78"/>
              <a:cs typeface="Simplified Arabic" pitchFamily="2" charset="-78"/>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97634"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97635"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4" name="Rectangle 12"/>
          <p:cNvSpPr>
            <a:spLocks noChangeArrowheads="1"/>
          </p:cNvSpPr>
          <p:nvPr/>
        </p:nvSpPr>
        <p:spPr bwMode="auto">
          <a:xfrm>
            <a:off x="357158" y="785794"/>
            <a:ext cx="8715437"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وحيث أن فرق الجهد بين طرفي الثنائى هو جهد سالب وذلك بسبب التوصيل العكسى فإنه يجب تغير إشارة      كالتالي:</a:t>
            </a:r>
          </a:p>
        </p:txBody>
      </p:sp>
      <p:graphicFrame>
        <p:nvGraphicFramePr>
          <p:cNvPr id="197643" name="Object 11"/>
          <p:cNvGraphicFramePr>
            <a:graphicFrameLocks noChangeAspect="1"/>
          </p:cNvGraphicFramePr>
          <p:nvPr/>
        </p:nvGraphicFramePr>
        <p:xfrm>
          <a:off x="7072330" y="1214423"/>
          <a:ext cx="357190" cy="394788"/>
        </p:xfrm>
        <a:graphic>
          <a:graphicData uri="http://schemas.openxmlformats.org/presentationml/2006/ole">
            <p:oleObj spid="_x0000_s197643" name="Equation" r:id="rId6" imgW="177569" imgH="202936" progId="Equation.3">
              <p:embed/>
            </p:oleObj>
          </a:graphicData>
        </a:graphic>
      </p:graphicFrame>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7646" name="Object 14"/>
          <p:cNvGraphicFramePr>
            <a:graphicFrameLocks noChangeAspect="1"/>
          </p:cNvGraphicFramePr>
          <p:nvPr/>
        </p:nvGraphicFramePr>
        <p:xfrm>
          <a:off x="3857620" y="1643051"/>
          <a:ext cx="1714508" cy="428627"/>
        </p:xfrm>
        <a:graphic>
          <a:graphicData uri="http://schemas.openxmlformats.org/presentationml/2006/ole">
            <p:oleObj spid="_x0000_s197646" name="Equation" r:id="rId7" imgW="1104900" imgH="279400" progId="Equation.3">
              <p:embed/>
            </p:oleObj>
          </a:graphicData>
        </a:graphic>
      </p:graphicFrame>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9" name="Rectangle 17"/>
          <p:cNvSpPr>
            <a:spLocks noChangeArrowheads="1"/>
          </p:cNvSpPr>
          <p:nvPr/>
        </p:nvSpPr>
        <p:spPr bwMode="auto">
          <a:xfrm>
            <a:off x="142876" y="2071678"/>
            <a:ext cx="892971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ومن ثم فإن معادله خط الحمل تصبح كالاتى:</a:t>
            </a:r>
            <a:endParaRPr lang="en-US" sz="2400" dirty="0" smtClean="0">
              <a:solidFill>
                <a:schemeClr val="bg1"/>
              </a:solidFill>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7650" name="Object 18"/>
          <p:cNvGraphicFramePr>
            <a:graphicFrameLocks noChangeAspect="1"/>
          </p:cNvGraphicFramePr>
          <p:nvPr/>
        </p:nvGraphicFramePr>
        <p:xfrm>
          <a:off x="3236530" y="2571744"/>
          <a:ext cx="2407040" cy="1143008"/>
        </p:xfrm>
        <a:graphic>
          <a:graphicData uri="http://schemas.openxmlformats.org/presentationml/2006/ole">
            <p:oleObj spid="_x0000_s197650" name="Equation" r:id="rId8" imgW="1701800" imgH="812800" progId="Equation.3">
              <p:embed/>
            </p:oleObj>
          </a:graphicData>
        </a:graphic>
      </p:graphicFrame>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7652" name="Object 20"/>
          <p:cNvGraphicFramePr>
            <a:graphicFrameLocks noChangeAspect="1"/>
          </p:cNvGraphicFramePr>
          <p:nvPr/>
        </p:nvGraphicFramePr>
        <p:xfrm>
          <a:off x="4071934" y="3429000"/>
          <a:ext cx="1643074" cy="725691"/>
        </p:xfrm>
        <a:graphic>
          <a:graphicData uri="http://schemas.openxmlformats.org/presentationml/2006/ole">
            <p:oleObj spid="_x0000_s197652" name="Equation" r:id="rId9" imgW="1143000" imgH="508000" progId="Equation.3">
              <p:embed/>
            </p:oleObj>
          </a:graphicData>
        </a:graphic>
      </p:graphicFrame>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2" name="مربع نص 131"/>
          <p:cNvSpPr txBox="1"/>
          <p:nvPr/>
        </p:nvSpPr>
        <p:spPr>
          <a:xfrm>
            <a:off x="1714480" y="3500438"/>
            <a:ext cx="2357454" cy="461665"/>
          </a:xfrm>
          <a:prstGeom prst="rect">
            <a:avLst/>
          </a:prstGeom>
          <a:noFill/>
        </p:spPr>
        <p:txBody>
          <a:bodyPr wrap="square" rtlCol="1">
            <a:spAutoFit/>
          </a:bodyPr>
          <a:lstStyle/>
          <a:p>
            <a:r>
              <a:rPr lang="ar-SA" sz="2400" dirty="0" smtClean="0">
                <a:solidFill>
                  <a:schemeClr val="bg1"/>
                </a:solidFill>
              </a:rPr>
              <a:t>(فى الاتجاه العكسى)</a:t>
            </a:r>
          </a:p>
        </p:txBody>
      </p:sp>
      <p:sp>
        <p:nvSpPr>
          <p:cNvPr id="197655" name="Rectangle 23"/>
          <p:cNvSpPr>
            <a:spLocks noChangeArrowheads="1"/>
          </p:cNvSpPr>
          <p:nvPr/>
        </p:nvSpPr>
        <p:spPr bwMode="auto">
          <a:xfrm>
            <a:off x="285720" y="4286256"/>
            <a:ext cx="8858280" cy="23828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عندئذ إذا كان               فإن </a:t>
            </a:r>
            <a:endParaRPr lang="en-US" sz="2400" dirty="0" smtClean="0">
              <a:solidFill>
                <a:schemeClr val="bg1"/>
              </a:solidFill>
            </a:endParaRPr>
          </a:p>
          <a:p>
            <a:pPr marL="0" marR="0" lvl="0" indent="0" defTabSz="914400" rtl="1" eaLnBrk="0" fontAlgn="base" latinLnBrk="0" hangingPunct="0">
              <a:lnSpc>
                <a:spcPct val="100000"/>
              </a:lnSpc>
              <a:spcBef>
                <a:spcPct val="0"/>
              </a:spcBef>
              <a:spcAft>
                <a:spcPct val="0"/>
              </a:spcAft>
              <a:buClrTx/>
              <a:buSzTx/>
              <a:buFontTx/>
              <a:buNone/>
              <a:tabLst/>
            </a:pPr>
            <a:r>
              <a:rPr lang="ar-SA" sz="2400" dirty="0" smtClean="0">
                <a:solidFill>
                  <a:schemeClr val="bg1"/>
                </a:solidFill>
              </a:rPr>
              <a:t>      وإذا كان              فإن </a:t>
            </a:r>
            <a:endParaRPr lang="en-US" sz="2400" dirty="0" smtClean="0">
              <a:solidFill>
                <a:schemeClr val="bg1"/>
              </a:solidFill>
            </a:endParaRPr>
          </a:p>
          <a:p>
            <a:pPr marL="0" marR="0" lvl="0" indent="0" defTabSz="914400" rtl="1" eaLnBrk="0" fontAlgn="base" latinLnBrk="0" hangingPunct="0">
              <a:lnSpc>
                <a:spcPct val="100000"/>
              </a:lnSpc>
              <a:spcBef>
                <a:spcPct val="0"/>
              </a:spcBef>
              <a:spcAft>
                <a:spcPct val="0"/>
              </a:spcAft>
              <a:buClrTx/>
              <a:buSzTx/>
              <a:buFontTx/>
              <a:buNone/>
              <a:tabLst/>
            </a:pPr>
            <a:r>
              <a:rPr lang="ar-SA" sz="2400" dirty="0" smtClean="0">
                <a:solidFill>
                  <a:schemeClr val="bg1"/>
                </a:solidFill>
              </a:rPr>
              <a:t>وبتوصيل النقطتين                              نحصل على خط الحمل ،  وتكون نقطة التشغيل عند تقاطع خط الحمل مع المنحنى المميز لثنائى زينر فى الاتجاه العكسى كما هو موضح  بالشكل (18)</a:t>
            </a:r>
            <a:endParaRPr lang="en-US" sz="2400" dirty="0" smtClean="0">
              <a:solidFill>
                <a:schemeClr val="bg1"/>
              </a:solidFill>
            </a:endParaRPr>
          </a:p>
          <a:p>
            <a:pPr marL="0" marR="0" lvl="0" indent="0" defTabSz="914400" rtl="0" eaLnBrk="0" fontAlgn="base" latinLnBrk="0" hangingPunct="0">
              <a:lnSpc>
                <a:spcPct val="100000"/>
              </a:lnSpc>
              <a:spcBef>
                <a:spcPct val="0"/>
              </a:spcBef>
              <a:spcAft>
                <a:spcPct val="0"/>
              </a:spcAft>
              <a:buClrTx/>
              <a:buSzTx/>
              <a:buFontTx/>
              <a:buNone/>
              <a:tabLst/>
            </a:pPr>
            <a:endParaRPr lang="en-US" sz="2400" dirty="0" smtClean="0">
              <a:solidFill>
                <a:schemeClr val="bg1"/>
              </a:solidFill>
            </a:endParaRPr>
          </a:p>
        </p:txBody>
      </p:sp>
      <p:graphicFrame>
        <p:nvGraphicFramePr>
          <p:cNvPr id="197656" name="Object 24"/>
          <p:cNvGraphicFramePr>
            <a:graphicFrameLocks noChangeAspect="1"/>
          </p:cNvGraphicFramePr>
          <p:nvPr/>
        </p:nvGraphicFramePr>
        <p:xfrm>
          <a:off x="6572264" y="4472917"/>
          <a:ext cx="1214446" cy="313405"/>
        </p:xfrm>
        <a:graphic>
          <a:graphicData uri="http://schemas.openxmlformats.org/presentationml/2006/ole">
            <p:oleObj spid="_x0000_s197656" name="Equation" r:id="rId10" imgW="787124" imgH="202690" progId="Equation.3">
              <p:embed/>
            </p:oleObj>
          </a:graphicData>
        </a:graphic>
      </p:graphicFrame>
      <p:graphicFrame>
        <p:nvGraphicFramePr>
          <p:cNvPr id="197657" name="Object 25"/>
          <p:cNvGraphicFramePr>
            <a:graphicFrameLocks noChangeAspect="1"/>
          </p:cNvGraphicFramePr>
          <p:nvPr/>
        </p:nvGraphicFramePr>
        <p:xfrm>
          <a:off x="5000628" y="4470408"/>
          <a:ext cx="1204422" cy="315914"/>
        </p:xfrm>
        <a:graphic>
          <a:graphicData uri="http://schemas.openxmlformats.org/presentationml/2006/ole">
            <p:oleObj spid="_x0000_s197657" name="Equation" r:id="rId11" imgW="774527" imgH="202690" progId="Equation.3">
              <p:embed/>
            </p:oleObj>
          </a:graphicData>
        </a:graphic>
      </p:graphicFrame>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7658" name="Object 26"/>
          <p:cNvGraphicFramePr>
            <a:graphicFrameLocks noChangeAspect="1"/>
          </p:cNvGraphicFramePr>
          <p:nvPr/>
        </p:nvGraphicFramePr>
        <p:xfrm>
          <a:off x="6615127" y="4857760"/>
          <a:ext cx="1028707" cy="357190"/>
        </p:xfrm>
        <a:graphic>
          <a:graphicData uri="http://schemas.openxmlformats.org/presentationml/2006/ole">
            <p:oleObj spid="_x0000_s197658" name="Equation" r:id="rId12" imgW="685800" imgH="241300" progId="Equation.3">
              <p:embed/>
            </p:oleObj>
          </a:graphicData>
        </a:graphic>
      </p:graphicFrame>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7661" name="Object 29"/>
          <p:cNvGraphicFramePr>
            <a:graphicFrameLocks noChangeAspect="1"/>
          </p:cNvGraphicFramePr>
          <p:nvPr/>
        </p:nvGraphicFramePr>
        <p:xfrm>
          <a:off x="4357686" y="4786322"/>
          <a:ext cx="1785950" cy="357190"/>
        </p:xfrm>
        <a:graphic>
          <a:graphicData uri="http://schemas.openxmlformats.org/presentationml/2006/ole">
            <p:oleObj spid="_x0000_s197661" name="Equation" r:id="rId13" imgW="952323" imgH="190112" progId="Equation.3">
              <p:embed/>
            </p:oleObj>
          </a:graphicData>
        </a:graphic>
      </p:graphicFrame>
      <p:graphicFrame>
        <p:nvGraphicFramePr>
          <p:cNvPr id="197662" name="Object 30"/>
          <p:cNvGraphicFramePr>
            <a:graphicFrameLocks noChangeAspect="1"/>
          </p:cNvGraphicFramePr>
          <p:nvPr/>
        </p:nvGraphicFramePr>
        <p:xfrm>
          <a:off x="4826842" y="5165738"/>
          <a:ext cx="2459802" cy="406402"/>
        </p:xfrm>
        <a:graphic>
          <a:graphicData uri="http://schemas.openxmlformats.org/presentationml/2006/ole">
            <p:oleObj spid="_x0000_s197662" name="Equation" r:id="rId14" imgW="1460156" imgH="240784" progId="Equation.3">
              <p:embed/>
            </p:oleObj>
          </a:graphicData>
        </a:graphic>
      </p:graphicFrame>
      <p:sp>
        <p:nvSpPr>
          <p:cNvPr id="131" name="مربع نص 130"/>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7644"/>
                                        </p:tgtEl>
                                        <p:attrNameLst>
                                          <p:attrName>style.visibility</p:attrName>
                                        </p:attrNameLst>
                                      </p:cBhvr>
                                      <p:to>
                                        <p:strVal val="visible"/>
                                      </p:to>
                                    </p:set>
                                    <p:animEffect transition="in" filter="box(in)">
                                      <p:cBhvr>
                                        <p:cTn id="7" dur="2000"/>
                                        <p:tgtEl>
                                          <p:spTgt spid="19764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7643"/>
                                        </p:tgtEl>
                                        <p:attrNameLst>
                                          <p:attrName>style.visibility</p:attrName>
                                        </p:attrNameLst>
                                      </p:cBhvr>
                                      <p:to>
                                        <p:strVal val="visible"/>
                                      </p:to>
                                    </p:set>
                                    <p:animEffect transition="in" filter="box(in)">
                                      <p:cBhvr>
                                        <p:cTn id="12" dur="500"/>
                                        <p:tgtEl>
                                          <p:spTgt spid="19764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97646"/>
                                        </p:tgtEl>
                                        <p:attrNameLst>
                                          <p:attrName>style.visibility</p:attrName>
                                        </p:attrNameLst>
                                      </p:cBhvr>
                                      <p:to>
                                        <p:strVal val="visible"/>
                                      </p:to>
                                    </p:set>
                                    <p:animEffect transition="in" filter="box(in)">
                                      <p:cBhvr>
                                        <p:cTn id="17" dur="2000"/>
                                        <p:tgtEl>
                                          <p:spTgt spid="19764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97649"/>
                                        </p:tgtEl>
                                        <p:attrNameLst>
                                          <p:attrName>style.visibility</p:attrName>
                                        </p:attrNameLst>
                                      </p:cBhvr>
                                      <p:to>
                                        <p:strVal val="visible"/>
                                      </p:to>
                                    </p:set>
                                    <p:animEffect transition="in" filter="box(in)">
                                      <p:cBhvr>
                                        <p:cTn id="22" dur="2000"/>
                                        <p:tgtEl>
                                          <p:spTgt spid="19764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97650"/>
                                        </p:tgtEl>
                                        <p:attrNameLst>
                                          <p:attrName>style.visibility</p:attrName>
                                        </p:attrNameLst>
                                      </p:cBhvr>
                                      <p:to>
                                        <p:strVal val="visible"/>
                                      </p:to>
                                    </p:set>
                                    <p:animEffect transition="in" filter="box(in)">
                                      <p:cBhvr>
                                        <p:cTn id="27" dur="2000"/>
                                        <p:tgtEl>
                                          <p:spTgt spid="197650"/>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97652"/>
                                        </p:tgtEl>
                                        <p:attrNameLst>
                                          <p:attrName>style.visibility</p:attrName>
                                        </p:attrNameLst>
                                      </p:cBhvr>
                                      <p:to>
                                        <p:strVal val="visible"/>
                                      </p:to>
                                    </p:set>
                                    <p:animEffect transition="in" filter="box(in)">
                                      <p:cBhvr>
                                        <p:cTn id="32" dur="2000"/>
                                        <p:tgtEl>
                                          <p:spTgt spid="197652"/>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32"/>
                                        </p:tgtEl>
                                        <p:attrNameLst>
                                          <p:attrName>style.visibility</p:attrName>
                                        </p:attrNameLst>
                                      </p:cBhvr>
                                      <p:to>
                                        <p:strVal val="visible"/>
                                      </p:to>
                                    </p:set>
                                    <p:animEffect transition="in" filter="box(in)">
                                      <p:cBhvr>
                                        <p:cTn id="37" dur="500"/>
                                        <p:tgtEl>
                                          <p:spTgt spid="132"/>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97655">
                                            <p:txEl>
                                              <p:pRg st="0" end="0"/>
                                            </p:txEl>
                                          </p:spTgt>
                                        </p:tgtEl>
                                        <p:attrNameLst>
                                          <p:attrName>style.visibility</p:attrName>
                                        </p:attrNameLst>
                                      </p:cBhvr>
                                      <p:to>
                                        <p:strVal val="visible"/>
                                      </p:to>
                                    </p:set>
                                    <p:animEffect transition="in" filter="box(in)">
                                      <p:cBhvr>
                                        <p:cTn id="42" dur="2000"/>
                                        <p:tgtEl>
                                          <p:spTgt spid="197655">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97655">
                                            <p:txEl>
                                              <p:pRg st="1" end="1"/>
                                            </p:txEl>
                                          </p:spTgt>
                                        </p:tgtEl>
                                        <p:attrNameLst>
                                          <p:attrName>style.visibility</p:attrName>
                                        </p:attrNameLst>
                                      </p:cBhvr>
                                      <p:to>
                                        <p:strVal val="visible"/>
                                      </p:to>
                                    </p:set>
                                    <p:animEffect transition="in" filter="box(in)">
                                      <p:cBhvr>
                                        <p:cTn id="47" dur="2000"/>
                                        <p:tgtEl>
                                          <p:spTgt spid="197655">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97655">
                                            <p:txEl>
                                              <p:pRg st="2" end="2"/>
                                            </p:txEl>
                                          </p:spTgt>
                                        </p:tgtEl>
                                        <p:attrNameLst>
                                          <p:attrName>style.visibility</p:attrName>
                                        </p:attrNameLst>
                                      </p:cBhvr>
                                      <p:to>
                                        <p:strVal val="visible"/>
                                      </p:to>
                                    </p:set>
                                    <p:animEffect transition="in" filter="box(in)">
                                      <p:cBhvr>
                                        <p:cTn id="52" dur="2000"/>
                                        <p:tgtEl>
                                          <p:spTgt spid="1976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44" grpId="0"/>
      <p:bldP spid="197649" grpId="0"/>
      <p:bldP spid="132" grpId="0"/>
      <p:bldP spid="19765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200706"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200707"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48" name="Rectangle 16"/>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3"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4" name="Rectangle 22"/>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59"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7660" name="Rectangle 28"/>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0" name="صورة 119"/>
          <p:cNvPicPr/>
          <p:nvPr/>
        </p:nvPicPr>
        <p:blipFill>
          <a:blip r:embed="rId6">
            <a:clrChange>
              <a:clrFrom>
                <a:srgbClr val="FFFFFF"/>
              </a:clrFrom>
              <a:clrTo>
                <a:srgbClr val="FFFFFF">
                  <a:alpha val="0"/>
                </a:srgbClr>
              </a:clrTo>
            </a:clrChange>
            <a:lum bright="-40000"/>
          </a:blip>
          <a:srcRect/>
          <a:stretch>
            <a:fillRect/>
          </a:stretch>
        </p:blipFill>
        <p:spPr bwMode="auto">
          <a:xfrm>
            <a:off x="2643174" y="714356"/>
            <a:ext cx="4143404" cy="2318064"/>
          </a:xfrm>
          <a:prstGeom prst="rect">
            <a:avLst/>
          </a:prstGeom>
          <a:noFill/>
          <a:ln w="9525">
            <a:noFill/>
            <a:miter lim="800000"/>
            <a:headEnd/>
            <a:tailEnd/>
          </a:ln>
          <a:effectLst/>
        </p:spPr>
      </p:pic>
      <p:pic>
        <p:nvPicPr>
          <p:cNvPr id="121" name="صورة 120"/>
          <p:cNvPicPr/>
          <p:nvPr/>
        </p:nvPicPr>
        <p:blipFill>
          <a:blip r:embed="rId7">
            <a:clrChange>
              <a:clrFrom>
                <a:srgbClr val="FFFFFF"/>
              </a:clrFrom>
              <a:clrTo>
                <a:srgbClr val="FFFFFF">
                  <a:alpha val="0"/>
                </a:srgbClr>
              </a:clrTo>
            </a:clrChange>
            <a:lum bright="-40000"/>
          </a:blip>
          <a:srcRect/>
          <a:stretch>
            <a:fillRect/>
          </a:stretch>
        </p:blipFill>
        <p:spPr bwMode="auto">
          <a:xfrm>
            <a:off x="2498100" y="3071810"/>
            <a:ext cx="4431354" cy="3429024"/>
          </a:xfrm>
          <a:prstGeom prst="rect">
            <a:avLst/>
          </a:prstGeom>
          <a:noFill/>
          <a:ln w="9525">
            <a:noFill/>
            <a:miter lim="800000"/>
            <a:headEnd/>
            <a:tailEnd/>
          </a:ln>
          <a:effectLst/>
        </p:spPr>
      </p:pic>
      <p:sp>
        <p:nvSpPr>
          <p:cNvPr id="122" name="مربع نص 121"/>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79202"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79203"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5" name="مستطيل 114"/>
          <p:cNvSpPr/>
          <p:nvPr/>
        </p:nvSpPr>
        <p:spPr>
          <a:xfrm>
            <a:off x="-71470" y="642918"/>
            <a:ext cx="9072594" cy="954107"/>
          </a:xfrm>
          <a:prstGeom prst="rect">
            <a:avLst/>
          </a:prstGeom>
        </p:spPr>
        <p:txBody>
          <a:bodyPr wrap="square">
            <a:spAutoFit/>
          </a:bodyPr>
          <a:lstStyle/>
          <a:p>
            <a:pPr algn="just">
              <a:buClr>
                <a:schemeClr val="accent1">
                  <a:lumMod val="75000"/>
                </a:schemeClr>
              </a:buClr>
            </a:pPr>
            <a:r>
              <a:rPr lang="ar-SA" sz="2400" dirty="0" smtClean="0">
                <a:solidFill>
                  <a:schemeClr val="bg1"/>
                </a:solidFill>
              </a:rPr>
              <a:t> </a:t>
            </a:r>
          </a:p>
          <a:p>
            <a:pPr algn="just">
              <a:buClr>
                <a:schemeClr val="accent1">
                  <a:lumMod val="75000"/>
                </a:schemeClr>
              </a:buClr>
            </a:pPr>
            <a:r>
              <a:rPr lang="ar-SA" sz="3200" b="1" u="sng" dirty="0" smtClean="0">
                <a:solidFill>
                  <a:schemeClr val="accent1">
                    <a:lumMod val="75000"/>
                  </a:schemeClr>
                </a:solidFill>
                <a:latin typeface="+mj-lt"/>
                <a:ea typeface="+mj-ea"/>
                <a:cs typeface="+mj-cs"/>
              </a:rPr>
              <a:t>مثال</a:t>
            </a:r>
          </a:p>
        </p:txBody>
      </p:sp>
      <p:sp>
        <p:nvSpPr>
          <p:cNvPr id="179214" name="Rectangle 14"/>
          <p:cNvSpPr>
            <a:spLocks noChangeArrowheads="1"/>
          </p:cNvSpPr>
          <p:nvPr/>
        </p:nvSpPr>
        <p:spPr bwMode="auto">
          <a:xfrm>
            <a:off x="285688" y="1643050"/>
            <a:ext cx="8858312" cy="39087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
                <a:schemeClr val="accent1">
                  <a:lumMod val="75000"/>
                </a:schemeClr>
              </a:buClr>
              <a:buSzTx/>
              <a:buFont typeface="Arial" pitchFamily="34" charset="0"/>
              <a:buChar char="•"/>
              <a:tabLst>
                <a:tab pos="504825" algn="l"/>
              </a:tabLst>
            </a:pPr>
            <a:r>
              <a:rPr lang="ar-SA" sz="2400" dirty="0" smtClean="0">
                <a:solidFill>
                  <a:schemeClr val="bg1"/>
                </a:solidFill>
              </a:rPr>
              <a:t>احسب وقارن عامل التموج لخرج دائرة مقوم نصف موجه ودائرة مقوم موجه كاملة إذا تم</a:t>
            </a:r>
          </a:p>
          <a:p>
            <a:pPr marL="0" marR="0" lvl="0" indent="0" algn="just" defTabSz="914400" rtl="1" eaLnBrk="1" fontAlgn="base" latinLnBrk="0" hangingPunct="1">
              <a:lnSpc>
                <a:spcPct val="100000"/>
              </a:lnSpc>
              <a:spcBef>
                <a:spcPct val="0"/>
              </a:spcBef>
              <a:spcAft>
                <a:spcPct val="0"/>
              </a:spcAft>
              <a:buClr>
                <a:schemeClr val="accent1">
                  <a:lumMod val="75000"/>
                </a:schemeClr>
              </a:buClr>
              <a:buSzTx/>
              <a:tabLst>
                <a:tab pos="504825" algn="l"/>
              </a:tabLst>
            </a:pPr>
            <a:r>
              <a:rPr lang="ar-SA" sz="2400" dirty="0" smtClean="0">
                <a:solidFill>
                  <a:schemeClr val="bg1"/>
                </a:solidFill>
              </a:rPr>
              <a:t> ترشيح كل منها باستخدام مكثف قيمته       ومقاومة حمل قيمتها            . إذا علمت أن تردد المصدر هو            (تردد موجه الدخل) .</a:t>
            </a:r>
          </a:p>
          <a:p>
            <a:pPr marL="0" marR="0" lvl="0" indent="0" algn="just" defTabSz="914400" rtl="1" eaLnBrk="1" fontAlgn="base" latinLnBrk="0" hangingPunct="1">
              <a:lnSpc>
                <a:spcPct val="100000"/>
              </a:lnSpc>
              <a:spcBef>
                <a:spcPct val="0"/>
              </a:spcBef>
              <a:spcAft>
                <a:spcPct val="0"/>
              </a:spcAft>
              <a:buClr>
                <a:schemeClr val="accent1">
                  <a:lumMod val="75000"/>
                </a:schemeClr>
              </a:buClr>
              <a:buSzTx/>
              <a:tabLst>
                <a:tab pos="504825" algn="l"/>
              </a:tabLst>
            </a:pPr>
            <a:endParaRPr lang="en-US" sz="2400" dirty="0" smtClean="0">
              <a:solidFill>
                <a:schemeClr val="bg1"/>
              </a:solidFill>
            </a:endParaRPr>
          </a:p>
          <a:p>
            <a:pPr algn="just" eaLnBrk="0" fontAlgn="base" hangingPunct="0">
              <a:spcBef>
                <a:spcPct val="0"/>
              </a:spcBef>
              <a:spcAft>
                <a:spcPct val="0"/>
              </a:spcAft>
              <a:buClr>
                <a:schemeClr val="accent1">
                  <a:lumMod val="75000"/>
                </a:schemeClr>
              </a:buClr>
              <a:tabLst>
                <a:tab pos="504825" algn="l"/>
              </a:tabLst>
            </a:pPr>
            <a:r>
              <a:rPr lang="ar-SA" sz="3200" b="1" u="sng" dirty="0" smtClean="0">
                <a:solidFill>
                  <a:schemeClr val="accent1">
                    <a:lumMod val="75000"/>
                  </a:schemeClr>
                </a:solidFill>
                <a:latin typeface="+mj-lt"/>
                <a:ea typeface="+mj-ea"/>
                <a:cs typeface="+mj-cs"/>
              </a:rPr>
              <a:t>الحل</a:t>
            </a:r>
            <a:endParaRPr lang="en-US" sz="3200" b="1" u="sng" dirty="0" smtClean="0">
              <a:solidFill>
                <a:schemeClr val="accent1">
                  <a:lumMod val="75000"/>
                </a:schemeClr>
              </a:solidFill>
              <a:latin typeface="+mj-lt"/>
              <a:ea typeface="+mj-ea"/>
              <a:cs typeface="+mj-cs"/>
            </a:endParaRPr>
          </a:p>
          <a:p>
            <a:pPr algn="just" eaLnBrk="0" fontAlgn="base" hangingPunct="0">
              <a:spcBef>
                <a:spcPct val="0"/>
              </a:spcBef>
              <a:spcAft>
                <a:spcPct val="0"/>
              </a:spcAft>
              <a:buClr>
                <a:schemeClr val="accent1">
                  <a:lumMod val="75000"/>
                </a:schemeClr>
              </a:buClr>
              <a:buFont typeface="Arial" pitchFamily="34" charset="0"/>
              <a:buChar char="•"/>
              <a:tabLst>
                <a:tab pos="504825" algn="l"/>
              </a:tabLst>
            </a:pPr>
            <a:r>
              <a:rPr lang="ar-SA" sz="2400" dirty="0" smtClean="0">
                <a:solidFill>
                  <a:schemeClr val="bg1"/>
                </a:solidFill>
              </a:rPr>
              <a:t> بالنسبة لخرج دائرة مقوم النصف موجه المرشحة:</a:t>
            </a:r>
          </a:p>
          <a:p>
            <a:pPr algn="just" eaLnBrk="0" fontAlgn="base" hangingPunct="0">
              <a:spcBef>
                <a:spcPct val="0"/>
              </a:spcBef>
              <a:spcAft>
                <a:spcPct val="0"/>
              </a:spcAft>
              <a:buClr>
                <a:schemeClr val="accent1">
                  <a:lumMod val="75000"/>
                </a:schemeClr>
              </a:buClr>
              <a:buFont typeface="Arial" pitchFamily="34" charset="0"/>
              <a:buChar char="•"/>
              <a:tabLst>
                <a:tab pos="504825" algn="l"/>
              </a:tabLst>
            </a:pPr>
            <a:endParaRPr lang="ar-SA" sz="2400" dirty="0" smtClean="0">
              <a:solidFill>
                <a:schemeClr val="bg1"/>
              </a:solidFill>
            </a:endParaRPr>
          </a:p>
          <a:p>
            <a:pPr algn="just" eaLnBrk="0" fontAlgn="base" hangingPunct="0">
              <a:spcBef>
                <a:spcPct val="0"/>
              </a:spcBef>
              <a:spcAft>
                <a:spcPct val="0"/>
              </a:spcAft>
              <a:buClr>
                <a:schemeClr val="accent1">
                  <a:lumMod val="75000"/>
                </a:schemeClr>
              </a:buClr>
              <a:buFont typeface="Arial" pitchFamily="34" charset="0"/>
              <a:buChar char="•"/>
              <a:tabLst>
                <a:tab pos="504825" algn="l"/>
              </a:tabLst>
            </a:pPr>
            <a:endParaRPr lang="ar-SA" sz="2400" dirty="0" smtClean="0">
              <a:solidFill>
                <a:schemeClr val="bg1"/>
              </a:solidFill>
            </a:endParaRPr>
          </a:p>
          <a:p>
            <a:pPr algn="just" eaLnBrk="0" fontAlgn="base" hangingPunct="0">
              <a:spcBef>
                <a:spcPct val="0"/>
              </a:spcBef>
              <a:spcAft>
                <a:spcPct val="0"/>
              </a:spcAft>
              <a:buClr>
                <a:schemeClr val="accent1">
                  <a:lumMod val="75000"/>
                </a:schemeClr>
              </a:buClr>
              <a:buFont typeface="Arial" pitchFamily="34" charset="0"/>
              <a:buChar char="•"/>
              <a:tabLst>
                <a:tab pos="504825" algn="l"/>
              </a:tabLst>
            </a:pPr>
            <a:endParaRPr lang="en-US" sz="2400" dirty="0" smtClean="0">
              <a:solidFill>
                <a:schemeClr val="bg1"/>
              </a:solidFill>
            </a:endParaRPr>
          </a:p>
          <a:p>
            <a:pPr algn="just" eaLnBrk="0" fontAlgn="base" hangingPunct="0">
              <a:spcBef>
                <a:spcPct val="0"/>
              </a:spcBef>
              <a:spcAft>
                <a:spcPct val="0"/>
              </a:spcAft>
              <a:buClr>
                <a:schemeClr val="accent1">
                  <a:lumMod val="75000"/>
                </a:schemeClr>
              </a:buClr>
              <a:tabLst>
                <a:tab pos="504825" algn="l"/>
              </a:tabLst>
            </a:pPr>
            <a:r>
              <a:rPr lang="ar-SA" sz="2400" dirty="0" smtClean="0">
                <a:solidFill>
                  <a:schemeClr val="bg1"/>
                </a:solidFill>
              </a:rPr>
              <a:t> </a:t>
            </a:r>
            <a:endParaRPr lang="en-US" sz="2400" dirty="0" smtClean="0">
              <a:solidFill>
                <a:schemeClr val="bg1"/>
              </a:solidFill>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79215" name="Object 15"/>
          <p:cNvGraphicFramePr>
            <a:graphicFrameLocks noChangeAspect="1"/>
          </p:cNvGraphicFramePr>
          <p:nvPr/>
        </p:nvGraphicFramePr>
        <p:xfrm>
          <a:off x="4786314" y="2071678"/>
          <a:ext cx="685802" cy="381001"/>
        </p:xfrm>
        <a:graphic>
          <a:graphicData uri="http://schemas.openxmlformats.org/presentationml/2006/ole">
            <p:oleObj spid="_x0000_s179215" name="Equation" r:id="rId6" imgW="431613" imgH="241195" progId="Equation.3">
              <p:embed/>
            </p:oleObj>
          </a:graphicData>
        </a:graphic>
      </p:graphicFrame>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79224" name="Object 24"/>
          <p:cNvGraphicFramePr>
            <a:graphicFrameLocks noChangeAspect="1"/>
          </p:cNvGraphicFramePr>
          <p:nvPr/>
        </p:nvGraphicFramePr>
        <p:xfrm>
          <a:off x="1714480" y="2071678"/>
          <a:ext cx="993780" cy="337829"/>
        </p:xfrm>
        <a:graphic>
          <a:graphicData uri="http://schemas.openxmlformats.org/presentationml/2006/ole">
            <p:oleObj spid="_x0000_s179224" name="Equation" r:id="rId7" imgW="561100" imgH="190112" progId="Equation.3">
              <p:embed/>
            </p:oleObj>
          </a:graphicData>
        </a:graphic>
      </p:graphicFrame>
      <p:graphicFrame>
        <p:nvGraphicFramePr>
          <p:cNvPr id="179225" name="Object 25"/>
          <p:cNvGraphicFramePr>
            <a:graphicFrameLocks noChangeAspect="1"/>
          </p:cNvGraphicFramePr>
          <p:nvPr/>
        </p:nvGraphicFramePr>
        <p:xfrm>
          <a:off x="6511942" y="2500306"/>
          <a:ext cx="917578" cy="327521"/>
        </p:xfrm>
        <a:graphic>
          <a:graphicData uri="http://schemas.openxmlformats.org/presentationml/2006/ole">
            <p:oleObj spid="_x0000_s179225" name="Equation" r:id="rId8" imgW="561100" imgH="200174" progId="Equation.3">
              <p:embed/>
            </p:oleObj>
          </a:graphicData>
        </a:graphic>
      </p:graphicFrame>
      <p:graphicFrame>
        <p:nvGraphicFramePr>
          <p:cNvPr id="179226" name="Object 26"/>
          <p:cNvGraphicFramePr>
            <a:graphicFrameLocks noChangeAspect="1"/>
          </p:cNvGraphicFramePr>
          <p:nvPr/>
        </p:nvGraphicFramePr>
        <p:xfrm>
          <a:off x="2857488" y="4495813"/>
          <a:ext cx="3971730" cy="1147765"/>
        </p:xfrm>
        <a:graphic>
          <a:graphicData uri="http://schemas.openxmlformats.org/presentationml/2006/ole">
            <p:oleObj spid="_x0000_s179226" name="Equation" r:id="rId9" imgW="2983656" imgH="862151" progId="Equation.3">
              <p:embed/>
            </p:oleObj>
          </a:graphicData>
        </a:graphic>
      </p:graphicFrame>
      <p:sp>
        <p:nvSpPr>
          <p:cNvPr id="116" name="مربع نص 115"/>
          <p:cNvSpPr txBox="1"/>
          <p:nvPr/>
        </p:nvSpPr>
        <p:spPr>
          <a:xfrm>
            <a:off x="333318"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9226"/>
                                        </p:tgtEl>
                                        <p:attrNameLst>
                                          <p:attrName>style.visibility</p:attrName>
                                        </p:attrNameLst>
                                      </p:cBhvr>
                                      <p:to>
                                        <p:strVal val="visible"/>
                                      </p:to>
                                    </p:set>
                                    <p:animEffect transition="in" filter="box(in)">
                                      <p:cBhvr>
                                        <p:cTn id="7" dur="2000"/>
                                        <p:tgtEl>
                                          <p:spTgt spid="17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84322"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84323"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16" name="مستطيل 115"/>
          <p:cNvSpPr/>
          <p:nvPr/>
        </p:nvSpPr>
        <p:spPr>
          <a:xfrm>
            <a:off x="0" y="928670"/>
            <a:ext cx="8929718" cy="461665"/>
          </a:xfrm>
          <a:prstGeom prst="rect">
            <a:avLst/>
          </a:prstGeom>
        </p:spPr>
        <p:txBody>
          <a:bodyPr wrap="square">
            <a:spAutoFit/>
          </a:bodyPr>
          <a:lstStyle/>
          <a:p>
            <a:pPr algn="just" eaLnBrk="0" fontAlgn="base" hangingPunct="0">
              <a:spcBef>
                <a:spcPct val="0"/>
              </a:spcBef>
              <a:spcAft>
                <a:spcPct val="0"/>
              </a:spcAft>
              <a:buClr>
                <a:schemeClr val="accent1">
                  <a:lumMod val="75000"/>
                </a:schemeClr>
              </a:buClr>
              <a:buFontTx/>
              <a:buChar char="•"/>
              <a:tabLst>
                <a:tab pos="504825" algn="l"/>
              </a:tabLst>
            </a:pPr>
            <a:r>
              <a:rPr lang="ar-SA" sz="2400" dirty="0" smtClean="0">
                <a:solidFill>
                  <a:schemeClr val="bg1"/>
                </a:solidFill>
              </a:rPr>
              <a:t> بالنسبة لخرج دائرة مقوم موجه كاملة مرشحة:</a:t>
            </a:r>
            <a:endParaRPr lang="en-US" sz="2400" dirty="0" smtClean="0">
              <a:solidFill>
                <a:schemeClr val="bg1"/>
              </a:solidFill>
            </a:endParaRPr>
          </a:p>
        </p:txBody>
      </p:sp>
      <p:graphicFrame>
        <p:nvGraphicFramePr>
          <p:cNvPr id="184331" name="Object 11"/>
          <p:cNvGraphicFramePr>
            <a:graphicFrameLocks noChangeAspect="1"/>
          </p:cNvGraphicFramePr>
          <p:nvPr/>
        </p:nvGraphicFramePr>
        <p:xfrm>
          <a:off x="2502983" y="1428736"/>
          <a:ext cx="4212157" cy="1222377"/>
        </p:xfrm>
        <a:graphic>
          <a:graphicData uri="http://schemas.openxmlformats.org/presentationml/2006/ole">
            <p:oleObj spid="_x0000_s184331" name="Equation" r:id="rId6" imgW="2981137" imgH="864666" progId="Equation.3">
              <p:embed/>
            </p:oleObj>
          </a:graphicData>
        </a:graphic>
      </p:graphicFrame>
      <p:sp>
        <p:nvSpPr>
          <p:cNvPr id="118" name="مربع نص 117"/>
          <p:cNvSpPr txBox="1"/>
          <p:nvPr/>
        </p:nvSpPr>
        <p:spPr>
          <a:xfrm>
            <a:off x="6143636" y="2428868"/>
            <a:ext cx="2786082" cy="584775"/>
          </a:xfrm>
          <a:prstGeom prst="rect">
            <a:avLst/>
          </a:prstGeom>
          <a:noFill/>
        </p:spPr>
        <p:txBody>
          <a:bodyPr wrap="square" rtlCol="1">
            <a:spAutoFit/>
          </a:bodyPr>
          <a:lstStyle/>
          <a:p>
            <a:pPr algn="just">
              <a:buClr>
                <a:srgbClr val="00B0F0"/>
              </a:buClr>
            </a:pPr>
            <a:r>
              <a:rPr lang="ar-SA" sz="3200" b="1" u="sng" dirty="0" smtClean="0">
                <a:solidFill>
                  <a:schemeClr val="accent1">
                    <a:lumMod val="75000"/>
                  </a:schemeClr>
                </a:solidFill>
                <a:latin typeface="+mj-lt"/>
                <a:ea typeface="+mj-ea"/>
                <a:cs typeface="+mj-cs"/>
              </a:rPr>
              <a:t>مثال</a:t>
            </a:r>
          </a:p>
        </p:txBody>
      </p:sp>
      <p:sp>
        <p:nvSpPr>
          <p:cNvPr id="119" name="مربع نص 118"/>
          <p:cNvSpPr txBox="1"/>
          <p:nvPr/>
        </p:nvSpPr>
        <p:spPr>
          <a:xfrm>
            <a:off x="285720" y="2928934"/>
            <a:ext cx="8643998" cy="1569660"/>
          </a:xfrm>
          <a:prstGeom prst="rect">
            <a:avLst/>
          </a:prstGeom>
          <a:noFill/>
        </p:spPr>
        <p:txBody>
          <a:bodyPr wrap="square" rtlCol="1">
            <a:spAutoFit/>
          </a:bodyPr>
          <a:lstStyle/>
          <a:p>
            <a:pPr algn="just"/>
            <a:r>
              <a:rPr lang="ar-SA" sz="2400" dirty="0" smtClean="0">
                <a:solidFill>
                  <a:schemeClr val="bg1"/>
                </a:solidFill>
              </a:rPr>
              <a:t>دائرة مكونة من مقوم ومرشح كما بالشكل.احسب قيمة سعة المكثف      التي تعطى معامل تموج        قيمته         .   علماً بأن تردد المصدر             ومقاومة الحمل</a:t>
            </a:r>
          </a:p>
          <a:p>
            <a:pPr algn="just"/>
            <a:r>
              <a:rPr lang="ar-SA" sz="2400" dirty="0" smtClean="0">
                <a:solidFill>
                  <a:schemeClr val="bg1"/>
                </a:solidFill>
              </a:rPr>
              <a:t>                    . ثم احسب كل من جهد التموج          وأقصي قيمة للجهد الناتج            </a:t>
            </a:r>
          </a:p>
          <a:p>
            <a:pPr algn="just"/>
            <a:r>
              <a:rPr lang="ar-SA" sz="2400" dirty="0" smtClean="0">
                <a:solidFill>
                  <a:schemeClr val="bg1"/>
                </a:solidFill>
              </a:rPr>
              <a:t>إذا علمت أن المقاومة         يراد تغذيتها بجهد قدره </a:t>
            </a:r>
          </a:p>
        </p:txBody>
      </p:sp>
      <p:graphicFrame>
        <p:nvGraphicFramePr>
          <p:cNvPr id="184332" name="Object 12"/>
          <p:cNvGraphicFramePr>
            <a:graphicFrameLocks noChangeAspect="1"/>
          </p:cNvGraphicFramePr>
          <p:nvPr/>
        </p:nvGraphicFramePr>
        <p:xfrm>
          <a:off x="1571604" y="2928934"/>
          <a:ext cx="477840" cy="427541"/>
        </p:xfrm>
        <a:graphic>
          <a:graphicData uri="http://schemas.openxmlformats.org/presentationml/2006/ole">
            <p:oleObj spid="_x0000_s184332" name="Equation" r:id="rId7" imgW="241200" imgH="215640" progId="Equation.3">
              <p:embed/>
            </p:oleObj>
          </a:graphicData>
        </a:graphic>
      </p:graphicFrame>
      <p:graphicFrame>
        <p:nvGraphicFramePr>
          <p:cNvPr id="184333" name="Object 13"/>
          <p:cNvGraphicFramePr>
            <a:graphicFrameLocks noChangeAspect="1"/>
          </p:cNvGraphicFramePr>
          <p:nvPr/>
        </p:nvGraphicFramePr>
        <p:xfrm>
          <a:off x="7072330" y="3214686"/>
          <a:ext cx="500066" cy="531321"/>
        </p:xfrm>
        <a:graphic>
          <a:graphicData uri="http://schemas.openxmlformats.org/presentationml/2006/ole">
            <p:oleObj spid="_x0000_s184333" name="Equation" r:id="rId8" imgW="203040" imgH="215640" progId="Equation.3">
              <p:embed/>
            </p:oleObj>
          </a:graphicData>
        </a:graphic>
      </p:graphicFrame>
      <p:graphicFrame>
        <p:nvGraphicFramePr>
          <p:cNvPr id="184334" name="Object 14"/>
          <p:cNvGraphicFramePr>
            <a:graphicFrameLocks noChangeAspect="1"/>
          </p:cNvGraphicFramePr>
          <p:nvPr/>
        </p:nvGraphicFramePr>
        <p:xfrm>
          <a:off x="5786446" y="3286124"/>
          <a:ext cx="683281" cy="430214"/>
        </p:xfrm>
        <a:graphic>
          <a:graphicData uri="http://schemas.openxmlformats.org/presentationml/2006/ole">
            <p:oleObj spid="_x0000_s184334" name="Equation" r:id="rId9" imgW="342720" imgH="215640" progId="Equation.3">
              <p:embed/>
            </p:oleObj>
          </a:graphicData>
        </a:graphic>
      </p:graphicFrame>
      <p:graphicFrame>
        <p:nvGraphicFramePr>
          <p:cNvPr id="184335" name="Object 15"/>
          <p:cNvGraphicFramePr>
            <a:graphicFrameLocks noChangeAspect="1"/>
          </p:cNvGraphicFramePr>
          <p:nvPr/>
        </p:nvGraphicFramePr>
        <p:xfrm>
          <a:off x="2278329" y="3286124"/>
          <a:ext cx="936349" cy="430214"/>
        </p:xfrm>
        <a:graphic>
          <a:graphicData uri="http://schemas.openxmlformats.org/presentationml/2006/ole">
            <p:oleObj spid="_x0000_s184335" name="Equation" r:id="rId10" imgW="469800" imgH="215640" progId="Equation.3">
              <p:embed/>
            </p:oleObj>
          </a:graphicData>
        </a:graphic>
      </p:graphicFrame>
      <p:graphicFrame>
        <p:nvGraphicFramePr>
          <p:cNvPr id="184336" name="Object 16"/>
          <p:cNvGraphicFramePr>
            <a:graphicFrameLocks noChangeAspect="1"/>
          </p:cNvGraphicFramePr>
          <p:nvPr/>
        </p:nvGraphicFramePr>
        <p:xfrm>
          <a:off x="7215206" y="3714752"/>
          <a:ext cx="1641671" cy="465140"/>
        </p:xfrm>
        <a:graphic>
          <a:graphicData uri="http://schemas.openxmlformats.org/presentationml/2006/ole">
            <p:oleObj spid="_x0000_s184336" name="Equation" r:id="rId11" imgW="761760" imgH="215640" progId="Equation.3">
              <p:embed/>
            </p:oleObj>
          </a:graphicData>
        </a:graphic>
      </p:graphicFrame>
      <p:graphicFrame>
        <p:nvGraphicFramePr>
          <p:cNvPr id="184337" name="Object 17"/>
          <p:cNvGraphicFramePr>
            <a:graphicFrameLocks noChangeAspect="1"/>
          </p:cNvGraphicFramePr>
          <p:nvPr/>
        </p:nvGraphicFramePr>
        <p:xfrm>
          <a:off x="3497350" y="3678240"/>
          <a:ext cx="574584" cy="465140"/>
        </p:xfrm>
        <a:graphic>
          <a:graphicData uri="http://schemas.openxmlformats.org/presentationml/2006/ole">
            <p:oleObj spid="_x0000_s184337" name="Equation" r:id="rId12" imgW="266400" imgH="215640" progId="Equation.3">
              <p:embed/>
            </p:oleObj>
          </a:graphicData>
        </a:graphic>
      </p:graphicFrame>
      <p:graphicFrame>
        <p:nvGraphicFramePr>
          <p:cNvPr id="184340" name="Object 20"/>
          <p:cNvGraphicFramePr>
            <a:graphicFrameLocks noChangeAspect="1"/>
          </p:cNvGraphicFramePr>
          <p:nvPr/>
        </p:nvGraphicFramePr>
        <p:xfrm>
          <a:off x="6072198" y="4000504"/>
          <a:ext cx="704850" cy="500063"/>
        </p:xfrm>
        <a:graphic>
          <a:graphicData uri="http://schemas.openxmlformats.org/presentationml/2006/ole">
            <p:oleObj spid="_x0000_s184340" name="Equation" r:id="rId13" imgW="304560" imgH="215640" progId="Equation.3">
              <p:embed/>
            </p:oleObj>
          </a:graphicData>
        </a:graphic>
      </p:graphicFrame>
      <p:graphicFrame>
        <p:nvGraphicFramePr>
          <p:cNvPr id="184342" name="Object 22"/>
          <p:cNvGraphicFramePr>
            <a:graphicFrameLocks noChangeAspect="1"/>
          </p:cNvGraphicFramePr>
          <p:nvPr/>
        </p:nvGraphicFramePr>
        <p:xfrm>
          <a:off x="2759075" y="4000500"/>
          <a:ext cx="1076325" cy="458788"/>
        </p:xfrm>
        <a:graphic>
          <a:graphicData uri="http://schemas.openxmlformats.org/presentationml/2006/ole">
            <p:oleObj spid="_x0000_s184342" name="Equation" r:id="rId14" imgW="507960" imgH="215640" progId="Equation.3">
              <p:embed/>
            </p:oleObj>
          </a:graphicData>
        </a:graphic>
      </p:graphicFrame>
      <p:pic>
        <p:nvPicPr>
          <p:cNvPr id="121" name="صورة 120"/>
          <p:cNvPicPr/>
          <p:nvPr/>
        </p:nvPicPr>
        <p:blipFill>
          <a:blip r:embed="rId15">
            <a:clrChange>
              <a:clrFrom>
                <a:srgbClr val="FFFFFF"/>
              </a:clrFrom>
              <a:clrTo>
                <a:srgbClr val="FFFFFF">
                  <a:alpha val="0"/>
                </a:srgbClr>
              </a:clrTo>
            </a:clrChange>
            <a:lum bright="-40000"/>
          </a:blip>
          <a:srcRect/>
          <a:stretch>
            <a:fillRect/>
          </a:stretch>
        </p:blipFill>
        <p:spPr bwMode="auto">
          <a:xfrm>
            <a:off x="2167111" y="4352131"/>
            <a:ext cx="4333715" cy="2220141"/>
          </a:xfrm>
          <a:prstGeom prst="rect">
            <a:avLst/>
          </a:prstGeom>
          <a:noFill/>
          <a:ln w="9525">
            <a:noFill/>
            <a:miter lim="800000"/>
            <a:headEnd/>
            <a:tailEnd/>
          </a:ln>
        </p:spPr>
      </p:pic>
      <p:graphicFrame>
        <p:nvGraphicFramePr>
          <p:cNvPr id="184343" name="Object 23"/>
          <p:cNvGraphicFramePr>
            <a:graphicFrameLocks noChangeAspect="1"/>
          </p:cNvGraphicFramePr>
          <p:nvPr/>
        </p:nvGraphicFramePr>
        <p:xfrm>
          <a:off x="290487" y="3643314"/>
          <a:ext cx="638175" cy="500063"/>
        </p:xfrm>
        <a:graphic>
          <a:graphicData uri="http://schemas.openxmlformats.org/presentationml/2006/ole">
            <p:oleObj spid="_x0000_s184343" name="Equation" r:id="rId16" imgW="291960" imgH="228600" progId="Equation.3">
              <p:embed/>
            </p:oleObj>
          </a:graphicData>
        </a:graphic>
      </p:graphicFrame>
      <p:sp>
        <p:nvSpPr>
          <p:cNvPr id="122" name="مربع نص 121"/>
          <p:cNvSpPr txBox="1"/>
          <p:nvPr/>
        </p:nvSpPr>
        <p:spPr>
          <a:xfrm>
            <a:off x="333318"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84331"/>
                                        </p:tgtEl>
                                        <p:attrNameLst>
                                          <p:attrName>style.visibility</p:attrName>
                                        </p:attrNameLst>
                                      </p:cBhvr>
                                      <p:to>
                                        <p:strVal val="visible"/>
                                      </p:to>
                                    </p:set>
                                    <p:animEffect transition="in" filter="box(in)">
                                      <p:cBhvr>
                                        <p:cTn id="7" dur="2000"/>
                                        <p:tgtEl>
                                          <p:spTgt spid="184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85346"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85347"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85358" name="Object 14"/>
          <p:cNvGraphicFramePr>
            <a:graphicFrameLocks noChangeAspect="1"/>
          </p:cNvGraphicFramePr>
          <p:nvPr/>
        </p:nvGraphicFramePr>
        <p:xfrm>
          <a:off x="2357422" y="1571612"/>
          <a:ext cx="4434311" cy="4887821"/>
        </p:xfrm>
        <a:graphic>
          <a:graphicData uri="http://schemas.openxmlformats.org/presentationml/2006/ole">
            <p:oleObj spid="_x0000_s185358" name="Equation" r:id="rId6" imgW="2514600" imgH="2768600" progId="Equation.3">
              <p:embed/>
            </p:oleObj>
          </a:graphicData>
        </a:graphic>
      </p:graphicFrame>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4" name="مستطيل 123"/>
          <p:cNvSpPr/>
          <p:nvPr/>
        </p:nvSpPr>
        <p:spPr>
          <a:xfrm>
            <a:off x="7344867" y="642918"/>
            <a:ext cx="1656289" cy="584775"/>
          </a:xfrm>
          <a:prstGeom prst="rect">
            <a:avLst/>
          </a:prstGeom>
        </p:spPr>
        <p:txBody>
          <a:bodyPr wrap="square">
            <a:spAutoFit/>
          </a:bodyPr>
          <a:lstStyle/>
          <a:p>
            <a:pPr algn="just" eaLnBrk="0" fontAlgn="base" hangingPunct="0">
              <a:spcBef>
                <a:spcPct val="0"/>
              </a:spcBef>
              <a:spcAft>
                <a:spcPct val="0"/>
              </a:spcAft>
              <a:buClr>
                <a:srgbClr val="00B0F0"/>
              </a:buClr>
              <a:tabLst>
                <a:tab pos="504825" algn="l"/>
              </a:tabLst>
            </a:pPr>
            <a:r>
              <a:rPr lang="ar-SA" sz="3200" b="1" u="sng" dirty="0" smtClean="0">
                <a:solidFill>
                  <a:schemeClr val="accent1">
                    <a:lumMod val="75000"/>
                  </a:schemeClr>
                </a:solidFill>
                <a:latin typeface="+mj-lt"/>
                <a:ea typeface="+mj-ea"/>
                <a:cs typeface="+mj-cs"/>
              </a:rPr>
              <a:t>الحل</a:t>
            </a:r>
            <a:endParaRPr lang="en-US" sz="3200" b="1" u="sng" dirty="0" smtClean="0">
              <a:solidFill>
                <a:schemeClr val="accent1">
                  <a:lumMod val="75000"/>
                </a:schemeClr>
              </a:solidFill>
              <a:latin typeface="+mj-lt"/>
              <a:ea typeface="+mj-ea"/>
              <a:cs typeface="+mj-cs"/>
            </a:endParaRPr>
          </a:p>
        </p:txBody>
      </p:sp>
      <p:sp>
        <p:nvSpPr>
          <p:cNvPr id="185361" name="Rectangle 17"/>
          <p:cNvSpPr>
            <a:spLocks noChangeArrowheads="1"/>
          </p:cNvSpPr>
          <p:nvPr/>
        </p:nvSpPr>
        <p:spPr bwMode="auto">
          <a:xfrm>
            <a:off x="7312456" y="1285860"/>
            <a:ext cx="140294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وبالتالى فإن:</a:t>
            </a:r>
          </a:p>
        </p:txBody>
      </p:sp>
      <p:sp>
        <p:nvSpPr>
          <p:cNvPr id="114" name="مربع نص 113"/>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88418"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88419"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12" name="مربع نص 111"/>
          <p:cNvSpPr txBox="1"/>
          <p:nvPr/>
        </p:nvSpPr>
        <p:spPr>
          <a:xfrm>
            <a:off x="4714876" y="714356"/>
            <a:ext cx="4357718"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ثنائى زينر </a:t>
            </a:r>
            <a:r>
              <a:rPr lang="en-US" sz="3200" b="1" u="sng" dirty="0" smtClean="0">
                <a:solidFill>
                  <a:schemeClr val="accent1">
                    <a:lumMod val="75000"/>
                  </a:schemeClr>
                </a:solidFill>
                <a:latin typeface="+mj-lt"/>
                <a:ea typeface="+mj-ea"/>
                <a:cs typeface="+mj-cs"/>
              </a:rPr>
              <a:t>(Zaner diode)</a:t>
            </a:r>
            <a:endParaRPr lang="ar-SA" sz="3200" b="1" u="sng" dirty="0" smtClean="0">
              <a:solidFill>
                <a:schemeClr val="accent1">
                  <a:lumMod val="75000"/>
                </a:schemeClr>
              </a:solidFill>
              <a:latin typeface="+mj-lt"/>
              <a:ea typeface="+mj-ea"/>
              <a:cs typeface="+mj-cs"/>
            </a:endParaRPr>
          </a:p>
        </p:txBody>
      </p:sp>
      <p:sp>
        <p:nvSpPr>
          <p:cNvPr id="113" name="مربع نص 112"/>
          <p:cNvSpPr txBox="1"/>
          <p:nvPr/>
        </p:nvSpPr>
        <p:spPr>
          <a:xfrm>
            <a:off x="214314" y="1214422"/>
            <a:ext cx="8858280" cy="3046988"/>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ثنائى زينر هو وصلة ثنائية يزيد فيها تركيز الذرات الشائبة بحيث يصل إلى عشرة أضعاف تركيز الذرات الشائبة فى الثنائيات الأخرى</a:t>
            </a:r>
          </a:p>
          <a:p>
            <a:pPr algn="just">
              <a:buClr>
                <a:schemeClr val="accent1">
                  <a:lumMod val="75000"/>
                </a:schemeClr>
              </a:buClr>
              <a:buFont typeface="Arial" pitchFamily="34" charset="0"/>
              <a:buChar char="•"/>
            </a:pPr>
            <a:r>
              <a:rPr lang="ar-SA" sz="2400" dirty="0" smtClean="0">
                <a:solidFill>
                  <a:schemeClr val="bg1"/>
                </a:solidFill>
              </a:rPr>
              <a:t> خصائص الزينر فى الاتجاه الامامى هى نفس خصائص الوصلة الثنائية المعتادة فى نفس الاتجاه</a:t>
            </a:r>
          </a:p>
          <a:p>
            <a:pPr algn="just">
              <a:buClr>
                <a:schemeClr val="accent1">
                  <a:lumMod val="75000"/>
                </a:schemeClr>
              </a:buClr>
              <a:buFont typeface="Arial" pitchFamily="34" charset="0"/>
              <a:buChar char="•"/>
            </a:pPr>
            <a:r>
              <a:rPr lang="ar-SA" sz="2400" dirty="0" smtClean="0">
                <a:solidFill>
                  <a:schemeClr val="bg1"/>
                </a:solidFill>
              </a:rPr>
              <a:t> تنهار مقاومة ثنائى زينر عند جهد يسمى جهد زينر فى حالة الانحياز العكسى لهذا الثنائى وعندئذ يزيد تيار الوصلة بزيادة جهد مصدر التغذية بينما يبقى جهد زينر تقريباً قيمة ثابتة (شكل 15أ)</a:t>
            </a:r>
          </a:p>
          <a:p>
            <a:pPr>
              <a:buClr>
                <a:schemeClr val="accent1">
                  <a:lumMod val="75000"/>
                </a:schemeClr>
              </a:buClr>
            </a:pPr>
            <a:endParaRPr lang="ar-SA" sz="2400" dirty="0" smtClean="0">
              <a:solidFill>
                <a:schemeClr val="bg1"/>
              </a:solidFill>
            </a:endParaRPr>
          </a:p>
        </p:txBody>
      </p:sp>
      <p:pic>
        <p:nvPicPr>
          <p:cNvPr id="114" name="صورة 113"/>
          <p:cNvPicPr/>
          <p:nvPr/>
        </p:nvPicPr>
        <p:blipFill>
          <a:blip r:embed="rId6">
            <a:clrChange>
              <a:clrFrom>
                <a:srgbClr val="FFFFFF"/>
              </a:clrFrom>
              <a:clrTo>
                <a:srgbClr val="FFFFFF">
                  <a:alpha val="0"/>
                </a:srgbClr>
              </a:clrTo>
            </a:clrChange>
            <a:lum bright="-40000"/>
          </a:blip>
          <a:srcRect/>
          <a:stretch>
            <a:fillRect/>
          </a:stretch>
        </p:blipFill>
        <p:spPr bwMode="auto">
          <a:xfrm>
            <a:off x="2714612" y="3429000"/>
            <a:ext cx="3929089" cy="3209726"/>
          </a:xfrm>
          <a:prstGeom prst="rect">
            <a:avLst/>
          </a:prstGeom>
          <a:noFill/>
          <a:ln w="9525">
            <a:noFill/>
            <a:miter lim="800000"/>
            <a:headEnd/>
            <a:tailEnd/>
          </a:ln>
          <a:effectLst/>
        </p:spPr>
      </p:pic>
      <p:sp>
        <p:nvSpPr>
          <p:cNvPr id="115" name="مربع نص 114"/>
          <p:cNvSpPr txBox="1"/>
          <p:nvPr/>
        </p:nvSpPr>
        <p:spPr>
          <a:xfrm>
            <a:off x="357158"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box(in)">
                                      <p:cBhvr>
                                        <p:cTn id="7" dur="2000"/>
                                        <p:tgtEl>
                                          <p:spTgt spid="11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3">
                                            <p:txEl>
                                              <p:pRg st="0" end="0"/>
                                            </p:txEl>
                                          </p:spTgt>
                                        </p:tgtEl>
                                        <p:attrNameLst>
                                          <p:attrName>style.visibility</p:attrName>
                                        </p:attrNameLst>
                                      </p:cBhvr>
                                      <p:to>
                                        <p:strVal val="visible"/>
                                      </p:to>
                                    </p:set>
                                    <p:animEffect transition="in" filter="box(in)">
                                      <p:cBhvr>
                                        <p:cTn id="12" dur="2000"/>
                                        <p:tgtEl>
                                          <p:spTgt spid="1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3">
                                            <p:txEl>
                                              <p:pRg st="1" end="1"/>
                                            </p:txEl>
                                          </p:spTgt>
                                        </p:tgtEl>
                                        <p:attrNameLst>
                                          <p:attrName>style.visibility</p:attrName>
                                        </p:attrNameLst>
                                      </p:cBhvr>
                                      <p:to>
                                        <p:strVal val="visible"/>
                                      </p:to>
                                    </p:set>
                                    <p:animEffect transition="in" filter="box(in)">
                                      <p:cBhvr>
                                        <p:cTn id="17" dur="2000"/>
                                        <p:tgtEl>
                                          <p:spTgt spid="11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3">
                                            <p:txEl>
                                              <p:pRg st="2" end="2"/>
                                            </p:txEl>
                                          </p:spTgt>
                                        </p:tgtEl>
                                        <p:attrNameLst>
                                          <p:attrName>style.visibility</p:attrName>
                                        </p:attrNameLst>
                                      </p:cBhvr>
                                      <p:to>
                                        <p:strVal val="visible"/>
                                      </p:to>
                                    </p:set>
                                    <p:animEffect transition="in" filter="box(in)">
                                      <p:cBhvr>
                                        <p:cTn id="22" dur="2000"/>
                                        <p:tgtEl>
                                          <p:spTgt spid="11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box(in)">
                                      <p:cBhvr>
                                        <p:cTn id="27" dur="20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90466"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90467"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11" name="مربع نص 110"/>
          <p:cNvSpPr txBox="1"/>
          <p:nvPr/>
        </p:nvSpPr>
        <p:spPr>
          <a:xfrm>
            <a:off x="214314" y="714356"/>
            <a:ext cx="8858280" cy="2308324"/>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يبدأ جهد زينر تقريباً عند 3فولت ويصل إلى قيم أعلى تحدد بنسبة تركيز الشوائب فى الوصلة</a:t>
            </a:r>
          </a:p>
          <a:p>
            <a:pPr algn="just">
              <a:buClr>
                <a:schemeClr val="accent1">
                  <a:lumMod val="75000"/>
                </a:schemeClr>
              </a:buClr>
              <a:buFont typeface="Arial" pitchFamily="34" charset="0"/>
              <a:buChar char="•"/>
            </a:pPr>
            <a:r>
              <a:rPr lang="ar-SA" sz="2400" dirty="0" smtClean="0">
                <a:solidFill>
                  <a:schemeClr val="bg1"/>
                </a:solidFill>
              </a:rPr>
              <a:t> يستخدم ثنائى زينر فى دوائر منظمات الجهد حيث يعمل بانحياز عكسى فى هذا النوع من الدوائر</a:t>
            </a:r>
          </a:p>
          <a:p>
            <a:pPr algn="just">
              <a:buClr>
                <a:schemeClr val="accent1">
                  <a:lumMod val="75000"/>
                </a:schemeClr>
              </a:buClr>
              <a:buFont typeface="Arial" pitchFamily="34" charset="0"/>
              <a:buChar char="•"/>
            </a:pPr>
            <a:r>
              <a:rPr lang="ar-SA" sz="2400" dirty="0" smtClean="0">
                <a:solidFill>
                  <a:schemeClr val="bg1"/>
                </a:solidFill>
              </a:rPr>
              <a:t> يوضح شكل (15ب) الرمز العلمى لثنائى زينر بينما يبين شكل(15حـ)الانحياز العكسى لهذا الثنائى</a:t>
            </a:r>
            <a:endParaRPr lang="ar-SA" dirty="0">
              <a:solidFill>
                <a:schemeClr val="bg1"/>
              </a:solidFill>
            </a:endParaRPr>
          </a:p>
        </p:txBody>
      </p:sp>
      <p:pic>
        <p:nvPicPr>
          <p:cNvPr id="114" name="صورة 113"/>
          <p:cNvPicPr/>
          <p:nvPr/>
        </p:nvPicPr>
        <p:blipFill>
          <a:blip r:embed="rId6">
            <a:clrChange>
              <a:clrFrom>
                <a:srgbClr val="FFFFFF"/>
              </a:clrFrom>
              <a:clrTo>
                <a:srgbClr val="FFFFFF">
                  <a:alpha val="0"/>
                </a:srgbClr>
              </a:clrTo>
            </a:clrChange>
            <a:lum bright="-40000"/>
          </a:blip>
          <a:srcRect/>
          <a:stretch>
            <a:fillRect/>
          </a:stretch>
        </p:blipFill>
        <p:spPr bwMode="auto">
          <a:xfrm>
            <a:off x="642910" y="3113424"/>
            <a:ext cx="4298886" cy="2601592"/>
          </a:xfrm>
          <a:prstGeom prst="rect">
            <a:avLst/>
          </a:prstGeom>
          <a:noFill/>
          <a:ln w="9525">
            <a:noFill/>
            <a:miter lim="800000"/>
            <a:headEnd/>
            <a:tailEnd/>
          </a:ln>
          <a:effectLst/>
        </p:spPr>
      </p:pic>
      <p:pic>
        <p:nvPicPr>
          <p:cNvPr id="115" name="صورة 114"/>
          <p:cNvPicPr/>
          <p:nvPr/>
        </p:nvPicPr>
        <p:blipFill>
          <a:blip r:embed="rId7">
            <a:clrChange>
              <a:clrFrom>
                <a:srgbClr val="FFFFFF"/>
              </a:clrFrom>
              <a:clrTo>
                <a:srgbClr val="FFFFFF">
                  <a:alpha val="0"/>
                </a:srgbClr>
              </a:clrTo>
            </a:clrChange>
            <a:lum bright="-40000"/>
          </a:blip>
          <a:srcRect/>
          <a:stretch>
            <a:fillRect/>
          </a:stretch>
        </p:blipFill>
        <p:spPr bwMode="auto">
          <a:xfrm>
            <a:off x="6072198" y="3286124"/>
            <a:ext cx="2286016" cy="2460743"/>
          </a:xfrm>
          <a:prstGeom prst="rect">
            <a:avLst/>
          </a:prstGeom>
          <a:noFill/>
          <a:ln w="9525">
            <a:noFill/>
            <a:miter lim="800000"/>
            <a:headEnd/>
            <a:tailEnd/>
          </a:ln>
          <a:effectLst/>
        </p:spPr>
      </p:pic>
      <p:sp>
        <p:nvSpPr>
          <p:cNvPr id="112" name="مربع نص 111"/>
          <p:cNvSpPr txBox="1"/>
          <p:nvPr/>
        </p:nvSpPr>
        <p:spPr>
          <a:xfrm>
            <a:off x="357158"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1">
                                            <p:txEl>
                                              <p:pRg st="0" end="0"/>
                                            </p:txEl>
                                          </p:spTgt>
                                        </p:tgtEl>
                                        <p:attrNameLst>
                                          <p:attrName>style.visibility</p:attrName>
                                        </p:attrNameLst>
                                      </p:cBhvr>
                                      <p:to>
                                        <p:strVal val="visible"/>
                                      </p:to>
                                    </p:set>
                                    <p:animEffect transition="in" filter="box(in)">
                                      <p:cBhvr>
                                        <p:cTn id="7" dur="2000"/>
                                        <p:tgtEl>
                                          <p:spTgt spid="1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1">
                                            <p:txEl>
                                              <p:pRg st="1" end="1"/>
                                            </p:txEl>
                                          </p:spTgt>
                                        </p:tgtEl>
                                        <p:attrNameLst>
                                          <p:attrName>style.visibility</p:attrName>
                                        </p:attrNameLst>
                                      </p:cBhvr>
                                      <p:to>
                                        <p:strVal val="visible"/>
                                      </p:to>
                                    </p:set>
                                    <p:animEffect transition="in" filter="box(in)">
                                      <p:cBhvr>
                                        <p:cTn id="12" dur="2000"/>
                                        <p:tgtEl>
                                          <p:spTgt spid="1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1">
                                            <p:txEl>
                                              <p:pRg st="2" end="2"/>
                                            </p:txEl>
                                          </p:spTgt>
                                        </p:tgtEl>
                                        <p:attrNameLst>
                                          <p:attrName>style.visibility</p:attrName>
                                        </p:attrNameLst>
                                      </p:cBhvr>
                                      <p:to>
                                        <p:strVal val="visible"/>
                                      </p:to>
                                    </p:set>
                                    <p:animEffect transition="in" filter="box(in)">
                                      <p:cBhvr>
                                        <p:cTn id="17" dur="2000"/>
                                        <p:tgtEl>
                                          <p:spTgt spid="1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15"/>
                                        </p:tgtEl>
                                        <p:attrNameLst>
                                          <p:attrName>style.visibility</p:attrName>
                                        </p:attrNameLst>
                                      </p:cBhvr>
                                      <p:to>
                                        <p:strVal val="visible"/>
                                      </p:to>
                                    </p:set>
                                    <p:animEffect transition="in" filter="box(in)">
                                      <p:cBhvr>
                                        <p:cTn id="22" dur="2000"/>
                                        <p:tgtEl>
                                          <p:spTgt spid="11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box(in)">
                                      <p:cBhvr>
                                        <p:cTn id="27" dur="20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89442"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89443"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14" name="مربع نص 113"/>
          <p:cNvSpPr txBox="1"/>
          <p:nvPr/>
        </p:nvSpPr>
        <p:spPr>
          <a:xfrm>
            <a:off x="1928794" y="714356"/>
            <a:ext cx="7143800"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خط الحمل ونقطة التشغيل</a:t>
            </a:r>
          </a:p>
        </p:txBody>
      </p:sp>
      <p:sp>
        <p:nvSpPr>
          <p:cNvPr id="116" name="مربع نص 115"/>
          <p:cNvSpPr txBox="1"/>
          <p:nvPr/>
        </p:nvSpPr>
        <p:spPr>
          <a:xfrm>
            <a:off x="214282" y="1357298"/>
            <a:ext cx="8715436" cy="1569660"/>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نقطة التشغيل لثنائى الوصلة هى نقطة تقاطع خط الحمل الاستاتيكى مع المنحنى المميز لهذا الثنائى.</a:t>
            </a:r>
          </a:p>
          <a:p>
            <a:pPr algn="just">
              <a:buClr>
                <a:schemeClr val="accent1">
                  <a:lumMod val="75000"/>
                </a:schemeClr>
              </a:buClr>
            </a:pPr>
            <a:r>
              <a:rPr lang="ar-SA" sz="2400" dirty="0" smtClean="0">
                <a:solidFill>
                  <a:schemeClr val="bg1"/>
                </a:solidFill>
              </a:rPr>
              <a:t>* نستطيع أن نرى من خلال المثاليين التاليين كيف نحصل على كل من خط الحمل الاستاتيكى ومن ثم نقطة التشغيل لنوعين مختلفين من الثنائيات. </a:t>
            </a:r>
          </a:p>
        </p:txBody>
      </p:sp>
      <p:sp>
        <p:nvSpPr>
          <p:cNvPr id="117" name="مربع نص 116"/>
          <p:cNvSpPr txBox="1"/>
          <p:nvPr/>
        </p:nvSpPr>
        <p:spPr>
          <a:xfrm>
            <a:off x="6858016" y="2928934"/>
            <a:ext cx="2143140"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مثال (1)</a:t>
            </a:r>
          </a:p>
        </p:txBody>
      </p:sp>
      <p:sp>
        <p:nvSpPr>
          <p:cNvPr id="118" name="مربع نص 117"/>
          <p:cNvSpPr txBox="1"/>
          <p:nvPr/>
        </p:nvSpPr>
        <p:spPr>
          <a:xfrm>
            <a:off x="142844" y="3559734"/>
            <a:ext cx="8929718" cy="830997"/>
          </a:xfrm>
          <a:prstGeom prst="rect">
            <a:avLst/>
          </a:prstGeom>
          <a:noFill/>
        </p:spPr>
        <p:txBody>
          <a:bodyPr wrap="square" rtlCol="1">
            <a:spAutoFit/>
          </a:bodyPr>
          <a:lstStyle/>
          <a:p>
            <a:pPr algn="just"/>
            <a:r>
              <a:rPr lang="ar-SA" sz="2400" dirty="0" smtClean="0">
                <a:solidFill>
                  <a:schemeClr val="bg1"/>
                </a:solidFill>
              </a:rPr>
              <a:t>نفترض أن ثنائى الوصلة يتصل بمصدر جهد                  ومقاومة                    كما هو موضح بالشكل (16أ)</a:t>
            </a:r>
          </a:p>
        </p:txBody>
      </p:sp>
      <p:graphicFrame>
        <p:nvGraphicFramePr>
          <p:cNvPr id="189447" name="Object 7"/>
          <p:cNvGraphicFramePr>
            <a:graphicFrameLocks noChangeAspect="1"/>
          </p:cNvGraphicFramePr>
          <p:nvPr/>
        </p:nvGraphicFramePr>
        <p:xfrm>
          <a:off x="3143240" y="3600452"/>
          <a:ext cx="1388276" cy="471490"/>
        </p:xfrm>
        <a:graphic>
          <a:graphicData uri="http://schemas.openxmlformats.org/presentationml/2006/ole">
            <p:oleObj spid="_x0000_s189447" name="Equation" r:id="rId6" imgW="672840" imgH="228600" progId="Equation.3">
              <p:embed/>
            </p:oleObj>
          </a:graphicData>
        </a:graphic>
      </p:graphicFrame>
      <p:graphicFrame>
        <p:nvGraphicFramePr>
          <p:cNvPr id="189448" name="Object 8"/>
          <p:cNvGraphicFramePr>
            <a:graphicFrameLocks noChangeAspect="1"/>
          </p:cNvGraphicFramePr>
          <p:nvPr/>
        </p:nvGraphicFramePr>
        <p:xfrm>
          <a:off x="500034" y="3535365"/>
          <a:ext cx="1696389" cy="465139"/>
        </p:xfrm>
        <a:graphic>
          <a:graphicData uri="http://schemas.openxmlformats.org/presentationml/2006/ole">
            <p:oleObj spid="_x0000_s189448" name="Equation" r:id="rId7" imgW="787320" imgH="215640" progId="Equation.3">
              <p:embed/>
            </p:oleObj>
          </a:graphicData>
        </a:graphic>
      </p:graphicFrame>
      <p:pic>
        <p:nvPicPr>
          <p:cNvPr id="119" name="صورة 118"/>
          <p:cNvPicPr/>
          <p:nvPr/>
        </p:nvPicPr>
        <p:blipFill>
          <a:blip r:embed="rId8">
            <a:clrChange>
              <a:clrFrom>
                <a:srgbClr val="FFFFFF"/>
              </a:clrFrom>
              <a:clrTo>
                <a:srgbClr val="FFFFFF">
                  <a:alpha val="0"/>
                </a:srgbClr>
              </a:clrTo>
            </a:clrChange>
            <a:lum bright="-40000"/>
          </a:blip>
          <a:srcRect/>
          <a:stretch>
            <a:fillRect/>
          </a:stretch>
        </p:blipFill>
        <p:spPr bwMode="auto">
          <a:xfrm>
            <a:off x="2357422" y="4214818"/>
            <a:ext cx="4572032" cy="2175994"/>
          </a:xfrm>
          <a:prstGeom prst="rect">
            <a:avLst/>
          </a:prstGeom>
          <a:noFill/>
          <a:ln w="9525">
            <a:noFill/>
            <a:miter lim="800000"/>
            <a:headEnd/>
            <a:tailEnd/>
          </a:ln>
          <a:effectLst/>
        </p:spPr>
      </p:pic>
      <p:sp>
        <p:nvSpPr>
          <p:cNvPr id="122" name="مربع نص 121"/>
          <p:cNvSpPr txBox="1"/>
          <p:nvPr/>
        </p:nvSpPr>
        <p:spPr>
          <a:xfrm>
            <a:off x="333254" y="6500834"/>
            <a:ext cx="8525026" cy="646331"/>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box(in)">
                                      <p:cBhvr>
                                        <p:cTn id="7" dur="2000"/>
                                        <p:tgtEl>
                                          <p:spTgt spid="11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6">
                                            <p:txEl>
                                              <p:pRg st="0" end="0"/>
                                            </p:txEl>
                                          </p:spTgt>
                                        </p:tgtEl>
                                        <p:attrNameLst>
                                          <p:attrName>style.visibility</p:attrName>
                                        </p:attrNameLst>
                                      </p:cBhvr>
                                      <p:to>
                                        <p:strVal val="visible"/>
                                      </p:to>
                                    </p:set>
                                    <p:animEffect transition="in" filter="box(in)">
                                      <p:cBhvr>
                                        <p:cTn id="12" dur="2000"/>
                                        <p:tgtEl>
                                          <p:spTgt spid="1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6">
                                            <p:txEl>
                                              <p:pRg st="1" end="1"/>
                                            </p:txEl>
                                          </p:spTgt>
                                        </p:tgtEl>
                                        <p:attrNameLst>
                                          <p:attrName>style.visibility</p:attrName>
                                        </p:attrNameLst>
                                      </p:cBhvr>
                                      <p:to>
                                        <p:strVal val="visible"/>
                                      </p:to>
                                    </p:set>
                                    <p:animEffect transition="in" filter="box(in)">
                                      <p:cBhvr>
                                        <p:cTn id="17" dur="2000"/>
                                        <p:tgtEl>
                                          <p:spTgt spid="11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7"/>
                                        </p:tgtEl>
                                        <p:attrNameLst>
                                          <p:attrName>style.visibility</p:attrName>
                                        </p:attrNameLst>
                                      </p:cBhvr>
                                      <p:to>
                                        <p:strVal val="visible"/>
                                      </p:to>
                                    </p:set>
                                    <p:animEffect transition="in" filter="box(in)">
                                      <p:cBhvr>
                                        <p:cTn id="22" dur="2000"/>
                                        <p:tgtEl>
                                          <p:spTgt spid="11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box(in)">
                                      <p:cBhvr>
                                        <p:cTn id="27" dur="2000"/>
                                        <p:tgtEl>
                                          <p:spTgt spid="11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89447"/>
                                        </p:tgtEl>
                                        <p:attrNameLst>
                                          <p:attrName>style.visibility</p:attrName>
                                        </p:attrNameLst>
                                      </p:cBhvr>
                                      <p:to>
                                        <p:strVal val="visible"/>
                                      </p:to>
                                    </p:set>
                                    <p:animEffect transition="in" filter="box(in)">
                                      <p:cBhvr>
                                        <p:cTn id="32" dur="500"/>
                                        <p:tgtEl>
                                          <p:spTgt spid="189447"/>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89448"/>
                                        </p:tgtEl>
                                        <p:attrNameLst>
                                          <p:attrName>style.visibility</p:attrName>
                                        </p:attrNameLst>
                                      </p:cBhvr>
                                      <p:to>
                                        <p:strVal val="visible"/>
                                      </p:to>
                                    </p:set>
                                    <p:animEffect transition="in" filter="box(in)">
                                      <p:cBhvr>
                                        <p:cTn id="37" dur="500"/>
                                        <p:tgtEl>
                                          <p:spTgt spid="189448"/>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box(in)">
                                      <p:cBhvr>
                                        <p:cTn id="42"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6" grpId="0" build="p"/>
      <p:bldP spid="117" grpId="0"/>
      <p:bldP spid="1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96610"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96611"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19" name="مستطيل 118"/>
          <p:cNvSpPr/>
          <p:nvPr/>
        </p:nvSpPr>
        <p:spPr>
          <a:xfrm>
            <a:off x="285720" y="4500570"/>
            <a:ext cx="8572560" cy="1200329"/>
          </a:xfrm>
          <a:prstGeom prst="rect">
            <a:avLst/>
          </a:prstGeom>
        </p:spPr>
        <p:txBody>
          <a:bodyPr wrap="square">
            <a:spAutoFit/>
          </a:bodyPr>
          <a:lstStyle/>
          <a:p>
            <a:r>
              <a:rPr lang="ar-SA" sz="2400" dirty="0" smtClean="0">
                <a:solidFill>
                  <a:schemeClr val="bg1"/>
                </a:solidFill>
              </a:rPr>
              <a:t>أولاً:يمكن كتابه المعادلة التالية من الدائرة (شكل 16أ):</a:t>
            </a:r>
          </a:p>
          <a:p>
            <a:endParaRPr lang="ar-SA" sz="2400" dirty="0" smtClean="0">
              <a:solidFill>
                <a:schemeClr val="bg1"/>
              </a:solidFill>
            </a:endParaRPr>
          </a:p>
          <a:p>
            <a:r>
              <a:rPr lang="ar-SA" sz="2400" dirty="0" smtClean="0">
                <a:solidFill>
                  <a:schemeClr val="bg1"/>
                </a:solidFill>
              </a:rPr>
              <a:t>ويكون تيار الوصلة         المار بالدائرة هو:</a:t>
            </a:r>
          </a:p>
        </p:txBody>
      </p:sp>
      <p:graphicFrame>
        <p:nvGraphicFramePr>
          <p:cNvPr id="196615" name="Object 7"/>
          <p:cNvGraphicFramePr>
            <a:graphicFrameLocks noChangeAspect="1"/>
          </p:cNvGraphicFramePr>
          <p:nvPr/>
        </p:nvGraphicFramePr>
        <p:xfrm>
          <a:off x="1428728" y="4560898"/>
          <a:ext cx="2095500" cy="439738"/>
        </p:xfrm>
        <a:graphic>
          <a:graphicData uri="http://schemas.openxmlformats.org/presentationml/2006/ole">
            <p:oleObj spid="_x0000_s196615" name="Equation" r:id="rId6" imgW="1333108" imgH="278878" progId="Equation.3">
              <p:embed/>
            </p:oleObj>
          </a:graphicData>
        </a:graphic>
      </p:graphicFrame>
      <p:graphicFrame>
        <p:nvGraphicFramePr>
          <p:cNvPr id="196616" name="Object 8"/>
          <p:cNvGraphicFramePr>
            <a:graphicFrameLocks noChangeAspect="1"/>
          </p:cNvGraphicFramePr>
          <p:nvPr/>
        </p:nvGraphicFramePr>
        <p:xfrm>
          <a:off x="6283341" y="5289566"/>
          <a:ext cx="574675" cy="425450"/>
        </p:xfrm>
        <a:graphic>
          <a:graphicData uri="http://schemas.openxmlformats.org/presentationml/2006/ole">
            <p:oleObj spid="_x0000_s196616" name="Equation" r:id="rId7" imgW="291960" imgH="215640" progId="Equation.3">
              <p:embed/>
            </p:oleObj>
          </a:graphicData>
        </a:graphic>
      </p:graphicFrame>
      <p:graphicFrame>
        <p:nvGraphicFramePr>
          <p:cNvPr id="196617" name="Object 9"/>
          <p:cNvGraphicFramePr>
            <a:graphicFrameLocks noChangeAspect="1"/>
          </p:cNvGraphicFramePr>
          <p:nvPr/>
        </p:nvGraphicFramePr>
        <p:xfrm>
          <a:off x="2357422" y="5119705"/>
          <a:ext cx="1985963" cy="738187"/>
        </p:xfrm>
        <a:graphic>
          <a:graphicData uri="http://schemas.openxmlformats.org/presentationml/2006/ole">
            <p:oleObj spid="_x0000_s196617" name="Equation" r:id="rId8" imgW="1409088" imgH="520474" progId="Equation.3">
              <p:embed/>
            </p:oleObj>
          </a:graphicData>
        </a:graphic>
      </p:graphicFrame>
      <p:pic>
        <p:nvPicPr>
          <p:cNvPr id="114" name="صورة 113"/>
          <p:cNvPicPr/>
          <p:nvPr/>
        </p:nvPicPr>
        <p:blipFill>
          <a:blip r:embed="rId9">
            <a:clrChange>
              <a:clrFrom>
                <a:srgbClr val="FFFFFF"/>
              </a:clrFrom>
              <a:clrTo>
                <a:srgbClr val="FFFFFF">
                  <a:alpha val="0"/>
                </a:srgbClr>
              </a:clrTo>
            </a:clrChange>
            <a:lum bright="-40000"/>
          </a:blip>
          <a:srcRect/>
          <a:stretch>
            <a:fillRect/>
          </a:stretch>
        </p:blipFill>
        <p:spPr bwMode="auto">
          <a:xfrm>
            <a:off x="2071670" y="857232"/>
            <a:ext cx="5253777" cy="3357586"/>
          </a:xfrm>
          <a:prstGeom prst="rect">
            <a:avLst/>
          </a:prstGeom>
          <a:noFill/>
          <a:ln w="9525">
            <a:noFill/>
            <a:miter lim="800000"/>
            <a:headEnd/>
            <a:tailEnd/>
          </a:ln>
          <a:effectLst/>
        </p:spPr>
      </p:pic>
      <p:sp>
        <p:nvSpPr>
          <p:cNvPr id="115" name="مربع نص 114"/>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box(in)">
                                      <p:cBhvr>
                                        <p:cTn id="7" dur="2000"/>
                                        <p:tgtEl>
                                          <p:spTgt spid="11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9">
                                            <p:txEl>
                                              <p:pRg st="0" end="0"/>
                                            </p:txEl>
                                          </p:spTgt>
                                        </p:tgtEl>
                                        <p:attrNameLst>
                                          <p:attrName>style.visibility</p:attrName>
                                        </p:attrNameLst>
                                      </p:cBhvr>
                                      <p:to>
                                        <p:strVal val="visible"/>
                                      </p:to>
                                    </p:set>
                                    <p:animEffect transition="in" filter="box(in)">
                                      <p:cBhvr>
                                        <p:cTn id="12" dur="500"/>
                                        <p:tgtEl>
                                          <p:spTgt spid="1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9">
                                            <p:txEl>
                                              <p:pRg st="2" end="2"/>
                                            </p:txEl>
                                          </p:spTgt>
                                        </p:tgtEl>
                                        <p:attrNameLst>
                                          <p:attrName>style.visibility</p:attrName>
                                        </p:attrNameLst>
                                      </p:cBhvr>
                                      <p:to>
                                        <p:strVal val="visible"/>
                                      </p:to>
                                    </p:set>
                                    <p:animEffect transition="in" filter="box(in)">
                                      <p:cBhvr>
                                        <p:cTn id="17" dur="500"/>
                                        <p:tgtEl>
                                          <p:spTgt spid="1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91490"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91491"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5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85360" name="Rectangle 16"/>
          <p:cNvSpPr>
            <a:spLocks noChangeArrowheads="1"/>
          </p:cNvSpPr>
          <p:nvPr/>
        </p:nvSpPr>
        <p:spPr bwMode="auto">
          <a:xfrm>
            <a:off x="0" y="2771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15" name="مربع نص 114"/>
          <p:cNvSpPr txBox="1"/>
          <p:nvPr/>
        </p:nvSpPr>
        <p:spPr>
          <a:xfrm>
            <a:off x="285720" y="500042"/>
            <a:ext cx="8786874" cy="4401205"/>
          </a:xfrm>
          <a:prstGeom prst="rect">
            <a:avLst/>
          </a:prstGeom>
          <a:noFill/>
        </p:spPr>
        <p:txBody>
          <a:bodyPr wrap="square" rtlCol="1">
            <a:spAutoFit/>
          </a:bodyPr>
          <a:lstStyle/>
          <a:p>
            <a:endParaRPr lang="ar-SA" sz="2400" dirty="0" smtClean="0">
              <a:solidFill>
                <a:schemeClr val="bg1"/>
              </a:solidFill>
            </a:endParaRPr>
          </a:p>
          <a:p>
            <a:r>
              <a:rPr lang="ar-SA" sz="2400" dirty="0" smtClean="0">
                <a:solidFill>
                  <a:schemeClr val="bg1"/>
                </a:solidFill>
              </a:rPr>
              <a:t>وتسمى هذه المعادلة بمعادلة خط الحمل الاستياتيكى والتى يمكن رسمها بإيجاد نقطتين على النحو التالي:  إذا كان                      فان</a:t>
            </a:r>
          </a:p>
          <a:p>
            <a:endParaRPr lang="ar-SA" sz="2400" dirty="0" smtClean="0">
              <a:solidFill>
                <a:schemeClr val="bg1"/>
              </a:solidFill>
            </a:endParaRPr>
          </a:p>
          <a:p>
            <a:r>
              <a:rPr lang="ar-SA" sz="2400" dirty="0" smtClean="0">
                <a:solidFill>
                  <a:schemeClr val="bg1"/>
                </a:solidFill>
              </a:rPr>
              <a:t>               وإذا كان             	  فان</a:t>
            </a:r>
          </a:p>
          <a:p>
            <a:r>
              <a:rPr lang="ar-SA" sz="2400" dirty="0" smtClean="0">
                <a:solidFill>
                  <a:schemeClr val="bg1"/>
                </a:solidFill>
              </a:rPr>
              <a:t>وبتوصيل النقطتين                  نحصل على خط الحمل كما هو موضح بالشكل(16ب).</a:t>
            </a:r>
          </a:p>
          <a:p>
            <a:r>
              <a:rPr lang="ar-SA" sz="2400" dirty="0" smtClean="0">
                <a:solidFill>
                  <a:schemeClr val="bg1"/>
                </a:solidFill>
              </a:rPr>
              <a:t>ثانياً:نرسم المنحنى المميز لثنائى الوصلة على نفس الشكل (16ب) .</a:t>
            </a:r>
          </a:p>
          <a:p>
            <a:r>
              <a:rPr lang="ar-SA" sz="2400" dirty="0" smtClean="0">
                <a:solidFill>
                  <a:schemeClr val="bg1"/>
                </a:solidFill>
              </a:rPr>
              <a:t>ثالثاً:نحصل على نقطة التشغيل وهى نقطة تقاطع خط الحمل مع المنحنى المميز لثنائى الوصلة وتكون فى حدود</a:t>
            </a:r>
          </a:p>
          <a:p>
            <a:endParaRPr lang="ar-SA" sz="3200" b="1" u="sng" dirty="0" smtClean="0">
              <a:solidFill>
                <a:schemeClr val="accent1">
                  <a:lumMod val="75000"/>
                </a:schemeClr>
              </a:solidFill>
              <a:latin typeface="+mj-lt"/>
              <a:ea typeface="+mj-ea"/>
              <a:cs typeface="+mj-cs"/>
            </a:endParaRPr>
          </a:p>
          <a:p>
            <a:r>
              <a:rPr lang="ar-SA" sz="3200" b="1" u="sng" dirty="0" smtClean="0">
                <a:solidFill>
                  <a:schemeClr val="accent1">
                    <a:lumMod val="75000"/>
                  </a:schemeClr>
                </a:solidFill>
                <a:latin typeface="+mj-lt"/>
                <a:ea typeface="+mj-ea"/>
                <a:cs typeface="+mj-cs"/>
              </a:rPr>
              <a:t>مثال(2)</a:t>
            </a:r>
            <a:r>
              <a:rPr lang="ar-SA" sz="2400" dirty="0" smtClean="0">
                <a:solidFill>
                  <a:schemeClr val="accent1">
                    <a:lumMod val="75000"/>
                  </a:schemeClr>
                </a:solidFill>
              </a:rPr>
              <a:t> </a:t>
            </a:r>
          </a:p>
        </p:txBody>
      </p:sp>
      <p:sp>
        <p:nvSpPr>
          <p:cNvPr id="191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1497" name="Rectangle 9"/>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1498" name="Object 10"/>
          <p:cNvGraphicFramePr>
            <a:graphicFrameLocks noChangeAspect="1"/>
          </p:cNvGraphicFramePr>
          <p:nvPr/>
        </p:nvGraphicFramePr>
        <p:xfrm>
          <a:off x="5429256" y="1285875"/>
          <a:ext cx="1135062" cy="449263"/>
        </p:xfrm>
        <a:graphic>
          <a:graphicData uri="http://schemas.openxmlformats.org/presentationml/2006/ole">
            <p:oleObj spid="_x0000_s191498" name="معادلة" r:id="rId6" imgW="545760" imgH="215640" progId="Equation.3">
              <p:embed/>
            </p:oleObj>
          </a:graphicData>
        </a:graphic>
      </p:graphicFrame>
      <p:graphicFrame>
        <p:nvGraphicFramePr>
          <p:cNvPr id="191499" name="Object 11"/>
          <p:cNvGraphicFramePr>
            <a:graphicFrameLocks noChangeAspect="1"/>
          </p:cNvGraphicFramePr>
          <p:nvPr/>
        </p:nvGraphicFramePr>
        <p:xfrm>
          <a:off x="3214678" y="1285860"/>
          <a:ext cx="1395420" cy="465140"/>
        </p:xfrm>
        <a:graphic>
          <a:graphicData uri="http://schemas.openxmlformats.org/presentationml/2006/ole">
            <p:oleObj spid="_x0000_s191499" name="Equation" r:id="rId7" imgW="647640" imgH="215640" progId="Equation.3">
              <p:embed/>
            </p:oleObj>
          </a:graphicData>
        </a:graphic>
      </p:graphicFrame>
      <p:graphicFrame>
        <p:nvGraphicFramePr>
          <p:cNvPr id="191500" name="Object 12"/>
          <p:cNvGraphicFramePr>
            <a:graphicFrameLocks noChangeAspect="1"/>
          </p:cNvGraphicFramePr>
          <p:nvPr/>
        </p:nvGraphicFramePr>
        <p:xfrm>
          <a:off x="5289550" y="2000250"/>
          <a:ext cx="1257300" cy="427038"/>
        </p:xfrm>
        <a:graphic>
          <a:graphicData uri="http://schemas.openxmlformats.org/presentationml/2006/ole">
            <p:oleObj spid="_x0000_s191500" name="معادلة" r:id="rId8" imgW="634680" imgH="215640" progId="Equation.3">
              <p:embed/>
            </p:oleObj>
          </a:graphicData>
        </a:graphic>
      </p:graphicFrame>
      <p:graphicFrame>
        <p:nvGraphicFramePr>
          <p:cNvPr id="191501" name="Object 13"/>
          <p:cNvGraphicFramePr>
            <a:graphicFrameLocks noChangeAspect="1"/>
          </p:cNvGraphicFramePr>
          <p:nvPr/>
        </p:nvGraphicFramePr>
        <p:xfrm>
          <a:off x="3214678" y="1963728"/>
          <a:ext cx="1176530" cy="465140"/>
        </p:xfrm>
        <a:graphic>
          <a:graphicData uri="http://schemas.openxmlformats.org/presentationml/2006/ole">
            <p:oleObj spid="_x0000_s191501" name="Equation" r:id="rId9" imgW="545760" imgH="215640" progId="Equation.3">
              <p:embed/>
            </p:oleObj>
          </a:graphicData>
        </a:graphic>
      </p:graphicFrame>
      <p:graphicFrame>
        <p:nvGraphicFramePr>
          <p:cNvPr id="191502" name="Object 14"/>
          <p:cNvGraphicFramePr>
            <a:graphicFrameLocks noChangeAspect="1"/>
          </p:cNvGraphicFramePr>
          <p:nvPr/>
        </p:nvGraphicFramePr>
        <p:xfrm>
          <a:off x="5786446" y="2320918"/>
          <a:ext cx="1368059" cy="465140"/>
        </p:xfrm>
        <a:graphic>
          <a:graphicData uri="http://schemas.openxmlformats.org/presentationml/2006/ole">
            <p:oleObj spid="_x0000_s191502" name="Equation" r:id="rId10" imgW="634680" imgH="215640" progId="Equation.3">
              <p:embed/>
            </p:oleObj>
          </a:graphicData>
        </a:graphic>
      </p:graphicFrame>
      <p:graphicFrame>
        <p:nvGraphicFramePr>
          <p:cNvPr id="191505" name="Object 17"/>
          <p:cNvGraphicFramePr>
            <a:graphicFrameLocks noChangeAspect="1"/>
          </p:cNvGraphicFramePr>
          <p:nvPr/>
        </p:nvGraphicFramePr>
        <p:xfrm>
          <a:off x="5330366" y="3429000"/>
          <a:ext cx="1313336" cy="465140"/>
        </p:xfrm>
        <a:graphic>
          <a:graphicData uri="http://schemas.openxmlformats.org/presentationml/2006/ole">
            <p:oleObj spid="_x0000_s191505" name="Equation" r:id="rId11" imgW="609480" imgH="215640" progId="Equation.3">
              <p:embed/>
            </p:oleObj>
          </a:graphicData>
        </a:graphic>
      </p:graphicFrame>
      <p:sp>
        <p:nvSpPr>
          <p:cNvPr id="129" name="مربع نص 128"/>
          <p:cNvSpPr txBox="1"/>
          <p:nvPr/>
        </p:nvSpPr>
        <p:spPr>
          <a:xfrm>
            <a:off x="1000100" y="4357694"/>
            <a:ext cx="8072494" cy="1569660"/>
          </a:xfrm>
          <a:prstGeom prst="rect">
            <a:avLst/>
          </a:prstGeom>
          <a:noFill/>
        </p:spPr>
        <p:txBody>
          <a:bodyPr wrap="square" rtlCol="1">
            <a:spAutoFit/>
          </a:bodyPr>
          <a:lstStyle/>
          <a:p>
            <a:endParaRPr lang="ar-SA" sz="2400" dirty="0" smtClean="0">
              <a:solidFill>
                <a:schemeClr val="bg1"/>
              </a:solidFill>
            </a:endParaRPr>
          </a:p>
          <a:p>
            <a:r>
              <a:rPr lang="ar-SA" sz="2400" dirty="0" smtClean="0">
                <a:solidFill>
                  <a:schemeClr val="bg1"/>
                </a:solidFill>
              </a:rPr>
              <a:t>ثنائي زينر له جهد انهيار عكسى      وموصل كما هو موضح بالشكل (17).اوجد خط الحمل ونقطة التشغيل لهذا الثنائى.</a:t>
            </a:r>
          </a:p>
          <a:p>
            <a:pPr>
              <a:buClr>
                <a:schemeClr val="accent1"/>
              </a:buClr>
              <a:buFont typeface="Arial" pitchFamily="34" charset="0"/>
              <a:buChar char="•"/>
            </a:pPr>
            <a:r>
              <a:rPr lang="ar-SA" sz="2400" dirty="0" smtClean="0">
                <a:solidFill>
                  <a:schemeClr val="bg1"/>
                </a:solidFill>
              </a:rPr>
              <a:t> لتعيين خط الحمل نستخدم المعادلة التالية من الدائرة شكل (17):</a:t>
            </a:r>
          </a:p>
        </p:txBody>
      </p:sp>
      <p:graphicFrame>
        <p:nvGraphicFramePr>
          <p:cNvPr id="191506" name="Object 18"/>
          <p:cNvGraphicFramePr>
            <a:graphicFrameLocks noChangeAspect="1"/>
          </p:cNvGraphicFramePr>
          <p:nvPr/>
        </p:nvGraphicFramePr>
        <p:xfrm>
          <a:off x="5429256" y="4702185"/>
          <a:ext cx="452440" cy="512765"/>
        </p:xfrm>
        <a:graphic>
          <a:graphicData uri="http://schemas.openxmlformats.org/presentationml/2006/ole">
            <p:oleObj spid="_x0000_s191506" name="Equation" r:id="rId12" imgW="190440" imgH="215640" progId="Equation.3">
              <p:embed/>
            </p:oleObj>
          </a:graphicData>
        </a:graphic>
      </p:graphicFrame>
      <p:sp>
        <p:nvSpPr>
          <p:cNvPr id="191508"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91507" name="Object 19"/>
          <p:cNvGraphicFramePr>
            <a:graphicFrameLocks noChangeAspect="1"/>
          </p:cNvGraphicFramePr>
          <p:nvPr/>
        </p:nvGraphicFramePr>
        <p:xfrm>
          <a:off x="3993107" y="6000768"/>
          <a:ext cx="1721901" cy="426796"/>
        </p:xfrm>
        <a:graphic>
          <a:graphicData uri="http://schemas.openxmlformats.org/presentationml/2006/ole">
            <p:oleObj spid="_x0000_s191507" name="Equation" r:id="rId13" imgW="1117600" imgH="279400" progId="Equation.3">
              <p:embed/>
            </p:oleObj>
          </a:graphicData>
        </a:graphic>
      </p:graphicFrame>
      <p:sp>
        <p:nvSpPr>
          <p:cNvPr id="191509" name="Rectangle 21"/>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3" name="مربع نص 122"/>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5">
                                            <p:txEl>
                                              <p:pRg st="1" end="1"/>
                                            </p:txEl>
                                          </p:spTgt>
                                        </p:tgtEl>
                                        <p:attrNameLst>
                                          <p:attrName>style.visibility</p:attrName>
                                        </p:attrNameLst>
                                      </p:cBhvr>
                                      <p:to>
                                        <p:strVal val="visible"/>
                                      </p:to>
                                    </p:set>
                                    <p:animEffect transition="in" filter="box(in)">
                                      <p:cBhvr>
                                        <p:cTn id="7" dur="2000"/>
                                        <p:tgtEl>
                                          <p:spTgt spid="11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5">
                                            <p:txEl>
                                              <p:pRg st="3" end="3"/>
                                            </p:txEl>
                                          </p:spTgt>
                                        </p:tgtEl>
                                        <p:attrNameLst>
                                          <p:attrName>style.visibility</p:attrName>
                                        </p:attrNameLst>
                                      </p:cBhvr>
                                      <p:to>
                                        <p:strVal val="visible"/>
                                      </p:to>
                                    </p:set>
                                    <p:animEffect transition="in" filter="box(in)">
                                      <p:cBhvr>
                                        <p:cTn id="12" dur="2000"/>
                                        <p:tgtEl>
                                          <p:spTgt spid="11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5">
                                            <p:txEl>
                                              <p:pRg st="4" end="4"/>
                                            </p:txEl>
                                          </p:spTgt>
                                        </p:tgtEl>
                                        <p:attrNameLst>
                                          <p:attrName>style.visibility</p:attrName>
                                        </p:attrNameLst>
                                      </p:cBhvr>
                                      <p:to>
                                        <p:strVal val="visible"/>
                                      </p:to>
                                    </p:set>
                                    <p:animEffect transition="in" filter="box(in)">
                                      <p:cBhvr>
                                        <p:cTn id="17" dur="2000"/>
                                        <p:tgtEl>
                                          <p:spTgt spid="11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5">
                                            <p:txEl>
                                              <p:pRg st="5" end="5"/>
                                            </p:txEl>
                                          </p:spTgt>
                                        </p:tgtEl>
                                        <p:attrNameLst>
                                          <p:attrName>style.visibility</p:attrName>
                                        </p:attrNameLst>
                                      </p:cBhvr>
                                      <p:to>
                                        <p:strVal val="visible"/>
                                      </p:to>
                                    </p:set>
                                    <p:animEffect transition="in" filter="box(in)">
                                      <p:cBhvr>
                                        <p:cTn id="22" dur="2000"/>
                                        <p:tgtEl>
                                          <p:spTgt spid="11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15">
                                            <p:txEl>
                                              <p:pRg st="6" end="6"/>
                                            </p:txEl>
                                          </p:spTgt>
                                        </p:tgtEl>
                                        <p:attrNameLst>
                                          <p:attrName>style.visibility</p:attrName>
                                        </p:attrNameLst>
                                      </p:cBhvr>
                                      <p:to>
                                        <p:strVal val="visible"/>
                                      </p:to>
                                    </p:set>
                                    <p:animEffect transition="in" filter="box(in)">
                                      <p:cBhvr>
                                        <p:cTn id="27" dur="2000"/>
                                        <p:tgtEl>
                                          <p:spTgt spid="11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15">
                                            <p:txEl>
                                              <p:pRg st="8" end="8"/>
                                            </p:txEl>
                                          </p:spTgt>
                                        </p:tgtEl>
                                        <p:attrNameLst>
                                          <p:attrName>style.visibility</p:attrName>
                                        </p:attrNameLst>
                                      </p:cBhvr>
                                      <p:to>
                                        <p:strVal val="visible"/>
                                      </p:to>
                                    </p:set>
                                    <p:animEffect transition="in" filter="box(in)">
                                      <p:cBhvr>
                                        <p:cTn id="32" dur="2000"/>
                                        <p:tgtEl>
                                          <p:spTgt spid="115">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29">
                                            <p:txEl>
                                              <p:pRg st="1" end="1"/>
                                            </p:txEl>
                                          </p:spTgt>
                                        </p:tgtEl>
                                        <p:attrNameLst>
                                          <p:attrName>style.visibility</p:attrName>
                                        </p:attrNameLst>
                                      </p:cBhvr>
                                      <p:to>
                                        <p:strVal val="visible"/>
                                      </p:to>
                                    </p:set>
                                    <p:animEffect transition="in" filter="box(in)">
                                      <p:cBhvr>
                                        <p:cTn id="37" dur="2000"/>
                                        <p:tgtEl>
                                          <p:spTgt spid="129">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29">
                                            <p:txEl>
                                              <p:pRg st="2" end="2"/>
                                            </p:txEl>
                                          </p:spTgt>
                                        </p:tgtEl>
                                        <p:attrNameLst>
                                          <p:attrName>style.visibility</p:attrName>
                                        </p:attrNameLst>
                                      </p:cBhvr>
                                      <p:to>
                                        <p:strVal val="visible"/>
                                      </p:to>
                                    </p:set>
                                    <p:animEffect transition="in" filter="box(in)">
                                      <p:cBhvr>
                                        <p:cTn id="42" dur="2000"/>
                                        <p:tgtEl>
                                          <p:spTgt spid="129">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191507"/>
                                        </p:tgtEl>
                                        <p:attrNameLst>
                                          <p:attrName>style.visibility</p:attrName>
                                        </p:attrNameLst>
                                      </p:cBhvr>
                                      <p:to>
                                        <p:strVal val="visible"/>
                                      </p:to>
                                    </p:set>
                                    <p:animEffect transition="in" filter="box(in)">
                                      <p:cBhvr>
                                        <p:cTn id="47" dur="2000"/>
                                        <p:tgtEl>
                                          <p:spTgt spid="19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build="p"/>
      <p:bldP spid="129"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929A5A53DC5F674B83A4B9FBD05AEDB1" ma:contentTypeVersion="0" ma:contentTypeDescription="إنشاء مستند جديد." ma:contentTypeScope="" ma:versionID="8a72a3d0a056d64a0aaec19a84a17045">
  <xsd:schema xmlns:xsd="http://www.w3.org/2001/XMLSchema" xmlns:p="http://schemas.microsoft.com/office/2006/metadata/properties" targetNamespace="http://schemas.microsoft.com/office/2006/metadata/properties" ma:root="true" ma:fieldsID="24ea8475c9dab94f65afdeb9954b21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ma:readOnly="true"/>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AE02ED0E-EA2C-45F0-858A-168D5CEF2185}"/>
</file>

<file path=customXml/itemProps2.xml><?xml version="1.0" encoding="utf-8"?>
<ds:datastoreItem xmlns:ds="http://schemas.openxmlformats.org/officeDocument/2006/customXml" ds:itemID="{D0EF7471-1146-48D7-8132-43AF9DAEB204}"/>
</file>

<file path=customXml/itemProps3.xml><?xml version="1.0" encoding="utf-8"?>
<ds:datastoreItem xmlns:ds="http://schemas.openxmlformats.org/officeDocument/2006/customXml" ds:itemID="{F74ED478-C3C7-4B31-8434-E9E4D4D5EE98}"/>
</file>

<file path=docProps/app.xml><?xml version="1.0" encoding="utf-8"?>
<Properties xmlns="http://schemas.openxmlformats.org/officeDocument/2006/extended-properties" xmlns:vt="http://schemas.openxmlformats.org/officeDocument/2006/docPropsVTypes">
  <Template/>
  <TotalTime>8429</TotalTime>
  <Words>497</Words>
  <Application>Microsoft Office PowerPoint</Application>
  <PresentationFormat>عرض على الشاشة (3:4)‏</PresentationFormat>
  <Paragraphs>73</Paragraphs>
  <Slides>11</Slides>
  <Notes>10</Notes>
  <HiddenSlides>0</HiddenSlides>
  <MMClips>0</MMClips>
  <ScaleCrop>false</ScaleCrop>
  <HeadingPairs>
    <vt:vector size="6" baseType="variant">
      <vt:variant>
        <vt:lpstr>سمة</vt:lpstr>
      </vt:variant>
      <vt:variant>
        <vt:i4>1</vt:i4>
      </vt:variant>
      <vt:variant>
        <vt:lpstr>خوادم OLE مضمنة</vt:lpstr>
      </vt:variant>
      <vt:variant>
        <vt:i4>2</vt:i4>
      </vt:variant>
      <vt:variant>
        <vt:lpstr>عناوين الشرائح</vt:lpstr>
      </vt:variant>
      <vt:variant>
        <vt:i4>11</vt:i4>
      </vt:variant>
    </vt:vector>
  </HeadingPairs>
  <TitlesOfParts>
    <vt:vector size="14" baseType="lpstr">
      <vt:lpstr>تدفق</vt:lpstr>
      <vt:lpstr>Equation</vt:lpstr>
      <vt:lpstr>معادلة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الكترونيات</dc:title>
  <dc:creator>Attia</dc:creator>
  <cp:lastModifiedBy>ahasan</cp:lastModifiedBy>
  <cp:revision>709</cp:revision>
  <dcterms:created xsi:type="dcterms:W3CDTF">2009-03-20T20:55:45Z</dcterms:created>
  <dcterms:modified xsi:type="dcterms:W3CDTF">2010-12-18T13:02:43Z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0x010100929A5A53DC5F674B83A4B9FBD05AEDB1</vt:lpwstr>
  </property>
</Properties>
</file>