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3" d="100"/>
          <a:sy n="63" d="100"/>
        </p:scale>
        <p:origin x="-642" y="-9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23" name="مستطيل 22"/>
          <p:cNvSpPr/>
          <p:nvPr/>
        </p:nvSpPr>
        <p:spPr>
          <a:xfrm flipV="1">
            <a:off x="5410182" y="3810000"/>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4" name="مستطيل 23"/>
          <p:cNvSpPr/>
          <p:nvPr/>
        </p:nvSpPr>
        <p:spPr>
          <a:xfrm flipV="1">
            <a:off x="5410200" y="3897010"/>
            <a:ext cx="3733801" cy="192024"/>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5" name="مستطيل 24"/>
          <p:cNvSpPr/>
          <p:nvPr/>
        </p:nvSpPr>
        <p:spPr>
          <a:xfrm flipV="1">
            <a:off x="5410200" y="4115167"/>
            <a:ext cx="3733801"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6" name="مستطيل 25"/>
          <p:cNvSpPr/>
          <p:nvPr/>
        </p:nvSpPr>
        <p:spPr>
          <a:xfrm flipV="1">
            <a:off x="5410200" y="4164403"/>
            <a:ext cx="1965960" cy="18288"/>
          </a:xfrm>
          <a:prstGeom prst="rect">
            <a:avLst/>
          </a:prstGeom>
          <a:solidFill>
            <a:schemeClr val="accent2">
              <a:alpha val="6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7" name="مستطيل 26"/>
          <p:cNvSpPr/>
          <p:nvPr/>
        </p:nvSpPr>
        <p:spPr>
          <a:xfrm flipV="1">
            <a:off x="5410200" y="4199572"/>
            <a:ext cx="1965960"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0" name="مستطيل مستدير الزوايا 29"/>
          <p:cNvSpPr/>
          <p:nvPr/>
        </p:nvSpPr>
        <p:spPr bwMode="white">
          <a:xfrm>
            <a:off x="5410200" y="3962400"/>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1" name="مستطيل مستدير الزوايا 30"/>
          <p:cNvSpPr/>
          <p:nvPr/>
        </p:nvSpPr>
        <p:spPr bwMode="white">
          <a:xfrm>
            <a:off x="7376507" y="406098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مستطيل 6"/>
          <p:cNvSpPr/>
          <p:nvPr/>
        </p:nvSpPr>
        <p:spPr>
          <a:xfrm>
            <a:off x="1" y="3649662"/>
            <a:ext cx="9144000" cy="244170"/>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مستطيل 9"/>
          <p:cNvSpPr/>
          <p:nvPr/>
        </p:nvSpPr>
        <p:spPr>
          <a:xfrm>
            <a:off x="0" y="3675527"/>
            <a:ext cx="9144001" cy="14067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مستطيل 10"/>
          <p:cNvSpPr/>
          <p:nvPr/>
        </p:nvSpPr>
        <p:spPr>
          <a:xfrm flipV="1">
            <a:off x="6414051" y="3643090"/>
            <a:ext cx="2729950" cy="248432"/>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مستطيل 18"/>
          <p:cNvSpPr/>
          <p:nvPr/>
        </p:nvSpPr>
        <p:spPr>
          <a:xfrm>
            <a:off x="0" y="0"/>
            <a:ext cx="9144000" cy="3701700"/>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عنوان 7"/>
          <p:cNvSpPr>
            <a:spLocks noGrp="1"/>
          </p:cNvSpPr>
          <p:nvPr>
            <p:ph type="ctrTitle"/>
          </p:nvPr>
        </p:nvSpPr>
        <p:spPr>
          <a:xfrm>
            <a:off x="457200" y="2401887"/>
            <a:ext cx="8458200" cy="1470025"/>
          </a:xfrm>
        </p:spPr>
        <p:txBody>
          <a:bodyPr anchor="b"/>
          <a:lstStyle>
            <a:lvl1pPr>
              <a:defRPr sz="4400">
                <a:solidFill>
                  <a:schemeClr val="bg1"/>
                </a:solidFill>
              </a:defRPr>
            </a:lvl1pPr>
          </a:lstStyle>
          <a:p>
            <a:r>
              <a:rPr kumimoji="0" lang="ar-SA" smtClean="0"/>
              <a:t>انقر لتحرير نمط العنوان الرئيسي</a:t>
            </a:r>
            <a:endParaRPr kumimoji="0" lang="en-US"/>
          </a:p>
        </p:txBody>
      </p:sp>
      <p:sp>
        <p:nvSpPr>
          <p:cNvPr id="9" name="عنوان فرعي 8"/>
          <p:cNvSpPr>
            <a:spLocks noGrp="1"/>
          </p:cNvSpPr>
          <p:nvPr>
            <p:ph type="subTitle" idx="1"/>
          </p:nvPr>
        </p:nvSpPr>
        <p:spPr>
          <a:xfrm>
            <a:off x="457200" y="3899938"/>
            <a:ext cx="4953000" cy="1752600"/>
          </a:xfrm>
        </p:spPr>
        <p:txBody>
          <a:bodyPr/>
          <a:lstStyle>
            <a:lvl1pPr marL="64008" indent="0" algn="l">
              <a:buNone/>
              <a:defRPr sz="24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ar-SA" smtClean="0"/>
              <a:t>انقر لتحرير نمط العنوان الثانوي الرئيسي</a:t>
            </a:r>
            <a:endParaRPr kumimoji="0" lang="en-US"/>
          </a:p>
        </p:txBody>
      </p:sp>
      <p:sp>
        <p:nvSpPr>
          <p:cNvPr id="28" name="عنصر نائب للتاريخ 27"/>
          <p:cNvSpPr>
            <a:spLocks noGrp="1"/>
          </p:cNvSpPr>
          <p:nvPr>
            <p:ph type="dt" sz="half" idx="10"/>
          </p:nvPr>
        </p:nvSpPr>
        <p:spPr>
          <a:xfrm>
            <a:off x="6705600" y="4206240"/>
            <a:ext cx="960120" cy="457200"/>
          </a:xfrm>
        </p:spPr>
        <p:txBody>
          <a:bodyPr/>
          <a:lstStyle/>
          <a:p>
            <a:fld id="{202F7EE4-1593-4E98-AA9C-A772C0FEBF7B}" type="datetimeFigureOut">
              <a:rPr lang="ar-SA" smtClean="0"/>
              <a:pPr/>
              <a:t>22/03/39</a:t>
            </a:fld>
            <a:endParaRPr lang="ar-SA"/>
          </a:p>
        </p:txBody>
      </p:sp>
      <p:sp>
        <p:nvSpPr>
          <p:cNvPr id="17" name="عنصر نائب للتذييل 16"/>
          <p:cNvSpPr>
            <a:spLocks noGrp="1"/>
          </p:cNvSpPr>
          <p:nvPr>
            <p:ph type="ftr" sz="quarter" idx="11"/>
          </p:nvPr>
        </p:nvSpPr>
        <p:spPr>
          <a:xfrm>
            <a:off x="5410200" y="4205288"/>
            <a:ext cx="1295400" cy="457200"/>
          </a:xfrm>
        </p:spPr>
        <p:txBody>
          <a:bodyPr/>
          <a:lstStyle/>
          <a:p>
            <a:endParaRPr lang="ar-SA"/>
          </a:p>
        </p:txBody>
      </p:sp>
      <p:sp>
        <p:nvSpPr>
          <p:cNvPr id="29" name="عنصر نائب لرقم الشريحة 28"/>
          <p:cNvSpPr>
            <a:spLocks noGrp="1"/>
          </p:cNvSpPr>
          <p:nvPr>
            <p:ph type="sldNum" sz="quarter" idx="12"/>
          </p:nvPr>
        </p:nvSpPr>
        <p:spPr>
          <a:xfrm>
            <a:off x="8320088" y="1136"/>
            <a:ext cx="747712" cy="365760"/>
          </a:xfrm>
        </p:spPr>
        <p:txBody>
          <a:bodyPr/>
          <a:lstStyle>
            <a:lvl1pPr algn="r">
              <a:defRPr sz="1800">
                <a:solidFill>
                  <a:schemeClr val="bg1"/>
                </a:solidFill>
              </a:defRPr>
            </a:lvl1pPr>
          </a:lstStyle>
          <a:p>
            <a:fld id="{5B7F79C8-C1C5-421F-A471-B470BC8157E3}"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202F7EE4-1593-4E98-AA9C-A772C0FEBF7B}" type="datetimeFigureOut">
              <a:rPr lang="ar-SA" smtClean="0"/>
              <a:pPr/>
              <a:t>22/03/39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B7F79C8-C1C5-421F-A471-B470BC8157E3}"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781800" y="1143000"/>
            <a:ext cx="1905000" cy="5486400"/>
          </a:xfrm>
        </p:spPr>
        <p:txBody>
          <a:bodyPr vert="eaVer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457200" y="1143000"/>
            <a:ext cx="6248400" cy="5486400"/>
          </a:xfrm>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202F7EE4-1593-4E98-AA9C-A772C0FEBF7B}" type="datetimeFigureOut">
              <a:rPr lang="ar-SA" smtClean="0"/>
              <a:pPr/>
              <a:t>22/03/39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B7F79C8-C1C5-421F-A471-B470BC8157E3}"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محتوى 2"/>
          <p:cNvSpPr>
            <a:spLocks noGrp="1"/>
          </p:cNvSpPr>
          <p:nvPr>
            <p:ph idx="1"/>
          </p:nvPr>
        </p:nvSpPr>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202F7EE4-1593-4E98-AA9C-A772C0FEBF7B}" type="datetimeFigureOut">
              <a:rPr lang="ar-SA" smtClean="0"/>
              <a:pPr/>
              <a:t>22/03/39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B7F79C8-C1C5-421F-A471-B470BC8157E3}"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1981200"/>
            <a:ext cx="7772400" cy="1362075"/>
          </a:xfrm>
        </p:spPr>
        <p:txBody>
          <a:bodyPr anchor="b">
            <a:noAutofit/>
          </a:bodyPr>
          <a:lstStyle>
            <a:lvl1pPr algn="l">
              <a:buNone/>
              <a:defRPr sz="4300" b="1" cap="none" baseline="0">
                <a:ln w="12700">
                  <a:solidFill>
                    <a:schemeClr val="accent2">
                      <a:shade val="90000"/>
                      <a:satMod val="150000"/>
                    </a:schemeClr>
                  </a:solidFill>
                </a:ln>
                <a:solidFill>
                  <a:srgbClr val="FFFFFF"/>
                </a:solidFill>
                <a:effectLst>
                  <a:outerShdw blurRad="38100" dist="38100" dir="5400000" algn="tl" rotWithShape="0">
                    <a:srgbClr val="000000">
                      <a:alpha val="25000"/>
                    </a:srgbClr>
                  </a:outerShdw>
                </a:effectLst>
              </a:defRPr>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722313" y="3367088"/>
            <a:ext cx="7772400" cy="1509712"/>
          </a:xfrm>
        </p:spPr>
        <p:txBody>
          <a:bodyPr anchor="t"/>
          <a:lstStyle>
            <a:lvl1pPr marL="45720" indent="0">
              <a:buNone/>
              <a:defRPr sz="2100" b="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202F7EE4-1593-4E98-AA9C-A772C0FEBF7B}" type="datetimeFigureOut">
              <a:rPr lang="ar-SA" smtClean="0"/>
              <a:pPr/>
              <a:t>22/03/39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B7F79C8-C1C5-421F-A471-B470BC8157E3}"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محتوى 2"/>
          <p:cNvSpPr>
            <a:spLocks noGrp="1"/>
          </p:cNvSpPr>
          <p:nvPr>
            <p:ph sz="half" idx="1"/>
          </p:nvPr>
        </p:nvSpPr>
        <p:spPr>
          <a:xfrm>
            <a:off x="457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2"/>
          </p:nvPr>
        </p:nvSpPr>
        <p:spPr>
          <a:xfrm>
            <a:off x="4648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p>
            <a:fld id="{202F7EE4-1593-4E98-AA9C-A772C0FEBF7B}" type="datetimeFigureOut">
              <a:rPr lang="ar-SA" smtClean="0"/>
              <a:pPr/>
              <a:t>22/03/39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5B7F79C8-C1C5-421F-A471-B470BC8157E3}"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381000" y="1143000"/>
            <a:ext cx="8382000" cy="1069848"/>
          </a:xfrm>
        </p:spPr>
        <p:txBody>
          <a:bodyPr anchor="ctr"/>
          <a:lstStyle>
            <a:lvl1pPr>
              <a:defRPr sz="4000" b="0" i="0" cap="none" baseline="0"/>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381000" y="2244970"/>
            <a:ext cx="4041648"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ar-SA" smtClean="0"/>
              <a:t>انقر لتحرير أنماط النص الرئيسي</a:t>
            </a:r>
          </a:p>
        </p:txBody>
      </p:sp>
      <p:sp>
        <p:nvSpPr>
          <p:cNvPr id="4" name="عنصر نائب للنص 3"/>
          <p:cNvSpPr>
            <a:spLocks noGrp="1"/>
          </p:cNvSpPr>
          <p:nvPr>
            <p:ph type="body" sz="half" idx="3"/>
          </p:nvPr>
        </p:nvSpPr>
        <p:spPr>
          <a:xfrm>
            <a:off x="4721225" y="2244970"/>
            <a:ext cx="4041775"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ar-SA" smtClean="0"/>
              <a:t>انقر لتحرير أنماط النص الرئيسي</a:t>
            </a:r>
          </a:p>
        </p:txBody>
      </p:sp>
      <p:sp>
        <p:nvSpPr>
          <p:cNvPr id="5" name="عنصر نائب للمحتوى 4"/>
          <p:cNvSpPr>
            <a:spLocks noGrp="1"/>
          </p:cNvSpPr>
          <p:nvPr>
            <p:ph sz="quarter" idx="2"/>
          </p:nvPr>
        </p:nvSpPr>
        <p:spPr>
          <a:xfrm>
            <a:off x="381000" y="2708519"/>
            <a:ext cx="4041648"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عنصر نائب للمحتوى 5"/>
          <p:cNvSpPr>
            <a:spLocks noGrp="1"/>
          </p:cNvSpPr>
          <p:nvPr>
            <p:ph sz="quarter" idx="4"/>
          </p:nvPr>
        </p:nvSpPr>
        <p:spPr>
          <a:xfrm>
            <a:off x="4718304" y="2708519"/>
            <a:ext cx="4041775"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26" name="عنصر نائب للتاريخ 25"/>
          <p:cNvSpPr>
            <a:spLocks noGrp="1"/>
          </p:cNvSpPr>
          <p:nvPr>
            <p:ph type="dt" sz="half" idx="10"/>
          </p:nvPr>
        </p:nvSpPr>
        <p:spPr/>
        <p:txBody>
          <a:bodyPr rtlCol="0"/>
          <a:lstStyle/>
          <a:p>
            <a:fld id="{202F7EE4-1593-4E98-AA9C-A772C0FEBF7B}" type="datetimeFigureOut">
              <a:rPr lang="ar-SA" smtClean="0"/>
              <a:pPr/>
              <a:t>22/03/39</a:t>
            </a:fld>
            <a:endParaRPr lang="ar-SA"/>
          </a:p>
        </p:txBody>
      </p:sp>
      <p:sp>
        <p:nvSpPr>
          <p:cNvPr id="27" name="عنصر نائب لرقم الشريحة 26"/>
          <p:cNvSpPr>
            <a:spLocks noGrp="1"/>
          </p:cNvSpPr>
          <p:nvPr>
            <p:ph type="sldNum" sz="quarter" idx="11"/>
          </p:nvPr>
        </p:nvSpPr>
        <p:spPr/>
        <p:txBody>
          <a:bodyPr rtlCol="0"/>
          <a:lstStyle/>
          <a:p>
            <a:fld id="{5B7F79C8-C1C5-421F-A471-B470BC8157E3}" type="slidenum">
              <a:rPr lang="ar-SA" smtClean="0"/>
              <a:pPr/>
              <a:t>‹#›</a:t>
            </a:fld>
            <a:endParaRPr lang="ar-SA"/>
          </a:p>
        </p:txBody>
      </p:sp>
      <p:sp>
        <p:nvSpPr>
          <p:cNvPr id="28" name="عنصر نائب للتذييل 27"/>
          <p:cNvSpPr>
            <a:spLocks noGrp="1"/>
          </p:cNvSpPr>
          <p:nvPr>
            <p:ph type="ftr" sz="quarter" idx="12"/>
          </p:nvPr>
        </p:nvSpPr>
        <p:spPr/>
        <p:txBody>
          <a:bodyPr rtlCol="0"/>
          <a:lstStyle/>
          <a:p>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1143000"/>
            <a:ext cx="8229600" cy="1069848"/>
          </a:xfrm>
        </p:spPr>
        <p:txBody>
          <a:bodyPr anchor="ctr"/>
          <a:lstStyle>
            <a:lvl1pPr>
              <a:defRPr sz="4000">
                <a:solidFill>
                  <a:schemeClr val="tx2"/>
                </a:solidFill>
              </a:defRPr>
            </a:lvl1pPr>
          </a:lstStyle>
          <a:p>
            <a:r>
              <a:rPr kumimoji="0" lang="ar-SA" smtClean="0"/>
              <a:t>انقر لتحرير نمط العنوان الرئيسي</a:t>
            </a:r>
            <a:endParaRPr kumimoji="0" lang="en-US"/>
          </a:p>
        </p:txBody>
      </p:sp>
      <p:sp>
        <p:nvSpPr>
          <p:cNvPr id="3" name="عنصر نائب للتاريخ 2"/>
          <p:cNvSpPr>
            <a:spLocks noGrp="1"/>
          </p:cNvSpPr>
          <p:nvPr>
            <p:ph type="dt" sz="half" idx="10"/>
          </p:nvPr>
        </p:nvSpPr>
        <p:spPr>
          <a:xfrm>
            <a:off x="6583680" y="612648"/>
            <a:ext cx="957264" cy="457200"/>
          </a:xfrm>
        </p:spPr>
        <p:txBody>
          <a:bodyPr/>
          <a:lstStyle/>
          <a:p>
            <a:fld id="{202F7EE4-1593-4E98-AA9C-A772C0FEBF7B}" type="datetimeFigureOut">
              <a:rPr lang="ar-SA" smtClean="0"/>
              <a:pPr/>
              <a:t>22/03/39</a:t>
            </a:fld>
            <a:endParaRPr lang="ar-SA"/>
          </a:p>
        </p:txBody>
      </p:sp>
      <p:sp>
        <p:nvSpPr>
          <p:cNvPr id="4" name="عنصر نائب للتذييل 3"/>
          <p:cNvSpPr>
            <a:spLocks noGrp="1"/>
          </p:cNvSpPr>
          <p:nvPr>
            <p:ph type="ftr" sz="quarter" idx="11"/>
          </p:nvPr>
        </p:nvSpPr>
        <p:spPr>
          <a:xfrm>
            <a:off x="5257800" y="612648"/>
            <a:ext cx="1325880" cy="457200"/>
          </a:xfrm>
        </p:spPr>
        <p:txBody>
          <a:bodyPr/>
          <a:lstStyle/>
          <a:p>
            <a:endParaRPr lang="ar-SA"/>
          </a:p>
        </p:txBody>
      </p:sp>
      <p:sp>
        <p:nvSpPr>
          <p:cNvPr id="5" name="عنصر نائب لرقم الشريحة 4"/>
          <p:cNvSpPr>
            <a:spLocks noGrp="1"/>
          </p:cNvSpPr>
          <p:nvPr>
            <p:ph type="sldNum" sz="quarter" idx="12"/>
          </p:nvPr>
        </p:nvSpPr>
        <p:spPr>
          <a:xfrm>
            <a:off x="8174736" y="2272"/>
            <a:ext cx="762000" cy="365760"/>
          </a:xfrm>
        </p:spPr>
        <p:txBody>
          <a:bodyPr/>
          <a:lstStyle/>
          <a:p>
            <a:fld id="{5B7F79C8-C1C5-421F-A471-B470BC8157E3}"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202F7EE4-1593-4E98-AA9C-A772C0FEBF7B}" type="datetimeFigureOut">
              <a:rPr lang="ar-SA" smtClean="0"/>
              <a:pPr/>
              <a:t>22/03/39</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5B7F79C8-C1C5-421F-A471-B470BC8157E3}"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5353496" y="1101970"/>
            <a:ext cx="3383280" cy="877824"/>
          </a:xfrm>
        </p:spPr>
        <p:txBody>
          <a:bodyPr anchor="b"/>
          <a:lstStyle>
            <a:lvl1pPr algn="l">
              <a:buNone/>
              <a:defRPr sz="1800" b="1"/>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5353496" y="2010727"/>
            <a:ext cx="3383280" cy="4617720"/>
          </a:xfrm>
        </p:spPr>
        <p:txBody>
          <a:bodyPr/>
          <a:lstStyle>
            <a:lvl1pPr marL="9144"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ar-SA" smtClean="0"/>
              <a:t>انقر لتحرير أنماط النص الرئيسي</a:t>
            </a:r>
          </a:p>
        </p:txBody>
      </p:sp>
      <p:sp>
        <p:nvSpPr>
          <p:cNvPr id="4" name="عنصر نائب للمحتوى 3"/>
          <p:cNvSpPr>
            <a:spLocks noGrp="1"/>
          </p:cNvSpPr>
          <p:nvPr>
            <p:ph sz="half" idx="1"/>
          </p:nvPr>
        </p:nvSpPr>
        <p:spPr>
          <a:xfrm>
            <a:off x="152400" y="776287"/>
            <a:ext cx="5102352" cy="5852160"/>
          </a:xfrm>
        </p:spPr>
        <p:txBody>
          <a:bodyPr/>
          <a:lstStyle>
            <a:lvl1pPr>
              <a:defRPr sz="3200"/>
            </a:lvl1pPr>
            <a:lvl2pPr>
              <a:defRPr sz="2800"/>
            </a:lvl2pPr>
            <a:lvl3pPr>
              <a:defRPr sz="2400"/>
            </a:lvl3pPr>
            <a:lvl4pPr>
              <a:defRPr sz="2000"/>
            </a:lvl4pPr>
            <a:lvl5pPr>
              <a:defRPr sz="20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p>
            <a:fld id="{202F7EE4-1593-4E98-AA9C-A772C0FEBF7B}" type="datetimeFigureOut">
              <a:rPr lang="ar-SA" smtClean="0"/>
              <a:pPr/>
              <a:t>22/03/39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5B7F79C8-C1C5-421F-A471-B470BC8157E3}"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5440434" y="1109160"/>
            <a:ext cx="586803" cy="4681637"/>
          </a:xfrm>
        </p:spPr>
        <p:txBody>
          <a:bodyPr vert="vert270" lIns="45720" tIns="0" rIns="45720" anchor="t"/>
          <a:lstStyle>
            <a:lvl1pPr algn="ctr">
              <a:buNone/>
              <a:defRPr sz="2000" b="1"/>
            </a:lvl1pPr>
          </a:lstStyle>
          <a:p>
            <a:r>
              <a:rPr kumimoji="0" lang="ar-SA" smtClean="0"/>
              <a:t>انقر لتحرير نمط العنوان الرئيسي</a:t>
            </a:r>
            <a:endParaRPr kumimoji="0" lang="en-US"/>
          </a:p>
        </p:txBody>
      </p:sp>
      <p:sp>
        <p:nvSpPr>
          <p:cNvPr id="3" name="عنصر نائب للصورة 2"/>
          <p:cNvSpPr>
            <a:spLocks noGrp="1"/>
          </p:cNvSpPr>
          <p:nvPr>
            <p:ph type="pic" idx="1"/>
          </p:nvPr>
        </p:nvSpPr>
        <p:spPr>
          <a:xfrm>
            <a:off x="403671" y="1143000"/>
            <a:ext cx="4572000" cy="4572000"/>
          </a:xfrm>
          <a:solidFill>
            <a:srgbClr val="EAEAEA"/>
          </a:solidFill>
          <a:ln w="50800">
            <a:solidFill>
              <a:srgbClr val="FFFFFF"/>
            </a:solidFill>
            <a:miter lim="800000"/>
          </a:ln>
          <a:effectLst>
            <a:outerShdw blurRad="57150" dist="31750" dir="4800000" algn="tl" rotWithShape="0">
              <a:srgbClr val="000000">
                <a:alpha val="25000"/>
              </a:srgbClr>
            </a:outerShdw>
          </a:effectLst>
          <a:scene3d>
            <a:camera prst="orthographicFront"/>
            <a:lightRig rig="twoPt" dir="t">
              <a:rot lat="0" lon="0" rev="7200000"/>
            </a:lightRig>
          </a:scene3d>
          <a:sp3d contourW="2540">
            <a:bevelT w="25400" h="19050"/>
            <a:contourClr>
              <a:srgbClr val="AEAEAE"/>
            </a:contourClr>
          </a:sp3d>
        </p:spPr>
        <p:txBody>
          <a:bodyPr/>
          <a:lstStyle>
            <a:lvl1pPr marL="0" indent="0">
              <a:buNone/>
              <a:defRPr sz="3200"/>
            </a:lvl1pPr>
          </a:lstStyle>
          <a:p>
            <a:r>
              <a:rPr kumimoji="0" lang="ar-SA" smtClean="0"/>
              <a:t>انقر فوق الرمز لإضافة صورة</a:t>
            </a:r>
            <a:endParaRPr kumimoji="0" lang="en-US" dirty="0"/>
          </a:p>
        </p:txBody>
      </p:sp>
      <p:sp>
        <p:nvSpPr>
          <p:cNvPr id="4" name="عنصر نائب للنص 3"/>
          <p:cNvSpPr>
            <a:spLocks noGrp="1"/>
          </p:cNvSpPr>
          <p:nvPr>
            <p:ph type="body" sz="half" idx="2"/>
          </p:nvPr>
        </p:nvSpPr>
        <p:spPr>
          <a:xfrm>
            <a:off x="6088443" y="3274308"/>
            <a:ext cx="2590800" cy="2516489"/>
          </a:xfrm>
        </p:spPr>
        <p:txBody>
          <a:bodyPr lIns="0" tIns="0" rIns="45720" anchor="t"/>
          <a:lstStyle>
            <a:lvl1pPr marL="0" indent="0">
              <a:lnSpc>
                <a:spcPct val="100000"/>
              </a:lnSpc>
              <a:spcBef>
                <a:spcPts val="0"/>
              </a:spcBef>
              <a:buFontTx/>
              <a:buNone/>
              <a:defRPr sz="13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202F7EE4-1593-4E98-AA9C-A772C0FEBF7B}" type="datetimeFigureOut">
              <a:rPr lang="ar-SA" smtClean="0"/>
              <a:pPr/>
              <a:t>22/03/39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5B7F79C8-C1C5-421F-A471-B470BC8157E3}"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8" name="مستطيل 27"/>
          <p:cNvSpPr/>
          <p:nvPr/>
        </p:nvSpPr>
        <p:spPr>
          <a:xfrm>
            <a:off x="1" y="366818"/>
            <a:ext cx="9144000" cy="84407"/>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9" name="مستطيل 28"/>
          <p:cNvSpPr/>
          <p:nvPr/>
        </p:nvSpPr>
        <p:spPr>
          <a:xfrm>
            <a:off x="0" y="-1"/>
            <a:ext cx="9144000" cy="310663"/>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0" name="مستطيل 29"/>
          <p:cNvSpPr/>
          <p:nvPr/>
        </p:nvSpPr>
        <p:spPr>
          <a:xfrm>
            <a:off x="0" y="308276"/>
            <a:ext cx="9144001" cy="91441"/>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1" name="مستطيل 30"/>
          <p:cNvSpPr/>
          <p:nvPr/>
        </p:nvSpPr>
        <p:spPr>
          <a:xfrm flipV="1">
            <a:off x="5410182" y="360246"/>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مستطيل 31"/>
          <p:cNvSpPr/>
          <p:nvPr/>
        </p:nvSpPr>
        <p:spPr>
          <a:xfrm flipV="1">
            <a:off x="5410200" y="440112"/>
            <a:ext cx="3733801" cy="180035"/>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3" name="مستطيل مستدير الزوايا 32"/>
          <p:cNvSpPr/>
          <p:nvPr/>
        </p:nvSpPr>
        <p:spPr bwMode="white">
          <a:xfrm>
            <a:off x="5407339" y="497504"/>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4" name="مستطيل مستدير الزوايا 33"/>
          <p:cNvSpPr/>
          <p:nvPr/>
        </p:nvSpPr>
        <p:spPr bwMode="white">
          <a:xfrm>
            <a:off x="7373646" y="58894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5" name="مستطيل 34"/>
          <p:cNvSpPr/>
          <p:nvPr/>
        </p:nvSpPr>
        <p:spPr bwMode="invGray">
          <a:xfrm>
            <a:off x="9084966" y="-2001"/>
            <a:ext cx="57626"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6" name="مستطيل 35"/>
          <p:cNvSpPr/>
          <p:nvPr/>
        </p:nvSpPr>
        <p:spPr bwMode="invGray">
          <a:xfrm>
            <a:off x="9044481" y="-2001"/>
            <a:ext cx="27432"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7" name="مستطيل 36"/>
          <p:cNvSpPr/>
          <p:nvPr/>
        </p:nvSpPr>
        <p:spPr bwMode="invGray">
          <a:xfrm>
            <a:off x="9025428" y="-2001"/>
            <a:ext cx="9144" cy="621792"/>
          </a:xfrm>
          <a:prstGeom prst="rect">
            <a:avLst/>
          </a:prstGeom>
          <a:solidFill>
            <a:srgbClr val="FFFFFF">
              <a:alpha val="6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8" name="مستطيل 37"/>
          <p:cNvSpPr/>
          <p:nvPr/>
        </p:nvSpPr>
        <p:spPr bwMode="invGray">
          <a:xfrm>
            <a:off x="8975423" y="-2001"/>
            <a:ext cx="27432" cy="621792"/>
          </a:xfrm>
          <a:prstGeom prst="rect">
            <a:avLst/>
          </a:prstGeom>
          <a:solidFill>
            <a:srgbClr val="FFFFFF">
              <a:alpha val="4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9" name="مستطيل 38"/>
          <p:cNvSpPr/>
          <p:nvPr/>
        </p:nvSpPr>
        <p:spPr bwMode="invGray">
          <a:xfrm>
            <a:off x="8915677" y="380"/>
            <a:ext cx="54864" cy="585216"/>
          </a:xfrm>
          <a:prstGeom prst="rect">
            <a:avLst/>
          </a:prstGeom>
          <a:solidFill>
            <a:srgbClr val="FFFFFF">
              <a:alpha val="2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0" name="مستطيل 39"/>
          <p:cNvSpPr/>
          <p:nvPr/>
        </p:nvSpPr>
        <p:spPr bwMode="invGray">
          <a:xfrm>
            <a:off x="8873475" y="380"/>
            <a:ext cx="9144" cy="585216"/>
          </a:xfrm>
          <a:prstGeom prst="rect">
            <a:avLst/>
          </a:prstGeom>
          <a:solidFill>
            <a:srgbClr val="FFFFFF">
              <a:alpha val="30196"/>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عنصر نائب للعنوان 21"/>
          <p:cNvSpPr>
            <a:spLocks noGrp="1"/>
          </p:cNvSpPr>
          <p:nvPr>
            <p:ph type="title"/>
          </p:nvPr>
        </p:nvSpPr>
        <p:spPr>
          <a:xfrm>
            <a:off x="457200" y="1143000"/>
            <a:ext cx="8229600" cy="1066800"/>
          </a:xfrm>
          <a:prstGeom prst="rect">
            <a:avLst/>
          </a:prstGeom>
        </p:spPr>
        <p:txBody>
          <a:bodyPr vert="horz" anchor="ctr">
            <a:normAutofit/>
          </a:bodyPr>
          <a:lstStyle/>
          <a:p>
            <a:r>
              <a:rPr kumimoji="0" lang="ar-SA" smtClean="0"/>
              <a:t>انقر لتحرير نمط العنوان الرئيسي</a:t>
            </a:r>
            <a:endParaRPr kumimoji="0" lang="en-US"/>
          </a:p>
        </p:txBody>
      </p:sp>
      <p:sp>
        <p:nvSpPr>
          <p:cNvPr id="13" name="عنصر نائب للنص 12"/>
          <p:cNvSpPr>
            <a:spLocks noGrp="1"/>
          </p:cNvSpPr>
          <p:nvPr>
            <p:ph type="body" idx="1"/>
          </p:nvPr>
        </p:nvSpPr>
        <p:spPr>
          <a:xfrm>
            <a:off x="457200" y="2249424"/>
            <a:ext cx="8229600" cy="4325112"/>
          </a:xfrm>
          <a:prstGeom prst="rect">
            <a:avLst/>
          </a:prstGeom>
        </p:spPr>
        <p:txBody>
          <a:bodyPr vert="horz">
            <a:normAutofit/>
          </a:bodyPr>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14" name="عنصر نائب للتاريخ 13"/>
          <p:cNvSpPr>
            <a:spLocks noGrp="1"/>
          </p:cNvSpPr>
          <p:nvPr>
            <p:ph type="dt" sz="half" idx="2"/>
          </p:nvPr>
        </p:nvSpPr>
        <p:spPr>
          <a:xfrm>
            <a:off x="6586536" y="612648"/>
            <a:ext cx="957264" cy="457200"/>
          </a:xfrm>
          <a:prstGeom prst="rect">
            <a:avLst/>
          </a:prstGeom>
        </p:spPr>
        <p:txBody>
          <a:bodyPr vert="horz"/>
          <a:lstStyle>
            <a:lvl1pPr algn="l" eaLnBrk="1" latinLnBrk="0" hangingPunct="1">
              <a:defRPr kumimoji="0" sz="800">
                <a:solidFill>
                  <a:schemeClr val="accent2"/>
                </a:solidFill>
              </a:defRPr>
            </a:lvl1pPr>
          </a:lstStyle>
          <a:p>
            <a:fld id="{202F7EE4-1593-4E98-AA9C-A772C0FEBF7B}" type="datetimeFigureOut">
              <a:rPr lang="ar-SA" smtClean="0"/>
              <a:pPr/>
              <a:t>22/03/39</a:t>
            </a:fld>
            <a:endParaRPr lang="ar-SA"/>
          </a:p>
        </p:txBody>
      </p:sp>
      <p:sp>
        <p:nvSpPr>
          <p:cNvPr id="3" name="عنصر نائب للتذييل 2"/>
          <p:cNvSpPr>
            <a:spLocks noGrp="1"/>
          </p:cNvSpPr>
          <p:nvPr>
            <p:ph type="ftr" sz="quarter" idx="3"/>
          </p:nvPr>
        </p:nvSpPr>
        <p:spPr>
          <a:xfrm>
            <a:off x="5257800" y="612648"/>
            <a:ext cx="1325880" cy="457200"/>
          </a:xfrm>
          <a:prstGeom prst="rect">
            <a:avLst/>
          </a:prstGeom>
        </p:spPr>
        <p:txBody>
          <a:bodyPr vert="horz"/>
          <a:lstStyle>
            <a:lvl1pPr algn="r" eaLnBrk="1" latinLnBrk="0" hangingPunct="1">
              <a:defRPr kumimoji="0" sz="800">
                <a:solidFill>
                  <a:schemeClr val="accent2"/>
                </a:solidFill>
              </a:defRPr>
            </a:lvl1pPr>
          </a:lstStyle>
          <a:p>
            <a:endParaRPr lang="ar-SA"/>
          </a:p>
        </p:txBody>
      </p:sp>
      <p:sp>
        <p:nvSpPr>
          <p:cNvPr id="23" name="عنصر نائب لرقم الشريحة 22"/>
          <p:cNvSpPr>
            <a:spLocks noGrp="1"/>
          </p:cNvSpPr>
          <p:nvPr>
            <p:ph type="sldNum" sz="quarter" idx="4"/>
          </p:nvPr>
        </p:nvSpPr>
        <p:spPr>
          <a:xfrm>
            <a:off x="8174736" y="2272"/>
            <a:ext cx="762000" cy="365760"/>
          </a:xfrm>
          <a:prstGeom prst="rect">
            <a:avLst/>
          </a:prstGeom>
        </p:spPr>
        <p:txBody>
          <a:bodyPr vert="horz" anchor="b"/>
          <a:lstStyle>
            <a:lvl1pPr algn="r" eaLnBrk="1" latinLnBrk="0" hangingPunct="1">
              <a:defRPr kumimoji="0" sz="1800">
                <a:solidFill>
                  <a:srgbClr val="FFFFFF"/>
                </a:solidFill>
              </a:defRPr>
            </a:lvl1pPr>
          </a:lstStyle>
          <a:p>
            <a:fld id="{5B7F79C8-C1C5-421F-A471-B470BC8157E3}"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1" eaLnBrk="1" latinLnBrk="0" hangingPunct="1">
        <a:spcBef>
          <a:spcPct val="0"/>
        </a:spcBef>
        <a:buNone/>
        <a:defRPr kumimoji="0" sz="4000" kern="1200">
          <a:solidFill>
            <a:schemeClr val="tx2"/>
          </a:solidFill>
          <a:latin typeface="+mj-lt"/>
          <a:ea typeface="+mj-ea"/>
          <a:cs typeface="+mj-cs"/>
        </a:defRPr>
      </a:lvl1pPr>
    </p:titleStyle>
    <p:bodyStyle>
      <a:lvl1pPr marL="365760" indent="-256032" algn="r" rtl="1" eaLnBrk="1" latinLnBrk="0" hangingPunct="1">
        <a:spcBef>
          <a:spcPts val="300"/>
        </a:spcBef>
        <a:buClr>
          <a:schemeClr val="accent3"/>
        </a:buClr>
        <a:buFont typeface="Georgia"/>
        <a:buChar char="•"/>
        <a:defRPr kumimoji="0" sz="2800" kern="1200">
          <a:solidFill>
            <a:schemeClr val="tx1"/>
          </a:solidFill>
          <a:latin typeface="+mn-lt"/>
          <a:ea typeface="+mn-ea"/>
          <a:cs typeface="+mn-cs"/>
        </a:defRPr>
      </a:lvl1pPr>
      <a:lvl2pPr marL="658368" indent="-246888" algn="r" rtl="1" eaLnBrk="1" latinLnBrk="0" hangingPunct="1">
        <a:spcBef>
          <a:spcPts val="300"/>
        </a:spcBef>
        <a:buClr>
          <a:schemeClr val="accent2"/>
        </a:buClr>
        <a:buFont typeface="Georgia"/>
        <a:buChar char="▫"/>
        <a:defRPr kumimoji="0" sz="2600" kern="1200">
          <a:solidFill>
            <a:schemeClr val="accent2"/>
          </a:solidFill>
          <a:latin typeface="+mn-lt"/>
          <a:ea typeface="+mn-ea"/>
          <a:cs typeface="+mn-cs"/>
        </a:defRPr>
      </a:lvl2pPr>
      <a:lvl3pPr marL="923544" indent="-219456" algn="r" rtl="1" eaLnBrk="1" latinLnBrk="0" hangingPunct="1">
        <a:spcBef>
          <a:spcPts val="300"/>
        </a:spcBef>
        <a:buClr>
          <a:schemeClr val="accent1"/>
        </a:buClr>
        <a:buFont typeface="Wingdings 2"/>
        <a:buChar char=""/>
        <a:defRPr kumimoji="0" sz="2400" kern="1200">
          <a:solidFill>
            <a:schemeClr val="accent1"/>
          </a:solidFill>
          <a:latin typeface="+mn-lt"/>
          <a:ea typeface="+mn-ea"/>
          <a:cs typeface="+mn-cs"/>
        </a:defRPr>
      </a:lvl3pPr>
      <a:lvl4pPr marL="1179576" indent="-201168" algn="r" rtl="1" eaLnBrk="1" latinLnBrk="0" hangingPunct="1">
        <a:spcBef>
          <a:spcPts val="300"/>
        </a:spcBef>
        <a:buClr>
          <a:schemeClr val="accent1"/>
        </a:buClr>
        <a:buFont typeface="Wingdings 2"/>
        <a:buChar char=""/>
        <a:defRPr kumimoji="0" sz="2200" kern="1200">
          <a:solidFill>
            <a:schemeClr val="accent1"/>
          </a:solidFill>
          <a:latin typeface="+mn-lt"/>
          <a:ea typeface="+mn-ea"/>
          <a:cs typeface="+mn-cs"/>
        </a:defRPr>
      </a:lvl4pPr>
      <a:lvl5pPr marL="1389888" indent="-182880" algn="r" rtl="1" eaLnBrk="1" latinLnBrk="0" hangingPunct="1">
        <a:spcBef>
          <a:spcPts val="300"/>
        </a:spcBef>
        <a:buClr>
          <a:schemeClr val="accent3"/>
        </a:buClr>
        <a:buFont typeface="Georgia"/>
        <a:buChar char="▫"/>
        <a:defRPr kumimoji="0" sz="2000" kern="1200">
          <a:solidFill>
            <a:schemeClr val="accent3"/>
          </a:solidFill>
          <a:latin typeface="+mn-lt"/>
          <a:ea typeface="+mn-ea"/>
          <a:cs typeface="+mn-cs"/>
        </a:defRPr>
      </a:lvl5pPr>
      <a:lvl6pPr marL="1609344" indent="-182880" algn="r" rtl="1" eaLnBrk="1" latinLnBrk="0" hangingPunct="1">
        <a:spcBef>
          <a:spcPts val="300"/>
        </a:spcBef>
        <a:buClr>
          <a:schemeClr val="accent3"/>
        </a:buClr>
        <a:buFont typeface="Georgia"/>
        <a:buChar char="▫"/>
        <a:defRPr kumimoji="0" sz="1800" kern="1200">
          <a:solidFill>
            <a:schemeClr val="accent3"/>
          </a:solidFill>
          <a:latin typeface="+mn-lt"/>
          <a:ea typeface="+mn-ea"/>
          <a:cs typeface="+mn-cs"/>
        </a:defRPr>
      </a:lvl6pPr>
      <a:lvl7pPr marL="1828800" indent="-182880" algn="r" rtl="1" eaLnBrk="1" latinLnBrk="0" hangingPunct="1">
        <a:spcBef>
          <a:spcPts val="300"/>
        </a:spcBef>
        <a:buClr>
          <a:schemeClr val="accent3"/>
        </a:buClr>
        <a:buFont typeface="Georgia"/>
        <a:buChar char="▫"/>
        <a:defRPr kumimoji="0" sz="1600" kern="1200">
          <a:solidFill>
            <a:schemeClr val="accent3"/>
          </a:solidFill>
          <a:latin typeface="+mn-lt"/>
          <a:ea typeface="+mn-ea"/>
          <a:cs typeface="+mn-cs"/>
        </a:defRPr>
      </a:lvl7pPr>
      <a:lvl8pPr marL="2029968" indent="-182880" algn="r" rtl="1" eaLnBrk="1" latinLnBrk="0" hangingPunct="1">
        <a:spcBef>
          <a:spcPts val="300"/>
        </a:spcBef>
        <a:buClr>
          <a:schemeClr val="accent3"/>
        </a:buClr>
        <a:buFont typeface="Georgia"/>
        <a:buChar char="◦"/>
        <a:defRPr kumimoji="0" sz="1500" kern="1200">
          <a:solidFill>
            <a:schemeClr val="accent3"/>
          </a:solidFill>
          <a:latin typeface="+mn-lt"/>
          <a:ea typeface="+mn-ea"/>
          <a:cs typeface="+mn-cs"/>
        </a:defRPr>
      </a:lvl8pPr>
      <a:lvl9pPr marL="2240280" indent="-182880" algn="r" rtl="1" eaLnBrk="1" latinLnBrk="0" hangingPunct="1">
        <a:spcBef>
          <a:spcPts val="300"/>
        </a:spcBef>
        <a:buClr>
          <a:schemeClr val="accent3"/>
        </a:buClr>
        <a:buFont typeface="Georgia"/>
        <a:buChar char="◦"/>
        <a:defRPr kumimoji="0" sz="1400" kern="1200" baseline="0">
          <a:solidFill>
            <a:schemeClr val="accent3"/>
          </a:solidFill>
          <a:latin typeface="+mn-lt"/>
          <a:ea typeface="+mn-ea"/>
          <a:cs typeface="+mn-cs"/>
        </a:defRPr>
      </a:lvl9pPr>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b="1" dirty="0" smtClean="0">
                <a:solidFill>
                  <a:srgbClr val="00B050"/>
                </a:solidFill>
              </a:rPr>
              <a:t>مواصفات الاختبار الجيد</a:t>
            </a:r>
            <a:endParaRPr lang="ar-SA" b="1" dirty="0">
              <a:solidFill>
                <a:srgbClr val="00B050"/>
              </a:solidFill>
            </a:endParaRPr>
          </a:p>
        </p:txBody>
      </p:sp>
      <p:sp>
        <p:nvSpPr>
          <p:cNvPr id="3" name="عنوان فرعي 2"/>
          <p:cNvSpPr>
            <a:spLocks noGrp="1"/>
          </p:cNvSpPr>
          <p:nvPr>
            <p:ph type="subTitle" idx="1"/>
          </p:nvPr>
        </p:nvSpPr>
        <p:spPr/>
        <p:txBody>
          <a:bodyPr>
            <a:normAutofit/>
          </a:bodyPr>
          <a:lstStyle/>
          <a:p>
            <a:pPr algn="ctr">
              <a:buFontTx/>
              <a:buChar char="-"/>
            </a:pPr>
            <a:r>
              <a:rPr lang="ar-SA" sz="2800" b="1" dirty="0" smtClean="0">
                <a:solidFill>
                  <a:srgbClr val="C00000"/>
                </a:solidFill>
              </a:rPr>
              <a:t>الموضوعية </a:t>
            </a:r>
          </a:p>
          <a:p>
            <a:pPr algn="ctr">
              <a:buFontTx/>
              <a:buChar char="-"/>
            </a:pPr>
            <a:r>
              <a:rPr lang="ar-SA" sz="2800" b="1" dirty="0" smtClean="0">
                <a:solidFill>
                  <a:srgbClr val="C00000"/>
                </a:solidFill>
              </a:rPr>
              <a:t> الثبات </a:t>
            </a:r>
          </a:p>
          <a:p>
            <a:pPr algn="ctr">
              <a:buFontTx/>
              <a:buChar char="-"/>
            </a:pPr>
            <a:r>
              <a:rPr lang="ar-SA" sz="2800" b="1" dirty="0" smtClean="0">
                <a:solidFill>
                  <a:srgbClr val="C00000"/>
                </a:solidFill>
              </a:rPr>
              <a:t> الصدق</a:t>
            </a:r>
            <a:endParaRPr lang="ar-SA" sz="2800" b="1" dirty="0">
              <a:solidFill>
                <a:srgbClr val="C00000"/>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1285860"/>
            <a:ext cx="8229600" cy="5288676"/>
          </a:xfrm>
        </p:spPr>
        <p:txBody>
          <a:bodyPr>
            <a:normAutofit fontScale="85000" lnSpcReduction="20000"/>
          </a:bodyPr>
          <a:lstStyle/>
          <a:p>
            <a:pPr algn="justLow">
              <a:buNone/>
              <a:defRPr/>
            </a:pPr>
            <a:r>
              <a:rPr lang="ar-SA" b="1" u="sng" dirty="0" smtClean="0">
                <a:solidFill>
                  <a:srgbClr val="C00000"/>
                </a:solidFill>
              </a:rPr>
              <a:t>ج- طريقة الصور المتكافئة</a:t>
            </a:r>
            <a:r>
              <a:rPr lang="en-US" b="1" u="sng" dirty="0" smtClean="0">
                <a:solidFill>
                  <a:srgbClr val="C00000"/>
                </a:solidFill>
              </a:rPr>
              <a:t> :</a:t>
            </a:r>
            <a:endParaRPr lang="ar-SA" b="1" u="sng" dirty="0" smtClean="0">
              <a:solidFill>
                <a:srgbClr val="C00000"/>
              </a:solidFill>
            </a:endParaRPr>
          </a:p>
          <a:p>
            <a:pPr algn="justLow">
              <a:buNone/>
              <a:defRPr/>
            </a:pPr>
            <a:r>
              <a:rPr lang="ar-SA" dirty="0" smtClean="0">
                <a:solidFill>
                  <a:schemeClr val="tx1">
                    <a:lumMod val="95000"/>
                    <a:lumOff val="5000"/>
                  </a:schemeClr>
                </a:solidFill>
              </a:rPr>
              <a:t>تعتبر الصور المتكافئة للاختبار نماذج بنيت طبقاً لمواصفات واحدة، ولكنها تألفت من عينات مستقلة، من منطقة سلوك محددة. وعلى هذا فإن اختبارين متكافئين للقراءة، يجب أن يتضمنا أسئلة لها الصعوبة نفسها، ويسأل فيها نفس النوع نفسه من الأسئلة. إذا كان لدينا صورتان من الاختبار، فيمكننا أن نطبق إحدى الصورتين ثم نتبعها بالأخرى. وبحساب الارتباط بين الصورتين، نحصل على معامل مناسب للثبات</a:t>
            </a:r>
            <a:r>
              <a:rPr lang="en-US" dirty="0" smtClean="0">
                <a:solidFill>
                  <a:schemeClr val="tx1">
                    <a:lumMod val="95000"/>
                    <a:lumOff val="5000"/>
                  </a:schemeClr>
                </a:solidFill>
              </a:rPr>
              <a:t>. </a:t>
            </a:r>
            <a:endParaRPr lang="ar-SA" dirty="0" smtClean="0">
              <a:solidFill>
                <a:schemeClr val="tx1">
                  <a:lumMod val="95000"/>
                  <a:lumOff val="5000"/>
                </a:schemeClr>
              </a:solidFill>
            </a:endParaRPr>
          </a:p>
          <a:p>
            <a:pPr marL="457200" indent="-457200" algn="just">
              <a:buNone/>
              <a:defRPr/>
            </a:pPr>
            <a:r>
              <a:rPr lang="ar-SA" b="1" u="sng" dirty="0" smtClean="0">
                <a:solidFill>
                  <a:srgbClr val="C00000"/>
                </a:solidFill>
              </a:rPr>
              <a:t>د-طريقة التجزئة النصفية</a:t>
            </a:r>
            <a:r>
              <a:rPr lang="en-US" b="1" u="sng" dirty="0" smtClean="0">
                <a:solidFill>
                  <a:srgbClr val="C00000"/>
                </a:solidFill>
              </a:rPr>
              <a:t> :</a:t>
            </a:r>
            <a:endParaRPr lang="ar-SA" b="1" u="sng" dirty="0" smtClean="0">
              <a:solidFill>
                <a:srgbClr val="C00000"/>
              </a:solidFill>
            </a:endParaRPr>
          </a:p>
          <a:p>
            <a:pPr marL="457200" indent="-457200" algn="just">
              <a:buNone/>
              <a:defRPr/>
            </a:pPr>
            <a:r>
              <a:rPr lang="ar-SA" dirty="0" smtClean="0">
                <a:solidFill>
                  <a:srgbClr val="00B050"/>
                </a:solidFill>
              </a:rPr>
              <a:t>    </a:t>
            </a:r>
            <a:r>
              <a:rPr lang="ar-SA" dirty="0" smtClean="0">
                <a:solidFill>
                  <a:schemeClr val="tx1">
                    <a:lumMod val="95000"/>
                    <a:lumOff val="5000"/>
                  </a:schemeClr>
                </a:solidFill>
              </a:rPr>
              <a:t>قد يكون من الصعب على الباحث أن يطبق اختبارين متكافئين على التلاميذ، أو قد يتعذر عليه فحص الطلبة مرتين في الاختبار نفسه. لذلك يتم اللجوء إلى تقسيم الاختبار إلى نصفين، يفترض أنهما متكافئين. ومن الممكن تجميع نصفي الاختبار على أساس تفحص دقيق للمحتوى والصعوبة لكل فقرة، وبذلك جهد منظم لموازنة المحتوى ومستوى الصعوبة في النصفين. ولكن الطريقة الأبسط، والتي يكثر استخدامها، هي وضع الأسئلة ذات الأرقام الفردية في النصف الأول والزوجية في النصف الثاني، وحساب الارتباطات بين النصفين، هو معامل الثبات في هذا الاختبار، ويلاحظ أن التجزئة مرتبطة فقط بتصحيح الاختبار، أما تطبيقه فيتم مرة واحدة</a:t>
            </a:r>
            <a:r>
              <a:rPr lang="en-US" dirty="0" smtClean="0">
                <a:solidFill>
                  <a:schemeClr val="tx1">
                    <a:lumMod val="95000"/>
                    <a:lumOff val="5000"/>
                  </a:schemeClr>
                </a:solidFill>
              </a:rPr>
              <a:t>.</a:t>
            </a:r>
            <a:endParaRPr lang="ar-SA" dirty="0" smtClean="0">
              <a:solidFill>
                <a:schemeClr val="tx1">
                  <a:lumMod val="95000"/>
                  <a:lumOff val="5000"/>
                </a:schemeClr>
              </a:solidFill>
            </a:endParaRPr>
          </a:p>
          <a:p>
            <a:endParaRPr lang="ar-SA"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العوامل المؤثرة على الثبات</a:t>
            </a:r>
            <a:endParaRPr lang="ar-SA" dirty="0"/>
          </a:p>
        </p:txBody>
      </p:sp>
      <p:sp>
        <p:nvSpPr>
          <p:cNvPr id="3" name="عنصر نائب للمحتوى 2"/>
          <p:cNvSpPr>
            <a:spLocks noGrp="1"/>
          </p:cNvSpPr>
          <p:nvPr>
            <p:ph idx="1"/>
          </p:nvPr>
        </p:nvSpPr>
        <p:spPr/>
        <p:txBody>
          <a:bodyPr/>
          <a:lstStyle/>
          <a:p>
            <a:r>
              <a:rPr lang="ar-SA" dirty="0" smtClean="0"/>
              <a:t> </a:t>
            </a:r>
            <a:r>
              <a:rPr lang="ar-SA" dirty="0" smtClean="0">
                <a:solidFill>
                  <a:srgbClr val="C00000"/>
                </a:solidFill>
              </a:rPr>
              <a:t>طول الاختبار : </a:t>
            </a:r>
            <a:r>
              <a:rPr lang="ar-SA" dirty="0" smtClean="0"/>
              <a:t>يفترض أن يكون عدد الأسئلة مناسب لأن كثرة عدد الأسئلة ليست بالضرورة تزيد من نسبة الثبات.</a:t>
            </a:r>
          </a:p>
          <a:p>
            <a:r>
              <a:rPr lang="ar-SA" dirty="0" smtClean="0">
                <a:solidFill>
                  <a:srgbClr val="C00000"/>
                </a:solidFill>
              </a:rPr>
              <a:t>مدى صعوبة الأسئلة وسهولتها: </a:t>
            </a:r>
            <a:r>
              <a:rPr lang="ar-SA" dirty="0" smtClean="0"/>
              <a:t>إذا كانت الأسئلة جدا سهلة أو صعبة جدا فإن درجات الطلاب تكون أقل استقرارا وبذلك تصبح أقل ثباتا .</a:t>
            </a:r>
          </a:p>
          <a:p>
            <a:r>
              <a:rPr lang="ar-SA" dirty="0" smtClean="0"/>
              <a:t> </a:t>
            </a:r>
            <a:r>
              <a:rPr lang="ar-SA" dirty="0" smtClean="0">
                <a:solidFill>
                  <a:srgbClr val="C00000"/>
                </a:solidFill>
              </a:rPr>
              <a:t>مستوى قدرات الطلاب وتفاوتها:</a:t>
            </a:r>
            <a:r>
              <a:rPr lang="ar-SA" dirty="0" smtClean="0"/>
              <a:t> فما يناسب الطلاب المتفوقين لا يناسب الطلاب الأقل قدرات عقلية.</a:t>
            </a:r>
          </a:p>
          <a:p>
            <a:pPr>
              <a:buNone/>
            </a:pPr>
            <a:endParaRPr lang="ar-SA" dirty="0" smtClean="0"/>
          </a:p>
          <a:p>
            <a:endParaRPr lang="ar-SA" dirty="0" smtClean="0"/>
          </a:p>
          <a:p>
            <a:endParaRPr lang="ar-SA"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الصفات الأساسية الضرورية للاختبار الجيد </a:t>
            </a:r>
            <a:endParaRPr lang="ar-SA" dirty="0"/>
          </a:p>
        </p:txBody>
      </p:sp>
      <p:sp>
        <p:nvSpPr>
          <p:cNvPr id="3" name="عنصر نائب للمحتوى 2"/>
          <p:cNvSpPr>
            <a:spLocks noGrp="1"/>
          </p:cNvSpPr>
          <p:nvPr>
            <p:ph idx="1"/>
          </p:nvPr>
        </p:nvSpPr>
        <p:spPr/>
        <p:txBody>
          <a:bodyPr/>
          <a:lstStyle/>
          <a:p>
            <a:pPr>
              <a:buNone/>
            </a:pPr>
            <a:r>
              <a:rPr lang="ar-SA" b="1" dirty="0" smtClean="0">
                <a:solidFill>
                  <a:srgbClr val="FF0000"/>
                </a:solidFill>
              </a:rPr>
              <a:t>1- الموضوعية: </a:t>
            </a:r>
            <a:r>
              <a:rPr lang="ar-SA" dirty="0" smtClean="0"/>
              <a:t>هي عكس الذاتية وتعني إخراج الرأي الشخصي للمصحح من عملية التصحيح، أو عدم توقف علامة المفحوص على من يصحح ورقته أو عدم اختلاف علامته باختلاف المصححين.</a:t>
            </a:r>
          </a:p>
          <a:p>
            <a:pPr>
              <a:buNone/>
            </a:pPr>
            <a:r>
              <a:rPr lang="ar-SA" b="1" dirty="0" smtClean="0">
                <a:solidFill>
                  <a:srgbClr val="FF0000"/>
                </a:solidFill>
              </a:rPr>
              <a:t>2- الثبات: </a:t>
            </a:r>
            <a:r>
              <a:rPr lang="ar-SA" dirty="0" smtClean="0"/>
              <a:t>يعني أن يحصل المفحوص على النتائج نفسها تقريبا إذا أعيد تطبيق الاختبار .</a:t>
            </a:r>
          </a:p>
          <a:p>
            <a:pPr>
              <a:buNone/>
            </a:pPr>
            <a:r>
              <a:rPr lang="ar-SA" b="1" dirty="0" smtClean="0">
                <a:solidFill>
                  <a:srgbClr val="FF0000"/>
                </a:solidFill>
              </a:rPr>
              <a:t>3- الصدق: </a:t>
            </a:r>
            <a:r>
              <a:rPr lang="ar-SA" dirty="0" smtClean="0"/>
              <a:t>هو أن يقيس الاختبار بالفعل ما وضع لقياسه، فإذا وضع اختبار لقياس المقدرة الحسابية للطلاب فيجب أن يقيس مقدرتهم الحسابية فقط. بمعنى لا يحاسب الطلاب على الخط أو الإملاء أو التعبير ...</a:t>
            </a:r>
            <a:endParaRPr lang="ar-SA"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4800" dirty="0" smtClean="0">
                <a:solidFill>
                  <a:srgbClr val="FF0000"/>
                </a:solidFill>
              </a:rPr>
              <a:t>كيف نحقق الموضوعية؟</a:t>
            </a:r>
            <a:endParaRPr lang="ar-SA" sz="4800" dirty="0">
              <a:solidFill>
                <a:srgbClr val="FF0000"/>
              </a:solidFill>
            </a:endParaRPr>
          </a:p>
        </p:txBody>
      </p:sp>
      <p:sp>
        <p:nvSpPr>
          <p:cNvPr id="3" name="عنصر نائب للمحتوى 2"/>
          <p:cNvSpPr>
            <a:spLocks noGrp="1"/>
          </p:cNvSpPr>
          <p:nvPr>
            <p:ph idx="1"/>
          </p:nvPr>
        </p:nvSpPr>
        <p:spPr/>
        <p:txBody>
          <a:bodyPr/>
          <a:lstStyle/>
          <a:p>
            <a:r>
              <a:rPr lang="ar-SA" sz="2400" b="1" u="sng" dirty="0" smtClean="0">
                <a:solidFill>
                  <a:srgbClr val="0070C0"/>
                </a:solidFill>
              </a:rPr>
              <a:t>أ- فيما يتعلق بالتصميم: </a:t>
            </a:r>
          </a:p>
          <a:p>
            <a:r>
              <a:rPr lang="ar-SA" sz="2400" dirty="0" smtClean="0"/>
              <a:t> يجب أن تكون الأسئلة محددة وواضحة خالية من اللبس والغموض وذلك حتى يفسرها الطلاب تفسيرا واحدا.</a:t>
            </a:r>
          </a:p>
          <a:p>
            <a:r>
              <a:rPr lang="ar-SA" sz="2400" dirty="0" smtClean="0"/>
              <a:t> الأفضل تصميم أسئلتك على الطريقة الموضوعية أو النمط الحديث بتحديد متطلبات الأسئلة المقالية، تحديدا دقيقاً.</a:t>
            </a:r>
          </a:p>
          <a:p>
            <a:r>
              <a:rPr lang="ar-SA" sz="2400" b="1" u="sng" dirty="0" smtClean="0">
                <a:solidFill>
                  <a:srgbClr val="0070C0"/>
                </a:solidFill>
              </a:rPr>
              <a:t> ب- فيما يتعلق بالتصحيح: </a:t>
            </a:r>
          </a:p>
          <a:p>
            <a:r>
              <a:rPr lang="ar-SA" sz="2400" b="1" dirty="0" smtClean="0">
                <a:solidFill>
                  <a:schemeClr val="tx1">
                    <a:lumMod val="95000"/>
                    <a:lumOff val="5000"/>
                  </a:schemeClr>
                </a:solidFill>
              </a:rPr>
              <a:t> </a:t>
            </a:r>
            <a:r>
              <a:rPr lang="ar-SA" sz="2400" dirty="0" smtClean="0">
                <a:solidFill>
                  <a:schemeClr val="tx1">
                    <a:lumMod val="95000"/>
                    <a:lumOff val="5000"/>
                  </a:schemeClr>
                </a:solidFill>
              </a:rPr>
              <a:t>الأفضل إذا كانت الأسئلة </a:t>
            </a:r>
            <a:r>
              <a:rPr lang="ar-SA" sz="2400" dirty="0" err="1" smtClean="0">
                <a:solidFill>
                  <a:schemeClr val="tx1">
                    <a:lumMod val="95000"/>
                    <a:lumOff val="5000"/>
                  </a:schemeClr>
                </a:solidFill>
              </a:rPr>
              <a:t>مقالية</a:t>
            </a:r>
            <a:r>
              <a:rPr lang="ar-SA" sz="2400" dirty="0" smtClean="0">
                <a:solidFill>
                  <a:schemeClr val="tx1">
                    <a:lumMod val="95000"/>
                    <a:lumOff val="5000"/>
                  </a:schemeClr>
                </a:solidFill>
              </a:rPr>
              <a:t> يجب وضع سلم تصحيح أو إجابة نموذجيه .</a:t>
            </a:r>
          </a:p>
          <a:p>
            <a:r>
              <a:rPr lang="ar-SA" sz="2400" dirty="0" smtClean="0">
                <a:solidFill>
                  <a:schemeClr val="tx1">
                    <a:lumMod val="95000"/>
                    <a:lumOff val="5000"/>
                  </a:schemeClr>
                </a:solidFill>
              </a:rPr>
              <a:t>قراءة عينة من إجابات الطلاب ثم نقارنها بنموذج التصحيح لتعديله قبل التصحيح.</a:t>
            </a:r>
          </a:p>
          <a:p>
            <a:r>
              <a:rPr lang="ar-SA" sz="2400" b="1" dirty="0" smtClean="0">
                <a:solidFill>
                  <a:srgbClr val="00B050"/>
                </a:solidFill>
              </a:rPr>
              <a:t> إذا كانت الأسئلة موضوعية فستحقق الموضوعية بنسبة 100%</a:t>
            </a:r>
            <a:endParaRPr lang="ar-SA" sz="2400" b="1" dirty="0">
              <a:solidFill>
                <a:srgbClr val="00B050"/>
              </a:solidFill>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solidFill>
                  <a:srgbClr val="C00000"/>
                </a:solidFill>
              </a:rPr>
              <a:t>أنواع الصدق:</a:t>
            </a:r>
            <a:endParaRPr lang="ar-SA" dirty="0">
              <a:solidFill>
                <a:srgbClr val="C00000"/>
              </a:solidFill>
            </a:endParaRPr>
          </a:p>
        </p:txBody>
      </p:sp>
      <p:sp>
        <p:nvSpPr>
          <p:cNvPr id="3" name="عنصر نائب للمحتوى 2"/>
          <p:cNvSpPr>
            <a:spLocks noGrp="1"/>
          </p:cNvSpPr>
          <p:nvPr>
            <p:ph idx="1"/>
          </p:nvPr>
        </p:nvSpPr>
        <p:spPr/>
        <p:txBody>
          <a:bodyPr>
            <a:normAutofit lnSpcReduction="10000"/>
          </a:bodyPr>
          <a:lstStyle/>
          <a:p>
            <a:r>
              <a:rPr lang="ar-SA" dirty="0" smtClean="0"/>
              <a:t> </a:t>
            </a:r>
            <a:r>
              <a:rPr lang="ar-SA" b="1" dirty="0" smtClean="0">
                <a:solidFill>
                  <a:srgbClr val="0070C0"/>
                </a:solidFill>
              </a:rPr>
              <a:t>1-</a:t>
            </a:r>
            <a:r>
              <a:rPr lang="en-US" b="1" dirty="0" smtClean="0">
                <a:solidFill>
                  <a:srgbClr val="0070C0"/>
                </a:solidFill>
              </a:rPr>
              <a:t> </a:t>
            </a:r>
            <a:r>
              <a:rPr lang="ar-SA" b="1" dirty="0" smtClean="0">
                <a:solidFill>
                  <a:srgbClr val="0070C0"/>
                </a:solidFill>
              </a:rPr>
              <a:t>الصدق الظاهري</a:t>
            </a:r>
            <a:r>
              <a:rPr lang="en-US" b="1" dirty="0" smtClean="0">
                <a:solidFill>
                  <a:srgbClr val="0070C0"/>
                </a:solidFill>
              </a:rPr>
              <a:t> </a:t>
            </a:r>
            <a:r>
              <a:rPr lang="ar-SA" b="1" dirty="0" smtClean="0">
                <a:solidFill>
                  <a:srgbClr val="0070C0"/>
                </a:solidFill>
              </a:rPr>
              <a:t>: </a:t>
            </a:r>
            <a:r>
              <a:rPr lang="ar-SA" dirty="0" smtClean="0"/>
              <a:t>يتحقق إذا كان عنوان الاختبار يدل على السلوك المراد قياسه، فإذا كان الاختبار يقيس الذكاء فينبغي أن تكون فقرات الاختبار أعدت لقياس الذكاء ولابد من فقراته وتعليماته وشكله ومظهره صادقاً ظاهرياً.</a:t>
            </a:r>
          </a:p>
          <a:p>
            <a:r>
              <a:rPr lang="ar-SA" b="1" dirty="0" smtClean="0">
                <a:solidFill>
                  <a:srgbClr val="0070C0"/>
                </a:solidFill>
              </a:rPr>
              <a:t>2- صدق المحتوى: </a:t>
            </a:r>
            <a:r>
              <a:rPr lang="ar-SA" dirty="0" smtClean="0"/>
              <a:t>يهتم هذا النوع بعينة فقرات الاختبار ودرجة تمثيلها لمنطقة السلوك المراد قياسها، فالاختبار يجب أن يمثل السلوك المراد قياسه بدقة. فكلما زاد تمثيل جوانب السلوك في الاختبار زاد صدقه.</a:t>
            </a:r>
          </a:p>
          <a:p>
            <a:r>
              <a:rPr lang="ar-SA" dirty="0" smtClean="0"/>
              <a:t>عادة تستخدم تقديرات المحكمين(ذوي الاختصاص)أو جدول المواصفات في قياس صدق المحتوى.</a:t>
            </a:r>
          </a:p>
          <a:p>
            <a:pPr>
              <a:buNone/>
            </a:pPr>
            <a:endParaRPr lang="ar-SA"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1357298"/>
            <a:ext cx="8229600" cy="5217238"/>
          </a:xfrm>
        </p:spPr>
        <p:txBody>
          <a:bodyPr>
            <a:normAutofit/>
          </a:bodyPr>
          <a:lstStyle/>
          <a:p>
            <a:pPr>
              <a:buNone/>
              <a:defRPr/>
            </a:pPr>
            <a:r>
              <a:rPr lang="ar-SA" b="1" dirty="0" smtClean="0">
                <a:solidFill>
                  <a:srgbClr val="0070C0"/>
                </a:solidFill>
              </a:rPr>
              <a:t>3 - </a:t>
            </a:r>
            <a:r>
              <a:rPr lang="ar-SA" dirty="0" smtClean="0">
                <a:solidFill>
                  <a:srgbClr val="0070C0"/>
                </a:solidFill>
                <a:latin typeface="Arial" pitchFamily="34" charset="0"/>
                <a:cs typeface="Arial" pitchFamily="34" charset="0"/>
              </a:rPr>
              <a:t>صدق المحك</a:t>
            </a:r>
            <a:r>
              <a:rPr lang="ar-SA" dirty="0" smtClean="0">
                <a:solidFill>
                  <a:schemeClr val="accent1"/>
                </a:solidFill>
                <a:latin typeface="Arial" pitchFamily="34" charset="0"/>
                <a:cs typeface="Arial" pitchFamily="34" charset="0"/>
              </a:rPr>
              <a:t>:</a:t>
            </a:r>
            <a:r>
              <a:rPr lang="en-US" dirty="0" smtClean="0">
                <a:solidFill>
                  <a:schemeClr val="accent1"/>
                </a:solidFill>
                <a:latin typeface="Arial" pitchFamily="34" charset="0"/>
                <a:cs typeface="Arial" pitchFamily="34" charset="0"/>
              </a:rPr>
              <a:t> </a:t>
            </a:r>
            <a:r>
              <a:rPr lang="ar-SA" dirty="0" smtClean="0">
                <a:latin typeface="Arial" pitchFamily="34" charset="0"/>
                <a:cs typeface="Arial" pitchFamily="34" charset="0"/>
              </a:rPr>
              <a:t>يتم حساب الصدق بهذه الطريقة بحساب مدى اتفاق درجات الأفراد على الاختبار الجديد ( المراد حساب صدقه ) ودرجاتهم على </a:t>
            </a:r>
            <a:r>
              <a:rPr lang="ar-SA" dirty="0" smtClean="0">
                <a:solidFill>
                  <a:srgbClr val="FF0000"/>
                </a:solidFill>
                <a:latin typeface="Arial" pitchFamily="34" charset="0"/>
                <a:cs typeface="Arial" pitchFamily="34" charset="0"/>
              </a:rPr>
              <a:t>اختبار آخر سبق حساب صدقه وثباته </a:t>
            </a:r>
            <a:r>
              <a:rPr lang="ar-SA" dirty="0" smtClean="0">
                <a:latin typeface="Arial" pitchFamily="34" charset="0"/>
                <a:cs typeface="Arial" pitchFamily="34" charset="0"/>
              </a:rPr>
              <a:t>ويقيس نفس جوانب السلوك التي يقيسها الاختبار الجديد</a:t>
            </a:r>
            <a:r>
              <a:rPr lang="en-US" dirty="0" smtClean="0">
                <a:latin typeface="Arial" pitchFamily="34" charset="0"/>
                <a:cs typeface="Arial" pitchFamily="34" charset="0"/>
              </a:rPr>
              <a:t> </a:t>
            </a:r>
            <a:endParaRPr lang="ar-SA" dirty="0" smtClean="0">
              <a:latin typeface="Arial" pitchFamily="34" charset="0"/>
              <a:cs typeface="Arial" pitchFamily="34" charset="0"/>
            </a:endParaRPr>
          </a:p>
          <a:p>
            <a:pPr algn="just">
              <a:buNone/>
              <a:defRPr/>
            </a:pPr>
            <a:r>
              <a:rPr lang="ar-SA" dirty="0" smtClean="0">
                <a:solidFill>
                  <a:srgbClr val="0070C0"/>
                </a:solidFill>
                <a:latin typeface="Arial" pitchFamily="34" charset="0"/>
                <a:cs typeface="Arial" pitchFamily="34" charset="0"/>
              </a:rPr>
              <a:t>4- الصدق التلازمي</a:t>
            </a:r>
            <a:r>
              <a:rPr lang="en-US" dirty="0" smtClean="0">
                <a:solidFill>
                  <a:srgbClr val="0070C0"/>
                </a:solidFill>
                <a:latin typeface="Arial" pitchFamily="34" charset="0"/>
                <a:cs typeface="Arial" pitchFamily="34" charset="0"/>
              </a:rPr>
              <a:t> :</a:t>
            </a:r>
            <a:r>
              <a:rPr lang="ar-SA" dirty="0" smtClean="0">
                <a:latin typeface="Arial" pitchFamily="34" charset="0"/>
                <a:cs typeface="Arial" pitchFamily="34" charset="0"/>
              </a:rPr>
              <a:t>بحساب معامل الصدق في هذه الطريقة بمعامل الارتباط بين درجات الأفراد على الاختبارات ودرجاتهم في الأداء الفعلي </a:t>
            </a:r>
            <a:r>
              <a:rPr lang="ar-SA" dirty="0" smtClean="0">
                <a:solidFill>
                  <a:srgbClr val="FF0000"/>
                </a:solidFill>
                <a:latin typeface="Arial" pitchFamily="34" charset="0"/>
                <a:cs typeface="Arial" pitchFamily="34" charset="0"/>
              </a:rPr>
              <a:t>(الحاضر) </a:t>
            </a:r>
            <a:r>
              <a:rPr lang="ar-SA" dirty="0" smtClean="0">
                <a:latin typeface="Arial" pitchFamily="34" charset="0"/>
                <a:cs typeface="Arial" pitchFamily="34" charset="0"/>
              </a:rPr>
              <a:t>في</a:t>
            </a:r>
            <a:r>
              <a:rPr lang="ar-SA" dirty="0" smtClean="0">
                <a:solidFill>
                  <a:srgbClr val="FF0000"/>
                </a:solidFill>
                <a:latin typeface="Arial" pitchFamily="34" charset="0"/>
                <a:cs typeface="Arial" pitchFamily="34" charset="0"/>
              </a:rPr>
              <a:t> </a:t>
            </a:r>
            <a:r>
              <a:rPr lang="ar-SA" dirty="0" smtClean="0">
                <a:latin typeface="Arial" pitchFamily="34" charset="0"/>
                <a:cs typeface="Arial" pitchFamily="34" charset="0"/>
              </a:rPr>
              <a:t>جوانب السلوك التي يقيسها الاختبار . بشرط أن تكون درجات أداء الأفراد الفعلية قد تم جمعها وقت إجراء الاختبار أو قبلها</a:t>
            </a:r>
            <a:r>
              <a:rPr lang="en-US" dirty="0" smtClean="0">
                <a:latin typeface="Arial" pitchFamily="34" charset="0"/>
                <a:cs typeface="Arial" pitchFamily="34" charset="0"/>
              </a:rPr>
              <a:t> .</a:t>
            </a:r>
            <a:r>
              <a:rPr lang="ar-SA" dirty="0" smtClean="0">
                <a:latin typeface="Arial" pitchFamily="34" charset="0"/>
                <a:cs typeface="Arial" pitchFamily="34" charset="0"/>
              </a:rPr>
              <a:t> مثلا في مقاييس الذكاء كان المحك التحصيل الدراسي، تشخيص صعوبات التعلم.</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1500174"/>
            <a:ext cx="8229600" cy="5074362"/>
          </a:xfrm>
        </p:spPr>
        <p:txBody>
          <a:bodyPr/>
          <a:lstStyle/>
          <a:p>
            <a:pPr algn="just">
              <a:buNone/>
              <a:defRPr/>
            </a:pPr>
            <a:r>
              <a:rPr lang="ar-SA" dirty="0" smtClean="0">
                <a:solidFill>
                  <a:srgbClr val="0070C0"/>
                </a:solidFill>
              </a:rPr>
              <a:t>5- الصدق </a:t>
            </a:r>
            <a:r>
              <a:rPr lang="ar-SA" dirty="0" err="1" smtClean="0">
                <a:solidFill>
                  <a:srgbClr val="0070C0"/>
                </a:solidFill>
              </a:rPr>
              <a:t>العاملي</a:t>
            </a:r>
            <a:r>
              <a:rPr lang="ar-SA" dirty="0" smtClean="0">
                <a:solidFill>
                  <a:srgbClr val="0070C0"/>
                </a:solidFill>
              </a:rPr>
              <a:t> : </a:t>
            </a:r>
            <a:r>
              <a:rPr lang="ar-SA" dirty="0" smtClean="0"/>
              <a:t>وتعتمد هذه الطريقة في حساب معامل صدق الاختبار على طريقة تحليل احصائى تسمى التحليل </a:t>
            </a:r>
            <a:r>
              <a:rPr lang="ar-SA" dirty="0" err="1" smtClean="0"/>
              <a:t>العاملي</a:t>
            </a:r>
            <a:r>
              <a:rPr lang="ar-SA" dirty="0" smtClean="0"/>
              <a:t> الذي يهدف إلى تحديد مدى قياس مجموعة اختبارات لبعض العوامل المشتركة</a:t>
            </a:r>
            <a:r>
              <a:rPr lang="en-US" dirty="0" smtClean="0"/>
              <a:t> </a:t>
            </a:r>
            <a:r>
              <a:rPr lang="ar-SA" dirty="0" smtClean="0"/>
              <a:t>.</a:t>
            </a:r>
          </a:p>
          <a:p>
            <a:pPr algn="just">
              <a:buNone/>
              <a:defRPr/>
            </a:pPr>
            <a:endParaRPr lang="ar-SA" b="1" dirty="0" smtClean="0">
              <a:solidFill>
                <a:srgbClr val="00B050"/>
              </a:solidFill>
            </a:endParaRPr>
          </a:p>
          <a:p>
            <a:pPr algn="just">
              <a:buNone/>
              <a:defRPr/>
            </a:pPr>
            <a:r>
              <a:rPr lang="ar-SA" dirty="0" smtClean="0">
                <a:solidFill>
                  <a:srgbClr val="0070C0"/>
                </a:solidFill>
                <a:latin typeface="Arial" pitchFamily="34" charset="0"/>
                <a:cs typeface="Arial" pitchFamily="34" charset="0"/>
              </a:rPr>
              <a:t>6- الصدق التنبؤي:</a:t>
            </a:r>
            <a:r>
              <a:rPr lang="ar-SA" dirty="0" smtClean="0">
                <a:latin typeface="Arial" pitchFamily="34" charset="0"/>
                <a:cs typeface="Arial" pitchFamily="34" charset="0"/>
              </a:rPr>
              <a:t>التنبؤ بنتائج الفرد التي ستحدث </a:t>
            </a:r>
            <a:r>
              <a:rPr lang="ar-SA" dirty="0" smtClean="0">
                <a:solidFill>
                  <a:srgbClr val="FF0000"/>
                </a:solidFill>
                <a:latin typeface="Arial" pitchFamily="34" charset="0"/>
                <a:cs typeface="Arial" pitchFamily="34" charset="0"/>
              </a:rPr>
              <a:t>مستقبلا</a:t>
            </a:r>
            <a:r>
              <a:rPr lang="ar-SA" dirty="0" smtClean="0">
                <a:latin typeface="Arial" pitchFamily="34" charset="0"/>
                <a:cs typeface="Arial" pitchFamily="34" charset="0"/>
              </a:rPr>
              <a:t> على أساس الدرجات التي يحصلون عليها من خلال الاختبار.</a:t>
            </a:r>
          </a:p>
          <a:p>
            <a:pPr algn="just">
              <a:buNone/>
              <a:defRPr/>
            </a:pPr>
            <a:r>
              <a:rPr lang="ar-SA" dirty="0" smtClean="0">
                <a:latin typeface="Arial" pitchFamily="34" charset="0"/>
                <a:cs typeface="Arial" pitchFamily="34" charset="0"/>
              </a:rPr>
              <a:t>مثلا : كلية الطب التي تقبل الطلاب الحاصلين على معدلات مرتفعة في شهادة المرحلة الثانوية.</a:t>
            </a:r>
            <a:endParaRPr lang="ar-SA" dirty="0" smtClean="0"/>
          </a:p>
          <a:p>
            <a:endParaRPr lang="ar-SA"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solidFill>
                  <a:srgbClr val="C00000"/>
                </a:solidFill>
              </a:rPr>
              <a:t>العوامل المؤثرة على الصدق:</a:t>
            </a:r>
            <a:endParaRPr lang="ar-SA" dirty="0">
              <a:solidFill>
                <a:srgbClr val="C00000"/>
              </a:solidFill>
            </a:endParaRPr>
          </a:p>
        </p:txBody>
      </p:sp>
      <p:sp>
        <p:nvSpPr>
          <p:cNvPr id="3" name="عنصر نائب للمحتوى 2"/>
          <p:cNvSpPr>
            <a:spLocks noGrp="1"/>
          </p:cNvSpPr>
          <p:nvPr>
            <p:ph idx="1"/>
          </p:nvPr>
        </p:nvSpPr>
        <p:spPr/>
        <p:txBody>
          <a:bodyPr>
            <a:normAutofit lnSpcReduction="10000"/>
          </a:bodyPr>
          <a:lstStyle/>
          <a:p>
            <a:r>
              <a:rPr lang="ar-SA" sz="2400" b="1" u="sng" dirty="0" smtClean="0">
                <a:solidFill>
                  <a:srgbClr val="7030A0"/>
                </a:solidFill>
              </a:rPr>
              <a:t> عوامل تتعلق بالطالب:</a:t>
            </a:r>
          </a:p>
          <a:p>
            <a:r>
              <a:rPr lang="ar-SA" sz="2400" dirty="0" smtClean="0">
                <a:solidFill>
                  <a:schemeClr val="tx1">
                    <a:lumMod val="95000"/>
                    <a:lumOff val="5000"/>
                  </a:schemeClr>
                </a:solidFill>
              </a:rPr>
              <a:t> اضطراب الطالب نفسيا في وقت الاختبار مثل القلق والخوف والارتباك مما يؤثر على نتيجة الطالب لأنه لا تمثل مقدرته العقلية.</a:t>
            </a:r>
          </a:p>
          <a:p>
            <a:r>
              <a:rPr lang="ar-SA" sz="2400" dirty="0" smtClean="0">
                <a:solidFill>
                  <a:schemeClr val="tx1">
                    <a:lumMod val="95000"/>
                    <a:lumOff val="5000"/>
                  </a:schemeClr>
                </a:solidFill>
              </a:rPr>
              <a:t> العادات السيئة في الإجابات كالغش والتخمين أو التورية.</a:t>
            </a:r>
          </a:p>
          <a:p>
            <a:r>
              <a:rPr lang="ar-SA" sz="2400" b="1" u="sng" dirty="0" smtClean="0">
                <a:solidFill>
                  <a:srgbClr val="7030A0"/>
                </a:solidFill>
              </a:rPr>
              <a:t> عوامل تتعلق بالاختبار: </a:t>
            </a:r>
          </a:p>
          <a:p>
            <a:r>
              <a:rPr lang="ar-SA" sz="2400" dirty="0" smtClean="0">
                <a:solidFill>
                  <a:schemeClr val="bg2">
                    <a:lumMod val="10000"/>
                  </a:schemeClr>
                </a:solidFill>
              </a:rPr>
              <a:t> لغة الاختبار إذا كانت أكبر من مستوى قدرات الطلاب، فإنهم </a:t>
            </a:r>
            <a:r>
              <a:rPr lang="ar-SA" sz="2400" dirty="0" smtClean="0">
                <a:solidFill>
                  <a:schemeClr val="bg2">
                    <a:lumMod val="10000"/>
                  </a:schemeClr>
                </a:solidFill>
              </a:rPr>
              <a:t>سيعجزون </a:t>
            </a:r>
            <a:r>
              <a:rPr lang="ar-SA" sz="2400" dirty="0" smtClean="0">
                <a:solidFill>
                  <a:schemeClr val="bg2">
                    <a:lumMod val="10000"/>
                  </a:schemeClr>
                </a:solidFill>
              </a:rPr>
              <a:t>عن فهمه.</a:t>
            </a:r>
          </a:p>
          <a:p>
            <a:r>
              <a:rPr lang="ar-SA" sz="2400" dirty="0" smtClean="0">
                <a:solidFill>
                  <a:schemeClr val="bg2">
                    <a:lumMod val="10000"/>
                  </a:schemeClr>
                </a:solidFill>
              </a:rPr>
              <a:t> غموض الأسئلة مما يجعل التفسيرات مختلفة لفهم السؤال.</a:t>
            </a:r>
          </a:p>
          <a:p>
            <a:r>
              <a:rPr lang="ar-SA" sz="2400" dirty="0" smtClean="0">
                <a:solidFill>
                  <a:schemeClr val="bg2">
                    <a:lumMod val="10000"/>
                  </a:schemeClr>
                </a:solidFill>
              </a:rPr>
              <a:t> سهولة الأسئلة أو صعوبتها تؤثر : الاختبار السهل جدا يجعل الطالب يحصل على درجات لا يستحقها كما أن الاختبار الصعب لا يحقق مستوى الطالب الحقيقي للقدرة.</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1285860"/>
            <a:ext cx="8229600" cy="5288676"/>
          </a:xfrm>
        </p:spPr>
        <p:txBody>
          <a:bodyPr/>
          <a:lstStyle/>
          <a:p>
            <a:r>
              <a:rPr lang="ar-SA" dirty="0" smtClean="0"/>
              <a:t> صياغة </a:t>
            </a:r>
            <a:r>
              <a:rPr lang="ar-SA" smtClean="0"/>
              <a:t>الأسئلة </a:t>
            </a:r>
            <a:r>
              <a:rPr lang="ar-SA" smtClean="0"/>
              <a:t>بطريقة </a:t>
            </a:r>
            <a:r>
              <a:rPr lang="ar-SA" dirty="0" smtClean="0"/>
              <a:t>موحية بالإجابة الصحيحة.</a:t>
            </a:r>
          </a:p>
          <a:p>
            <a:pPr>
              <a:buNone/>
            </a:pPr>
            <a:endParaRPr lang="ar-SA" dirty="0" smtClean="0"/>
          </a:p>
          <a:p>
            <a:r>
              <a:rPr lang="ar-SA" sz="2400" b="1" u="sng" dirty="0" smtClean="0">
                <a:solidFill>
                  <a:srgbClr val="7030A0"/>
                </a:solidFill>
              </a:rPr>
              <a:t> عوامل متعلقة بظروف الاختبار:</a:t>
            </a:r>
          </a:p>
          <a:p>
            <a:r>
              <a:rPr lang="ar-SA" sz="2400" dirty="0" smtClean="0">
                <a:solidFill>
                  <a:schemeClr val="tx1">
                    <a:lumMod val="95000"/>
                    <a:lumOff val="5000"/>
                  </a:schemeClr>
                </a:solidFill>
              </a:rPr>
              <a:t> البرودة أو الحرارة الشديدة في قاعة الاختبار أو الإضاءة والضوضاء.</a:t>
            </a:r>
          </a:p>
          <a:p>
            <a:r>
              <a:rPr lang="ar-SA" sz="2400" dirty="0" smtClean="0">
                <a:solidFill>
                  <a:schemeClr val="tx1">
                    <a:lumMod val="95000"/>
                    <a:lumOff val="5000"/>
                  </a:schemeClr>
                </a:solidFill>
              </a:rPr>
              <a:t> سوء الطباعة وعدم وضوح الاختبار ووجود أخطاء مطبعية وإملائية.</a:t>
            </a:r>
          </a:p>
          <a:p>
            <a:r>
              <a:rPr lang="ar-SA" sz="2400" dirty="0" smtClean="0">
                <a:solidFill>
                  <a:schemeClr val="tx1">
                    <a:lumMod val="95000"/>
                    <a:lumOff val="5000"/>
                  </a:schemeClr>
                </a:solidFill>
              </a:rPr>
              <a:t> عدم وضوح التعليمات.</a:t>
            </a:r>
          </a:p>
          <a:p>
            <a:r>
              <a:rPr lang="ar-SA" sz="2400" dirty="0" smtClean="0">
                <a:solidFill>
                  <a:schemeClr val="tx1">
                    <a:lumMod val="95000"/>
                    <a:lumOff val="5000"/>
                  </a:schemeClr>
                </a:solidFill>
              </a:rPr>
              <a:t> عدم مراعاة مستوى الأسئلة بمستوى قدرات الطلاب العقلية.</a:t>
            </a:r>
            <a:endParaRPr lang="ar-SA" sz="2400" dirty="0">
              <a:solidFill>
                <a:schemeClr val="tx1">
                  <a:lumMod val="95000"/>
                  <a:lumOff val="5000"/>
                </a:schemeClr>
              </a:solidFill>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أنواع الثبات:</a:t>
            </a:r>
            <a:endParaRPr lang="ar-SA" dirty="0"/>
          </a:p>
        </p:txBody>
      </p:sp>
      <p:sp>
        <p:nvSpPr>
          <p:cNvPr id="3" name="عنصر نائب للمحتوى 2"/>
          <p:cNvSpPr>
            <a:spLocks noGrp="1"/>
          </p:cNvSpPr>
          <p:nvPr>
            <p:ph idx="1"/>
          </p:nvPr>
        </p:nvSpPr>
        <p:spPr/>
        <p:txBody>
          <a:bodyPr/>
          <a:lstStyle/>
          <a:p>
            <a:pPr algn="justLow"/>
            <a:r>
              <a:rPr lang="ar-SA" sz="2400" b="1" u="sng" dirty="0" smtClean="0">
                <a:solidFill>
                  <a:srgbClr val="C00000"/>
                </a:solidFill>
              </a:rPr>
              <a:t>( </a:t>
            </a:r>
            <a:r>
              <a:rPr lang="ar-SA" sz="2400" b="1" u="sng" dirty="0" err="1" smtClean="0">
                <a:solidFill>
                  <a:srgbClr val="C00000"/>
                </a:solidFill>
              </a:rPr>
              <a:t>أ</a:t>
            </a:r>
            <a:r>
              <a:rPr lang="ar-SA" sz="2400" b="1" u="sng" dirty="0" smtClean="0">
                <a:solidFill>
                  <a:srgbClr val="C00000"/>
                </a:solidFill>
              </a:rPr>
              <a:t> ) طريقة إعادة الاختبار: </a:t>
            </a:r>
            <a:r>
              <a:rPr lang="ar-SA" sz="2400" dirty="0" smtClean="0">
                <a:solidFill>
                  <a:schemeClr val="tx1">
                    <a:lumMod val="95000"/>
                    <a:lumOff val="5000"/>
                  </a:schemeClr>
                </a:solidFill>
              </a:rPr>
              <a:t>والإجراءات التي يستخدمها الباحث في استخراج معامل الثبات تتمثل في أن يقوم بإعطاء الاختبار الذي يريد معامل ثباته لمجموعة من الأفراد، ثم يصححه ويدون نتائجه، وبعد فاصل زمني يتراوح بين أسبوع إلى أسبوعين يعيد إعطاء الاختبار نفسه للطلبة أنفسهم، وضمن ظروف متشابهة ثم يصححه حسب القواعد نفسها ويدون نتائجه وأخيراً يحسب معامل الارتباط بين درجات التلاميذ في المرة الأولى، ودرجاتهم في المرة الثانية، ويسمى معامل الارتباط الذي نحصل عليه بهذه الطريقة عامل الثبات.</a:t>
            </a:r>
          </a:p>
          <a:p>
            <a:pPr algn="justLow"/>
            <a:r>
              <a:rPr lang="ar-SA" sz="2400" b="1" u="sng" dirty="0" smtClean="0">
                <a:solidFill>
                  <a:srgbClr val="C00000"/>
                </a:solidFill>
              </a:rPr>
              <a:t>ب- طريقة معامل الاتساق الداخلي: </a:t>
            </a:r>
            <a:r>
              <a:rPr lang="ar-SA" sz="2400" dirty="0" smtClean="0">
                <a:solidFill>
                  <a:schemeClr val="tx1">
                    <a:lumMod val="95000"/>
                    <a:lumOff val="5000"/>
                  </a:schemeClr>
                </a:solidFill>
              </a:rPr>
              <a:t>يتلخص في تطبيق الاختبار مرة واحدة وبيان مدى اتساق الاستجابات لكل البنود وتسمى الدرجة الكلية للثبات (معامل ألفا </a:t>
            </a:r>
            <a:r>
              <a:rPr lang="ar-SA" sz="2400" dirty="0" err="1" smtClean="0">
                <a:solidFill>
                  <a:schemeClr val="tx1">
                    <a:lumMod val="95000"/>
                    <a:lumOff val="5000"/>
                  </a:schemeClr>
                </a:solidFill>
              </a:rPr>
              <a:t>كرونباخ</a:t>
            </a:r>
            <a:r>
              <a:rPr lang="ar-SA" sz="2400" dirty="0" smtClean="0">
                <a:solidFill>
                  <a:schemeClr val="tx1">
                    <a:lumMod val="95000"/>
                    <a:lumOff val="5000"/>
                  </a:schemeClr>
                </a:solidFill>
              </a:rPr>
              <a:t>).</a:t>
            </a:r>
          </a:p>
          <a:p>
            <a:pPr algn="justLow"/>
            <a:endParaRPr lang="en-US" sz="2400" dirty="0" smtClean="0">
              <a:solidFill>
                <a:schemeClr val="tx1">
                  <a:lumMod val="95000"/>
                  <a:lumOff val="5000"/>
                </a:schemeClr>
              </a:solidFill>
            </a:endParaRPr>
          </a:p>
          <a:p>
            <a:endParaRPr lang="ar-SA"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حضري">
  <a:themeElements>
    <a:clrScheme name="حضري">
      <a:dk1>
        <a:sysClr val="windowText" lastClr="000000"/>
      </a:dk1>
      <a:lt1>
        <a:sysClr val="window" lastClr="FFFFF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حضري">
      <a:majorFont>
        <a:latin typeface="Trebuchet MS"/>
        <a:ea typeface=""/>
        <a:cs typeface=""/>
        <a:font script="Jpan" typeface="HGｺﾞｼｯｸM"/>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eorgia"/>
        <a:ea typeface=""/>
        <a:cs typeface=""/>
        <a:font script="Jpan" typeface="HG明朝B"/>
        <a:font script="Hang" typeface="맑은 고딕"/>
        <a:font script="Hans" typeface="宋体"/>
        <a:font script="Hant" typeface="新細明體"/>
        <a:font script="Arab" typeface="Arial"/>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حضري">
      <a:fillStyleLst>
        <a:solidFill>
          <a:schemeClr val="phClr"/>
        </a:solidFill>
        <a:gradFill rotWithShape="1">
          <a:gsLst>
            <a:gs pos="0">
              <a:schemeClr val="phClr">
                <a:tint val="1000"/>
                <a:satMod val="255000"/>
              </a:schemeClr>
            </a:gs>
            <a:gs pos="55000">
              <a:schemeClr val="phClr">
                <a:tint val="12000"/>
                <a:satMod val="255000"/>
              </a:schemeClr>
            </a:gs>
            <a:gs pos="100000">
              <a:schemeClr val="phClr">
                <a:tint val="45000"/>
                <a:satMod val="250000"/>
              </a:schemeClr>
            </a:gs>
          </a:gsLst>
          <a:path path="circle">
            <a:fillToRect l="-40000" t="-90000" r="140000" b="190000"/>
          </a:path>
        </a:gradFill>
        <a:gradFill rotWithShape="1">
          <a:gsLst>
            <a:gs pos="0">
              <a:schemeClr val="phClr">
                <a:tint val="43000"/>
                <a:satMod val="165000"/>
              </a:schemeClr>
            </a:gs>
            <a:gs pos="55000">
              <a:schemeClr val="phClr">
                <a:tint val="83000"/>
                <a:satMod val="155000"/>
              </a:schemeClr>
            </a:gs>
            <a:gs pos="100000">
              <a:schemeClr val="phClr">
                <a:shade val="85000"/>
              </a:schemeClr>
            </a:gs>
          </a:gsLst>
          <a:path path="circle">
            <a:fillToRect l="-40000" t="-90000" r="140000" b="190000"/>
          </a:path>
        </a:gradFill>
      </a:fillStyleLst>
      <a:lnStyleLst>
        <a:ln w="9525" cap="flat" cmpd="sng" algn="ctr">
          <a:solidFill>
            <a:schemeClr val="phClr"/>
          </a:solidFill>
          <a:prstDash val="solid"/>
        </a:ln>
        <a:ln w="19050" cap="flat" cmpd="sng" algn="ctr">
          <a:solidFill>
            <a:schemeClr val="phClr"/>
          </a:solidFill>
          <a:prstDash val="solid"/>
        </a:ln>
        <a:ln w="31750" cap="flat" cmpd="sng" algn="ctr">
          <a:solidFill>
            <a:schemeClr val="phClr"/>
          </a:solidFill>
          <a:prstDash val="solid"/>
        </a:ln>
      </a:lnStyleLst>
      <a:effectStyleLst>
        <a:effectStyle>
          <a:effectLst>
            <a:outerShdw blurRad="51500" dist="25400" dir="5400000" rotWithShape="0">
              <a:srgbClr val="000000">
                <a:alpha val="40000"/>
              </a:srgbClr>
            </a:outerShdw>
          </a:effectLst>
        </a:effectStyle>
        <a:effectStyle>
          <a:effectLst>
            <a:outerShdw blurRad="50800" dist="25400" dir="5400000" rotWithShape="0">
              <a:srgbClr val="000000">
                <a:alpha val="4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flat" dir="t">
              <a:rot lat="0" lon="0" rev="20040000"/>
            </a:lightRig>
          </a:scene3d>
          <a:sp3d contourW="12700" prstMaterial="dkEdge">
            <a:bevelT w="25400" h="38100" prst="convex"/>
            <a:contourClr>
              <a:schemeClr val="phClr">
                <a:satMod val="115000"/>
              </a:schemeClr>
            </a:contourClr>
          </a:sp3d>
        </a:effectStyle>
      </a:effectStyleLst>
      <a:bgFillStyleLst>
        <a:solidFill>
          <a:schemeClr val="phClr"/>
        </a:solidFill>
        <a:gradFill rotWithShape="1">
          <a:gsLst>
            <a:gs pos="100000">
              <a:schemeClr val="phClr">
                <a:tint val="80000"/>
                <a:satMod val="250000"/>
              </a:schemeClr>
            </a:gs>
            <a:gs pos="60000">
              <a:schemeClr val="phClr">
                <a:shade val="38000"/>
                <a:satMod val="175000"/>
              </a:schemeClr>
            </a:gs>
            <a:gs pos="0">
              <a:schemeClr val="phClr">
                <a:shade val="30000"/>
                <a:satMod val="175000"/>
              </a:schemeClr>
            </a:gs>
          </a:gsLst>
          <a:lin ang="5400000" scaled="0"/>
        </a:gradFill>
        <a:blipFill>
          <a:blip xmlns:r="http://schemas.openxmlformats.org/officeDocument/2006/relationships" r:embed="rId1">
            <a:duotone>
              <a:schemeClr val="phClr">
                <a:shade val="48000"/>
              </a:schemeClr>
              <a:schemeClr val="phClr">
                <a:tint val="96000"/>
                <a:satMod val="150000"/>
              </a:schemeClr>
            </a:duotone>
          </a:blip>
          <a:tile tx="0" ty="0" sx="80000" sy="8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Urban</Template>
  <TotalTime>231</TotalTime>
  <Words>963</Words>
  <Application>Microsoft Office PowerPoint</Application>
  <PresentationFormat>عرض على الشاشة (3:4)‏</PresentationFormat>
  <Paragraphs>53</Paragraphs>
  <Slides>11</Slides>
  <Notes>0</Notes>
  <HiddenSlides>0</HiddenSlides>
  <MMClips>0</MMClips>
  <ScaleCrop>false</ScaleCrop>
  <HeadingPairs>
    <vt:vector size="4" baseType="variant">
      <vt:variant>
        <vt:lpstr>نسق</vt:lpstr>
      </vt:variant>
      <vt:variant>
        <vt:i4>1</vt:i4>
      </vt:variant>
      <vt:variant>
        <vt:lpstr>عناوين الشرائح</vt:lpstr>
      </vt:variant>
      <vt:variant>
        <vt:i4>11</vt:i4>
      </vt:variant>
    </vt:vector>
  </HeadingPairs>
  <TitlesOfParts>
    <vt:vector size="12" baseType="lpstr">
      <vt:lpstr>حضري</vt:lpstr>
      <vt:lpstr>مواصفات الاختبار الجيد</vt:lpstr>
      <vt:lpstr>الصفات الأساسية الضرورية للاختبار الجيد </vt:lpstr>
      <vt:lpstr>كيف نحقق الموضوعية؟</vt:lpstr>
      <vt:lpstr>أنواع الصدق:</vt:lpstr>
      <vt:lpstr>عرض تقديمي في PowerPoint</vt:lpstr>
      <vt:lpstr>عرض تقديمي في PowerPoint</vt:lpstr>
      <vt:lpstr>العوامل المؤثرة على الصدق:</vt:lpstr>
      <vt:lpstr>عرض تقديمي في PowerPoint</vt:lpstr>
      <vt:lpstr>أنواع الثبات:</vt:lpstr>
      <vt:lpstr>عرض تقديمي في PowerPoint</vt:lpstr>
      <vt:lpstr>العوامل المؤثرة على الثبات</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مواصفات الاختبار الجيد</dc:title>
  <dc:creator>مرحبا</dc:creator>
  <cp:lastModifiedBy>majdah</cp:lastModifiedBy>
  <cp:revision>7</cp:revision>
  <dcterms:created xsi:type="dcterms:W3CDTF">2016-04-18T19:58:09Z</dcterms:created>
  <dcterms:modified xsi:type="dcterms:W3CDTF">2017-12-10T05:01:59Z</dcterms:modified>
</cp:coreProperties>
</file>

<file path=docProps/thumbnail.jpeg>
</file>