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4" r:id="rId9"/>
    <p:sldId id="265" r:id="rId10"/>
    <p:sldId id="266" r:id="rId1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60" d="100"/>
          <a:sy n="60" d="100"/>
        </p:scale>
        <p:origin x="-802" y="259"/>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3" name="مستطيل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مستطيل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مستطيل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مستطيل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مستطيل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مستطيل مستدير الزوايا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مستطيل مستدير الزوايا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مستطيل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6705600" y="4206240"/>
            <a:ext cx="960120" cy="457200"/>
          </a:xfrm>
        </p:spPr>
        <p:txBody>
          <a:bodyPr/>
          <a:lstStyle/>
          <a:p>
            <a:fld id="{202F7EE4-1593-4E98-AA9C-A772C0FEBF7B}" type="datetimeFigureOut">
              <a:rPr lang="ar-SA" smtClean="0"/>
              <a:pPr/>
              <a:t>03/08/37</a:t>
            </a:fld>
            <a:endParaRPr lang="ar-SA"/>
          </a:p>
        </p:txBody>
      </p:sp>
      <p:sp>
        <p:nvSpPr>
          <p:cNvPr id="17" name="عنصر نائب للتذييل 16"/>
          <p:cNvSpPr>
            <a:spLocks noGrp="1"/>
          </p:cNvSpPr>
          <p:nvPr>
            <p:ph type="ftr" sz="quarter" idx="11"/>
          </p:nvPr>
        </p:nvSpPr>
        <p:spPr>
          <a:xfrm>
            <a:off x="5410200" y="4205288"/>
            <a:ext cx="1295400" cy="457200"/>
          </a:xfrm>
        </p:spPr>
        <p:txBody>
          <a:bodyPr/>
          <a:lstStyle/>
          <a:p>
            <a:endParaRPr lang="ar-SA"/>
          </a:p>
        </p:txBody>
      </p:sp>
      <p:sp>
        <p:nvSpPr>
          <p:cNvPr id="29" name="عنصر نائب لرقم الشريحة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5B7F79C8-C1C5-421F-A471-B470BC8157E3}"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202F7EE4-1593-4E98-AA9C-A772C0FEBF7B}" type="datetimeFigureOut">
              <a:rPr lang="ar-SA" smtClean="0"/>
              <a:pPr/>
              <a:t>03/08/37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B7F79C8-C1C5-421F-A471-B470BC8157E3}"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781800" y="1143000"/>
            <a:ext cx="1905000" cy="5486400"/>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143000"/>
            <a:ext cx="6248400" cy="5486400"/>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202F7EE4-1593-4E98-AA9C-A772C0FEBF7B}" type="datetimeFigureOut">
              <a:rPr lang="ar-SA" smtClean="0"/>
              <a:pPr/>
              <a:t>03/08/37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B7F79C8-C1C5-421F-A471-B470BC8157E3}"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202F7EE4-1593-4E98-AA9C-A772C0FEBF7B}" type="datetimeFigureOut">
              <a:rPr lang="ar-SA" smtClean="0"/>
              <a:pPr/>
              <a:t>03/08/37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B7F79C8-C1C5-421F-A471-B470BC8157E3}"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202F7EE4-1593-4E98-AA9C-A772C0FEBF7B}" type="datetimeFigureOut">
              <a:rPr lang="ar-SA" smtClean="0"/>
              <a:pPr/>
              <a:t>03/08/37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B7F79C8-C1C5-421F-A471-B470BC8157E3}"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202F7EE4-1593-4E98-AA9C-A772C0FEBF7B}" type="datetimeFigureOut">
              <a:rPr lang="ar-SA" smtClean="0"/>
              <a:pPr/>
              <a:t>03/08/37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B7F79C8-C1C5-421F-A471-B470BC8157E3}"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1143000"/>
            <a:ext cx="8382000" cy="1069848"/>
          </a:xfrm>
        </p:spPr>
        <p:txBody>
          <a:bodyPr anchor="ctr"/>
          <a:lstStyle>
            <a:lvl1pPr>
              <a:defRPr sz="4000" b="0" i="0" cap="none"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6" name="عنصر نائب للتاريخ 25"/>
          <p:cNvSpPr>
            <a:spLocks noGrp="1"/>
          </p:cNvSpPr>
          <p:nvPr>
            <p:ph type="dt" sz="half" idx="10"/>
          </p:nvPr>
        </p:nvSpPr>
        <p:spPr/>
        <p:txBody>
          <a:bodyPr rtlCol="0"/>
          <a:lstStyle/>
          <a:p>
            <a:fld id="{202F7EE4-1593-4E98-AA9C-A772C0FEBF7B}" type="datetimeFigureOut">
              <a:rPr lang="ar-SA" smtClean="0"/>
              <a:pPr/>
              <a:t>03/08/37</a:t>
            </a:fld>
            <a:endParaRPr lang="ar-SA"/>
          </a:p>
        </p:txBody>
      </p:sp>
      <p:sp>
        <p:nvSpPr>
          <p:cNvPr id="27" name="عنصر نائب لرقم الشريحة 26"/>
          <p:cNvSpPr>
            <a:spLocks noGrp="1"/>
          </p:cNvSpPr>
          <p:nvPr>
            <p:ph type="sldNum" sz="quarter" idx="11"/>
          </p:nvPr>
        </p:nvSpPr>
        <p:spPr/>
        <p:txBody>
          <a:bodyPr rtlCol="0"/>
          <a:lstStyle/>
          <a:p>
            <a:fld id="{5B7F79C8-C1C5-421F-A471-B470BC8157E3}" type="slidenum">
              <a:rPr lang="ar-SA" smtClean="0"/>
              <a:pPr/>
              <a:t>‹#›</a:t>
            </a:fld>
            <a:endParaRPr lang="ar-SA"/>
          </a:p>
        </p:txBody>
      </p:sp>
      <p:sp>
        <p:nvSpPr>
          <p:cNvPr id="28" name="عنصر نائب للتذييل 27"/>
          <p:cNvSpPr>
            <a:spLocks noGrp="1"/>
          </p:cNvSpPr>
          <p:nvPr>
            <p:ph type="ftr" sz="quarter" idx="12"/>
          </p:nvPr>
        </p:nvSpPr>
        <p:spPr/>
        <p:txBody>
          <a:bodyPr rtlCol="0"/>
          <a:lstStyle/>
          <a:p>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a:xfrm>
            <a:off x="6583680" y="612648"/>
            <a:ext cx="957264" cy="457200"/>
          </a:xfrm>
        </p:spPr>
        <p:txBody>
          <a:bodyPr/>
          <a:lstStyle/>
          <a:p>
            <a:fld id="{202F7EE4-1593-4E98-AA9C-A772C0FEBF7B}" type="datetimeFigureOut">
              <a:rPr lang="ar-SA" smtClean="0"/>
              <a:pPr/>
              <a:t>03/08/37</a:t>
            </a:fld>
            <a:endParaRPr lang="ar-SA"/>
          </a:p>
        </p:txBody>
      </p:sp>
      <p:sp>
        <p:nvSpPr>
          <p:cNvPr id="4" name="عنصر نائب للتذييل 3"/>
          <p:cNvSpPr>
            <a:spLocks noGrp="1"/>
          </p:cNvSpPr>
          <p:nvPr>
            <p:ph type="ftr" sz="quarter" idx="11"/>
          </p:nvPr>
        </p:nvSpPr>
        <p:spPr>
          <a:xfrm>
            <a:off x="5257800" y="612648"/>
            <a:ext cx="1325880" cy="457200"/>
          </a:xfrm>
        </p:spPr>
        <p:txBody>
          <a:bodyPr/>
          <a:lstStyle/>
          <a:p>
            <a:endParaRPr lang="ar-SA"/>
          </a:p>
        </p:txBody>
      </p:sp>
      <p:sp>
        <p:nvSpPr>
          <p:cNvPr id="5" name="عنصر نائب لرقم الشريحة 4"/>
          <p:cNvSpPr>
            <a:spLocks noGrp="1"/>
          </p:cNvSpPr>
          <p:nvPr>
            <p:ph type="sldNum" sz="quarter" idx="12"/>
          </p:nvPr>
        </p:nvSpPr>
        <p:spPr>
          <a:xfrm>
            <a:off x="8174736" y="2272"/>
            <a:ext cx="762000" cy="365760"/>
          </a:xfrm>
        </p:spPr>
        <p:txBody>
          <a:bodyPr/>
          <a:lstStyle/>
          <a:p>
            <a:fld id="{5B7F79C8-C1C5-421F-A471-B470BC8157E3}"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202F7EE4-1593-4E98-AA9C-A772C0FEBF7B}" type="datetimeFigureOut">
              <a:rPr lang="ar-SA" smtClean="0"/>
              <a:pPr/>
              <a:t>03/08/37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5B7F79C8-C1C5-421F-A471-B470BC8157E3}"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353496" y="1101970"/>
            <a:ext cx="3383280" cy="877824"/>
          </a:xfrm>
        </p:spPr>
        <p:txBody>
          <a:bodyPr anchor="b"/>
          <a:lstStyle>
            <a:lvl1pPr algn="l">
              <a:buNone/>
              <a:defRPr sz="1800" b="1"/>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202F7EE4-1593-4E98-AA9C-A772C0FEBF7B}" type="datetimeFigureOut">
              <a:rPr lang="ar-SA" smtClean="0"/>
              <a:pPr/>
              <a:t>03/08/37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B7F79C8-C1C5-421F-A471-B470BC8157E3}"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02F7EE4-1593-4E98-AA9C-A772C0FEBF7B}" type="datetimeFigureOut">
              <a:rPr lang="ar-SA" smtClean="0"/>
              <a:pPr/>
              <a:t>03/08/37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B7F79C8-C1C5-421F-A471-B470BC8157E3}"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مستطيل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مستطيل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مستطيل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مستطيل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مستطيل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مستطيل مستدير الزوايا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مستطيل مستدير الزوايا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مستطيل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مستطيل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مستطيل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مستطيل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مستطيل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مستطيل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عنصر نائب للعنوان 21"/>
          <p:cNvSpPr>
            <a:spLocks noGrp="1"/>
          </p:cNvSpPr>
          <p:nvPr>
            <p:ph type="title"/>
          </p:nvPr>
        </p:nvSpPr>
        <p:spPr>
          <a:xfrm>
            <a:off x="457200" y="1143000"/>
            <a:ext cx="8229600" cy="10668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202F7EE4-1593-4E98-AA9C-A772C0FEBF7B}" type="datetimeFigureOut">
              <a:rPr lang="ar-SA" smtClean="0"/>
              <a:pPr/>
              <a:t>03/08/37</a:t>
            </a:fld>
            <a:endParaRPr lang="ar-SA"/>
          </a:p>
        </p:txBody>
      </p:sp>
      <p:sp>
        <p:nvSpPr>
          <p:cNvPr id="3" name="عنصر نائب للتذييل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ar-SA"/>
          </a:p>
        </p:txBody>
      </p:sp>
      <p:sp>
        <p:nvSpPr>
          <p:cNvPr id="23" name="عنصر نائب لرقم الشريحة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5B7F79C8-C1C5-421F-A471-B470BC8157E3}"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000" kern="1200">
          <a:solidFill>
            <a:schemeClr val="tx2"/>
          </a:solidFill>
          <a:latin typeface="+mj-lt"/>
          <a:ea typeface="+mj-ea"/>
          <a:cs typeface="+mj-cs"/>
        </a:defRPr>
      </a:lvl1pPr>
    </p:titleStyle>
    <p:bodyStyle>
      <a:lvl1pPr marL="365760" indent="-256032" algn="r" rtl="1"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r" rtl="1"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r" rtl="1"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r" rtl="1"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r" rtl="1"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r" rtl="1"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r" rtl="1"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r" rtl="1"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r" rtl="1"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b="1" dirty="0" smtClean="0">
                <a:solidFill>
                  <a:srgbClr val="00B050"/>
                </a:solidFill>
              </a:rPr>
              <a:t>مواصفات الاختبار الجيد</a:t>
            </a:r>
            <a:endParaRPr lang="ar-SA" b="1" dirty="0">
              <a:solidFill>
                <a:srgbClr val="00B050"/>
              </a:solidFill>
            </a:endParaRPr>
          </a:p>
        </p:txBody>
      </p:sp>
      <p:sp>
        <p:nvSpPr>
          <p:cNvPr id="3" name="عنوان فرعي 2"/>
          <p:cNvSpPr>
            <a:spLocks noGrp="1"/>
          </p:cNvSpPr>
          <p:nvPr>
            <p:ph type="subTitle" idx="1"/>
          </p:nvPr>
        </p:nvSpPr>
        <p:spPr>
          <a:xfrm>
            <a:off x="457200" y="4221088"/>
            <a:ext cx="5266928" cy="1944216"/>
          </a:xfrm>
        </p:spPr>
        <p:txBody>
          <a:bodyPr>
            <a:normAutofit fontScale="92500" lnSpcReduction="20000"/>
          </a:bodyPr>
          <a:lstStyle/>
          <a:p>
            <a:pPr algn="ctr">
              <a:buFontTx/>
              <a:buChar char="-"/>
            </a:pPr>
            <a:r>
              <a:rPr lang="ar-SA" sz="2800" b="1" dirty="0" smtClean="0">
                <a:solidFill>
                  <a:srgbClr val="C00000"/>
                </a:solidFill>
              </a:rPr>
              <a:t>الموضوعية </a:t>
            </a:r>
          </a:p>
          <a:p>
            <a:pPr algn="ctr">
              <a:buFontTx/>
              <a:buChar char="-"/>
            </a:pPr>
            <a:r>
              <a:rPr lang="ar-SA" sz="2800" b="1" dirty="0" smtClean="0">
                <a:solidFill>
                  <a:srgbClr val="C00000"/>
                </a:solidFill>
              </a:rPr>
              <a:t> الثبات </a:t>
            </a:r>
          </a:p>
          <a:p>
            <a:pPr algn="ctr">
              <a:buFontTx/>
              <a:buChar char="-"/>
            </a:pPr>
            <a:r>
              <a:rPr lang="ar-SA" sz="2800" b="1" dirty="0" smtClean="0">
                <a:solidFill>
                  <a:srgbClr val="C00000"/>
                </a:solidFill>
              </a:rPr>
              <a:t> الصدق</a:t>
            </a:r>
          </a:p>
          <a:p>
            <a:pPr algn="ctr">
              <a:buFontTx/>
              <a:buChar char="-"/>
            </a:pPr>
            <a:endParaRPr lang="ar-SA" sz="2800" b="1" dirty="0">
              <a:solidFill>
                <a:srgbClr val="C00000"/>
              </a:solidFill>
            </a:endParaRPr>
          </a:p>
          <a:p>
            <a:pPr algn="ctr"/>
            <a:r>
              <a:rPr lang="ar-SA" sz="2800" b="1" smtClean="0">
                <a:solidFill>
                  <a:srgbClr val="00B050"/>
                </a:solidFill>
              </a:rPr>
              <a:t>المحاضرة </a:t>
            </a:r>
            <a:r>
              <a:rPr lang="ar-SA" sz="2800" b="1" smtClean="0">
                <a:solidFill>
                  <a:srgbClr val="00B050"/>
                </a:solidFill>
              </a:rPr>
              <a:t>التاسعة</a:t>
            </a:r>
            <a:endParaRPr lang="ar-SA" sz="2800" b="1" dirty="0">
              <a:solidFill>
                <a:srgbClr val="00B05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العوامل المؤثرة على الثبات</a:t>
            </a:r>
            <a:endParaRPr lang="ar-SA" dirty="0"/>
          </a:p>
        </p:txBody>
      </p:sp>
      <p:sp>
        <p:nvSpPr>
          <p:cNvPr id="3" name="عنصر نائب للمحتوى 2"/>
          <p:cNvSpPr>
            <a:spLocks noGrp="1"/>
          </p:cNvSpPr>
          <p:nvPr>
            <p:ph idx="1"/>
          </p:nvPr>
        </p:nvSpPr>
        <p:spPr>
          <a:xfrm>
            <a:off x="179512" y="2249424"/>
            <a:ext cx="8712968" cy="4325112"/>
          </a:xfrm>
        </p:spPr>
        <p:txBody>
          <a:bodyPr/>
          <a:lstStyle/>
          <a:p>
            <a:r>
              <a:rPr lang="ar-SA" dirty="0" smtClean="0"/>
              <a:t> </a:t>
            </a:r>
            <a:r>
              <a:rPr lang="ar-SA" smtClean="0">
                <a:solidFill>
                  <a:srgbClr val="C00000"/>
                </a:solidFill>
              </a:rPr>
              <a:t>طول الاختبار:</a:t>
            </a:r>
          </a:p>
          <a:p>
            <a:pPr marL="109728" indent="0">
              <a:buNone/>
            </a:pPr>
            <a:r>
              <a:rPr lang="ar-SA" smtClean="0"/>
              <a:t>يفترض </a:t>
            </a:r>
            <a:r>
              <a:rPr lang="ar-SA" dirty="0" smtClean="0"/>
              <a:t>أن يكون عدد الأسئلة مناسب لأن كثرة عدد الأسئلة ليست بالضرورة تزيد من نسبة الثبات.</a:t>
            </a:r>
          </a:p>
          <a:p>
            <a:r>
              <a:rPr lang="ar-SA" dirty="0" smtClean="0">
                <a:solidFill>
                  <a:srgbClr val="C00000"/>
                </a:solidFill>
              </a:rPr>
              <a:t>مدى صعوبة الأسئلة وسهولتها:</a:t>
            </a:r>
          </a:p>
          <a:p>
            <a:pPr marL="109728" indent="0">
              <a:buNone/>
            </a:pPr>
            <a:r>
              <a:rPr lang="ar-SA" dirty="0" smtClean="0">
                <a:solidFill>
                  <a:srgbClr val="C00000"/>
                </a:solidFill>
              </a:rPr>
              <a:t>إ</a:t>
            </a:r>
            <a:r>
              <a:rPr lang="ar-SA" dirty="0" smtClean="0"/>
              <a:t>ذا كانت الأسئلة جدا سهلة أو صعبة جدا فإن درجات الطلاب تكون أقل استقرارا وبذلك تصبح أقل ثباتا .</a:t>
            </a:r>
          </a:p>
          <a:p>
            <a:r>
              <a:rPr lang="ar-SA" dirty="0" smtClean="0"/>
              <a:t> </a:t>
            </a:r>
            <a:r>
              <a:rPr lang="ar-SA" dirty="0" smtClean="0">
                <a:solidFill>
                  <a:srgbClr val="C00000"/>
                </a:solidFill>
              </a:rPr>
              <a:t>مستوى قدرات الطلاب وتفاوتها:</a:t>
            </a:r>
            <a:endParaRPr lang="ar-SA" dirty="0"/>
          </a:p>
          <a:p>
            <a:pPr marL="109728" indent="0">
              <a:buNone/>
            </a:pPr>
            <a:r>
              <a:rPr lang="ar-SA" dirty="0" smtClean="0"/>
              <a:t>فما يناسب الطلاب المتفوقين لا يناسب الطلاب الأقل قدرات عقلية.</a:t>
            </a:r>
          </a:p>
          <a:p>
            <a:pPr>
              <a:buNone/>
            </a:pPr>
            <a:endParaRPr lang="ar-SA" dirty="0" smtClean="0"/>
          </a:p>
          <a:p>
            <a:endParaRPr lang="ar-SA" dirty="0" smtClean="0"/>
          </a:p>
          <a:p>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الصفات الأساسية الضرورية للاختبار الجيد </a:t>
            </a:r>
            <a:endParaRPr lang="ar-SA" dirty="0"/>
          </a:p>
        </p:txBody>
      </p:sp>
      <p:sp>
        <p:nvSpPr>
          <p:cNvPr id="3" name="عنصر نائب للمحتوى 2"/>
          <p:cNvSpPr>
            <a:spLocks noGrp="1"/>
          </p:cNvSpPr>
          <p:nvPr>
            <p:ph idx="1"/>
          </p:nvPr>
        </p:nvSpPr>
        <p:spPr>
          <a:xfrm>
            <a:off x="107504" y="2249424"/>
            <a:ext cx="8856984" cy="4325112"/>
          </a:xfrm>
        </p:spPr>
        <p:txBody>
          <a:bodyPr/>
          <a:lstStyle/>
          <a:p>
            <a:pPr algn="just">
              <a:buNone/>
            </a:pPr>
            <a:r>
              <a:rPr lang="ar-SA" b="1" dirty="0" smtClean="0">
                <a:solidFill>
                  <a:srgbClr val="FF0000"/>
                </a:solidFill>
              </a:rPr>
              <a:t>1- الموضوعية: </a:t>
            </a:r>
            <a:r>
              <a:rPr lang="ar-SA" dirty="0" smtClean="0"/>
              <a:t>هي عكس الذاتية وتعني إخراج الرأي الشخصي للمصحح من عملية التصحيح، أو عدم توقف علامة المفحوص على من يصحح ورقته أو عدم اختلاف علامته باختلاف المصححين.</a:t>
            </a:r>
          </a:p>
          <a:p>
            <a:pPr algn="just">
              <a:buNone/>
            </a:pPr>
            <a:r>
              <a:rPr lang="ar-SA" b="1" dirty="0" smtClean="0">
                <a:solidFill>
                  <a:srgbClr val="FF0000"/>
                </a:solidFill>
              </a:rPr>
              <a:t>2- الثبات: </a:t>
            </a:r>
            <a:r>
              <a:rPr lang="ar-SA" dirty="0" smtClean="0"/>
              <a:t>يعني أن يحصل المفحوص على النتائج نفسها تقريبا إذا أعيد تطبيق الاختبار .</a:t>
            </a:r>
          </a:p>
          <a:p>
            <a:pPr algn="just">
              <a:buNone/>
            </a:pPr>
            <a:r>
              <a:rPr lang="ar-SA" b="1" dirty="0" smtClean="0">
                <a:solidFill>
                  <a:srgbClr val="FF0000"/>
                </a:solidFill>
              </a:rPr>
              <a:t>3- الصدق: </a:t>
            </a:r>
            <a:r>
              <a:rPr lang="ar-SA" dirty="0" smtClean="0"/>
              <a:t>هو أن يقيس الاختبار بالفعل ما وضع لقياسه، فإذا وضع اختبار لقياس المقدرة الحسابية للطلاب فيجب أن يقيس مقدرتهم الحسابية فقط. بمعنى لا يحاسب الطلاب على الخط أو الإملاء أو التعبير ...</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800" dirty="0" smtClean="0">
                <a:solidFill>
                  <a:srgbClr val="FF0000"/>
                </a:solidFill>
              </a:rPr>
              <a:t>كيف نحقق الموضوعية؟</a:t>
            </a:r>
            <a:endParaRPr lang="ar-SA" sz="4800" dirty="0">
              <a:solidFill>
                <a:srgbClr val="FF0000"/>
              </a:solidFill>
            </a:endParaRPr>
          </a:p>
        </p:txBody>
      </p:sp>
      <p:sp>
        <p:nvSpPr>
          <p:cNvPr id="3" name="عنصر نائب للمحتوى 2"/>
          <p:cNvSpPr>
            <a:spLocks noGrp="1"/>
          </p:cNvSpPr>
          <p:nvPr>
            <p:ph idx="1"/>
          </p:nvPr>
        </p:nvSpPr>
        <p:spPr>
          <a:xfrm>
            <a:off x="179512" y="2249424"/>
            <a:ext cx="8712968" cy="4325112"/>
          </a:xfrm>
        </p:spPr>
        <p:txBody>
          <a:bodyPr/>
          <a:lstStyle/>
          <a:p>
            <a:pPr algn="just"/>
            <a:r>
              <a:rPr lang="ar-SA" sz="2400" b="1" u="sng" dirty="0" smtClean="0">
                <a:solidFill>
                  <a:srgbClr val="0070C0"/>
                </a:solidFill>
              </a:rPr>
              <a:t>أ- فيما يتعلق بالتصميم: </a:t>
            </a:r>
          </a:p>
          <a:p>
            <a:pPr algn="just"/>
            <a:r>
              <a:rPr lang="ar-SA" sz="2400" dirty="0" smtClean="0"/>
              <a:t> يجب أن تكون الأسئلة محددة وواضحة خالية من اللبس والغموض وذلك حتى يفسرها الطلاب تفسيراً واحداً.</a:t>
            </a:r>
          </a:p>
          <a:p>
            <a:pPr algn="just"/>
            <a:r>
              <a:rPr lang="ar-SA" sz="2400" dirty="0" smtClean="0"/>
              <a:t> الأفضل تصميم أسئلتك على الطريقة الموضوعية أو النمط الحديث بتحديد متطلبات الأسئلة المقالية، تحديدا دقيقاً.</a:t>
            </a:r>
          </a:p>
          <a:p>
            <a:pPr algn="just"/>
            <a:r>
              <a:rPr lang="ar-SA" sz="2400" b="1" u="sng" dirty="0" smtClean="0">
                <a:solidFill>
                  <a:srgbClr val="0070C0"/>
                </a:solidFill>
              </a:rPr>
              <a:t> ب- فيما يتعلق بالتصحيح: </a:t>
            </a:r>
          </a:p>
          <a:p>
            <a:pPr algn="just"/>
            <a:r>
              <a:rPr lang="ar-SA" sz="2400" b="1" dirty="0" smtClean="0">
                <a:solidFill>
                  <a:schemeClr val="tx1">
                    <a:lumMod val="95000"/>
                    <a:lumOff val="5000"/>
                  </a:schemeClr>
                </a:solidFill>
              </a:rPr>
              <a:t> </a:t>
            </a:r>
            <a:r>
              <a:rPr lang="ar-SA" sz="2400" dirty="0" smtClean="0">
                <a:solidFill>
                  <a:schemeClr val="tx1">
                    <a:lumMod val="95000"/>
                    <a:lumOff val="5000"/>
                  </a:schemeClr>
                </a:solidFill>
              </a:rPr>
              <a:t>الأفضل إذا كانت الأسئلة </a:t>
            </a:r>
            <a:r>
              <a:rPr lang="ar-SA" sz="2400" dirty="0" err="1" smtClean="0">
                <a:solidFill>
                  <a:schemeClr val="tx1">
                    <a:lumMod val="95000"/>
                    <a:lumOff val="5000"/>
                  </a:schemeClr>
                </a:solidFill>
              </a:rPr>
              <a:t>مقالية</a:t>
            </a:r>
            <a:r>
              <a:rPr lang="ar-SA" sz="2400" dirty="0" smtClean="0">
                <a:solidFill>
                  <a:schemeClr val="tx1">
                    <a:lumMod val="95000"/>
                    <a:lumOff val="5000"/>
                  </a:schemeClr>
                </a:solidFill>
              </a:rPr>
              <a:t> يجب وضع سلم تصحيح أو إجابة نموذجيه .</a:t>
            </a:r>
          </a:p>
          <a:p>
            <a:pPr algn="just"/>
            <a:r>
              <a:rPr lang="ar-SA" sz="2400" dirty="0" smtClean="0">
                <a:solidFill>
                  <a:schemeClr val="tx1">
                    <a:lumMod val="95000"/>
                    <a:lumOff val="5000"/>
                  </a:schemeClr>
                </a:solidFill>
              </a:rPr>
              <a:t>قراءة عينة من إجابات الطلاب ثم نقارنها بنموذج التصحيح لتعديله قبل التصحيح.</a:t>
            </a:r>
          </a:p>
          <a:p>
            <a:pPr algn="just"/>
            <a:r>
              <a:rPr lang="ar-SA" sz="2400" b="1" dirty="0" smtClean="0">
                <a:solidFill>
                  <a:srgbClr val="00B050"/>
                </a:solidFill>
              </a:rPr>
              <a:t> إذا كانت الأسئلة موضوعية فستحقق الموضوعية بنسبة 100%</a:t>
            </a:r>
            <a:endParaRPr lang="ar-SA" sz="2400" b="1" dirty="0">
              <a:solidFill>
                <a:srgbClr val="00B05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764704"/>
            <a:ext cx="8229600" cy="797024"/>
          </a:xfrm>
        </p:spPr>
        <p:txBody>
          <a:bodyPr/>
          <a:lstStyle/>
          <a:p>
            <a:pPr algn="ctr"/>
            <a:r>
              <a:rPr lang="ar-SA" dirty="0" smtClean="0">
                <a:solidFill>
                  <a:srgbClr val="C00000"/>
                </a:solidFill>
              </a:rPr>
              <a:t>أنواع الصدق:</a:t>
            </a:r>
            <a:endParaRPr lang="ar-SA" dirty="0">
              <a:solidFill>
                <a:srgbClr val="C00000"/>
              </a:solidFill>
            </a:endParaRPr>
          </a:p>
        </p:txBody>
      </p:sp>
      <p:sp>
        <p:nvSpPr>
          <p:cNvPr id="3" name="عنصر نائب للمحتوى 2"/>
          <p:cNvSpPr>
            <a:spLocks noGrp="1"/>
          </p:cNvSpPr>
          <p:nvPr>
            <p:ph idx="1"/>
          </p:nvPr>
        </p:nvSpPr>
        <p:spPr>
          <a:xfrm>
            <a:off x="251520" y="1772816"/>
            <a:ext cx="8712968" cy="4801720"/>
          </a:xfrm>
        </p:spPr>
        <p:txBody>
          <a:bodyPr>
            <a:normAutofit/>
          </a:bodyPr>
          <a:lstStyle/>
          <a:p>
            <a:pPr algn="just"/>
            <a:r>
              <a:rPr lang="ar-SA" dirty="0" smtClean="0"/>
              <a:t> </a:t>
            </a:r>
            <a:r>
              <a:rPr lang="ar-SA" b="1" dirty="0" smtClean="0">
                <a:solidFill>
                  <a:srgbClr val="0070C0"/>
                </a:solidFill>
              </a:rPr>
              <a:t>1-</a:t>
            </a:r>
            <a:r>
              <a:rPr lang="en-US" b="1" dirty="0" smtClean="0">
                <a:solidFill>
                  <a:srgbClr val="0070C0"/>
                </a:solidFill>
              </a:rPr>
              <a:t> </a:t>
            </a:r>
            <a:r>
              <a:rPr lang="ar-SA" b="1" dirty="0" smtClean="0">
                <a:solidFill>
                  <a:srgbClr val="0070C0"/>
                </a:solidFill>
              </a:rPr>
              <a:t>الصدق الظاهري</a:t>
            </a:r>
            <a:r>
              <a:rPr lang="en-US" b="1" dirty="0" smtClean="0">
                <a:solidFill>
                  <a:srgbClr val="0070C0"/>
                </a:solidFill>
              </a:rPr>
              <a:t> </a:t>
            </a:r>
            <a:r>
              <a:rPr lang="ar-SA" b="1" dirty="0" smtClean="0">
                <a:solidFill>
                  <a:srgbClr val="0070C0"/>
                </a:solidFill>
              </a:rPr>
              <a:t>: </a:t>
            </a:r>
            <a:r>
              <a:rPr lang="ar-SA" dirty="0" smtClean="0"/>
              <a:t>يتحقق إذا كان عنوان الاختبار يدل على السلوك المراد قياسه، فإذا كان الاختبار يقيس الذكاء فينبغي أن تكون فقرات الاختبار أعدت لقياس الذكاء ولابد من فقراته وتعليماته وشكله ومظهره صادقاً ظاهرياً.</a:t>
            </a:r>
          </a:p>
          <a:p>
            <a:pPr algn="just"/>
            <a:r>
              <a:rPr lang="ar-SA" b="1" dirty="0" smtClean="0">
                <a:solidFill>
                  <a:srgbClr val="0070C0"/>
                </a:solidFill>
              </a:rPr>
              <a:t>2- صدق المحتوى: </a:t>
            </a:r>
            <a:r>
              <a:rPr lang="ar-SA" dirty="0" smtClean="0"/>
              <a:t>يهتم هذا النوع بعينة فقرات الاختبار ودرجة تمثيلها لمنطقة السلوك المراد قياسها، فالاختبار يجب أن يمثل السلوك المراد قياسه بدقة. فكلما زاد تمثيل جوانب السلوك في الاختبار زاد صدقه.</a:t>
            </a:r>
          </a:p>
          <a:p>
            <a:pPr algn="just"/>
            <a:r>
              <a:rPr lang="ar-SA" dirty="0" smtClean="0"/>
              <a:t>عادة تستخدم تقديرات المحكمين (ذوي الاختصاص) أو جدول المواصفات في قياس صدق المحتوى.</a:t>
            </a:r>
          </a:p>
          <a:p>
            <a:pPr algn="just">
              <a:buNone/>
            </a:pP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7504" y="1628800"/>
            <a:ext cx="8784976" cy="4945736"/>
          </a:xfrm>
        </p:spPr>
        <p:txBody>
          <a:bodyPr>
            <a:normAutofit/>
          </a:bodyPr>
          <a:lstStyle/>
          <a:p>
            <a:pPr algn="just">
              <a:buNone/>
              <a:defRPr/>
            </a:pPr>
            <a:r>
              <a:rPr lang="ar-SA" b="1" dirty="0" smtClean="0">
                <a:solidFill>
                  <a:srgbClr val="0070C0"/>
                </a:solidFill>
              </a:rPr>
              <a:t>3 - </a:t>
            </a:r>
            <a:r>
              <a:rPr lang="ar-SA" dirty="0" smtClean="0">
                <a:solidFill>
                  <a:srgbClr val="0070C0"/>
                </a:solidFill>
                <a:latin typeface="Arial" pitchFamily="34" charset="0"/>
                <a:cs typeface="Arial" pitchFamily="34" charset="0"/>
              </a:rPr>
              <a:t>صدق المحك</a:t>
            </a:r>
            <a:r>
              <a:rPr lang="ar-SA" dirty="0" smtClean="0">
                <a:solidFill>
                  <a:schemeClr val="accent1"/>
                </a:solidFill>
                <a:latin typeface="Arial" pitchFamily="34" charset="0"/>
                <a:cs typeface="Arial" pitchFamily="34" charset="0"/>
              </a:rPr>
              <a:t>:</a:t>
            </a:r>
            <a:r>
              <a:rPr lang="en-US" dirty="0" smtClean="0">
                <a:solidFill>
                  <a:schemeClr val="accent1"/>
                </a:solidFill>
                <a:latin typeface="Arial" pitchFamily="34" charset="0"/>
                <a:cs typeface="Arial" pitchFamily="34" charset="0"/>
              </a:rPr>
              <a:t> </a:t>
            </a:r>
            <a:r>
              <a:rPr lang="ar-SA" dirty="0" smtClean="0">
                <a:latin typeface="Arial" pitchFamily="34" charset="0"/>
                <a:cs typeface="Arial" pitchFamily="34" charset="0"/>
              </a:rPr>
              <a:t>يتم حساب الصدق بهذه الطريقة بحساب مدى اتفاق درجات الأفراد على الاختبار الجديد ( المراد حساب صدقه ) ودرجاتهم على </a:t>
            </a:r>
            <a:r>
              <a:rPr lang="ar-SA" dirty="0" smtClean="0">
                <a:solidFill>
                  <a:srgbClr val="FF0000"/>
                </a:solidFill>
                <a:latin typeface="Arial" pitchFamily="34" charset="0"/>
                <a:cs typeface="Arial" pitchFamily="34" charset="0"/>
              </a:rPr>
              <a:t>اختبار آخر سبق حساب صدقه وثباته </a:t>
            </a:r>
            <a:r>
              <a:rPr lang="ar-SA" dirty="0" smtClean="0">
                <a:latin typeface="Arial" pitchFamily="34" charset="0"/>
                <a:cs typeface="Arial" pitchFamily="34" charset="0"/>
              </a:rPr>
              <a:t>ويقيس نفس جوانب السلوك التي يقيسها الاختبار الجديد.</a:t>
            </a:r>
            <a:r>
              <a:rPr lang="en-US" dirty="0" smtClean="0">
                <a:latin typeface="Arial" pitchFamily="34" charset="0"/>
                <a:cs typeface="Arial" pitchFamily="34" charset="0"/>
              </a:rPr>
              <a:t> </a:t>
            </a:r>
            <a:endParaRPr lang="ar-SA" dirty="0" smtClean="0">
              <a:latin typeface="Arial" pitchFamily="34" charset="0"/>
              <a:cs typeface="Arial" pitchFamily="34" charset="0"/>
            </a:endParaRPr>
          </a:p>
          <a:p>
            <a:pPr algn="just">
              <a:buNone/>
              <a:defRPr/>
            </a:pPr>
            <a:r>
              <a:rPr lang="ar-SA" dirty="0" smtClean="0">
                <a:solidFill>
                  <a:srgbClr val="0070C0"/>
                </a:solidFill>
                <a:latin typeface="Arial" pitchFamily="34" charset="0"/>
                <a:cs typeface="Arial" pitchFamily="34" charset="0"/>
              </a:rPr>
              <a:t>4- الصدق التلازمي</a:t>
            </a:r>
            <a:r>
              <a:rPr lang="en-US" dirty="0" smtClean="0">
                <a:solidFill>
                  <a:srgbClr val="0070C0"/>
                </a:solidFill>
                <a:latin typeface="Arial" pitchFamily="34" charset="0"/>
                <a:cs typeface="Arial" pitchFamily="34" charset="0"/>
              </a:rPr>
              <a:t> :</a:t>
            </a:r>
            <a:r>
              <a:rPr lang="ar-SA" dirty="0" smtClean="0">
                <a:latin typeface="Arial" pitchFamily="34" charset="0"/>
                <a:cs typeface="Arial" pitchFamily="34" charset="0"/>
              </a:rPr>
              <a:t>بحساب معامل الصدق في هذه الطريقة بمعامل الارتباط بين درجات الأفراد على الاختبارات ودرجاتهم في الأداء الفعلي </a:t>
            </a:r>
            <a:r>
              <a:rPr lang="ar-SA" dirty="0" smtClean="0">
                <a:solidFill>
                  <a:srgbClr val="FF0000"/>
                </a:solidFill>
                <a:latin typeface="Arial" pitchFamily="34" charset="0"/>
                <a:cs typeface="Arial" pitchFamily="34" charset="0"/>
              </a:rPr>
              <a:t>(الحاضر) </a:t>
            </a:r>
            <a:r>
              <a:rPr lang="ar-SA" dirty="0" smtClean="0">
                <a:latin typeface="Arial" pitchFamily="34" charset="0"/>
                <a:cs typeface="Arial" pitchFamily="34" charset="0"/>
              </a:rPr>
              <a:t>في</a:t>
            </a:r>
            <a:r>
              <a:rPr lang="ar-SA" dirty="0" smtClean="0">
                <a:solidFill>
                  <a:srgbClr val="FF0000"/>
                </a:solidFill>
                <a:latin typeface="Arial" pitchFamily="34" charset="0"/>
                <a:cs typeface="Arial" pitchFamily="34" charset="0"/>
              </a:rPr>
              <a:t> </a:t>
            </a:r>
            <a:r>
              <a:rPr lang="ar-SA" dirty="0" smtClean="0">
                <a:latin typeface="Arial" pitchFamily="34" charset="0"/>
                <a:cs typeface="Arial" pitchFamily="34" charset="0"/>
              </a:rPr>
              <a:t>جوانب السلوك التي يقيسها الاختبار. بشرط أن تكون درجات أداء الأفراد الفعلية قد تم جمعها وقت إجراء الاختبار أو قبلها</a:t>
            </a:r>
            <a:r>
              <a:rPr lang="en-US" dirty="0" smtClean="0">
                <a:latin typeface="Arial" pitchFamily="34" charset="0"/>
                <a:cs typeface="Arial" pitchFamily="34" charset="0"/>
              </a:rPr>
              <a:t> .</a:t>
            </a:r>
            <a:r>
              <a:rPr lang="ar-SA" dirty="0" smtClean="0">
                <a:latin typeface="Arial" pitchFamily="34" charset="0"/>
                <a:cs typeface="Arial" pitchFamily="34" charset="0"/>
              </a:rPr>
              <a:t> مثلا في مقاييس الذكاء كان المحك التحصيل الدراسي، تشخيص صعوبات التعلم.</a:t>
            </a:r>
          </a:p>
        </p:txBody>
      </p:sp>
      <p:sp>
        <p:nvSpPr>
          <p:cNvPr id="4" name="عنوان 1"/>
          <p:cNvSpPr>
            <a:spLocks noGrp="1"/>
          </p:cNvSpPr>
          <p:nvPr>
            <p:ph type="title"/>
          </p:nvPr>
        </p:nvSpPr>
        <p:spPr>
          <a:xfrm>
            <a:off x="395536" y="692696"/>
            <a:ext cx="8229600" cy="797024"/>
          </a:xfrm>
        </p:spPr>
        <p:txBody>
          <a:bodyPr/>
          <a:lstStyle/>
          <a:p>
            <a:pPr algn="ctr"/>
            <a:r>
              <a:rPr lang="ar-SA" dirty="0" smtClean="0">
                <a:solidFill>
                  <a:srgbClr val="C00000"/>
                </a:solidFill>
              </a:rPr>
              <a:t>أنواع الصدق:</a:t>
            </a:r>
            <a:endParaRPr lang="ar-SA" dirty="0">
              <a:solidFill>
                <a:srgbClr val="C0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772816"/>
            <a:ext cx="8229600" cy="4801720"/>
          </a:xfrm>
        </p:spPr>
        <p:txBody>
          <a:bodyPr/>
          <a:lstStyle/>
          <a:p>
            <a:pPr algn="just">
              <a:buNone/>
              <a:defRPr/>
            </a:pPr>
            <a:r>
              <a:rPr lang="ar-SA" dirty="0" smtClean="0">
                <a:solidFill>
                  <a:srgbClr val="0070C0"/>
                </a:solidFill>
              </a:rPr>
              <a:t>5- الصدق العاملي: </a:t>
            </a:r>
            <a:r>
              <a:rPr lang="ar-SA" dirty="0" smtClean="0"/>
              <a:t>وتعتمد هذه الطريقة في حساب معامل صدق الاختبار على طريقة تحليل احصائى تسمى التحليل العاملي الذي يهدف إلى تحديد مدى قياس مجموعة اختبارات لبعض العوامل المشتركة</a:t>
            </a:r>
            <a:r>
              <a:rPr lang="en-US" dirty="0" smtClean="0"/>
              <a:t> </a:t>
            </a:r>
            <a:r>
              <a:rPr lang="ar-SA" dirty="0" smtClean="0"/>
              <a:t>.</a:t>
            </a:r>
          </a:p>
          <a:p>
            <a:pPr algn="just">
              <a:buNone/>
              <a:defRPr/>
            </a:pPr>
            <a:endParaRPr lang="ar-SA" b="1" dirty="0" smtClean="0">
              <a:solidFill>
                <a:srgbClr val="00B050"/>
              </a:solidFill>
            </a:endParaRPr>
          </a:p>
          <a:p>
            <a:pPr algn="just">
              <a:buNone/>
              <a:defRPr/>
            </a:pPr>
            <a:r>
              <a:rPr lang="ar-SA" dirty="0" smtClean="0">
                <a:solidFill>
                  <a:srgbClr val="0070C0"/>
                </a:solidFill>
                <a:latin typeface="Arial" pitchFamily="34" charset="0"/>
                <a:cs typeface="Arial" pitchFamily="34" charset="0"/>
              </a:rPr>
              <a:t>6- الصدق </a:t>
            </a:r>
            <a:r>
              <a:rPr lang="ar-SA" dirty="0" err="1" smtClean="0">
                <a:solidFill>
                  <a:srgbClr val="0070C0"/>
                </a:solidFill>
                <a:latin typeface="Arial" pitchFamily="34" charset="0"/>
                <a:cs typeface="Arial" pitchFamily="34" charset="0"/>
              </a:rPr>
              <a:t>التنبؤي</a:t>
            </a:r>
            <a:r>
              <a:rPr lang="ar-SA" dirty="0" smtClean="0">
                <a:solidFill>
                  <a:srgbClr val="0070C0"/>
                </a:solidFill>
                <a:latin typeface="Arial" pitchFamily="34" charset="0"/>
                <a:cs typeface="Arial" pitchFamily="34" charset="0"/>
              </a:rPr>
              <a:t>: </a:t>
            </a:r>
            <a:r>
              <a:rPr lang="ar-SA" dirty="0" smtClean="0">
                <a:latin typeface="Arial" pitchFamily="34" charset="0"/>
                <a:cs typeface="Arial" pitchFamily="34" charset="0"/>
              </a:rPr>
              <a:t>التنبؤ بنتائج الفرد التي ستحدث </a:t>
            </a:r>
            <a:r>
              <a:rPr lang="ar-SA" dirty="0" smtClean="0">
                <a:solidFill>
                  <a:srgbClr val="FF0000"/>
                </a:solidFill>
                <a:latin typeface="Arial" pitchFamily="34" charset="0"/>
                <a:cs typeface="Arial" pitchFamily="34" charset="0"/>
              </a:rPr>
              <a:t>مستقبلاً</a:t>
            </a:r>
            <a:r>
              <a:rPr lang="ar-SA" dirty="0" smtClean="0">
                <a:latin typeface="Arial" pitchFamily="34" charset="0"/>
                <a:cs typeface="Arial" pitchFamily="34" charset="0"/>
              </a:rPr>
              <a:t> على أساس الدرجات التي يحصلون عليها من خلال الاختبار.</a:t>
            </a:r>
          </a:p>
          <a:p>
            <a:pPr algn="just">
              <a:buNone/>
              <a:defRPr/>
            </a:pPr>
            <a:r>
              <a:rPr lang="ar-SA" dirty="0" smtClean="0">
                <a:latin typeface="Arial" pitchFamily="34" charset="0"/>
                <a:cs typeface="Arial" pitchFamily="34" charset="0"/>
              </a:rPr>
              <a:t>مثلا : كلية الطب التي تقبل الطلاب الحاصلين على معدلات مرتفعة في شهادة المرحلة الثانوية.</a:t>
            </a:r>
            <a:endParaRPr lang="ar-SA" dirty="0" smtClean="0"/>
          </a:p>
          <a:p>
            <a:endParaRPr lang="ar-SA" dirty="0"/>
          </a:p>
        </p:txBody>
      </p:sp>
      <p:sp>
        <p:nvSpPr>
          <p:cNvPr id="4" name="عنوان 1"/>
          <p:cNvSpPr>
            <a:spLocks noGrp="1"/>
          </p:cNvSpPr>
          <p:nvPr>
            <p:ph type="title"/>
          </p:nvPr>
        </p:nvSpPr>
        <p:spPr>
          <a:xfrm>
            <a:off x="539552" y="692696"/>
            <a:ext cx="8229600" cy="797024"/>
          </a:xfrm>
        </p:spPr>
        <p:txBody>
          <a:bodyPr/>
          <a:lstStyle/>
          <a:p>
            <a:pPr algn="ctr"/>
            <a:r>
              <a:rPr lang="ar-SA" dirty="0" smtClean="0">
                <a:solidFill>
                  <a:srgbClr val="C00000"/>
                </a:solidFill>
              </a:rPr>
              <a:t>أنواع الصدق:</a:t>
            </a:r>
            <a:endParaRPr lang="ar-SA" dirty="0">
              <a:solidFill>
                <a:srgbClr val="C000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692696"/>
            <a:ext cx="8229600" cy="797024"/>
          </a:xfrm>
        </p:spPr>
        <p:txBody>
          <a:bodyPr/>
          <a:lstStyle/>
          <a:p>
            <a:pPr algn="ctr"/>
            <a:r>
              <a:rPr lang="ar-SA" dirty="0" smtClean="0">
                <a:solidFill>
                  <a:srgbClr val="C00000"/>
                </a:solidFill>
              </a:rPr>
              <a:t>العوامل المؤثرة على الصدق:</a:t>
            </a:r>
            <a:endParaRPr lang="ar-SA" dirty="0">
              <a:solidFill>
                <a:srgbClr val="C00000"/>
              </a:solidFill>
            </a:endParaRPr>
          </a:p>
        </p:txBody>
      </p:sp>
      <p:sp>
        <p:nvSpPr>
          <p:cNvPr id="3" name="عنصر نائب للمحتوى 2"/>
          <p:cNvSpPr>
            <a:spLocks noGrp="1"/>
          </p:cNvSpPr>
          <p:nvPr>
            <p:ph idx="1"/>
          </p:nvPr>
        </p:nvSpPr>
        <p:spPr>
          <a:xfrm>
            <a:off x="179512" y="1556792"/>
            <a:ext cx="8712968" cy="5112568"/>
          </a:xfrm>
        </p:spPr>
        <p:txBody>
          <a:bodyPr>
            <a:normAutofit fontScale="92500" lnSpcReduction="10000"/>
          </a:bodyPr>
          <a:lstStyle/>
          <a:p>
            <a:pPr algn="just"/>
            <a:r>
              <a:rPr lang="ar-SA" sz="2400" b="1" u="sng" dirty="0" smtClean="0">
                <a:solidFill>
                  <a:srgbClr val="7030A0"/>
                </a:solidFill>
              </a:rPr>
              <a:t> عوامل تتعلق بالطالب:</a:t>
            </a:r>
          </a:p>
          <a:p>
            <a:pPr algn="just"/>
            <a:r>
              <a:rPr lang="ar-SA" sz="2400" dirty="0" smtClean="0">
                <a:solidFill>
                  <a:schemeClr val="tx1">
                    <a:lumMod val="95000"/>
                    <a:lumOff val="5000"/>
                  </a:schemeClr>
                </a:solidFill>
              </a:rPr>
              <a:t> اضطراب الطالب نفسياً في وقت الاختبار مثل القلق والخوف والارتباك مما يؤثر على نتيجة الطالب لأنه لا تمثل مقدرته العقلية.</a:t>
            </a:r>
          </a:p>
          <a:p>
            <a:pPr algn="just"/>
            <a:r>
              <a:rPr lang="ar-SA" sz="2400" dirty="0" smtClean="0">
                <a:solidFill>
                  <a:schemeClr val="tx1">
                    <a:lumMod val="95000"/>
                    <a:lumOff val="5000"/>
                  </a:schemeClr>
                </a:solidFill>
              </a:rPr>
              <a:t> العادات السيئة في الإجابات كالغش والتخمين أو التورية.</a:t>
            </a:r>
          </a:p>
          <a:p>
            <a:pPr algn="just"/>
            <a:r>
              <a:rPr lang="ar-SA" sz="2400" b="1" u="sng" dirty="0" smtClean="0">
                <a:solidFill>
                  <a:srgbClr val="7030A0"/>
                </a:solidFill>
              </a:rPr>
              <a:t> عوامل تتعلق بالاختبار: </a:t>
            </a:r>
          </a:p>
          <a:p>
            <a:pPr algn="just"/>
            <a:r>
              <a:rPr lang="ar-SA" sz="2400" dirty="0" smtClean="0">
                <a:solidFill>
                  <a:schemeClr val="bg2">
                    <a:lumMod val="10000"/>
                  </a:schemeClr>
                </a:solidFill>
              </a:rPr>
              <a:t> لغة الاختبار إذا كانت أكبر من مستوى قدرات الطلاب، فإنهم سيعجزون عن فهمه.</a:t>
            </a:r>
          </a:p>
          <a:p>
            <a:pPr algn="just"/>
            <a:r>
              <a:rPr lang="ar-SA" sz="2400" dirty="0" smtClean="0">
                <a:solidFill>
                  <a:schemeClr val="bg2">
                    <a:lumMod val="10000"/>
                  </a:schemeClr>
                </a:solidFill>
              </a:rPr>
              <a:t> غموض الأسئلة مما يجعل التفسيرات مختلفة لفهم السؤال.</a:t>
            </a:r>
          </a:p>
          <a:p>
            <a:pPr algn="just"/>
            <a:r>
              <a:rPr lang="ar-SA" sz="2400" dirty="0" smtClean="0">
                <a:solidFill>
                  <a:schemeClr val="bg2">
                    <a:lumMod val="10000"/>
                  </a:schemeClr>
                </a:solidFill>
              </a:rPr>
              <a:t> سهولة الأسئلة أو صعوبتها تؤثر: الاختبار السهل جدا يجعل الطالب يحصل على درجات لا يستحقها كما أن الاختبار الصعب لا يحقق مستوى الطالب الحقيقي للقدرة.</a:t>
            </a:r>
          </a:p>
          <a:p>
            <a:pPr algn="just"/>
            <a:r>
              <a:rPr lang="ar-SA" sz="2400" dirty="0"/>
              <a:t>صياغة الأسئلة بطريحة موحية بالإجابة الصحيحة.</a:t>
            </a:r>
          </a:p>
          <a:p>
            <a:pPr algn="just"/>
            <a:r>
              <a:rPr lang="ar-SA" sz="2400" b="1" u="sng" dirty="0">
                <a:solidFill>
                  <a:srgbClr val="7030A0"/>
                </a:solidFill>
              </a:rPr>
              <a:t> عوامل متعلقة بظروف الاختبار:</a:t>
            </a:r>
          </a:p>
          <a:p>
            <a:pPr algn="just"/>
            <a:r>
              <a:rPr lang="ar-SA" sz="2400" dirty="0">
                <a:solidFill>
                  <a:schemeClr val="tx1">
                    <a:lumMod val="95000"/>
                    <a:lumOff val="5000"/>
                  </a:schemeClr>
                </a:solidFill>
              </a:rPr>
              <a:t> البرودة أو الحرارة الشديدة في قاعة الاختبار أو الإضاءة والضوضاء.</a:t>
            </a:r>
          </a:p>
          <a:p>
            <a:pPr algn="just"/>
            <a:r>
              <a:rPr lang="ar-SA" sz="2400" dirty="0">
                <a:solidFill>
                  <a:schemeClr val="tx1">
                    <a:lumMod val="95000"/>
                    <a:lumOff val="5000"/>
                  </a:schemeClr>
                </a:solidFill>
              </a:rPr>
              <a:t> سوء الطباعة وعدم وضوح الاختبار ووجود أخطاء مطبعية وإملائية.</a:t>
            </a:r>
          </a:p>
          <a:p>
            <a:pPr algn="just"/>
            <a:r>
              <a:rPr lang="ar-SA" sz="2400" dirty="0">
                <a:solidFill>
                  <a:schemeClr val="tx1">
                    <a:lumMod val="95000"/>
                    <a:lumOff val="5000"/>
                  </a:schemeClr>
                </a:solidFill>
              </a:rPr>
              <a:t> عدم وضوح التعليمات.</a:t>
            </a:r>
          </a:p>
          <a:p>
            <a:pPr algn="just"/>
            <a:r>
              <a:rPr lang="ar-SA" sz="2400" dirty="0">
                <a:solidFill>
                  <a:schemeClr val="tx1">
                    <a:lumMod val="95000"/>
                    <a:lumOff val="5000"/>
                  </a:schemeClr>
                </a:solidFill>
              </a:rPr>
              <a:t> عدم مراعاة مستوى الأسئلة بمستوى قدرات الطلاب العقلية</a:t>
            </a:r>
            <a:r>
              <a:rPr lang="ar-SA" sz="2400" dirty="0" smtClean="0">
                <a:solidFill>
                  <a:schemeClr val="tx1">
                    <a:lumMod val="95000"/>
                    <a:lumOff val="5000"/>
                  </a:schemeClr>
                </a:solidFill>
              </a:rPr>
              <a:t>.</a:t>
            </a:r>
            <a:endParaRPr lang="ar-SA" sz="2400" dirty="0">
              <a:solidFill>
                <a:schemeClr val="tx1">
                  <a:lumMod val="95000"/>
                  <a:lumOff val="5000"/>
                </a:schemeClr>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692696"/>
            <a:ext cx="8229600" cy="1066800"/>
          </a:xfrm>
        </p:spPr>
        <p:txBody>
          <a:bodyPr/>
          <a:lstStyle/>
          <a:p>
            <a:pPr algn="ctr"/>
            <a:r>
              <a:rPr lang="ar-SA" dirty="0" smtClean="0"/>
              <a:t>أنواع الثبات:</a:t>
            </a:r>
            <a:endParaRPr lang="ar-SA" dirty="0"/>
          </a:p>
        </p:txBody>
      </p:sp>
      <p:sp>
        <p:nvSpPr>
          <p:cNvPr id="3" name="عنصر نائب للمحتوى 2"/>
          <p:cNvSpPr>
            <a:spLocks noGrp="1"/>
          </p:cNvSpPr>
          <p:nvPr>
            <p:ph idx="1"/>
          </p:nvPr>
        </p:nvSpPr>
        <p:spPr>
          <a:xfrm>
            <a:off x="179512" y="1628800"/>
            <a:ext cx="8712968" cy="4945736"/>
          </a:xfrm>
        </p:spPr>
        <p:txBody>
          <a:bodyPr/>
          <a:lstStyle/>
          <a:p>
            <a:pPr algn="justLow"/>
            <a:r>
              <a:rPr lang="ar-SA" sz="2400" b="1" u="sng" dirty="0" smtClean="0">
                <a:solidFill>
                  <a:srgbClr val="C00000"/>
                </a:solidFill>
              </a:rPr>
              <a:t>( </a:t>
            </a:r>
            <a:r>
              <a:rPr lang="ar-SA" sz="2400" b="1" u="sng" dirty="0" err="1" smtClean="0">
                <a:solidFill>
                  <a:srgbClr val="C00000"/>
                </a:solidFill>
              </a:rPr>
              <a:t>أ</a:t>
            </a:r>
            <a:r>
              <a:rPr lang="ar-SA" sz="2400" b="1" u="sng" dirty="0" smtClean="0">
                <a:solidFill>
                  <a:srgbClr val="C00000"/>
                </a:solidFill>
              </a:rPr>
              <a:t> ) طريقة إعادة الاختبار: </a:t>
            </a:r>
            <a:r>
              <a:rPr lang="ar-SA" sz="2400" dirty="0" smtClean="0">
                <a:solidFill>
                  <a:schemeClr val="tx1">
                    <a:lumMod val="95000"/>
                    <a:lumOff val="5000"/>
                  </a:schemeClr>
                </a:solidFill>
              </a:rPr>
              <a:t>والإجراءات التي يستخدمها الباحث في استخراج معامل الثبات تتمثل في أن يقوم بإعطاء الاختبار الذي يريد معامل ثباته لمجموعة من الأفراد، ثم يصححه ويدون نتائجه، وبعد فاصل زمني يتراوح بين أسبوع إلى أسبوعين يعيد إعطاء الاختبار نفسه للطلبة أنفسهم، وضمن ظروف متشابهة ثم يصححه حسب القواعد نفسها ويدون نتائجه وأخيراً يحسب معامل الارتباط بين درجات التلاميذ في المرة الأولى، ودرجاتهم في المرة الثانية، ويسمى معامل الارتباط الذي نحصل عليه بهذه الطريقة عامل الثبات.</a:t>
            </a:r>
          </a:p>
          <a:p>
            <a:pPr algn="justLow"/>
            <a:r>
              <a:rPr lang="ar-SA" sz="2400" b="1" u="sng" dirty="0" smtClean="0">
                <a:solidFill>
                  <a:srgbClr val="C00000"/>
                </a:solidFill>
              </a:rPr>
              <a:t>ب- طريقة معامل الاتساق الداخلي: </a:t>
            </a:r>
            <a:r>
              <a:rPr lang="ar-SA" sz="2400" dirty="0" smtClean="0">
                <a:solidFill>
                  <a:schemeClr val="tx1">
                    <a:lumMod val="95000"/>
                    <a:lumOff val="5000"/>
                  </a:schemeClr>
                </a:solidFill>
              </a:rPr>
              <a:t>يتلخص في تطبيق الاختبار مرة واحدة وبيان مدى اتساق الاستجابات لكل البنود وتسمى الدرجة الكلية للثبات (معامل ألفا </a:t>
            </a:r>
            <a:r>
              <a:rPr lang="ar-SA" sz="2400" dirty="0" err="1" smtClean="0">
                <a:solidFill>
                  <a:schemeClr val="tx1">
                    <a:lumMod val="95000"/>
                    <a:lumOff val="5000"/>
                  </a:schemeClr>
                </a:solidFill>
              </a:rPr>
              <a:t>كرونباخ</a:t>
            </a:r>
            <a:r>
              <a:rPr lang="ar-SA" sz="2400" dirty="0" smtClean="0">
                <a:solidFill>
                  <a:schemeClr val="tx1">
                    <a:lumMod val="95000"/>
                    <a:lumOff val="5000"/>
                  </a:schemeClr>
                </a:solidFill>
              </a:rPr>
              <a:t>).</a:t>
            </a:r>
          </a:p>
          <a:p>
            <a:pPr algn="justLow"/>
            <a:endParaRPr lang="en-US" sz="2400" dirty="0" smtClean="0">
              <a:solidFill>
                <a:schemeClr val="tx1">
                  <a:lumMod val="95000"/>
                  <a:lumOff val="5000"/>
                </a:schemeClr>
              </a:solidFill>
            </a:endParaRPr>
          </a:p>
          <a:p>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1340768"/>
            <a:ext cx="8712968" cy="5233768"/>
          </a:xfrm>
        </p:spPr>
        <p:txBody>
          <a:bodyPr>
            <a:normAutofit fontScale="85000" lnSpcReduction="10000"/>
          </a:bodyPr>
          <a:lstStyle/>
          <a:p>
            <a:pPr algn="justLow">
              <a:buNone/>
              <a:defRPr/>
            </a:pPr>
            <a:r>
              <a:rPr lang="ar-SA" b="1" u="sng" dirty="0" smtClean="0">
                <a:solidFill>
                  <a:srgbClr val="C00000"/>
                </a:solidFill>
              </a:rPr>
              <a:t>ج- طريقة الصور المتكافئة</a:t>
            </a:r>
            <a:r>
              <a:rPr lang="en-US" b="1" u="sng" dirty="0" smtClean="0">
                <a:solidFill>
                  <a:srgbClr val="C00000"/>
                </a:solidFill>
              </a:rPr>
              <a:t> :</a:t>
            </a:r>
            <a:endParaRPr lang="ar-SA" b="1" u="sng" dirty="0" smtClean="0">
              <a:solidFill>
                <a:srgbClr val="C00000"/>
              </a:solidFill>
            </a:endParaRPr>
          </a:p>
          <a:p>
            <a:pPr algn="justLow">
              <a:buNone/>
              <a:defRPr/>
            </a:pPr>
            <a:r>
              <a:rPr lang="ar-SA" dirty="0" smtClean="0">
                <a:solidFill>
                  <a:schemeClr val="tx1">
                    <a:lumMod val="95000"/>
                    <a:lumOff val="5000"/>
                  </a:schemeClr>
                </a:solidFill>
              </a:rPr>
              <a:t>تعتبر الصور المتكافئة للاختبار نماذج بنيت طبقاً لمواصفات واحدة، ولكنها تألفت من عينات مستقلة، من منطقة سلوك محددة. وعلى هذا فإن اختبارين متكافئين للقراءة، يجب أن يتضمنا أسئلة لها الصعوبة نفسها، ويسأل فيها نفس النوع نفسه من الأسئلة. إذا كان لدينا صورتان من الاختبار، فيمكننا أن نطبق إحدى الصورتين ثم نتبعها بالأخرى. وبحساب الارتباط بين الصورتين، نحصل على معامل مناسب للثبات</a:t>
            </a:r>
            <a:r>
              <a:rPr lang="en-US" dirty="0" smtClean="0">
                <a:solidFill>
                  <a:schemeClr val="tx1">
                    <a:lumMod val="95000"/>
                    <a:lumOff val="5000"/>
                  </a:schemeClr>
                </a:solidFill>
              </a:rPr>
              <a:t>. </a:t>
            </a:r>
            <a:endParaRPr lang="ar-SA" dirty="0" smtClean="0">
              <a:solidFill>
                <a:schemeClr val="tx1">
                  <a:lumMod val="95000"/>
                  <a:lumOff val="5000"/>
                </a:schemeClr>
              </a:solidFill>
            </a:endParaRPr>
          </a:p>
          <a:p>
            <a:pPr marL="457200" indent="-457200" algn="just">
              <a:buNone/>
              <a:defRPr/>
            </a:pPr>
            <a:r>
              <a:rPr lang="ar-SA" b="1" u="sng" dirty="0" smtClean="0">
                <a:solidFill>
                  <a:srgbClr val="C00000"/>
                </a:solidFill>
              </a:rPr>
              <a:t>د-طريقة التجزئة النصفية</a:t>
            </a:r>
            <a:r>
              <a:rPr lang="en-US" b="1" u="sng" dirty="0" smtClean="0">
                <a:solidFill>
                  <a:srgbClr val="C00000"/>
                </a:solidFill>
              </a:rPr>
              <a:t> :</a:t>
            </a:r>
            <a:endParaRPr lang="ar-SA" b="1" u="sng" dirty="0" smtClean="0">
              <a:solidFill>
                <a:srgbClr val="C00000"/>
              </a:solidFill>
            </a:endParaRPr>
          </a:p>
          <a:p>
            <a:pPr marL="457200" indent="-457200" algn="just">
              <a:buNone/>
              <a:defRPr/>
            </a:pPr>
            <a:r>
              <a:rPr lang="ar-SA" dirty="0" smtClean="0">
                <a:solidFill>
                  <a:srgbClr val="00B050"/>
                </a:solidFill>
              </a:rPr>
              <a:t>    </a:t>
            </a:r>
            <a:r>
              <a:rPr lang="ar-SA" dirty="0" smtClean="0">
                <a:solidFill>
                  <a:schemeClr val="tx1">
                    <a:lumMod val="95000"/>
                    <a:lumOff val="5000"/>
                  </a:schemeClr>
                </a:solidFill>
              </a:rPr>
              <a:t>قد يكون من الصعب على الباحث أن يطبق اختبارين متكافئين على التلاميذ، أو قد يتعذر عليه فحص الطلبة مرتين في الاختبار نفسه. لذلك يتم اللجوء إلى تقسيم الاختبار إلى نصفين، يفترض أنهما متكافئين. ومن الممكن تجميع نصفي الاختبار على أساس تفحص دقيق للمحتوى والصعوبة لكل فقرة، وبذلك جهد منظم لموازنة المحتوى ومستوى الصعوبة في النصفين. ولكن الطريقة الأبسط، والتي يكثر استخدامها، هي وضع الأسئلة ذات الأرقام الفردية في النصف الأول والزوجية في النصف الثاني، وحساب الارتباطات بين النصفين، هو معامل الثبات في هذا الاختبار، ويلاحظ أن التجزئة مرتبطة فقط بتصحيح الاختبار، أما تطبيقه فيتم مرة واحدة</a:t>
            </a:r>
            <a:r>
              <a:rPr lang="en-US" dirty="0" smtClean="0">
                <a:solidFill>
                  <a:schemeClr val="tx1">
                    <a:lumMod val="95000"/>
                    <a:lumOff val="5000"/>
                  </a:schemeClr>
                </a:solidFill>
              </a:rPr>
              <a:t>.</a:t>
            </a:r>
            <a:endParaRPr lang="ar-SA" dirty="0" smtClean="0">
              <a:solidFill>
                <a:schemeClr val="tx1">
                  <a:lumMod val="95000"/>
                  <a:lumOff val="5000"/>
                </a:schemeClr>
              </a:solidFill>
            </a:endParaRPr>
          </a:p>
          <a:p>
            <a:endParaRPr lang="ar-SA" dirty="0"/>
          </a:p>
        </p:txBody>
      </p:sp>
      <p:sp>
        <p:nvSpPr>
          <p:cNvPr id="4" name="عنوان 1"/>
          <p:cNvSpPr>
            <a:spLocks noGrp="1"/>
          </p:cNvSpPr>
          <p:nvPr>
            <p:ph type="title"/>
          </p:nvPr>
        </p:nvSpPr>
        <p:spPr>
          <a:xfrm>
            <a:off x="467544" y="692696"/>
            <a:ext cx="8229600" cy="720080"/>
          </a:xfrm>
        </p:spPr>
        <p:txBody>
          <a:bodyPr/>
          <a:lstStyle/>
          <a:p>
            <a:pPr algn="ctr"/>
            <a:r>
              <a:rPr lang="ar-SA" dirty="0" smtClean="0"/>
              <a:t>أنواع الثبات:</a:t>
            </a:r>
            <a:endParaRPr lang="ar-S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حضري">
  <a:themeElements>
    <a:clrScheme name="حضري">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حضري">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حضري">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223</TotalTime>
  <Words>980</Words>
  <Application>Microsoft Office PowerPoint</Application>
  <PresentationFormat>عرض على الشاشة (3:4)‏</PresentationFormat>
  <Paragraphs>60</Paragraphs>
  <Slides>10</Slides>
  <Notes>0</Notes>
  <HiddenSlides>0</HiddenSlides>
  <MMClips>0</MMClips>
  <ScaleCrop>false</ScaleCrop>
  <HeadingPairs>
    <vt:vector size="4" baseType="variant">
      <vt:variant>
        <vt:lpstr>سمة</vt:lpstr>
      </vt:variant>
      <vt:variant>
        <vt:i4>1</vt:i4>
      </vt:variant>
      <vt:variant>
        <vt:lpstr>عناوين الشرائح</vt:lpstr>
      </vt:variant>
      <vt:variant>
        <vt:i4>10</vt:i4>
      </vt:variant>
    </vt:vector>
  </HeadingPairs>
  <TitlesOfParts>
    <vt:vector size="11" baseType="lpstr">
      <vt:lpstr>حضري</vt:lpstr>
      <vt:lpstr>مواصفات الاختبار الجيد</vt:lpstr>
      <vt:lpstr>الصفات الأساسية الضرورية للاختبار الجيد </vt:lpstr>
      <vt:lpstr>كيف نحقق الموضوعية؟</vt:lpstr>
      <vt:lpstr>أنواع الصدق:</vt:lpstr>
      <vt:lpstr>أنواع الصدق:</vt:lpstr>
      <vt:lpstr>أنواع الصدق:</vt:lpstr>
      <vt:lpstr>العوامل المؤثرة على الصدق:</vt:lpstr>
      <vt:lpstr>أنواع الثبات:</vt:lpstr>
      <vt:lpstr>أنواع الثبات:</vt:lpstr>
      <vt:lpstr>العوامل المؤثرة على الثبات</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مواصفات الاختبار الجيد</dc:title>
  <dc:creator>مرحبا</dc:creator>
  <cp:lastModifiedBy>shr</cp:lastModifiedBy>
  <cp:revision>8</cp:revision>
  <dcterms:created xsi:type="dcterms:W3CDTF">2016-04-18T19:58:09Z</dcterms:created>
  <dcterms:modified xsi:type="dcterms:W3CDTF">2016-05-09T21:36:39Z</dcterms:modified>
</cp:coreProperties>
</file>