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10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829761"/>
          </a:xfrm>
        </p:spPr>
        <p:txBody>
          <a:bodyPr/>
          <a:lstStyle/>
          <a:p>
            <a:pPr algn="ctr"/>
            <a:r>
              <a:rPr lang="ar-SA" dirty="0" smtClean="0"/>
              <a:t>الفصل الأول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600" dirty="0" smtClean="0"/>
              <a:t>علم الاجتماع السياحي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59495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 تعريف علم الاجتماع السياحي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/>
              <a:t> وأهدافه علم الاجتماع السياحي.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محاور المحاضرة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36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marR="5715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endParaRPr lang="ar-SA" sz="2800" dirty="0" smtClean="0">
              <a:solidFill>
                <a:srgbClr val="000000"/>
              </a:solidFill>
              <a:latin typeface="Arial"/>
              <a:ea typeface="Arial"/>
              <a:cs typeface="Times New Roman"/>
            </a:endParaRPr>
          </a:p>
          <a:p>
            <a:pPr marL="57150" marR="5715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sz="2800" dirty="0" err="1" smtClean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ھو</a:t>
            </a: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فرع من فروع علم الاجتماع العام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یھتم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بدراسة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الظاھرة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والمجتمع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وما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یتعلق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بھما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من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ظواھر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ومشكلات وعلاقات وخدمات وتفاعلات... الخ .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ویعتبر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علم الاجتماع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السیاحي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من أحدث فروع علم الاجتماع نشأةً،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حیث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یدرس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في بعض الجامعات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العالمیة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وبعض الجامعات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الإقلیمیة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والمحلیة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حدیثاً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</a:t>
            </a:r>
            <a:endParaRPr lang="en-US" sz="24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109728" indent="0" algn="r" rtl="1">
              <a:buNone/>
            </a:pPr>
            <a:endParaRPr lang="ar-S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علم الاجتماع السياحي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26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§"/>
            </a:pPr>
            <a:r>
              <a:rPr lang="ar-SA" dirty="0"/>
              <a:t>أهدافه:-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/>
              <a:t>تقدير التأثير الاجتماعي المفرط الذي تسفر عنه الخبرات السياحة على الفرد و الاسرة والمجتمع كوحدة متكاملة. وخاصة في المجتمع المضيف.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/>
              <a:t>ادراك ان السكان والاهالي قد يستاؤون من الحضور الزائرين، وخاصة بأعداد كبيرة. ايضا ادراك ان </a:t>
            </a:r>
            <a:r>
              <a:rPr lang="ar-SA" dirty="0" err="1"/>
              <a:t>تاثير</a:t>
            </a:r>
            <a:r>
              <a:rPr lang="ar-SA" dirty="0"/>
              <a:t> هؤلاء الزوار قد يكون غير مرغوب فيه وضارا اجتماعيا او اقتصاديا</a:t>
            </a:r>
            <a:r>
              <a:rPr lang="ar-SA" dirty="0" smtClean="0"/>
              <a:t>.</a:t>
            </a:r>
          </a:p>
          <a:p>
            <a:pPr algn="r" rtl="1">
              <a:buFont typeface="Wingdings" pitchFamily="2" charset="2"/>
              <a:buChar char="ü"/>
            </a:pP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rgbClr val="464646"/>
                </a:solidFill>
              </a:rPr>
              <a:t>علم الاجتماع السياحي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51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/>
          <a:lstStyle/>
          <a:p>
            <a:pPr lvl="0" algn="r" rtl="1">
              <a:buClr>
                <a:srgbClr val="2DA2BF"/>
              </a:buClr>
              <a:buFont typeface="Wingdings" pitchFamily="2" charset="2"/>
              <a:buChar char="ü"/>
            </a:pPr>
            <a:endParaRPr lang="ar-SA" sz="2500" dirty="0" smtClean="0">
              <a:solidFill>
                <a:prstClr val="black"/>
              </a:solidFill>
            </a:endParaRPr>
          </a:p>
          <a:p>
            <a:pPr lvl="0" algn="r" rtl="1">
              <a:buClr>
                <a:srgbClr val="2DA2BF"/>
              </a:buClr>
              <a:buFont typeface="Wingdings" pitchFamily="2" charset="2"/>
              <a:buChar char="ü"/>
            </a:pPr>
            <a:endParaRPr lang="ar-SA" sz="2500" dirty="0">
              <a:solidFill>
                <a:prstClr val="black"/>
              </a:solidFill>
            </a:endParaRPr>
          </a:p>
          <a:p>
            <a:pPr lvl="0" algn="r" rtl="1">
              <a:buClr>
                <a:srgbClr val="2DA2BF"/>
              </a:buClr>
              <a:buFont typeface="Wingdings" pitchFamily="2" charset="2"/>
              <a:buChar char="ü"/>
            </a:pPr>
            <a:r>
              <a:rPr lang="ar-SA" sz="2500" dirty="0" smtClean="0">
                <a:solidFill>
                  <a:prstClr val="black"/>
                </a:solidFill>
              </a:rPr>
              <a:t>اكتشاف </a:t>
            </a:r>
            <a:r>
              <a:rPr lang="ar-SA" sz="2500" dirty="0">
                <a:solidFill>
                  <a:prstClr val="black"/>
                </a:solidFill>
              </a:rPr>
              <a:t>ان انماط السفر تتغير مع تغير خصائص الحياة والطبقات الاجتماعية</a:t>
            </a:r>
            <a:r>
              <a:rPr lang="ar-SA" sz="2500" dirty="0" smtClean="0">
                <a:solidFill>
                  <a:prstClr val="black"/>
                </a:solidFill>
              </a:rPr>
              <a:t>.</a:t>
            </a:r>
          </a:p>
          <a:p>
            <a:pPr marL="109728" lvl="0" indent="0" algn="r" rtl="1">
              <a:buClr>
                <a:srgbClr val="2DA2BF"/>
              </a:buClr>
              <a:buNone/>
            </a:pPr>
            <a:endParaRPr lang="ar-SA" sz="2500" dirty="0">
              <a:solidFill>
                <a:prstClr val="black"/>
              </a:solidFill>
            </a:endParaRPr>
          </a:p>
          <a:p>
            <a:pPr lvl="0" algn="r" rtl="1">
              <a:buClr>
                <a:srgbClr val="2DA2BF"/>
              </a:buClr>
              <a:buFont typeface="Wingdings" pitchFamily="2" charset="2"/>
              <a:buChar char="ü"/>
            </a:pPr>
            <a:r>
              <a:rPr lang="ar-SA" sz="2500" dirty="0">
                <a:solidFill>
                  <a:prstClr val="black"/>
                </a:solidFill>
              </a:rPr>
              <a:t>التالف مع مفهوم السياحة الاجتماعية واهميها في مختلف الدول</a:t>
            </a:r>
            <a:r>
              <a:rPr lang="ar-SA" sz="2500" dirty="0" smtClean="0">
                <a:solidFill>
                  <a:prstClr val="black"/>
                </a:solidFill>
              </a:rPr>
              <a:t>.</a:t>
            </a:r>
          </a:p>
          <a:p>
            <a:pPr marL="109728" lvl="0" indent="0" algn="r" rtl="1">
              <a:buClr>
                <a:srgbClr val="2DA2BF"/>
              </a:buClr>
              <a:buNone/>
            </a:pPr>
            <a:endParaRPr lang="ar-SA" sz="2500" dirty="0">
              <a:solidFill>
                <a:prstClr val="black"/>
              </a:solidFill>
            </a:endParaRPr>
          </a:p>
          <a:p>
            <a:pPr lvl="0" algn="r" rtl="1">
              <a:buClr>
                <a:srgbClr val="2DA2BF"/>
              </a:buClr>
              <a:buFont typeface="Wingdings" pitchFamily="2" charset="2"/>
              <a:buChar char="ü"/>
            </a:pPr>
            <a:r>
              <a:rPr lang="ar-SA" sz="2500" dirty="0">
                <a:solidFill>
                  <a:prstClr val="black"/>
                </a:solidFill>
              </a:rPr>
              <a:t>ملاحظة ان هنالك اربع درجات قصوى تتصل بأفضليات السفر للسائحين الدوليين، ايضا تحديد علماء الاجتماع الاربعة نماذج شخصية من ادوار السائحين العالميين.</a:t>
            </a:r>
            <a:endParaRPr lang="en-US" sz="2500" dirty="0">
              <a:solidFill>
                <a:prstClr val="black"/>
              </a:solidFill>
            </a:endParaRPr>
          </a:p>
          <a:p>
            <a:pPr marL="109728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1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809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ar-SA" sz="8800" dirty="0" smtClean="0"/>
              <a:t>انتهت المحاضرة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696431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174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الفصل الأول </vt:lpstr>
      <vt:lpstr>محاور المحاضرة</vt:lpstr>
      <vt:lpstr>علم الاجتماع السياحي</vt:lpstr>
      <vt:lpstr>علم الاجتماع السياحي</vt:lpstr>
      <vt:lpstr>PowerPoint Presentation</vt:lpstr>
      <vt:lpstr>انتهت المحاضرة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</dc:title>
  <dc:creator>Saif</dc:creator>
  <cp:lastModifiedBy>Windows User</cp:lastModifiedBy>
  <cp:revision>11</cp:revision>
  <dcterms:created xsi:type="dcterms:W3CDTF">2018-02-04T21:46:51Z</dcterms:created>
  <dcterms:modified xsi:type="dcterms:W3CDTF">2019-02-04T09:34:36Z</dcterms:modified>
</cp:coreProperties>
</file>