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63" r:id="rId4"/>
    <p:sldId id="257" r:id="rId5"/>
    <p:sldId id="258" r:id="rId6"/>
    <p:sldId id="259" r:id="rId7"/>
    <p:sldId id="267" r:id="rId8"/>
    <p:sldId id="269" r:id="rId9"/>
    <p:sldId id="268" r:id="rId10"/>
    <p:sldId id="270" r:id="rId11"/>
    <p:sldId id="265" r:id="rId12"/>
    <p:sldId id="264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32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30DDA3-784C-4FEA-844A-3AFB47B65CEA}" type="datetimeFigureOut">
              <a:rPr lang="ar-SA" smtClean="0"/>
              <a:t>22/11/36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54A085-DC41-4753-9C10-2B64365992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162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66FA9B-D5DF-4BCD-838A-12120762749B}" type="datetime1">
              <a:rPr lang="ar-SA" smtClean="0"/>
              <a:t>22/11/36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B72E-D9E2-4FF7-86A1-D76F6B06CB14}" type="datetime1">
              <a:rPr lang="ar-SA" smtClean="0"/>
              <a:t>22/11/36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4F3A-40B8-4C22-8F7F-D8FA9C6A21D1}" type="datetime1">
              <a:rPr lang="ar-SA" smtClean="0"/>
              <a:t>22/11/36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19D-8237-4BF7-8D20-6B764C505C62}" type="datetime1">
              <a:rPr lang="ar-SA" smtClean="0"/>
              <a:t>22/11/36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3DF5-9D9A-4A76-B5E0-E3F7FA5AC605}" type="datetime1">
              <a:rPr lang="ar-SA" smtClean="0"/>
              <a:t>22/11/36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3C53-B853-4ED1-B2FB-143C9DB7B45A}" type="datetime1">
              <a:rPr lang="ar-SA" smtClean="0"/>
              <a:t>22/11/36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838-EAFD-4054-972B-8DFE158C17A1}" type="datetime1">
              <a:rPr lang="ar-SA" smtClean="0"/>
              <a:t>22/11/36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134-A109-46D9-832A-252E5EA48C38}" type="datetime1">
              <a:rPr lang="ar-SA" smtClean="0"/>
              <a:t>22/11/36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66E-C159-4FDA-9378-D3311356F59B}" type="datetime1">
              <a:rPr lang="ar-SA" smtClean="0"/>
              <a:t>22/11/36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011-5969-47E8-8CF2-86F70464C42B}" type="datetime1">
              <a:rPr lang="ar-SA" smtClean="0"/>
              <a:t>22/11/36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742E-89CF-4424-9D71-425CD348971A}" type="datetime1">
              <a:rPr lang="ar-SA" smtClean="0"/>
              <a:t>22/11/36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C452BE0-4E03-446D-9F52-87A4F5D5A2D1}" type="datetime1">
              <a:rPr lang="ar-SA" smtClean="0"/>
              <a:t>22/11/36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AutoShape 2" descr="نتيجة بحث الصور عن الروابط الاجتماعي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AutoShape 4" descr="نتيجة بحث الصور عن الروابط الاجتماعية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30" name="Picture 6" descr="http://www.aleqt.com/a/169885_342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colorTemperature colorTemp="5100"/>
                    </a14:imgEffect>
                    <a14:imgEffect>
                      <a14:saturation sat="164000"/>
                    </a14:imgEffect>
                    <a14:imgEffect>
                      <a14:brightnessContrast bright="8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3067"/>
            <a:ext cx="9075738" cy="4292197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57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539552" y="312738"/>
            <a:ext cx="7992888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الأولى من مقرر الإسلام وبناء المجتمع  </a:t>
            </a:r>
          </a:p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مقدمات ... أسباب تقوية الروابط الاجتماعية 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325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ahaonline.com/media/images/articles/studies/socmesielaatshi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332656"/>
            <a:ext cx="4229100" cy="310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364502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السبب الخامس: تشريع الإسلام للتكافل الاجتماعي </a:t>
            </a:r>
            <a:r>
              <a:rPr lang="ar-SA" dirty="0" smtClean="0">
                <a:solidFill>
                  <a:srgbClr val="C00000"/>
                </a:solidFill>
              </a:rPr>
              <a:t>( محذوف)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9324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ahaonline.com/media/images/articles/studies/socmesielaatshi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4653135"/>
            <a:ext cx="2985667" cy="21921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024744" cy="4032448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>
                <a:solidFill>
                  <a:srgbClr val="C00000"/>
                </a:solidFill>
                <a:cs typeface="Mudir MT" pitchFamily="2" charset="-78"/>
              </a:rPr>
              <a:t>المجتمع يعيش في روح الإنسان ودمه، كيف يمكن أن </a:t>
            </a:r>
            <a:r>
              <a:rPr lang="ar-SA" dirty="0" smtClean="0">
                <a:solidFill>
                  <a:srgbClr val="C00000"/>
                </a:solidFill>
                <a:cs typeface="Mudir MT" pitchFamily="2" charset="-78"/>
              </a:rPr>
              <a:t>تساهمي </a:t>
            </a:r>
            <a:r>
              <a:rPr lang="ar-SA" dirty="0">
                <a:solidFill>
                  <a:srgbClr val="C00000"/>
                </a:solidFill>
                <a:cs typeface="Mudir MT" pitchFamily="2" charset="-78"/>
              </a:rPr>
              <a:t>في إصلاح المجتمع ودفعه نحو الخير والسعادة، </a:t>
            </a:r>
            <a:r>
              <a:rPr lang="ar-SA" dirty="0" smtClean="0">
                <a:solidFill>
                  <a:srgbClr val="C00000"/>
                </a:solidFill>
                <a:cs typeface="Mudir MT" pitchFamily="2" charset="-78"/>
              </a:rPr>
              <a:t>شاركينا </a:t>
            </a:r>
            <a:r>
              <a:rPr lang="ar-SA" dirty="0">
                <a:solidFill>
                  <a:srgbClr val="C00000"/>
                </a:solidFill>
                <a:cs typeface="Mudir MT" pitchFamily="2" charset="-78"/>
              </a:rPr>
              <a:t>ببعض المجالات التي </a:t>
            </a:r>
            <a:r>
              <a:rPr lang="ar-SA" dirty="0" smtClean="0">
                <a:solidFill>
                  <a:srgbClr val="C00000"/>
                </a:solidFill>
                <a:cs typeface="Mudir MT" pitchFamily="2" charset="-78"/>
              </a:rPr>
              <a:t>ترين </a:t>
            </a:r>
            <a:r>
              <a:rPr lang="ar-SA" dirty="0">
                <a:solidFill>
                  <a:srgbClr val="C00000"/>
                </a:solidFill>
                <a:cs typeface="Mudir MT" pitchFamily="2" charset="-78"/>
              </a:rPr>
              <a:t>نفسك </a:t>
            </a:r>
            <a:r>
              <a:rPr lang="ar-SA" dirty="0" smtClean="0">
                <a:solidFill>
                  <a:srgbClr val="C00000"/>
                </a:solidFill>
                <a:cs typeface="Mudir MT" pitchFamily="2" charset="-78"/>
              </a:rPr>
              <a:t>في المساهمة في </a:t>
            </a:r>
            <a:r>
              <a:rPr lang="ar-SA" dirty="0">
                <a:solidFill>
                  <a:srgbClr val="C00000"/>
                </a:solidFill>
                <a:cs typeface="Mudir MT" pitchFamily="2" charset="-78"/>
              </a:rPr>
              <a:t>الإصلاح من خلالها:</a:t>
            </a:r>
            <a:r>
              <a:rPr lang="en-US" dirty="0">
                <a:solidFill>
                  <a:srgbClr val="C00000"/>
                </a:solidFill>
                <a:cs typeface="Mudir MT" pitchFamily="2" charset="-78"/>
              </a:rPr>
              <a:t/>
            </a:r>
            <a:br>
              <a:rPr lang="en-US" dirty="0">
                <a:solidFill>
                  <a:srgbClr val="C00000"/>
                </a:solidFill>
                <a:cs typeface="Mudir MT" pitchFamily="2" charset="-78"/>
              </a:rPr>
            </a:br>
            <a:endParaRPr lang="ar-SA" dirty="0">
              <a:solidFill>
                <a:srgbClr val="C00000"/>
              </a:solidFill>
              <a:cs typeface="Mudir MT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398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C00000"/>
                </a:solidFill>
                <a:cs typeface="Mudir MT" pitchFamily="2" charset="-78"/>
              </a:rPr>
              <a:t>في المحاضرة القادمة: أهم المشكلات الاجتماعية وسبل الوقاية منها وعلاجها</a:t>
            </a:r>
            <a:endParaRPr lang="ar-SA" dirty="0">
              <a:solidFill>
                <a:srgbClr val="C00000"/>
              </a:solidFill>
              <a:cs typeface="Mudir MT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إعداد عروض مع تحضير المحاضرة:</a:t>
            </a:r>
          </a:p>
          <a:p>
            <a:r>
              <a:rPr lang="ar-SA" dirty="0" smtClean="0"/>
              <a:t>تقسيم الدرس خمس مجموعات:</a:t>
            </a:r>
          </a:p>
          <a:p>
            <a:r>
              <a:rPr lang="ar-SA" dirty="0" smtClean="0"/>
              <a:t>المجموعة الأولى: (مشكلة الانحراف)</a:t>
            </a:r>
          </a:p>
          <a:p>
            <a:r>
              <a:rPr lang="ar-SA" dirty="0" smtClean="0"/>
              <a:t>المجموعة الثانية: (مشكلة وسائل الإعلام).</a:t>
            </a:r>
          </a:p>
          <a:p>
            <a:r>
              <a:rPr lang="ar-SA" dirty="0" smtClean="0"/>
              <a:t>المجموعة الثالثة: ( ضعف الصلة بالعلماء)</a:t>
            </a:r>
          </a:p>
          <a:p>
            <a:r>
              <a:rPr lang="ar-SA" dirty="0" smtClean="0"/>
              <a:t>المجموعة الرابعة: (فشو الفواحش الجنسية)</a:t>
            </a:r>
          </a:p>
          <a:p>
            <a:r>
              <a:rPr lang="ar-SA" dirty="0" smtClean="0"/>
              <a:t>المجموعة الخامسة: (فشو الفواحش الصحية/ الفواحش المالية)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6749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.al-7up.com/imgcache/2013/04/15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القسم الأول من الكتاب: المجتمع المسلم</a:t>
            </a:r>
          </a:p>
          <a:p>
            <a:r>
              <a:rPr lang="ar-SA" sz="2800" dirty="0" smtClean="0">
                <a:solidFill>
                  <a:srgbClr val="FF0000"/>
                </a:solidFill>
                <a:cs typeface="Mudir MT" pitchFamily="2" charset="-78"/>
              </a:rPr>
              <a:t>الفصل الأول: مفهوم المجتمع المسلم</a:t>
            </a:r>
          </a:p>
          <a:p>
            <a:r>
              <a:rPr lang="ar-SA" sz="2400" dirty="0" smtClean="0">
                <a:cs typeface="Mudir MT" pitchFamily="2" charset="-78"/>
              </a:rPr>
              <a:t>تعريف المجتمع </a:t>
            </a:r>
          </a:p>
          <a:p>
            <a:r>
              <a:rPr lang="ar-SA" sz="2400" dirty="0" smtClean="0">
                <a:cs typeface="Mudir MT" pitchFamily="2" charset="-78"/>
              </a:rPr>
              <a:t>تعريف الجماعة</a:t>
            </a:r>
          </a:p>
          <a:p>
            <a:r>
              <a:rPr lang="ar-SA" sz="2400" dirty="0" smtClean="0">
                <a:cs typeface="Mudir MT" pitchFamily="2" charset="-78"/>
              </a:rPr>
              <a:t>تعريف الأمة</a:t>
            </a:r>
          </a:p>
          <a:p>
            <a:r>
              <a:rPr lang="ar-SA" sz="2800" dirty="0" smtClean="0">
                <a:solidFill>
                  <a:srgbClr val="FF0000"/>
                </a:solidFill>
                <a:cs typeface="Mudir MT" pitchFamily="2" charset="-78"/>
              </a:rPr>
              <a:t>الفصل الثاني: أسس بناء المجتمع وعناية الإسلام به</a:t>
            </a:r>
          </a:p>
          <a:p>
            <a:r>
              <a:rPr lang="ar-SA" sz="2800" dirty="0" smtClean="0">
                <a:cs typeface="Mudir MT" pitchFamily="2" charset="-78"/>
              </a:rPr>
              <a:t>1. </a:t>
            </a:r>
            <a:r>
              <a:rPr lang="ar-SA" sz="2400" dirty="0" smtClean="0">
                <a:cs typeface="Mudir MT" pitchFamily="2" charset="-78"/>
              </a:rPr>
              <a:t>الإنسان.</a:t>
            </a:r>
          </a:p>
          <a:p>
            <a:r>
              <a:rPr lang="ar-SA" sz="2400" dirty="0" smtClean="0">
                <a:cs typeface="Mudir MT" pitchFamily="2" charset="-78"/>
              </a:rPr>
              <a:t>2. الروابط الاجتماعية</a:t>
            </a:r>
          </a:p>
          <a:p>
            <a:r>
              <a:rPr lang="ar-SA" sz="2400" dirty="0" smtClean="0">
                <a:cs typeface="Mudir MT" pitchFamily="2" charset="-78"/>
              </a:rPr>
              <a:t>3. الضبط الاجتماعي.</a:t>
            </a:r>
          </a:p>
          <a:p>
            <a:r>
              <a:rPr lang="ar-SA" sz="2400" dirty="0" smtClean="0">
                <a:cs typeface="Mudir MT" pitchFamily="2" charset="-78"/>
              </a:rPr>
              <a:t>4. الأرض</a:t>
            </a:r>
          </a:p>
          <a:p>
            <a:pPr marL="0" indent="0">
              <a:buNone/>
            </a:pPr>
            <a:endParaRPr lang="ar-SA" sz="2800" dirty="0">
              <a:cs typeface="Mudir MT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539552" y="349837"/>
            <a:ext cx="799288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في الفصول السابقة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833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.al-7up.com/imgcache/2013/04/15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2800" dirty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القسم الأول من الكتاب: المجتمع المسلم</a:t>
            </a:r>
          </a:p>
          <a:p>
            <a:r>
              <a:rPr lang="ar-SA" sz="2800" dirty="0">
                <a:solidFill>
                  <a:srgbClr val="FF0000"/>
                </a:solidFill>
                <a:cs typeface="Mudir MT" pitchFamily="2" charset="-78"/>
              </a:rPr>
              <a:t>الفصل الثالث: سمات المجتمع الإسلامي</a:t>
            </a:r>
          </a:p>
          <a:p>
            <a:r>
              <a:rPr lang="ar-SA" sz="2400" dirty="0">
                <a:cs typeface="Mudir MT" pitchFamily="2" charset="-78"/>
              </a:rPr>
              <a:t>1. مجتمع ملتزم</a:t>
            </a:r>
          </a:p>
          <a:p>
            <a:r>
              <a:rPr lang="ar-SA" sz="2400" dirty="0">
                <a:cs typeface="Mudir MT" pitchFamily="2" charset="-78"/>
              </a:rPr>
              <a:t>2. مجتمع جاد</a:t>
            </a:r>
          </a:p>
          <a:p>
            <a:r>
              <a:rPr lang="ar-SA" sz="2400" dirty="0">
                <a:cs typeface="Mudir MT" pitchFamily="2" charset="-78"/>
              </a:rPr>
              <a:t>3. مجتمع متسامح</a:t>
            </a:r>
          </a:p>
          <a:p>
            <a:r>
              <a:rPr lang="ar-SA" sz="2400" dirty="0">
                <a:cs typeface="Mudir MT" pitchFamily="2" charset="-78"/>
              </a:rPr>
              <a:t>4. مجتمع آمن</a:t>
            </a:r>
          </a:p>
          <a:p>
            <a:r>
              <a:rPr lang="ar-SA" sz="2800" dirty="0">
                <a:solidFill>
                  <a:srgbClr val="FF0000"/>
                </a:solidFill>
                <a:cs typeface="Mudir MT" pitchFamily="2" charset="-78"/>
              </a:rPr>
              <a:t>الفصل الرابع: أسباب تقوية الروابط الاجتماعية</a:t>
            </a:r>
          </a:p>
          <a:p>
            <a:pPr marL="0" indent="0">
              <a:buNone/>
            </a:pPr>
            <a:r>
              <a:rPr lang="ar-SA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udir MT" pitchFamily="2" charset="-78"/>
              </a:rPr>
              <a:t>وهذا الفصل هو المطلوب في المقرر.</a:t>
            </a:r>
          </a:p>
          <a:p>
            <a:pPr marL="0" indent="0">
              <a:buNone/>
            </a:pPr>
            <a:endParaRPr lang="ar-SA" sz="2800" dirty="0">
              <a:cs typeface="Mudir MT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539552" y="349837"/>
            <a:ext cx="799288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في الفصول السابقة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42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haonline.com/media/images/articles/studies/socmesielaatshi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601" y="3752850"/>
            <a:ext cx="4229100" cy="310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إضـــــاءة</a:t>
            </a:r>
            <a:endParaRPr lang="ar-S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قال ابن خلدون في مقدمته المشهورة في أولها.. </a:t>
            </a:r>
          </a:p>
          <a:p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إن الاجتماع الإنساني ضروري:</a:t>
            </a:r>
          </a:p>
          <a:p>
            <a:pPr algn="ctr"/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« إن قدرة الواحد من البشر قاصرة عن تحصيل حاجته فلا بد من اجتماع القدر الكبير من أبناء جنسه ليحصل القوت له ولهم، فيحصل بالتعاون قدر الكفاية »  </a:t>
            </a:r>
            <a:endParaRPr lang="ar-S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286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ahaonline.com/media/images/articles/studies/socmesielaatshi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601" y="3752850"/>
            <a:ext cx="4229100" cy="310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Thuluth" panose="02010000000000000000" pitchFamily="2" charset="-78"/>
              </a:rPr>
              <a:t>الفصل الرابع: أسباب تقوية الروابط الاجتماعية</a:t>
            </a:r>
            <a:endParaRPr lang="ar-S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Thuluth" panose="020100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556792"/>
            <a:ext cx="7344932" cy="4275837"/>
          </a:xfrm>
        </p:spPr>
        <p:txBody>
          <a:bodyPr/>
          <a:lstStyle/>
          <a:p>
            <a:pPr algn="ctr"/>
            <a:r>
              <a:rPr lang="ar-SA" sz="3600" dirty="0" smtClean="0">
                <a:cs typeface="Mudir MT" pitchFamily="2" charset="-78"/>
              </a:rPr>
              <a:t>العبادات أبرز الوسائل التي تعين على الروابط الاجتماعية.</a:t>
            </a:r>
          </a:p>
          <a:p>
            <a:pPr algn="ctr"/>
            <a:r>
              <a:rPr lang="ar-SA" sz="3600" dirty="0" smtClean="0">
                <a:cs typeface="Mudir MT" pitchFamily="2" charset="-78"/>
              </a:rPr>
              <a:t>العبادات الظاهرة هي حلقة الوصل بين الناس.</a:t>
            </a:r>
          </a:p>
          <a:p>
            <a:pPr algn="ctr"/>
            <a:r>
              <a:rPr lang="ar-SA" sz="3600" dirty="0" smtClean="0">
                <a:cs typeface="Mudir MT" pitchFamily="2" charset="-78"/>
              </a:rPr>
              <a:t>التشريعات المتعلقة بالواجبات الاجتماعية والأ</a:t>
            </a:r>
            <a:r>
              <a:rPr lang="ar-SA" sz="3600" dirty="0" smtClean="0">
                <a:cs typeface="Mudir MT" pitchFamily="2" charset="-78"/>
              </a:rPr>
              <a:t>خلاق الفاضلة.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171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ahaonline.com/media/images/articles/studies/socmesielaatshi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8" y="3723433"/>
            <a:ext cx="4229100" cy="310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Mudir MT" pitchFamily="2" charset="-78"/>
              </a:rPr>
              <a:t>السبب الأول: تشريع صلاة الجماعة والجمعة والعيدين والجنازة</a:t>
            </a:r>
            <a:endParaRPr lang="ar-SA" dirty="0">
              <a:solidFill>
                <a:schemeClr val="accent3">
                  <a:lumMod val="60000"/>
                  <a:lumOff val="40000"/>
                </a:schemeClr>
              </a:solidFill>
              <a:cs typeface="Mudir MT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1043492" y="2204864"/>
            <a:ext cx="7344932" cy="3627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dirty="0" smtClean="0">
                <a:cs typeface="Mudir MT" pitchFamily="2" charset="-78"/>
              </a:rPr>
              <a:t>صلاة الجماعة</a:t>
            </a:r>
          </a:p>
          <a:p>
            <a:pPr algn="ctr"/>
            <a:r>
              <a:rPr lang="ar-SA" sz="3600" dirty="0" smtClean="0">
                <a:cs typeface="Mudir MT" pitchFamily="2" charset="-78"/>
              </a:rPr>
              <a:t>صلاة الجمعة</a:t>
            </a:r>
          </a:p>
          <a:p>
            <a:pPr algn="ctr"/>
            <a:r>
              <a:rPr lang="ar-SA" sz="3600" dirty="0" smtClean="0">
                <a:cs typeface="Mudir MT" pitchFamily="2" charset="-78"/>
              </a:rPr>
              <a:t>صلاة العيدين</a:t>
            </a:r>
          </a:p>
          <a:p>
            <a:pPr algn="ctr"/>
            <a:r>
              <a:rPr lang="ar-SA" sz="3600" dirty="0" smtClean="0">
                <a:cs typeface="Mudir MT" pitchFamily="2" charset="-78"/>
              </a:rPr>
              <a:t>صلاة الجنازة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2844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ahaonline.com/media/images/articles/studies/socmesielaatshi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8" y="3723433"/>
            <a:ext cx="4229100" cy="310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45667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Mudir MT" pitchFamily="2" charset="-78"/>
              </a:rPr>
              <a:t>السبب الثاني: تشريع الإسلام للواجبات الاجتماعية الخاصة بتقوية الروابط الاجتماعية</a:t>
            </a:r>
            <a:endParaRPr lang="ar-SA" dirty="0">
              <a:solidFill>
                <a:schemeClr val="accent3">
                  <a:lumMod val="60000"/>
                  <a:lumOff val="40000"/>
                </a:schemeClr>
              </a:solidFill>
              <a:cs typeface="Mudir MT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1043492" y="2204864"/>
            <a:ext cx="7344932" cy="3627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dirty="0" smtClean="0">
                <a:cs typeface="Mudir MT" pitchFamily="2" charset="-78"/>
              </a:rPr>
              <a:t>بر الوالدين وطاعتهما</a:t>
            </a:r>
          </a:p>
          <a:p>
            <a:pPr algn="ctr"/>
            <a:r>
              <a:rPr lang="ar-SA" sz="3600" dirty="0" smtClean="0">
                <a:cs typeface="Mudir MT" pitchFamily="2" charset="-78"/>
              </a:rPr>
              <a:t>صلة الأرحام والإحسان إليهم</a:t>
            </a:r>
          </a:p>
          <a:p>
            <a:pPr algn="ctr"/>
            <a:r>
              <a:rPr lang="ar-SA" sz="3600" dirty="0" smtClean="0">
                <a:cs typeface="Mudir MT" pitchFamily="2" charset="-78"/>
              </a:rPr>
              <a:t>الإحسان إلى الجيران وتجنب إيذائهم</a:t>
            </a:r>
          </a:p>
          <a:p>
            <a:pPr algn="ctr"/>
            <a:r>
              <a:rPr lang="ar-SA" sz="3600" dirty="0" smtClean="0">
                <a:cs typeface="Mudir MT" pitchFamily="2" charset="-78"/>
              </a:rPr>
              <a:t>صلاة الجنازة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1968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ahaonline.com/media/images/articles/studies/socmesielaatshi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332656"/>
            <a:ext cx="4229100" cy="310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364502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السبب الثالث: دعوة الإسلام إلى أسباب التآلف الاجتماعي العام: تقوية للروابط الاجتماعية </a:t>
            </a:r>
            <a:r>
              <a:rPr lang="ar-SA" dirty="0" smtClean="0">
                <a:solidFill>
                  <a:srgbClr val="C00000"/>
                </a:solidFill>
              </a:rPr>
              <a:t>( محذوف)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34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ahaonline.com/media/images/articles/studies/socmesielaatshi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8" y="3723433"/>
            <a:ext cx="4229100" cy="310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45667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Mudir MT" pitchFamily="2" charset="-78"/>
              </a:rPr>
              <a:t>السبب الرابع: دعوة الإسلام إلى الأخلاق الفاضلة تقوية للروابط الاجتماعية</a:t>
            </a:r>
            <a:endParaRPr lang="ar-SA" dirty="0">
              <a:solidFill>
                <a:schemeClr val="accent3">
                  <a:lumMod val="60000"/>
                  <a:lumOff val="40000"/>
                </a:schemeClr>
              </a:solidFill>
              <a:cs typeface="Mudir MT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1043492" y="2204864"/>
            <a:ext cx="7344932" cy="3627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dirty="0" smtClean="0">
                <a:cs typeface="Mudir MT" pitchFamily="2" charset="-78"/>
              </a:rPr>
              <a:t>أصناف الأخلاق ( الفردية/الأسرية/ الاجتماعية/ المتصلة بحق الله)</a:t>
            </a:r>
          </a:p>
          <a:p>
            <a:r>
              <a:rPr lang="ar-SA" dirty="0" smtClean="0"/>
              <a:t>- الصدق</a:t>
            </a:r>
          </a:p>
          <a:p>
            <a:r>
              <a:rPr lang="ar-SA" dirty="0" smtClean="0"/>
              <a:t>الحياء </a:t>
            </a:r>
          </a:p>
          <a:p>
            <a:r>
              <a:rPr lang="ar-SA" dirty="0" smtClean="0"/>
              <a:t>البشاشة وطلاقة الوجه</a:t>
            </a:r>
          </a:p>
          <a:p>
            <a:r>
              <a:rPr lang="ar-SA" dirty="0" smtClean="0"/>
              <a:t>المداراة والتلطف بالآخرين</a:t>
            </a:r>
          </a:p>
          <a:p>
            <a:r>
              <a:rPr lang="ar-SA" dirty="0" smtClean="0"/>
              <a:t>أخلاق دعاء إليها الإسلام....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40238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</TotalTime>
  <Words>431</Words>
  <Application>Microsoft Office PowerPoint</Application>
  <PresentationFormat>عرض على الشاشة (3:4)‏</PresentationFormat>
  <Paragraphs>70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أوستن</vt:lpstr>
      <vt:lpstr>عرض تقديمي في PowerPoint</vt:lpstr>
      <vt:lpstr>عرض تقديمي في PowerPoint</vt:lpstr>
      <vt:lpstr>عرض تقديمي في PowerPoint</vt:lpstr>
      <vt:lpstr>إضـــــاءة</vt:lpstr>
      <vt:lpstr>الفصل الرابع: أسباب تقوية الروابط الاجتماعية</vt:lpstr>
      <vt:lpstr>السبب الأول: تشريع صلاة الجماعة والجمعة والعيدين والجنازة</vt:lpstr>
      <vt:lpstr>السبب الثاني: تشريع الإسلام للواجبات الاجتماعية الخاصة بتقوية الروابط الاجتماعية</vt:lpstr>
      <vt:lpstr>السبب الثالث: دعوة الإسلام إلى أسباب التآلف الاجتماعي العام: تقوية للروابط الاجتماعية ( محذوف)</vt:lpstr>
      <vt:lpstr>السبب الرابع: دعوة الإسلام إلى الأخلاق الفاضلة تقوية للروابط الاجتماعية</vt:lpstr>
      <vt:lpstr>السبب الخامس: تشريع الإسلام للتكافل الاجتماعي ( محذوف)</vt:lpstr>
      <vt:lpstr>المجتمع يعيش في روح الإنسان ودمه، كيف يمكن أن تساهمي في إصلاح المجتمع ودفعه نحو الخير والسعادة، شاركينا ببعض المجالات التي ترين نفسك في المساهمة في الإصلاح من خلالها: </vt:lpstr>
      <vt:lpstr>في المحاضرة القادمة: أهم المشكلات الاجتماعية وسبل الوقاية منها وعلاجها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وفاء</dc:creator>
  <cp:lastModifiedBy>وفاء بنت محمد العيسى</cp:lastModifiedBy>
  <cp:revision>9</cp:revision>
  <dcterms:created xsi:type="dcterms:W3CDTF">2015-09-05T18:23:42Z</dcterms:created>
  <dcterms:modified xsi:type="dcterms:W3CDTF">2015-09-05T19:59:50Z</dcterms:modified>
</cp:coreProperties>
</file>