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740" r:id="rId1"/>
  </p:sldMasterIdLst>
  <p:notesMasterIdLst>
    <p:notesMasterId r:id="rId48"/>
  </p:notesMasterIdLst>
  <p:sldIdLst>
    <p:sldId id="256" r:id="rId2"/>
    <p:sldId id="277" r:id="rId3"/>
    <p:sldId id="262" r:id="rId4"/>
    <p:sldId id="358" r:id="rId5"/>
    <p:sldId id="294" r:id="rId6"/>
    <p:sldId id="292" r:id="rId7"/>
    <p:sldId id="296" r:id="rId8"/>
    <p:sldId id="297" r:id="rId9"/>
    <p:sldId id="304" r:id="rId10"/>
    <p:sldId id="305" r:id="rId11"/>
    <p:sldId id="302" r:id="rId12"/>
    <p:sldId id="257" r:id="rId13"/>
    <p:sldId id="261" r:id="rId14"/>
    <p:sldId id="349" r:id="rId15"/>
    <p:sldId id="265" r:id="rId16"/>
    <p:sldId id="352" r:id="rId17"/>
    <p:sldId id="266" r:id="rId18"/>
    <p:sldId id="267" r:id="rId19"/>
    <p:sldId id="356" r:id="rId20"/>
    <p:sldId id="359" r:id="rId21"/>
    <p:sldId id="351" r:id="rId22"/>
    <p:sldId id="361" r:id="rId23"/>
    <p:sldId id="258" r:id="rId24"/>
    <p:sldId id="362" r:id="rId25"/>
    <p:sldId id="363" r:id="rId26"/>
    <p:sldId id="364" r:id="rId27"/>
    <p:sldId id="365" r:id="rId28"/>
    <p:sldId id="366" r:id="rId29"/>
    <p:sldId id="367" r:id="rId30"/>
    <p:sldId id="368" r:id="rId31"/>
    <p:sldId id="370" r:id="rId32"/>
    <p:sldId id="372" r:id="rId33"/>
    <p:sldId id="374" r:id="rId34"/>
    <p:sldId id="376" r:id="rId35"/>
    <p:sldId id="377" r:id="rId36"/>
    <p:sldId id="378" r:id="rId37"/>
    <p:sldId id="380" r:id="rId38"/>
    <p:sldId id="385" r:id="rId39"/>
    <p:sldId id="387" r:id="rId40"/>
    <p:sldId id="389" r:id="rId41"/>
    <p:sldId id="391" r:id="rId42"/>
    <p:sldId id="392" r:id="rId43"/>
    <p:sldId id="393" r:id="rId44"/>
    <p:sldId id="394" r:id="rId45"/>
    <p:sldId id="263" r:id="rId46"/>
    <p:sldId id="395" r:id="rId4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221" autoAdjust="0"/>
    <p:restoredTop sz="87211" autoAdjust="0"/>
  </p:normalViewPr>
  <p:slideViewPr>
    <p:cSldViewPr>
      <p:cViewPr>
        <p:scale>
          <a:sx n="66" d="100"/>
          <a:sy n="66" d="100"/>
        </p:scale>
        <p:origin x="-1512" y="-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9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1D5A78-7918-49FC-92D4-FB1CA19C629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91A8A923-D60B-4F44-B74C-F4729C10D829}">
      <dgm:prSet/>
      <dgm:spPr/>
      <dgm:t>
        <a:bodyPr/>
        <a:lstStyle/>
        <a:p>
          <a:pPr marR="0" algn="ctr" rtl="1"/>
          <a:r>
            <a:rPr lang="ar-SA" b="1" dirty="0" smtClean="0"/>
            <a:t>ألعاب الكمبيوتر</a:t>
          </a:r>
        </a:p>
      </dgm:t>
    </dgm:pt>
    <dgm:pt modelId="{CF2E606B-6102-4A03-970D-ED0B355C958A}" type="par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488528D0-851A-4F9A-8CDB-7A2FE2F25500}" type="sib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9A0317D2-27DF-4356-B17F-811AF8FB9C52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برامج التشغيل </a:t>
          </a:r>
        </a:p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المساعدة</a:t>
          </a:r>
          <a:endParaRPr lang="ar-SA" b="1" dirty="0" smtClean="0"/>
        </a:p>
      </dgm:t>
    </dgm:pt>
    <dgm:pt modelId="{62EF54EA-8277-4C20-8AB9-B518A977D033}" type="par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17160820-EECD-471F-8C50-DB249FD0A4C3}" type="sib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3CEF965B-C53B-4F55-A8F8-CAFCDB82CA86}">
      <dgm:prSet/>
      <dgm:spPr/>
      <dgm:t>
        <a:bodyPr/>
        <a:lstStyle/>
        <a:p>
          <a:pPr marR="0" algn="ctr"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لغات البرمجة</a:t>
          </a:r>
          <a:endParaRPr lang="ar-SA" b="1" smtClean="0"/>
        </a:p>
      </dgm:t>
    </dgm:pt>
    <dgm:pt modelId="{7D7C29BC-CB2F-4455-937F-DC954AEA5F0F}" type="par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141A3155-19F2-4C4E-B33A-8816DD95F990}" type="sib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EB4B9692-2981-4EBF-950C-314CE7E7CA09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أنظمة التشغيل</a:t>
          </a:r>
          <a:endParaRPr lang="ar-SA" b="1" dirty="0" smtClean="0"/>
        </a:p>
      </dgm:t>
    </dgm:pt>
    <dgm:pt modelId="{8DCC7797-9F66-4AE4-AAB5-B7365E47E049}" type="par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F5F510FE-0879-4237-B174-58C815257DDC}" type="sib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2C017E7E-279D-480E-A3EB-252EADAFB369}">
      <dgm:prSet/>
      <dgm:spPr/>
      <dgm:t>
        <a:bodyPr/>
        <a:lstStyle/>
        <a:p>
          <a:pPr marR="0" algn="ctr" rtl="1"/>
          <a:r>
            <a:rPr lang="ar-SA" b="1" baseline="0" dirty="0" err="1" smtClean="0">
              <a:solidFill>
                <a:srgbClr val="FFFFFF"/>
              </a:solidFill>
              <a:latin typeface="Arial"/>
              <a:cs typeface="Arial"/>
            </a:rPr>
            <a:t>البرامجيات</a:t>
          </a:r>
          <a:endParaRPr lang="ar-SA" b="1" dirty="0" smtClean="0"/>
        </a:p>
      </dgm:t>
    </dgm:pt>
    <dgm:pt modelId="{1F176EC4-49F2-4A97-B733-13D8E77731AC}" type="sib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11183BB6-05DE-4C32-93E8-ED0A51CC1283}" type="par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CBB30878-C64A-4AD0-81DA-44A4CF95B83B}">
      <dgm:prSet/>
      <dgm:spPr/>
      <dgm:t>
        <a:bodyPr/>
        <a:lstStyle/>
        <a:p>
          <a:pPr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البرامج التطبيقية</a:t>
          </a:r>
          <a:endParaRPr lang="ar-SA" b="1" dirty="0" smtClean="0"/>
        </a:p>
      </dgm:t>
    </dgm:pt>
    <dgm:pt modelId="{CA5361CE-37AE-4628-9863-B395F846F032}" type="par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E46532A8-4411-49A0-A37E-8CC8C90E0FD1}" type="sib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5A4B2B4B-2534-409E-8918-FEE1F9BB5607}" type="pres">
      <dgm:prSet presAssocID="{CF1D5A78-7918-49FC-92D4-FB1CA19C629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5B3FFD0-B12E-4B05-B92B-2920775316FB}" type="pres">
      <dgm:prSet presAssocID="{2C017E7E-279D-480E-A3EB-252EADAFB369}" presName="hierRoot1" presStyleCnt="0">
        <dgm:presLayoutVars>
          <dgm:hierBranch/>
        </dgm:presLayoutVars>
      </dgm:prSet>
      <dgm:spPr/>
    </dgm:pt>
    <dgm:pt modelId="{A8BAAAD3-D92E-471B-A890-94D8541277B4}" type="pres">
      <dgm:prSet presAssocID="{2C017E7E-279D-480E-A3EB-252EADAFB369}" presName="rootComposite1" presStyleCnt="0"/>
      <dgm:spPr/>
    </dgm:pt>
    <dgm:pt modelId="{5BBDAF3C-F02A-496B-91A4-8CF3EE0604F6}" type="pres">
      <dgm:prSet presAssocID="{2C017E7E-279D-480E-A3EB-252EADAFB369}" presName="rootText1" presStyleLbl="node0" presStyleIdx="0" presStyleCnt="1" custLinFactY="-12032" custLinFactNeighborX="-910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5A80595E-5CA1-41C2-9F75-EE14B1C5663A}" type="pres">
      <dgm:prSet presAssocID="{2C017E7E-279D-480E-A3EB-252EADAFB369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1F0922B3-BCDC-48AB-A691-603270AE01AF}" type="pres">
      <dgm:prSet presAssocID="{2C017E7E-279D-480E-A3EB-252EADAFB369}" presName="hierChild2" presStyleCnt="0"/>
      <dgm:spPr/>
    </dgm:pt>
    <dgm:pt modelId="{933C8E31-6461-4852-AEDD-74983A1CA99B}" type="pres">
      <dgm:prSet presAssocID="{CF2E606B-6102-4A03-970D-ED0B355C958A}" presName="Name35" presStyleLbl="parChTrans1D2" presStyleIdx="0" presStyleCnt="5"/>
      <dgm:spPr/>
      <dgm:t>
        <a:bodyPr/>
        <a:lstStyle/>
        <a:p>
          <a:pPr rtl="1"/>
          <a:endParaRPr lang="ar-SA"/>
        </a:p>
      </dgm:t>
    </dgm:pt>
    <dgm:pt modelId="{85CC4FD3-C56D-4BE0-891E-7F1D129AC554}" type="pres">
      <dgm:prSet presAssocID="{91A8A923-D60B-4F44-B74C-F4729C10D829}" presName="hierRoot2" presStyleCnt="0">
        <dgm:presLayoutVars>
          <dgm:hierBranch/>
        </dgm:presLayoutVars>
      </dgm:prSet>
      <dgm:spPr/>
    </dgm:pt>
    <dgm:pt modelId="{CABF4209-7D80-4836-BFF4-101593500607}" type="pres">
      <dgm:prSet presAssocID="{91A8A923-D60B-4F44-B74C-F4729C10D829}" presName="rootComposite" presStyleCnt="0"/>
      <dgm:spPr/>
    </dgm:pt>
    <dgm:pt modelId="{C85FAF8C-105D-4A37-8EB4-34C5506FF7E2}" type="pres">
      <dgm:prSet presAssocID="{91A8A923-D60B-4F44-B74C-F4729C10D829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835B5B2-0115-4F69-A4AA-9404A2A8B0C6}" type="pres">
      <dgm:prSet presAssocID="{91A8A923-D60B-4F44-B74C-F4729C10D829}" presName="rootConnector" presStyleLbl="node2" presStyleIdx="0" presStyleCnt="5"/>
      <dgm:spPr/>
      <dgm:t>
        <a:bodyPr/>
        <a:lstStyle/>
        <a:p>
          <a:pPr rtl="1"/>
          <a:endParaRPr lang="ar-SA"/>
        </a:p>
      </dgm:t>
    </dgm:pt>
    <dgm:pt modelId="{6DF0173D-E630-430D-8B7E-40DD8AD21EB6}" type="pres">
      <dgm:prSet presAssocID="{91A8A923-D60B-4F44-B74C-F4729C10D829}" presName="hierChild4" presStyleCnt="0"/>
      <dgm:spPr/>
    </dgm:pt>
    <dgm:pt modelId="{A4D393D4-9092-4D1C-B988-52DE5AC30A39}" type="pres">
      <dgm:prSet presAssocID="{91A8A923-D60B-4F44-B74C-F4729C10D829}" presName="hierChild5" presStyleCnt="0"/>
      <dgm:spPr/>
    </dgm:pt>
    <dgm:pt modelId="{279E4D2E-8DEE-44A4-83CF-BBD2D2BE5E53}" type="pres">
      <dgm:prSet presAssocID="{CA5361CE-37AE-4628-9863-B395F846F032}" presName="Name35" presStyleLbl="parChTrans1D2" presStyleIdx="1" presStyleCnt="5"/>
      <dgm:spPr/>
      <dgm:t>
        <a:bodyPr/>
        <a:lstStyle/>
        <a:p>
          <a:pPr rtl="1"/>
          <a:endParaRPr lang="ar-SA"/>
        </a:p>
      </dgm:t>
    </dgm:pt>
    <dgm:pt modelId="{F46B048B-D6A5-4E3B-AFDB-97AAD4BDB3F9}" type="pres">
      <dgm:prSet presAssocID="{CBB30878-C64A-4AD0-81DA-44A4CF95B83B}" presName="hierRoot2" presStyleCnt="0">
        <dgm:presLayoutVars>
          <dgm:hierBranch val="init"/>
        </dgm:presLayoutVars>
      </dgm:prSet>
      <dgm:spPr/>
    </dgm:pt>
    <dgm:pt modelId="{51F83ECB-0233-4C81-A2D6-7F2EB8E1DD76}" type="pres">
      <dgm:prSet presAssocID="{CBB30878-C64A-4AD0-81DA-44A4CF95B83B}" presName="rootComposite" presStyleCnt="0"/>
      <dgm:spPr/>
    </dgm:pt>
    <dgm:pt modelId="{74047E77-AD45-48B8-ACC2-4C64D1F238A5}" type="pres">
      <dgm:prSet presAssocID="{CBB30878-C64A-4AD0-81DA-44A4CF95B83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61D672D-4702-4F01-8748-E95E5D93AA75}" type="pres">
      <dgm:prSet presAssocID="{CBB30878-C64A-4AD0-81DA-44A4CF95B83B}" presName="rootConnector" presStyleLbl="node2" presStyleIdx="1" presStyleCnt="5"/>
      <dgm:spPr/>
      <dgm:t>
        <a:bodyPr/>
        <a:lstStyle/>
        <a:p>
          <a:pPr rtl="1"/>
          <a:endParaRPr lang="ar-SA"/>
        </a:p>
      </dgm:t>
    </dgm:pt>
    <dgm:pt modelId="{EE29C948-8F22-4C6E-9FE2-6C3F784315C5}" type="pres">
      <dgm:prSet presAssocID="{CBB30878-C64A-4AD0-81DA-44A4CF95B83B}" presName="hierChild4" presStyleCnt="0"/>
      <dgm:spPr/>
    </dgm:pt>
    <dgm:pt modelId="{DEBED4F7-6946-4B89-B5F9-59DAF4EB2FB3}" type="pres">
      <dgm:prSet presAssocID="{CBB30878-C64A-4AD0-81DA-44A4CF95B83B}" presName="hierChild5" presStyleCnt="0"/>
      <dgm:spPr/>
    </dgm:pt>
    <dgm:pt modelId="{7924B2C1-62A9-4F00-BF6C-DA8E970116FA}" type="pres">
      <dgm:prSet presAssocID="{62EF54EA-8277-4C20-8AB9-B518A977D033}" presName="Name35" presStyleLbl="parChTrans1D2" presStyleIdx="2" presStyleCnt="5"/>
      <dgm:spPr/>
      <dgm:t>
        <a:bodyPr/>
        <a:lstStyle/>
        <a:p>
          <a:pPr rtl="1"/>
          <a:endParaRPr lang="ar-SA"/>
        </a:p>
      </dgm:t>
    </dgm:pt>
    <dgm:pt modelId="{BAF57483-3474-43A7-9CCE-BD3DF06BA56D}" type="pres">
      <dgm:prSet presAssocID="{9A0317D2-27DF-4356-B17F-811AF8FB9C52}" presName="hierRoot2" presStyleCnt="0">
        <dgm:presLayoutVars>
          <dgm:hierBranch/>
        </dgm:presLayoutVars>
      </dgm:prSet>
      <dgm:spPr/>
    </dgm:pt>
    <dgm:pt modelId="{B9172674-BFFF-4295-AF85-3799AC46B00D}" type="pres">
      <dgm:prSet presAssocID="{9A0317D2-27DF-4356-B17F-811AF8FB9C52}" presName="rootComposite" presStyleCnt="0"/>
      <dgm:spPr/>
    </dgm:pt>
    <dgm:pt modelId="{BD473038-DAF5-469A-A5E3-C19136C6ADC9}" type="pres">
      <dgm:prSet presAssocID="{9A0317D2-27DF-4356-B17F-811AF8FB9C52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B9BAC90-D5FD-46DA-A0DB-637B02798D76}" type="pres">
      <dgm:prSet presAssocID="{9A0317D2-27DF-4356-B17F-811AF8FB9C52}" presName="rootConnector" presStyleLbl="node2" presStyleIdx="2" presStyleCnt="5"/>
      <dgm:spPr/>
      <dgm:t>
        <a:bodyPr/>
        <a:lstStyle/>
        <a:p>
          <a:pPr rtl="1"/>
          <a:endParaRPr lang="ar-SA"/>
        </a:p>
      </dgm:t>
    </dgm:pt>
    <dgm:pt modelId="{DB1BA5D6-B425-4109-9528-9389663E751B}" type="pres">
      <dgm:prSet presAssocID="{9A0317D2-27DF-4356-B17F-811AF8FB9C52}" presName="hierChild4" presStyleCnt="0"/>
      <dgm:spPr/>
    </dgm:pt>
    <dgm:pt modelId="{425AEE56-3A75-4CB2-B657-DAE3810C0EFB}" type="pres">
      <dgm:prSet presAssocID="{9A0317D2-27DF-4356-B17F-811AF8FB9C52}" presName="hierChild5" presStyleCnt="0"/>
      <dgm:spPr/>
    </dgm:pt>
    <dgm:pt modelId="{69B098F7-30F8-4490-910F-64BF86A7A750}" type="pres">
      <dgm:prSet presAssocID="{7D7C29BC-CB2F-4455-937F-DC954AEA5F0F}" presName="Name35" presStyleLbl="parChTrans1D2" presStyleIdx="3" presStyleCnt="5"/>
      <dgm:spPr/>
      <dgm:t>
        <a:bodyPr/>
        <a:lstStyle/>
        <a:p>
          <a:pPr rtl="1"/>
          <a:endParaRPr lang="ar-SA"/>
        </a:p>
      </dgm:t>
    </dgm:pt>
    <dgm:pt modelId="{90EA616A-84DC-44BD-ACC8-24CB5891E036}" type="pres">
      <dgm:prSet presAssocID="{3CEF965B-C53B-4F55-A8F8-CAFCDB82CA86}" presName="hierRoot2" presStyleCnt="0">
        <dgm:presLayoutVars>
          <dgm:hierBranch/>
        </dgm:presLayoutVars>
      </dgm:prSet>
      <dgm:spPr/>
    </dgm:pt>
    <dgm:pt modelId="{19F215E0-DD4A-4AE4-B49B-6EE35F2D5FB5}" type="pres">
      <dgm:prSet presAssocID="{3CEF965B-C53B-4F55-A8F8-CAFCDB82CA86}" presName="rootComposite" presStyleCnt="0"/>
      <dgm:spPr/>
    </dgm:pt>
    <dgm:pt modelId="{AA2FE515-8A92-4D0B-BCB8-1FBA6AFD839B}" type="pres">
      <dgm:prSet presAssocID="{3CEF965B-C53B-4F55-A8F8-CAFCDB82CA86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AFFC9F6-43E1-4941-97CF-A6E0761E8145}" type="pres">
      <dgm:prSet presAssocID="{3CEF965B-C53B-4F55-A8F8-CAFCDB82CA86}" presName="rootConnector" presStyleLbl="node2" presStyleIdx="3" presStyleCnt="5"/>
      <dgm:spPr/>
      <dgm:t>
        <a:bodyPr/>
        <a:lstStyle/>
        <a:p>
          <a:pPr rtl="1"/>
          <a:endParaRPr lang="ar-SA"/>
        </a:p>
      </dgm:t>
    </dgm:pt>
    <dgm:pt modelId="{CE04EDC5-1299-4EC5-A886-E4A0D7AC2CE4}" type="pres">
      <dgm:prSet presAssocID="{3CEF965B-C53B-4F55-A8F8-CAFCDB82CA86}" presName="hierChild4" presStyleCnt="0"/>
      <dgm:spPr/>
    </dgm:pt>
    <dgm:pt modelId="{F774AA8B-C725-4529-AAE2-29DECFC0D002}" type="pres">
      <dgm:prSet presAssocID="{3CEF965B-C53B-4F55-A8F8-CAFCDB82CA86}" presName="hierChild5" presStyleCnt="0"/>
      <dgm:spPr/>
    </dgm:pt>
    <dgm:pt modelId="{AEB1F855-4155-49E4-9C03-5A43B18D58FA}" type="pres">
      <dgm:prSet presAssocID="{8DCC7797-9F66-4AE4-AAB5-B7365E47E049}" presName="Name35" presStyleLbl="parChTrans1D2" presStyleIdx="4" presStyleCnt="5"/>
      <dgm:spPr/>
      <dgm:t>
        <a:bodyPr/>
        <a:lstStyle/>
        <a:p>
          <a:pPr rtl="1"/>
          <a:endParaRPr lang="ar-SA"/>
        </a:p>
      </dgm:t>
    </dgm:pt>
    <dgm:pt modelId="{32764389-316B-471A-9010-CC40DF10042E}" type="pres">
      <dgm:prSet presAssocID="{EB4B9692-2981-4EBF-950C-314CE7E7CA09}" presName="hierRoot2" presStyleCnt="0">
        <dgm:presLayoutVars>
          <dgm:hierBranch/>
        </dgm:presLayoutVars>
      </dgm:prSet>
      <dgm:spPr/>
    </dgm:pt>
    <dgm:pt modelId="{B29F1438-2C9E-4CA5-BF87-269926C6A74D}" type="pres">
      <dgm:prSet presAssocID="{EB4B9692-2981-4EBF-950C-314CE7E7CA09}" presName="rootComposite" presStyleCnt="0"/>
      <dgm:spPr/>
    </dgm:pt>
    <dgm:pt modelId="{4B414537-DD5D-4380-B6F1-3B6AAE98D1B4}" type="pres">
      <dgm:prSet presAssocID="{EB4B9692-2981-4EBF-950C-314CE7E7CA09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F8AEE034-F6D1-4502-AB23-228300982202}" type="pres">
      <dgm:prSet presAssocID="{EB4B9692-2981-4EBF-950C-314CE7E7CA09}" presName="rootConnector" presStyleLbl="node2" presStyleIdx="4" presStyleCnt="5"/>
      <dgm:spPr/>
      <dgm:t>
        <a:bodyPr/>
        <a:lstStyle/>
        <a:p>
          <a:pPr rtl="1"/>
          <a:endParaRPr lang="ar-SA"/>
        </a:p>
      </dgm:t>
    </dgm:pt>
    <dgm:pt modelId="{2FF64EBA-534E-4E67-8266-B6DEA0410E6B}" type="pres">
      <dgm:prSet presAssocID="{EB4B9692-2981-4EBF-950C-314CE7E7CA09}" presName="hierChild4" presStyleCnt="0"/>
      <dgm:spPr/>
    </dgm:pt>
    <dgm:pt modelId="{8BF091F3-2356-4AF6-B636-926D1EF7D46D}" type="pres">
      <dgm:prSet presAssocID="{EB4B9692-2981-4EBF-950C-314CE7E7CA09}" presName="hierChild5" presStyleCnt="0"/>
      <dgm:spPr/>
    </dgm:pt>
    <dgm:pt modelId="{1777A0C0-0D40-461C-9CBB-D6B40789D5AC}" type="pres">
      <dgm:prSet presAssocID="{2C017E7E-279D-480E-A3EB-252EADAFB369}" presName="hierChild3" presStyleCnt="0"/>
      <dgm:spPr/>
    </dgm:pt>
  </dgm:ptLst>
  <dgm:cxnLst>
    <dgm:cxn modelId="{16C1BB01-3E7D-4759-8617-AF59C5B3E7D1}" type="presOf" srcId="{8DCC7797-9F66-4AE4-AAB5-B7365E47E049}" destId="{AEB1F855-4155-49E4-9C03-5A43B18D58FA}" srcOrd="0" destOrd="0" presId="urn:microsoft.com/office/officeart/2005/8/layout/orgChart1"/>
    <dgm:cxn modelId="{0D39DFB3-3ABB-4ED9-BCFD-257B4CB94A75}" srcId="{2C017E7E-279D-480E-A3EB-252EADAFB369}" destId="{EB4B9692-2981-4EBF-950C-314CE7E7CA09}" srcOrd="4" destOrd="0" parTransId="{8DCC7797-9F66-4AE4-AAB5-B7365E47E049}" sibTransId="{F5F510FE-0879-4237-B174-58C815257DDC}"/>
    <dgm:cxn modelId="{B6806EEC-122F-444B-91DA-CE3905CAD8D7}" srcId="{2C017E7E-279D-480E-A3EB-252EADAFB369}" destId="{CBB30878-C64A-4AD0-81DA-44A4CF95B83B}" srcOrd="1" destOrd="0" parTransId="{CA5361CE-37AE-4628-9863-B395F846F032}" sibTransId="{E46532A8-4411-49A0-A37E-8CC8C90E0FD1}"/>
    <dgm:cxn modelId="{0078B337-FFAB-430E-AF67-6432E7DB3C56}" type="presOf" srcId="{9A0317D2-27DF-4356-B17F-811AF8FB9C52}" destId="{DB9BAC90-D5FD-46DA-A0DB-637B02798D76}" srcOrd="1" destOrd="0" presId="urn:microsoft.com/office/officeart/2005/8/layout/orgChart1"/>
    <dgm:cxn modelId="{9E700C77-3E81-4627-81B5-1C17366C6D60}" type="presOf" srcId="{CBB30878-C64A-4AD0-81DA-44A4CF95B83B}" destId="{761D672D-4702-4F01-8748-E95E5D93AA75}" srcOrd="1" destOrd="0" presId="urn:microsoft.com/office/officeart/2005/8/layout/orgChart1"/>
    <dgm:cxn modelId="{BAD3286A-9360-4ADE-8432-C85AF81B2AD7}" type="presOf" srcId="{CA5361CE-37AE-4628-9863-B395F846F032}" destId="{279E4D2E-8DEE-44A4-83CF-BBD2D2BE5E53}" srcOrd="0" destOrd="0" presId="urn:microsoft.com/office/officeart/2005/8/layout/orgChart1"/>
    <dgm:cxn modelId="{72F3EC12-0C5B-4DAE-84FD-5643B1E327BE}" srcId="{2C017E7E-279D-480E-A3EB-252EADAFB369}" destId="{91A8A923-D60B-4F44-B74C-F4729C10D829}" srcOrd="0" destOrd="0" parTransId="{CF2E606B-6102-4A03-970D-ED0B355C958A}" sibTransId="{488528D0-851A-4F9A-8CDB-7A2FE2F25500}"/>
    <dgm:cxn modelId="{B3E541E1-CE5C-4AF4-AF46-E490AC7B7080}" srcId="{2C017E7E-279D-480E-A3EB-252EADAFB369}" destId="{9A0317D2-27DF-4356-B17F-811AF8FB9C52}" srcOrd="2" destOrd="0" parTransId="{62EF54EA-8277-4C20-8AB9-B518A977D033}" sibTransId="{17160820-EECD-471F-8C50-DB249FD0A4C3}"/>
    <dgm:cxn modelId="{9906E0B7-03F9-459F-A521-8BB44F4084DE}" type="presOf" srcId="{91A8A923-D60B-4F44-B74C-F4729C10D829}" destId="{C85FAF8C-105D-4A37-8EB4-34C5506FF7E2}" srcOrd="0" destOrd="0" presId="urn:microsoft.com/office/officeart/2005/8/layout/orgChart1"/>
    <dgm:cxn modelId="{D827ADEB-8003-4B9A-B808-23C20BDE9B6B}" type="presOf" srcId="{62EF54EA-8277-4C20-8AB9-B518A977D033}" destId="{7924B2C1-62A9-4F00-BF6C-DA8E970116FA}" srcOrd="0" destOrd="0" presId="urn:microsoft.com/office/officeart/2005/8/layout/orgChart1"/>
    <dgm:cxn modelId="{075F2628-94D1-460B-990B-42517F6F0761}" type="presOf" srcId="{CF2E606B-6102-4A03-970D-ED0B355C958A}" destId="{933C8E31-6461-4852-AEDD-74983A1CA99B}" srcOrd="0" destOrd="0" presId="urn:microsoft.com/office/officeart/2005/8/layout/orgChart1"/>
    <dgm:cxn modelId="{19AD19C3-BB88-49A4-B932-F50C7F0B623A}" srcId="{CF1D5A78-7918-49FC-92D4-FB1CA19C629C}" destId="{2C017E7E-279D-480E-A3EB-252EADAFB369}" srcOrd="0" destOrd="0" parTransId="{11183BB6-05DE-4C32-93E8-ED0A51CC1283}" sibTransId="{1F176EC4-49F2-4A97-B733-13D8E77731AC}"/>
    <dgm:cxn modelId="{D6CB80AA-022E-4C27-805B-774A582E7563}" srcId="{2C017E7E-279D-480E-A3EB-252EADAFB369}" destId="{3CEF965B-C53B-4F55-A8F8-CAFCDB82CA86}" srcOrd="3" destOrd="0" parTransId="{7D7C29BC-CB2F-4455-937F-DC954AEA5F0F}" sibTransId="{141A3155-19F2-4C4E-B33A-8816DD95F990}"/>
    <dgm:cxn modelId="{BC6520DD-2585-4DF9-8108-D0749BC13420}" type="presOf" srcId="{91A8A923-D60B-4F44-B74C-F4729C10D829}" destId="{C835B5B2-0115-4F69-A4AA-9404A2A8B0C6}" srcOrd="1" destOrd="0" presId="urn:microsoft.com/office/officeart/2005/8/layout/orgChart1"/>
    <dgm:cxn modelId="{15813879-1079-4008-952F-488E8E019127}" type="presOf" srcId="{9A0317D2-27DF-4356-B17F-811AF8FB9C52}" destId="{BD473038-DAF5-469A-A5E3-C19136C6ADC9}" srcOrd="0" destOrd="0" presId="urn:microsoft.com/office/officeart/2005/8/layout/orgChart1"/>
    <dgm:cxn modelId="{CF20DE45-A597-4D3E-AEBA-709F4412BD99}" type="presOf" srcId="{CBB30878-C64A-4AD0-81DA-44A4CF95B83B}" destId="{74047E77-AD45-48B8-ACC2-4C64D1F238A5}" srcOrd="0" destOrd="0" presId="urn:microsoft.com/office/officeart/2005/8/layout/orgChart1"/>
    <dgm:cxn modelId="{BF2B2202-1AE0-4987-BDF7-9A009D5EE576}" type="presOf" srcId="{EB4B9692-2981-4EBF-950C-314CE7E7CA09}" destId="{F8AEE034-F6D1-4502-AB23-228300982202}" srcOrd="1" destOrd="0" presId="urn:microsoft.com/office/officeart/2005/8/layout/orgChart1"/>
    <dgm:cxn modelId="{E612FFA2-79DF-471F-A724-BF4AF02C46EB}" type="presOf" srcId="{3CEF965B-C53B-4F55-A8F8-CAFCDB82CA86}" destId="{AAFFC9F6-43E1-4941-97CF-A6E0761E8145}" srcOrd="1" destOrd="0" presId="urn:microsoft.com/office/officeart/2005/8/layout/orgChart1"/>
    <dgm:cxn modelId="{27A39A48-A4AC-41A0-90E0-DDF513FE3E79}" type="presOf" srcId="{2C017E7E-279D-480E-A3EB-252EADAFB369}" destId="{5BBDAF3C-F02A-496B-91A4-8CF3EE0604F6}" srcOrd="0" destOrd="0" presId="urn:microsoft.com/office/officeart/2005/8/layout/orgChart1"/>
    <dgm:cxn modelId="{9732549B-5211-46BA-BB59-E2CFE952738A}" type="presOf" srcId="{3CEF965B-C53B-4F55-A8F8-CAFCDB82CA86}" destId="{AA2FE515-8A92-4D0B-BCB8-1FBA6AFD839B}" srcOrd="0" destOrd="0" presId="urn:microsoft.com/office/officeart/2005/8/layout/orgChart1"/>
    <dgm:cxn modelId="{822FA92A-BDEA-46FA-B1B8-E811CEF47DBF}" type="presOf" srcId="{2C017E7E-279D-480E-A3EB-252EADAFB369}" destId="{5A80595E-5CA1-41C2-9F75-EE14B1C5663A}" srcOrd="1" destOrd="0" presId="urn:microsoft.com/office/officeart/2005/8/layout/orgChart1"/>
    <dgm:cxn modelId="{2863F44B-B412-49B3-83D6-E3B9BA880D2F}" type="presOf" srcId="{7D7C29BC-CB2F-4455-937F-DC954AEA5F0F}" destId="{69B098F7-30F8-4490-910F-64BF86A7A750}" srcOrd="0" destOrd="0" presId="urn:microsoft.com/office/officeart/2005/8/layout/orgChart1"/>
    <dgm:cxn modelId="{F23A3150-02F2-430A-B07E-637C1194D911}" type="presOf" srcId="{EB4B9692-2981-4EBF-950C-314CE7E7CA09}" destId="{4B414537-DD5D-4380-B6F1-3B6AAE98D1B4}" srcOrd="0" destOrd="0" presId="urn:microsoft.com/office/officeart/2005/8/layout/orgChart1"/>
    <dgm:cxn modelId="{21A27CD6-6CDC-445F-B032-23440116621E}" type="presOf" srcId="{CF1D5A78-7918-49FC-92D4-FB1CA19C629C}" destId="{5A4B2B4B-2534-409E-8918-FEE1F9BB5607}" srcOrd="0" destOrd="0" presId="urn:microsoft.com/office/officeart/2005/8/layout/orgChart1"/>
    <dgm:cxn modelId="{272ECB88-AD8F-4F7B-ACCA-9F7651E1D982}" type="presParOf" srcId="{5A4B2B4B-2534-409E-8918-FEE1F9BB5607}" destId="{05B3FFD0-B12E-4B05-B92B-2920775316FB}" srcOrd="0" destOrd="0" presId="urn:microsoft.com/office/officeart/2005/8/layout/orgChart1"/>
    <dgm:cxn modelId="{0EF67FED-6B58-449B-B7B0-93001CD1910D}" type="presParOf" srcId="{05B3FFD0-B12E-4B05-B92B-2920775316FB}" destId="{A8BAAAD3-D92E-471B-A890-94D8541277B4}" srcOrd="0" destOrd="0" presId="urn:microsoft.com/office/officeart/2005/8/layout/orgChart1"/>
    <dgm:cxn modelId="{D9C2E147-F3EB-4F3F-911A-66A9A587267B}" type="presParOf" srcId="{A8BAAAD3-D92E-471B-A890-94D8541277B4}" destId="{5BBDAF3C-F02A-496B-91A4-8CF3EE0604F6}" srcOrd="0" destOrd="0" presId="urn:microsoft.com/office/officeart/2005/8/layout/orgChart1"/>
    <dgm:cxn modelId="{6ACCC8A7-F749-4B3E-B2B1-A4F169FC2978}" type="presParOf" srcId="{A8BAAAD3-D92E-471B-A890-94D8541277B4}" destId="{5A80595E-5CA1-41C2-9F75-EE14B1C5663A}" srcOrd="1" destOrd="0" presId="urn:microsoft.com/office/officeart/2005/8/layout/orgChart1"/>
    <dgm:cxn modelId="{6DF92477-9E6E-4034-9588-1966DFBFB1A4}" type="presParOf" srcId="{05B3FFD0-B12E-4B05-B92B-2920775316FB}" destId="{1F0922B3-BCDC-48AB-A691-603270AE01AF}" srcOrd="1" destOrd="0" presId="urn:microsoft.com/office/officeart/2005/8/layout/orgChart1"/>
    <dgm:cxn modelId="{95C2DD0B-C6DA-4970-9105-5451BD468757}" type="presParOf" srcId="{1F0922B3-BCDC-48AB-A691-603270AE01AF}" destId="{933C8E31-6461-4852-AEDD-74983A1CA99B}" srcOrd="0" destOrd="0" presId="urn:microsoft.com/office/officeart/2005/8/layout/orgChart1"/>
    <dgm:cxn modelId="{45BF8EE5-25F7-4CC4-8877-593C92C13B08}" type="presParOf" srcId="{1F0922B3-BCDC-48AB-A691-603270AE01AF}" destId="{85CC4FD3-C56D-4BE0-891E-7F1D129AC554}" srcOrd="1" destOrd="0" presId="urn:microsoft.com/office/officeart/2005/8/layout/orgChart1"/>
    <dgm:cxn modelId="{CAD81678-F914-4316-B3DC-A82955CDE1B9}" type="presParOf" srcId="{85CC4FD3-C56D-4BE0-891E-7F1D129AC554}" destId="{CABF4209-7D80-4836-BFF4-101593500607}" srcOrd="0" destOrd="0" presId="urn:microsoft.com/office/officeart/2005/8/layout/orgChart1"/>
    <dgm:cxn modelId="{34440469-B35F-46F7-8ABA-37402D9BF612}" type="presParOf" srcId="{CABF4209-7D80-4836-BFF4-101593500607}" destId="{C85FAF8C-105D-4A37-8EB4-34C5506FF7E2}" srcOrd="0" destOrd="0" presId="urn:microsoft.com/office/officeart/2005/8/layout/orgChart1"/>
    <dgm:cxn modelId="{10F4DAFE-11E0-43AF-8691-32E8355A5BE2}" type="presParOf" srcId="{CABF4209-7D80-4836-BFF4-101593500607}" destId="{C835B5B2-0115-4F69-A4AA-9404A2A8B0C6}" srcOrd="1" destOrd="0" presId="urn:microsoft.com/office/officeart/2005/8/layout/orgChart1"/>
    <dgm:cxn modelId="{93EC5859-7FFF-4A29-BFCF-4F6E3C91D8B1}" type="presParOf" srcId="{85CC4FD3-C56D-4BE0-891E-7F1D129AC554}" destId="{6DF0173D-E630-430D-8B7E-40DD8AD21EB6}" srcOrd="1" destOrd="0" presId="urn:microsoft.com/office/officeart/2005/8/layout/orgChart1"/>
    <dgm:cxn modelId="{DCEB9C36-CB08-479D-BE37-C519F2416007}" type="presParOf" srcId="{85CC4FD3-C56D-4BE0-891E-7F1D129AC554}" destId="{A4D393D4-9092-4D1C-B988-52DE5AC30A39}" srcOrd="2" destOrd="0" presId="urn:microsoft.com/office/officeart/2005/8/layout/orgChart1"/>
    <dgm:cxn modelId="{1081C805-00D6-4BCB-8EEA-CDD698D7918D}" type="presParOf" srcId="{1F0922B3-BCDC-48AB-A691-603270AE01AF}" destId="{279E4D2E-8DEE-44A4-83CF-BBD2D2BE5E53}" srcOrd="2" destOrd="0" presId="urn:microsoft.com/office/officeart/2005/8/layout/orgChart1"/>
    <dgm:cxn modelId="{470AA04A-C4C7-46EE-B767-F93A57D610AB}" type="presParOf" srcId="{1F0922B3-BCDC-48AB-A691-603270AE01AF}" destId="{F46B048B-D6A5-4E3B-AFDB-97AAD4BDB3F9}" srcOrd="3" destOrd="0" presId="urn:microsoft.com/office/officeart/2005/8/layout/orgChart1"/>
    <dgm:cxn modelId="{F8320D2F-F911-4E88-8F81-C8C8BA45156D}" type="presParOf" srcId="{F46B048B-D6A5-4E3B-AFDB-97AAD4BDB3F9}" destId="{51F83ECB-0233-4C81-A2D6-7F2EB8E1DD76}" srcOrd="0" destOrd="0" presId="urn:microsoft.com/office/officeart/2005/8/layout/orgChart1"/>
    <dgm:cxn modelId="{67AFAF7E-6D0B-472E-AEB6-07C68C7A57F6}" type="presParOf" srcId="{51F83ECB-0233-4C81-A2D6-7F2EB8E1DD76}" destId="{74047E77-AD45-48B8-ACC2-4C64D1F238A5}" srcOrd="0" destOrd="0" presId="urn:microsoft.com/office/officeart/2005/8/layout/orgChart1"/>
    <dgm:cxn modelId="{A219D5FC-64F3-4CF4-ACC9-9C300EA7EFD7}" type="presParOf" srcId="{51F83ECB-0233-4C81-A2D6-7F2EB8E1DD76}" destId="{761D672D-4702-4F01-8748-E95E5D93AA75}" srcOrd="1" destOrd="0" presId="urn:microsoft.com/office/officeart/2005/8/layout/orgChart1"/>
    <dgm:cxn modelId="{811B5CE1-C251-45E0-80FC-97E24F92EF9B}" type="presParOf" srcId="{F46B048B-D6A5-4E3B-AFDB-97AAD4BDB3F9}" destId="{EE29C948-8F22-4C6E-9FE2-6C3F784315C5}" srcOrd="1" destOrd="0" presId="urn:microsoft.com/office/officeart/2005/8/layout/orgChart1"/>
    <dgm:cxn modelId="{D61299EE-3F64-4C35-9F2A-9C935883E981}" type="presParOf" srcId="{F46B048B-D6A5-4E3B-AFDB-97AAD4BDB3F9}" destId="{DEBED4F7-6946-4B89-B5F9-59DAF4EB2FB3}" srcOrd="2" destOrd="0" presId="urn:microsoft.com/office/officeart/2005/8/layout/orgChart1"/>
    <dgm:cxn modelId="{6F4C4207-7C49-4145-A874-F313EE08F2DD}" type="presParOf" srcId="{1F0922B3-BCDC-48AB-A691-603270AE01AF}" destId="{7924B2C1-62A9-4F00-BF6C-DA8E970116FA}" srcOrd="4" destOrd="0" presId="urn:microsoft.com/office/officeart/2005/8/layout/orgChart1"/>
    <dgm:cxn modelId="{C0B53A25-2A56-474D-ADA9-875B8769D6E3}" type="presParOf" srcId="{1F0922B3-BCDC-48AB-A691-603270AE01AF}" destId="{BAF57483-3474-43A7-9CCE-BD3DF06BA56D}" srcOrd="5" destOrd="0" presId="urn:microsoft.com/office/officeart/2005/8/layout/orgChart1"/>
    <dgm:cxn modelId="{6B22C7B1-4CE0-4FFD-A448-1E2EFE95AC36}" type="presParOf" srcId="{BAF57483-3474-43A7-9CCE-BD3DF06BA56D}" destId="{B9172674-BFFF-4295-AF85-3799AC46B00D}" srcOrd="0" destOrd="0" presId="urn:microsoft.com/office/officeart/2005/8/layout/orgChart1"/>
    <dgm:cxn modelId="{71C3D68F-5880-4BAB-B002-4AEA66CCA28C}" type="presParOf" srcId="{B9172674-BFFF-4295-AF85-3799AC46B00D}" destId="{BD473038-DAF5-469A-A5E3-C19136C6ADC9}" srcOrd="0" destOrd="0" presId="urn:microsoft.com/office/officeart/2005/8/layout/orgChart1"/>
    <dgm:cxn modelId="{C6CEA07F-8A4B-479E-8934-DCE4EFBF65DD}" type="presParOf" srcId="{B9172674-BFFF-4295-AF85-3799AC46B00D}" destId="{DB9BAC90-D5FD-46DA-A0DB-637B02798D76}" srcOrd="1" destOrd="0" presId="urn:microsoft.com/office/officeart/2005/8/layout/orgChart1"/>
    <dgm:cxn modelId="{09BDFDC0-8919-4F6D-A1FD-DC75B7A8254D}" type="presParOf" srcId="{BAF57483-3474-43A7-9CCE-BD3DF06BA56D}" destId="{DB1BA5D6-B425-4109-9528-9389663E751B}" srcOrd="1" destOrd="0" presId="urn:microsoft.com/office/officeart/2005/8/layout/orgChart1"/>
    <dgm:cxn modelId="{9C0266E3-F245-49DA-B3D6-300543D20772}" type="presParOf" srcId="{BAF57483-3474-43A7-9CCE-BD3DF06BA56D}" destId="{425AEE56-3A75-4CB2-B657-DAE3810C0EFB}" srcOrd="2" destOrd="0" presId="urn:microsoft.com/office/officeart/2005/8/layout/orgChart1"/>
    <dgm:cxn modelId="{C02DAD37-CE38-47FD-8E04-2361B89D6373}" type="presParOf" srcId="{1F0922B3-BCDC-48AB-A691-603270AE01AF}" destId="{69B098F7-30F8-4490-910F-64BF86A7A750}" srcOrd="6" destOrd="0" presId="urn:microsoft.com/office/officeart/2005/8/layout/orgChart1"/>
    <dgm:cxn modelId="{8A49F598-FED1-4D6E-97BE-F0EBFFDBE022}" type="presParOf" srcId="{1F0922B3-BCDC-48AB-A691-603270AE01AF}" destId="{90EA616A-84DC-44BD-ACC8-24CB5891E036}" srcOrd="7" destOrd="0" presId="urn:microsoft.com/office/officeart/2005/8/layout/orgChart1"/>
    <dgm:cxn modelId="{45D165A6-B288-47CA-996E-02D332C03BDD}" type="presParOf" srcId="{90EA616A-84DC-44BD-ACC8-24CB5891E036}" destId="{19F215E0-DD4A-4AE4-B49B-6EE35F2D5FB5}" srcOrd="0" destOrd="0" presId="urn:microsoft.com/office/officeart/2005/8/layout/orgChart1"/>
    <dgm:cxn modelId="{63DC3BF9-0DB2-48CC-B488-12C0E7C9224B}" type="presParOf" srcId="{19F215E0-DD4A-4AE4-B49B-6EE35F2D5FB5}" destId="{AA2FE515-8A92-4D0B-BCB8-1FBA6AFD839B}" srcOrd="0" destOrd="0" presId="urn:microsoft.com/office/officeart/2005/8/layout/orgChart1"/>
    <dgm:cxn modelId="{9CBAB056-E0BE-4AF9-8910-D8AA2985D575}" type="presParOf" srcId="{19F215E0-DD4A-4AE4-B49B-6EE35F2D5FB5}" destId="{AAFFC9F6-43E1-4941-97CF-A6E0761E8145}" srcOrd="1" destOrd="0" presId="urn:microsoft.com/office/officeart/2005/8/layout/orgChart1"/>
    <dgm:cxn modelId="{FA59CBA6-FC5A-474E-90D1-F9A5C0B0A30F}" type="presParOf" srcId="{90EA616A-84DC-44BD-ACC8-24CB5891E036}" destId="{CE04EDC5-1299-4EC5-A886-E4A0D7AC2CE4}" srcOrd="1" destOrd="0" presId="urn:microsoft.com/office/officeart/2005/8/layout/orgChart1"/>
    <dgm:cxn modelId="{B25BFE8C-AB23-4FB1-96AA-06C84E4A5C53}" type="presParOf" srcId="{90EA616A-84DC-44BD-ACC8-24CB5891E036}" destId="{F774AA8B-C725-4529-AAE2-29DECFC0D002}" srcOrd="2" destOrd="0" presId="urn:microsoft.com/office/officeart/2005/8/layout/orgChart1"/>
    <dgm:cxn modelId="{1645389D-4D14-4AEB-9158-92105B5D7FF4}" type="presParOf" srcId="{1F0922B3-BCDC-48AB-A691-603270AE01AF}" destId="{AEB1F855-4155-49E4-9C03-5A43B18D58FA}" srcOrd="8" destOrd="0" presId="urn:microsoft.com/office/officeart/2005/8/layout/orgChart1"/>
    <dgm:cxn modelId="{3D021658-5BCE-418E-A1F4-2B19533BF5AF}" type="presParOf" srcId="{1F0922B3-BCDC-48AB-A691-603270AE01AF}" destId="{32764389-316B-471A-9010-CC40DF10042E}" srcOrd="9" destOrd="0" presId="urn:microsoft.com/office/officeart/2005/8/layout/orgChart1"/>
    <dgm:cxn modelId="{13FC2114-8206-42DF-B216-39F6D4177426}" type="presParOf" srcId="{32764389-316B-471A-9010-CC40DF10042E}" destId="{B29F1438-2C9E-4CA5-BF87-269926C6A74D}" srcOrd="0" destOrd="0" presId="urn:microsoft.com/office/officeart/2005/8/layout/orgChart1"/>
    <dgm:cxn modelId="{F22A8957-BC3A-4BCD-B0BA-D61749EBDD15}" type="presParOf" srcId="{B29F1438-2C9E-4CA5-BF87-269926C6A74D}" destId="{4B414537-DD5D-4380-B6F1-3B6AAE98D1B4}" srcOrd="0" destOrd="0" presId="urn:microsoft.com/office/officeart/2005/8/layout/orgChart1"/>
    <dgm:cxn modelId="{90E32D50-A4C9-4825-9A71-538A989615BB}" type="presParOf" srcId="{B29F1438-2C9E-4CA5-BF87-269926C6A74D}" destId="{F8AEE034-F6D1-4502-AB23-228300982202}" srcOrd="1" destOrd="0" presId="urn:microsoft.com/office/officeart/2005/8/layout/orgChart1"/>
    <dgm:cxn modelId="{2A4B0013-B4B7-403B-9E37-BA07B822C1A1}" type="presParOf" srcId="{32764389-316B-471A-9010-CC40DF10042E}" destId="{2FF64EBA-534E-4E67-8266-B6DEA0410E6B}" srcOrd="1" destOrd="0" presId="urn:microsoft.com/office/officeart/2005/8/layout/orgChart1"/>
    <dgm:cxn modelId="{E59983D5-0893-404A-8415-E5651527806D}" type="presParOf" srcId="{32764389-316B-471A-9010-CC40DF10042E}" destId="{8BF091F3-2356-4AF6-B636-926D1EF7D46D}" srcOrd="2" destOrd="0" presId="urn:microsoft.com/office/officeart/2005/8/layout/orgChart1"/>
    <dgm:cxn modelId="{32B41EC0-98BF-4E77-ADCA-D42739A1D057}" type="presParOf" srcId="{05B3FFD0-B12E-4B05-B92B-2920775316FB}" destId="{1777A0C0-0D40-461C-9CBB-D6B40789D5A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FAD6DC-A173-45FB-8C75-5D533941433E}" type="datetimeFigureOut">
              <a:rPr lang="ar-SA" smtClean="0"/>
              <a:pPr/>
              <a:t>17/05/38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8061141-98A3-42C7-A090-5DE6F0B26E09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554806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altLang="ar-SA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C0C8409-C9CB-4B61-ACF8-D6A89C94FBEF}" type="slidenum">
              <a:rPr lang="ar-SA" altLang="ar-SA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19</a:t>
            </a:fld>
            <a:endParaRPr lang="ar-SA" altLang="ar-S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altLang="ar-SA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C0C8409-C9CB-4B61-ACF8-D6A89C94FBEF}" type="slidenum">
              <a:rPr lang="ar-SA" altLang="ar-SA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20</a:t>
            </a:fld>
            <a:endParaRPr lang="ar-SA" altLang="ar-S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EB927825-6312-4294-9BA3-DC005A6B2D10}" type="datetime1">
              <a:rPr lang="ar-SA" smtClean="0"/>
              <a:pPr/>
              <a:t>17/05/38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9FEE3-B0EF-4A4C-B723-BA8D309DE783}" type="datetime1">
              <a:rPr lang="ar-SA" smtClean="0"/>
              <a:pPr/>
              <a:t>17/05/38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E282-F94B-4FE0-978F-67B5CF71EB4A}" type="datetime1">
              <a:rPr lang="ar-SA" smtClean="0"/>
              <a:pPr/>
              <a:t>17/05/38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533EB4C-712F-4728-B2C1-3D762972083C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00573310"/>
      </p:ext>
    </p:extLst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9C79-C4C1-4709-82C1-E88EAB4A7604}" type="datetime1">
              <a:rPr lang="ar-SA" smtClean="0"/>
              <a:pPr/>
              <a:t>17/05/38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CA3C0-435B-4295-ACD8-68558A1B107F}" type="datetime1">
              <a:rPr lang="ar-SA" smtClean="0"/>
              <a:pPr/>
              <a:t>17/05/38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C5D3-2A46-490E-BA99-5B565698747C}" type="datetime1">
              <a:rPr lang="ar-SA" smtClean="0"/>
              <a:pPr/>
              <a:t>17/05/38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2B875-982B-44C5-B0B1-6BB0069298FE}" type="datetime1">
              <a:rPr lang="ar-SA" smtClean="0"/>
              <a:pPr/>
              <a:t>17/05/38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8DCE0-B99C-447E-A7F2-010BD2B46CE6}" type="datetime1">
              <a:rPr lang="ar-SA" smtClean="0"/>
              <a:pPr/>
              <a:t>17/05/38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4C646-13A8-41B9-9119-1B1A80814727}" type="datetime1">
              <a:rPr lang="ar-SA" smtClean="0"/>
              <a:pPr/>
              <a:t>17/05/38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D5874-6AD4-4ED4-A0B8-7402444EEEAA}" type="datetime1">
              <a:rPr lang="ar-SA" smtClean="0"/>
              <a:pPr/>
              <a:t>17/05/38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8DB3C-3D9E-417C-A58F-E7A00529EC64}" type="datetime1">
              <a:rPr lang="ar-SA" smtClean="0"/>
              <a:pPr/>
              <a:t>17/05/38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4" cstate="print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3DFED69E-CCD4-4B8B-BFBE-12C78874FBE4}" type="datetime1">
              <a:rPr lang="ar-SA" smtClean="0"/>
              <a:pPr/>
              <a:t>17/05/38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1" r:id="rId1"/>
    <p:sldLayoutId id="2147484742" r:id="rId2"/>
    <p:sldLayoutId id="2147484743" r:id="rId3"/>
    <p:sldLayoutId id="2147484744" r:id="rId4"/>
    <p:sldLayoutId id="2147484745" r:id="rId5"/>
    <p:sldLayoutId id="2147484746" r:id="rId6"/>
    <p:sldLayoutId id="2147484747" r:id="rId7"/>
    <p:sldLayoutId id="2147484748" r:id="rId8"/>
    <p:sldLayoutId id="2147484749" r:id="rId9"/>
    <p:sldLayoutId id="2147484750" r:id="rId10"/>
    <p:sldLayoutId id="2147484751" r:id="rId11"/>
    <p:sldLayoutId id="2147484752" r:id="rId12"/>
  </p:sldLayoutIdLst>
  <p:hf sldNum="0" hdr="0" ftr="0" dt="0"/>
  <p:txStyles>
    <p:titleStyle>
      <a:lvl1pPr algn="ctr" defTabSz="457200" rtl="1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28600" indent="-22860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baasco.com/vb/showthread.php?s=973dcae9d41e9c7dc81be8b68a5a0757&amp;t=1805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youngblah.com/wp-content/uploads/2011/08/mackintosh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BCBCB"/>
            </a:gs>
            <a:gs pos="13000">
              <a:srgbClr val="5F5F5F"/>
            </a:gs>
            <a:gs pos="21001">
              <a:srgbClr val="5F5F5F"/>
            </a:gs>
            <a:gs pos="63000">
              <a:srgbClr val="FFFFFF"/>
            </a:gs>
            <a:gs pos="67000">
              <a:srgbClr val="B2B2B2"/>
            </a:gs>
            <a:gs pos="69000">
              <a:srgbClr val="292929"/>
            </a:gs>
            <a:gs pos="82001">
              <a:srgbClr val="777777"/>
            </a:gs>
            <a:gs pos="100000">
              <a:srgbClr val="EAEAE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 rot="377771">
            <a:off x="3054467" y="3216472"/>
            <a:ext cx="5104420" cy="209920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9428"/>
              </a:avLst>
            </a:prstTxWarp>
          </a:bodyPr>
          <a:lstStyle/>
          <a:p>
            <a:pPr algn="ctr" rtl="0">
              <a:buNone/>
            </a:pPr>
            <a:r>
              <a:rPr lang="ar-SA" sz="3600" kern="10" spc="0" dirty="0" smtClean="0">
                <a:ln>
                  <a:noFill/>
                </a:ln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مقدمة في الحاسب الآلي </a:t>
            </a:r>
          </a:p>
          <a:p>
            <a:pPr algn="ctr" rtl="0">
              <a:buNone/>
            </a:pPr>
            <a:r>
              <a:rPr lang="ar-SA" sz="3600" kern="10" dirty="0" smtClean="0"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المفهوم ،</a:t>
            </a:r>
            <a:r>
              <a:rPr lang="ar-SA" sz="3600" kern="10" spc="0" dirty="0" smtClean="0">
                <a:ln>
                  <a:noFill/>
                </a:ln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الأنواع ، المكونات</a:t>
            </a:r>
            <a:endParaRPr lang="ar-SA" sz="3600" kern="10" spc="0" dirty="0">
              <a:ln>
                <a:noFill/>
              </a:ln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766516" y="4567925"/>
            <a:ext cx="2085881" cy="835010"/>
          </a:xfrm>
        </p:spPr>
        <p:txBody>
          <a:bodyPr/>
          <a:lstStyle/>
          <a:p>
            <a:pPr algn="ctr"/>
            <a:r>
              <a:rPr lang="ar-SA" sz="2800" dirty="0" smtClean="0"/>
              <a:t>أ. مشاعل المطلق</a:t>
            </a:r>
            <a:endParaRPr lang="ar-SA" sz="2800" dirty="0"/>
          </a:p>
        </p:txBody>
      </p:sp>
    </p:spTree>
    <p:extLst>
      <p:ext uri="{BB962C8B-B14F-4D97-AF65-F5344CB8AC3E}">
        <p14:creationId xmlns:p14="http://schemas.microsoft.com/office/powerpoint/2010/main" xmlns="" val="277244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e-msjed.com/msjed/site/topicuploads/928201161754Alapto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3864"/>
            <a:ext cx="6114789" cy="611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سهم إلى اليسار 1"/>
          <p:cNvSpPr/>
          <p:nvPr/>
        </p:nvSpPr>
        <p:spPr>
          <a:xfrm>
            <a:off x="6084168" y="534548"/>
            <a:ext cx="2808312" cy="1821227"/>
          </a:xfrm>
          <a:prstGeom prst="leftArrow">
            <a:avLst>
              <a:gd name="adj1" fmla="val 67103"/>
              <a:gd name="adj2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/>
              <a:t>ثورة الأجهزة المحمولة </a:t>
            </a:r>
            <a:endParaRPr lang="ar-SA" sz="2800" b="1" dirty="0"/>
          </a:p>
        </p:txBody>
      </p:sp>
    </p:spTree>
    <p:extLst>
      <p:ext uri="{BB962C8B-B14F-4D97-AF65-F5344CB8AC3E}">
        <p14:creationId xmlns:p14="http://schemas.microsoft.com/office/powerpoint/2010/main" xmlns="" val="236361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t2.gstatic.com/images?q=tbn:ANd9GcTnfPh3pL5RbcmRwch2y0cVNQ0JrZSZ2OWCn_hegGkuiS7kd0m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77" r="24647"/>
          <a:stretch/>
        </p:blipFill>
        <p:spPr bwMode="auto">
          <a:xfrm rot="20985834">
            <a:off x="511394" y="578405"/>
            <a:ext cx="3517820" cy="298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data:image/jpeg;base64,/9j/4AAQSkZJRgABAQAAAQABAAD/2wCEAAkGBhAQERAPDxANDw4PEA8PDw8NEA4PDw8PFRAVFBQQEhIXGygeFxkjGRIVIC8gIycpLCwuFh4xNTAqNSYrLCkBCQoKDgwOGA8PGCokHBwpLCkqLSktLCw1NTApLikpKiksLCosKSspKTUqNTQuNSk1LSksLCkpKTUsKS0sKS01Kf/AABEIAMIBAwMBIgACEQEDEQH/xAAcAAEAAQUBAQAAAAAAAAAAAAAABQECAwQGBwj/xABGEAABAwICBAcJDwQDAQAAAAABAAIDBBEFEgYhMVETM0FhcXOyFBUiMlKRk7HRByM0U1RydIGSobPBwtPwF0NiYyRCg6L/xAAYAQEBAQEBAAAAAAAAAAAAAAAAAQMCBP/EACcRAQABAwMEAgEFAAAAAAAAAAABAhESAxMxIUFR8CJhgQQyYsHR/9oADAMBAAIRAxEAPwD3FERAREQEREBERAREQEREBERAREQEREBERAREQEREBERAREQEREBERAREQEREBFaXjeEzjeEFyKmcbwqZxvCC5FbnG8edM43hBcitzjePOnCDePOguRW8IN484ThBvCC5FhdWRg5S9gdq1Ei+vYsgkB2EHoIQXIiICK1zwNpA6SscVXG7xXsdbblcCgzIqZhvCZhvCCqKmYbwmYbwgqipmG8JnG8edBVFTON486pnG8edBcitzjePOFUFBVEVHOA2kDp1IKoiICIiAsdRLlY53ktJ8wWRa+IcVJ8x3qQfI2kmmtZWTySvqJg1z3ZI2SPaxjb6gADttyqL77VHx8/pZPatR+09JW3TUbHNDi94NyLBgcLb75hy8itrioxao+PqPSye1XNxSf4+f0sntVgw8/yyyNw4/wAsrjKXhljxOb46f0sntW1HiEvxs3pJPatePDjz/ctunw3X4TiBvADj5rhXGUvDPFWyfGS+kf7VtR1T/Lk+2/2rD3uAtlc52rXdobY7hrN+lbEVEf5ZMZLw2I5neU/7b/atqOQ+U77TvasEdGf5ZbLKU/yyYyXhma7nd9p3tW1R4jLA4SwyPY9nhCznZXEa8rm3sQdns2rA2nAa4lxBAGUBoIdvub6vMVhc/Ueg+pSYsr6Mw2r4WGKX4yNkn2mg/mrMUqSxlxqLiG33XufyWvou69HSaiP+PCNfNGBdW6RPsxmo65Br5BZrtq5VrxPus4K06Vy3GoKhVVQFWyCiK6yWQWqllfZLIMdlaQspCtKDC9Y4KsskbY6nODSOQgmyySqNc/3yPrGdoIOtUFpiJeAaIXmOQyNs8AEgZXE7d6nVz+m+Jx01OJ5c3BskZmyjMfCuwaulwQSuFSl0MZJu7IGuO9zfBJ84W2o/BT4Dm+TI8fff81IICIiAtbEuJl6t/qWytXE+Jl6t/qQfFT9p6SpLDx4H1lRr9p6SpbC2+AOly10uXFfDpcE0QkqYuGbLDEzM9o4UT3OXLmcC1hFhmA28o3rQr8OdBK+FxaXMIF2h2VwLQ4OGYA2IIOsLodGdLBTQiBzAQw1GU8LwR9+ZkLtUDzmaM1jceMdV9ai8dxLuupmqODbEJXDLEwlzWNaxrGtaSBqswcg6AtaYqym/DmqqjGLR1Z9HNGZK0y5JIYhCwPe6cuDcpvygHZY7VdjeBPo5eBkdG92Vrrx5i2xGzWAs2jON9ymUGNkjZmBrg972CwOzwWuve5THcTNVMZS1rRlY0BrnPFg0DxnNBOzcuI3d21viTNG3e/yYMPonzPEcbXOcb2DWuebAXOpoJKka3A5qdodKyRrScoL4pYxe17Xc0X2HzKzRrGDRVEdSGCTIHtLC4suHNLb5gDa177Cug0t02dXxxw8CyMMk4XMyV8lzlc3LrY23jE+ZWrc3IiI+LiJpx68uepIS97GNtme5rBfULuIAufrXRYjohJTtkc6aB5iaHuazhbltwLgloHKueo5jG9kgFzG9kgB2EtcHAfcurxTTl01O+ARNaJW5SeGe9zBnDrEFg3W2lWuKsotx77/a0zTab8uYnd4DuhRxk1HoPqW5Vn3t/Qogy6j0H1LjU5d0T0fSWihJo6W9uIiAtuDQB9yx6TuIZHa2UyeFfb4jrWWTRQHuOlvbiIrW16sgt91li0qvkjtbLwnhG+seA62pYtGnSFSDFGUZUiwoMoVytCuQVRUVUBUVVRBQq0q4q0oNec6lEvd75H1kfbClahQ7z77H1kfbCDtly/ujYo6lonTsax7mSR2a+5aczgw3tzOK6hcz7oeGvqaN0LLF75I7ZjlHguDjr6GlBLYRq4UbpP0N9ikFH4X403zmn/5UggIiIC1cT4mXq3+pbS1cT4mXq3+pB8Uv2npKnsGZeMfOcoF+09JXU6OQ3hB/yf8AkttH9zLVm1KWw/AHysMl8rAWi5Y4gkyNYQDsuM+a25rtYtrxOpcrnNBa4Nc5uZviusbZm8xtddRgmkroKd1LwUTml73iRz5Wu8K122ax3k7dW1Rbo87nPDQwONw0G4HNdeumJ7vJNU3tZTBdH31LnNa6NmUAkykgG5OoauZZMSwR1O8RudG8lua8ZJbtIt9y3MLqTAXeBG8OAuJM4sWh1rFoJ/7fcslbKZnB2SNgAs0R5yLFxdrLgCTd1tnIs43Nz+LuZpw+2nhOEmeVkQcxhfezn3tqF7alKY5om+jaxzpYZM5sBHmuNV76+T2ha1M0xua8NDi03sdnqW7iNaagtuyNuW9uDLyNe0eEBuHmC2mOq07e3MzPyREFPmc1twMzmtu7UBc2ueZdBiehb6eJ0xngeG28FoeHHXbVcfyyjDTc1+bfzLfra58rODIZa7TdpmJNths5oA+qyWjvLDOqOKb/AJc5iItFIdzfzC5szaj0H1LqsbitTzHcz8wuIM2o9B9S8mty9mjN4fV+jHwOk+jQfhtWHSnim9a3suWbRj4HSfRoPw2rDpVxLetb2XLzt0ZRHUpJijKJSbEGUK4KwK5BcioiCqoURBQqjlVWuQa1QVDv42LrY+2FL1Chn8bF1sfbCDuVG454jPn/AKHKSUdjfiM+f+hyBhfjS9LOyVIqOwvxpelnqKkUBERAWrifEy9W/sraWrinEy9W/soPil+09JXdaHU2amB/2SesLhX7T0r1P3OqXNRtNv7svrC10ptUy1Y+KYw7AWyNzOmii12Ak5dR5SQOQ+ZWuw7K4tuHWNri9j51u1GEl9hbLbVdpe1zmHxozYEZTq5L7ipSlwwAeIG7g29gNwvrW9NdWU34eeqmMYtyg20PMsraE7l0bMNG5Z24WNy0zZYS5kUB3K8UJ3Lp24WNxWQYWNxVzMJcsKM7k7lO5dT3sG5UOG8ymRjLgtK4SKOpO6Pd/kF5UZdR6CvcNPaHLh1Y62yH9bV4IZNv1rza03l69COkvsXRj4HSfR4PwwsOlfEt61vZcs2i/wADpPo8P4YWHSviW9a3suWDdF0Sk2KLolJxoMwKuVgV11UVutevrRFHJJlc8xtzcGwFz3HYGgDeSFF6a4pJTYfWVEOqWKB7oztyuJDQ/wCrNf6l84YZpHIHFxkkzuvmfndndfbmde5vzoPqHDKiR8TXytayR1y5jSTk1mzTz2tf61tLzL3HXNlNTLnOeMRsDA4huV+Yl7m8utthfZrXpiArXFVurXKK1agqHfxsXWx9sKXqCoh3GxdbH2wg7pR2NeIz5/6HKRUdjXiN+f8ApcgYX40vSz1FSKjcK8abpZ6ipJAREQFq4pxM3Vv7K2lqYrxE3Vv7KD4qftPSvaPcpgvh7Tb+9N62rxd+09JXVaPaT1cFPwMM7o4873WYGBwJ22dbMNm9Sb9i0Ty93hpuZbnBsYAXlrASAC8hoJ5ACV4LLpRXG47rqiDt9+k9q0ZJ3vN5HOe7aS9xcb9JSJr8mFPh9HTTwRM4SWWKKPkfI5rGnoJ2/UoeT3QMLYHf8hzy0kBscUri63K27QCOe68Mia42u45Wg5W3uG322GwLMxhPJe+rlCZzHcwjw9zovdAwqRwaKkxk7OHjkjb9biMo+sqQl0pw1twa2j1C+qZjtXNa918/CA3N7+bX0K14Iv7bXU3J8rtw99ZpphbjlFbS3HlPLW/acAD50n0zwtgLjW0pA5GSCRx5g1tyT0BfPuRx5NR5PzVj2kbRqVznym3D0rTb3SqGooaynijqg+WItY57Iwy+dpubPJGoHkXiJO361NVx8B/QoNW9y0Q+zNF/gdJ9Hh/DCw6V8S3rW9lyy6LfAqT6PD+GFh0s4lvWt7LkEVRKSjUZRqSYUGcFVVgKuuqjFX0TJ4pYJRmimjfFIN7HtLTbnsV871XuMYs2eSKKESRsJMdQZIo45Gf9SMzrh1treT719G3VboPJPck0Ar6WpfVVjX0zY2OjZFnF53O1EuDSQYwNevactti9cVLql0FSVY5VurXFRWtUKIdxsXWx9sKWqCohx99i62PthB3ijsa8Rvz/ANLlIqOxvxG/P/S5BTCvGl6WeoqSUdhXjS9LOyVIoCIiAtTFuIm6t/ZW2tTF+Im6p/ZQfFT9p6Su20Sc3uYXtfO/bbmXEv2npXSYDUBsIH+TkHXsezc37lddm5vmCg2VYWUVg3pEOJTpy2GpvmC1zG3Xqbt3BaArBbaqd1jerZEnBE2+xvmC2Hwt3N8wUPHWDesxrhvVsl242mbub9lqpLTNIOoeYLS7uG9UdXc6lhF43SAQTHVqbuHlBcSu1xqovBKL7W/mFxSS7pfZmivwKk+jw9gLDpZxLetb2XLNor8CpPo8PYCw6WcS3rW9lyjpD0ak2FRdGpFhQZwVcsYKuugvRW3S6C5FbdUuguJVjihKtJQa9QVEnjYutj7YUpUFRX92LrY+2EHfKNxzxG/P/S5SSjcd8Rvz/wBDkFcL8aXpZ2SpFR+F+NL0s7KkEBERAWpi3ETdW/srbWrigvDMP9b+yg+KX7T0lblJUlrbc5Wm/aekqUwSgbJcvvkGrUbXd09HrVgb9BQ1c7S+CnqZmA5S6KKR7Q61yLgWvrCwT1EkbnRyNfHIw2cx7S1zTuLTrBXo2hjo4YXRNLi3M5xaOEJbe1yCBy2t/AofFMCpp5pJXvJc91yeEy3s0AajzBeivSimiKonns8Wl+oqr1atOabRF+vX6+nN4eyoqC5tPDPOWgFwhjfIWgmwJyjUr8Qp6mmyGoikh4TNlEoyuOW1wWXzN2jaBe9wvRNAKSmo5JXMe052taYpC+Rsh8Kxu1rrEXJ2a7lammlHSVlRwr8wIaG5Yi9obbaPFFzcbVxjGOV22fzwmJ99t5cFRzyzPEcMb5JHeLHC1z3GwubNFzsF1s4hBVU4aainqIA4kNM8UkYcQLkAuGs2XW6IYbS01XHLEZWPDZGtc8ucy7mEWcACbHoW/pkGTU8MM8s9QWSvlBdeN1nB1sxLRsuQFhNdWcUxT0nv771d+fw84ZiJJAFySQABckkmwAHKVI1mG1sLDJNS1cUbbZnyQSsY25sLuIsNZW1Q4RTRyxSBsoLJY3g8IXWLXg3tbXsXoOmGLQy0UkXCyO4RgBHBysD9bNjjq2i6w1v1M6VdNMUzN/8AYh6NPRpqpmZqtZ4xW12ZjxvH5qGU5jOHNY3NHmtscCb9B/LzKCXpllEWfZuivwKk+jw/hhYtLOJb1rey5ZtF/gdJ9Hh/DCw6V8S3rW9lyioSlKkGFR1OVuNcg2A5XBy186rwiDYzKMrdIY4ZDG9k2VojLpGML2AvPgtsNZOo7L7FsvqANqxyVANvCe22vwTa/MUGxRVoljZK0ODXjMA61wLka7G3Is2Zafdg51k4RBmLla5yx8IrS9BZOVGjjYutj7YW/M5aDeNi62PthB3yjMf8Rvz/ANDlJqL0g4tvz/0OQZMK2yH/ACb2ApBaOEjwXnfIfua0LeQEREBYK7i5PmO9Szqj23BB2EWKD4geNZ6SskVZI0Wa97Rua4gL23Sj3BY5J3yU1UIWSOLzG9jXhpJubeELC/8AORQx9wCX5bGf/Jn7qDy4YnN8bL9t3tVe+k/x0323+1enf0Bl+WM9HH+6n9AZfljPRx/uoPMRis/x03pH+1XsxGocQBNOSf8AY/2r0v8AoFN8sj9Gz91Xw+4RUMIc2tjDhrB4OP8AdQeYy19Q02dLOD1j9nnVpxWf46b0j/avUan3C6iR2Z9bGXdVGPMBKsf9AZvlkfo2fuoPMe+k/wAdN9t/tQ4rP8dN6R/tXp39AZvlkfo2fuqv9AJflsfomfuoPLX10rgQ6SQg7QXOIKwr1n+gEvy2P0TP3VJ6P+4CwStdU1QkjaQTGxjW57HYfDOpB7Foz8DpL6j3PBq/8wsOlPEt61vZcpaGINaGjUGgADmCw4hRiWNzHagdYItdpGwhBx0cllk7pSbAakEhoY4chzht/qOxYTgVX5DPSMQZTVKndawnAavyGekYqd4avyGekYgzOqtWo251aKo+UPMFj7wVfkM9IxU7wVfkM9IxBmFUd+rXyKvda1+8FX5DPSMVe8FX5DPSMQbHdad1LX7wVfkM9IxVGA1fkM9IxBmdOsUOuSLrI+2Fc3AqvyGekYpfBcAc14kmLbsN2sab6+Qk825B0qiNJXWjaf8AZ+hyl1D6UYc6ohEbC5pztddhaHAAHytSDcwse9g+UXO87itxYaSLIxjfJa0fWBrKzICIiAhREEc6hub71TvepJEEb3vTvepJEEb3vVRQKRRBHuoeZU7gUiiCN73p3vUkiCO7gQUCkUQUbsVHi6uRBi4JOCWVEGLgU4FZUQYeBTgVmRBh4JV4FZUQYeBVeBWVEGLgkEayogKyVlxZXogo1VREBERAREQEREBERAREQEREBERAREQEREBERAREQEREBERAREQEREBERAREQEREBERAREQEREBERAREQEREBERAREQEREBERAREQEREBERAREQEREBERAREQf/Z"/>
          <p:cNvSpPr>
            <a:spLocks noChangeAspect="1" noChangeArrowheads="1"/>
          </p:cNvSpPr>
          <p:nvPr/>
        </p:nvSpPr>
        <p:spPr bwMode="auto">
          <a:xfrm>
            <a:off x="90170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6392" name="Picture 8" descr="http://respectq.net/sites/default/files/imagepicker/7/apple-ipad1-420-9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620" b="12128"/>
          <a:stretch/>
        </p:blipFill>
        <p:spPr bwMode="auto">
          <a:xfrm>
            <a:off x="2347949" y="3852649"/>
            <a:ext cx="4347953" cy="251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t3.gstatic.com/images?q=tbn:ANd9GcSb7pX1DIfMfskL9UVcUbF2kwcdlyzLJbrY-XJclUZI5oxChu9I7Rh8G_jz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8640"/>
            <a:ext cx="3168351" cy="370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554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976213"/>
          </a:xfrm>
        </p:spPr>
        <p:txBody>
          <a:bodyPr>
            <a:normAutofit fontScale="90000"/>
          </a:bodyPr>
          <a:lstStyle/>
          <a:p>
            <a:r>
              <a:rPr lang="ar-SA" sz="4000" b="1" u="sng" dirty="0" smtClean="0">
                <a:solidFill>
                  <a:schemeClr val="accent2"/>
                </a:solidFill>
              </a:rPr>
              <a:t>تعريف الحاسب  </a:t>
            </a:r>
            <a:r>
              <a:rPr lang="ar-SA" b="1" u="sng" dirty="0" smtClean="0">
                <a:solidFill>
                  <a:schemeClr val="accent2"/>
                </a:solidFill>
              </a:rPr>
              <a:t> </a:t>
            </a:r>
            <a:r>
              <a:rPr lang="en-US" u="sng" dirty="0" smtClean="0">
                <a:solidFill>
                  <a:schemeClr val="accent2"/>
                </a:solidFill>
              </a:rPr>
              <a:t>Computer Definition  </a:t>
            </a:r>
            <a:r>
              <a:rPr lang="en-US" b="1" dirty="0" smtClean="0">
                <a:solidFill>
                  <a:schemeClr val="accent2"/>
                </a:solidFill>
              </a:rPr>
              <a:t>-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1709911"/>
            <a:ext cx="8208912" cy="395133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ar-SA" sz="3200" dirty="0" smtClean="0"/>
              <a:t>هو  عبارة عن آلة إلكترونية تقوم بمعالجة البيانات وتخزينها واسترجاعها و إجراء العمليات الحسابية والمنطقية بناء على طلب المستخدم .</a:t>
            </a:r>
          </a:p>
          <a:p>
            <a:pPr marL="0" indent="0" algn="just">
              <a:buNone/>
            </a:pPr>
            <a:r>
              <a:rPr lang="ar-SA" sz="3200" dirty="0" smtClean="0"/>
              <a:t>يتكون من جزئيين رئيسيين وهما :</a:t>
            </a:r>
          </a:p>
          <a:p>
            <a:pPr marL="0" indent="0" algn="just">
              <a:buNone/>
            </a:pPr>
            <a:r>
              <a:rPr lang="ar-SA" sz="3200" dirty="0" smtClean="0"/>
              <a:t>1- المكونات المادية  (</a:t>
            </a:r>
            <a:r>
              <a:rPr lang="en-US" sz="3200" dirty="0" smtClean="0"/>
              <a:t>Hardware</a:t>
            </a:r>
            <a:r>
              <a:rPr lang="ar-SA" sz="3200" dirty="0" smtClean="0"/>
              <a:t>).</a:t>
            </a:r>
          </a:p>
          <a:p>
            <a:pPr marL="0" indent="0" algn="just">
              <a:buNone/>
            </a:pPr>
            <a:r>
              <a:rPr lang="ar-SA" sz="3200" dirty="0" smtClean="0"/>
              <a:t>2- المكونات البرمجية </a:t>
            </a:r>
            <a:r>
              <a:rPr lang="en-US" sz="3200" dirty="0" smtClean="0"/>
              <a:t>Software)</a:t>
            </a:r>
            <a:r>
              <a:rPr lang="ar-SA" sz="3200" dirty="0" smtClean="0"/>
              <a:t>).</a:t>
            </a:r>
            <a:endParaRPr lang="ar-SA" sz="3200" dirty="0"/>
          </a:p>
          <a:p>
            <a:pPr marL="0" indent="0" algn="just">
              <a:buNone/>
            </a:pPr>
            <a:endParaRPr lang="ar-SA" sz="3200" dirty="0" smtClean="0"/>
          </a:p>
          <a:p>
            <a:pPr marL="0" indent="0" algn="just">
              <a:buNone/>
            </a:pPr>
            <a:r>
              <a:rPr lang="ar-SA" sz="3200" dirty="0" smtClean="0"/>
              <a:t> </a:t>
            </a:r>
          </a:p>
        </p:txBody>
      </p:sp>
      <p:pic>
        <p:nvPicPr>
          <p:cNvPr id="4" name="Picture 6" descr="P5-InputOutput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0329" y="4719929"/>
            <a:ext cx="3960439" cy="18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486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b="1" u="sng" dirty="0" smtClean="0">
                <a:solidFill>
                  <a:schemeClr val="accent2"/>
                </a:solidFill>
              </a:rPr>
              <a:t>مزايا العمل باستخدام الكمبيوتر</a:t>
            </a:r>
            <a:r>
              <a:rPr lang="ar-SA" u="sng" dirty="0" smtClean="0">
                <a:solidFill>
                  <a:schemeClr val="accent2"/>
                </a:solidFill>
              </a:rPr>
              <a:t>  </a:t>
            </a:r>
            <a:r>
              <a:rPr lang="ar-SA" dirty="0" smtClean="0">
                <a:solidFill>
                  <a:schemeClr val="accent2"/>
                </a:solidFill>
              </a:rPr>
              <a:t>: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ar-SA" sz="2800" dirty="0" smtClean="0"/>
              <a:t>هناك </a:t>
            </a:r>
            <a:r>
              <a:rPr lang="ar-SA" sz="2800" dirty="0"/>
              <a:t>العديد من المزايا والفوائد التي يمكن أن نحصل عليها نتيجة </a:t>
            </a:r>
            <a:r>
              <a:rPr lang="ar-SA" sz="2800" dirty="0" smtClean="0"/>
              <a:t>استخدامنا للكمبيوتر </a:t>
            </a:r>
            <a:r>
              <a:rPr lang="ar-SA" sz="2800" dirty="0"/>
              <a:t>في أعمالنا وهي كما يلي </a:t>
            </a:r>
            <a:r>
              <a:rPr lang="ar-SA" sz="2800" dirty="0" smtClean="0"/>
              <a:t>:</a:t>
            </a:r>
          </a:p>
          <a:p>
            <a:pPr marL="0" indent="0">
              <a:buNone/>
            </a:pPr>
            <a:endParaRPr lang="ar-SA" sz="1200" dirty="0" smtClean="0"/>
          </a:p>
          <a:p>
            <a:pPr marL="514350" indent="-514350">
              <a:buFont typeface="+mj-lt"/>
              <a:buAutoNum type="arabicPeriod"/>
            </a:pPr>
            <a:r>
              <a:rPr lang="ar-SA" sz="2800" b="1" dirty="0" smtClean="0">
                <a:solidFill>
                  <a:schemeClr val="accent2"/>
                </a:solidFill>
              </a:rPr>
              <a:t>الدقة</a:t>
            </a:r>
            <a:r>
              <a:rPr lang="ar-SA" sz="2800" dirty="0" smtClean="0"/>
              <a:t> </a:t>
            </a:r>
            <a:r>
              <a:rPr lang="ar-SA" sz="2800" dirty="0"/>
              <a:t>المتناهية في إخراج النتائج .</a:t>
            </a: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ar-SA" sz="2800" b="1" dirty="0" smtClean="0">
                <a:solidFill>
                  <a:schemeClr val="accent2"/>
                </a:solidFill>
              </a:rPr>
              <a:t>السرعة</a:t>
            </a:r>
            <a:r>
              <a:rPr lang="ar-SA" sz="2800" b="1" dirty="0" smtClean="0"/>
              <a:t> </a:t>
            </a:r>
            <a:r>
              <a:rPr lang="ar-SA" sz="2800" dirty="0"/>
              <a:t>الفائقة في إنجاز العمليات .</a:t>
            </a: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ar-SA" sz="2800" b="1" dirty="0" smtClean="0">
                <a:solidFill>
                  <a:schemeClr val="accent2"/>
                </a:solidFill>
              </a:rPr>
              <a:t>إمكانية التخزين </a:t>
            </a:r>
            <a:r>
              <a:rPr lang="ar-SA" sz="2800" dirty="0"/>
              <a:t>الهائلة </a:t>
            </a:r>
            <a:r>
              <a:rPr lang="ar-SA" sz="2800" dirty="0" smtClean="0"/>
              <a:t>واسترجاع </a:t>
            </a:r>
            <a:r>
              <a:rPr lang="ar-SA" sz="2800" dirty="0"/>
              <a:t>المعلومات بوقت قياسي </a:t>
            </a:r>
            <a:r>
              <a:rPr lang="ar-SA" sz="2800" dirty="0" smtClean="0"/>
              <a:t>.</a:t>
            </a:r>
          </a:p>
          <a:p>
            <a:pPr marL="623888" indent="-514350">
              <a:buFont typeface="Wingdings 3" pitchFamily="18" charset="2"/>
              <a:buAutoNum type="arabicPeriod"/>
            </a:pPr>
            <a:r>
              <a:rPr lang="ar-SA" sz="2800" b="1" dirty="0">
                <a:solidFill>
                  <a:schemeClr val="accent2"/>
                </a:solidFill>
              </a:rPr>
              <a:t>الاقتصادية</a:t>
            </a:r>
            <a:r>
              <a:rPr lang="ar-SA" sz="2800" dirty="0" smtClean="0">
                <a:solidFill>
                  <a:schemeClr val="tx1"/>
                </a:solidFill>
                <a:latin typeface="Lucida Sans Unicode" pitchFamily="34" charset="0"/>
                <a:cs typeface="Arial" pitchFamily="34" charset="0"/>
              </a:rPr>
              <a:t> .</a:t>
            </a:r>
            <a:endParaRPr lang="ar-SA" sz="2800" dirty="0">
              <a:solidFill>
                <a:schemeClr val="tx1"/>
              </a:solidFill>
              <a:latin typeface="Lucida Sans Unicode" pitchFamily="34" charset="0"/>
              <a:cs typeface="Arial" pitchFamily="34" charset="0"/>
            </a:endParaRPr>
          </a:p>
          <a:p>
            <a:pPr marL="623888" indent="-514350">
              <a:buFont typeface="Wingdings 3" pitchFamily="18" charset="2"/>
              <a:buAutoNum type="arabicPeriod"/>
            </a:pPr>
            <a:r>
              <a:rPr lang="ar-SA" sz="2800" b="1" dirty="0">
                <a:solidFill>
                  <a:schemeClr val="accent2"/>
                </a:solidFill>
              </a:rPr>
              <a:t>الاتصالات الشبكية </a:t>
            </a:r>
            <a:r>
              <a:rPr lang="ar-SA" sz="2800" dirty="0" smtClean="0">
                <a:solidFill>
                  <a:schemeClr val="tx1"/>
                </a:solidFill>
                <a:latin typeface="Lucida Sans Unicode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tx1"/>
              </a:solidFill>
              <a:latin typeface="Lucida Sans Unicode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ar-SA" sz="2800" dirty="0"/>
          </a:p>
        </p:txBody>
      </p:sp>
    </p:spTree>
    <p:extLst>
      <p:ext uri="{BB962C8B-B14F-4D97-AF65-F5344CB8AC3E}">
        <p14:creationId xmlns:p14="http://schemas.microsoft.com/office/powerpoint/2010/main" xmlns="" val="28407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11560" y="1484784"/>
            <a:ext cx="8208912" cy="4824536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ar-SA" sz="3000" dirty="0" smtClean="0"/>
              <a:t>تستخدم </a:t>
            </a:r>
            <a:r>
              <a:rPr lang="ar-SA" sz="3000" dirty="0"/>
              <a:t>أنواع </a:t>
            </a:r>
            <a:r>
              <a:rPr lang="ar-SA" sz="3000" dirty="0" smtClean="0"/>
              <a:t>مختلفة </a:t>
            </a:r>
            <a:r>
              <a:rPr lang="ar-SA" sz="3000" dirty="0"/>
              <a:t>من أجهزة الحاسوب لأداء مهام متنوعة </a:t>
            </a:r>
            <a:endParaRPr lang="ar-SA" sz="3000" dirty="0" smtClean="0"/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ar-SA" sz="3000" dirty="0" smtClean="0"/>
              <a:t>و </a:t>
            </a:r>
            <a:r>
              <a:rPr lang="ar-SA" sz="3000" dirty="0"/>
              <a:t>من المهم فهم الفروقات بين أنواع الحواسيب لأجل اختيار التقنية المناسبة لأداء و انجاز مهمة معينة</a:t>
            </a:r>
            <a:r>
              <a:rPr lang="ar-SA" sz="3000" dirty="0" smtClean="0"/>
              <a:t>.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sz="2800" dirty="0"/>
          </a:p>
          <a:p>
            <a:pPr marL="457200" lvl="1" indent="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None/>
              <a:defRPr/>
            </a:pPr>
            <a:r>
              <a:rPr lang="ar-SA" sz="3600" b="1" dirty="0">
                <a:solidFill>
                  <a:schemeClr val="tx2">
                    <a:lumMod val="75000"/>
                  </a:schemeClr>
                </a:solidFill>
                <a:cs typeface="Akhbar MT" pitchFamily="2" charset="-78"/>
              </a:rPr>
              <a:t>تصنف الحاسبات الآلية حسب</a:t>
            </a:r>
            <a:r>
              <a:rPr lang="ar-SA" sz="3600" b="1" dirty="0">
                <a:cs typeface="Akhbar MT" pitchFamily="2" charset="-78"/>
              </a:rPr>
              <a:t>:</a:t>
            </a:r>
          </a:p>
          <a:p>
            <a:pPr marL="978408" lvl="2" indent="-228600" fontAlgn="auto"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ct val="80000"/>
              <a:buFont typeface="Arial" pitchFamily="34" charset="0"/>
              <a:buChar char="•"/>
              <a:defRPr/>
            </a:pPr>
            <a:r>
              <a:rPr lang="ar-SA" sz="3600" dirty="0" smtClean="0">
                <a:latin typeface="Arial" charset="0"/>
                <a:cs typeface="Akhbar MT" pitchFamily="2" charset="-78"/>
              </a:rPr>
              <a:t>الحجم </a:t>
            </a:r>
            <a:r>
              <a:rPr lang="ar-SA" sz="3600" dirty="0">
                <a:latin typeface="Arial" charset="0"/>
                <a:cs typeface="Akhbar MT" pitchFamily="2" charset="-78"/>
              </a:rPr>
              <a:t>و الأداء  .</a:t>
            </a:r>
          </a:p>
          <a:p>
            <a:pPr marL="978408" lvl="2" indent="-228600">
              <a:spcBef>
                <a:spcPts val="500"/>
              </a:spcBef>
              <a:buClr>
                <a:schemeClr val="accent4"/>
              </a:buClr>
              <a:buSzPct val="80000"/>
              <a:buFont typeface="Arial" pitchFamily="34" charset="0"/>
              <a:buChar char="•"/>
              <a:defRPr/>
            </a:pPr>
            <a:r>
              <a:rPr lang="ar-SA" sz="3600" dirty="0">
                <a:latin typeface="Arial" charset="0"/>
                <a:cs typeface="Akhbar MT" pitchFamily="2" charset="-78"/>
              </a:rPr>
              <a:t>تقنية العمل .</a:t>
            </a: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ar-SA" sz="2800" dirty="0">
              <a:solidFill>
                <a:schemeClr val="tx2">
                  <a:lumMod val="75000"/>
                </a:schemeClr>
              </a:solidFill>
              <a:cs typeface="Akhbar MT" pitchFamily="2" charset="-78"/>
            </a:endParaRPr>
          </a:p>
        </p:txBody>
      </p:sp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837144" cy="1264245"/>
          </a:xfrm>
        </p:spPr>
        <p:txBody>
          <a:bodyPr>
            <a:normAutofit/>
          </a:bodyPr>
          <a:lstStyle/>
          <a:p>
            <a:r>
              <a:rPr lang="ar-SA" sz="4400" b="1" dirty="0" smtClean="0">
                <a:solidFill>
                  <a:schemeClr val="accent2"/>
                </a:solidFill>
              </a:rPr>
              <a:t>الأنواع المختلفة للحاسب الآلي  </a:t>
            </a:r>
            <a:endParaRPr lang="ar-SA" sz="4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4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764704"/>
            <a:ext cx="8424936" cy="496855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ar-SA" sz="3200" b="1" u="sng" dirty="0" smtClean="0">
                <a:solidFill>
                  <a:schemeClr val="accent1"/>
                </a:solidFill>
              </a:rPr>
              <a:t>1-  حاسبات عملاقة </a:t>
            </a:r>
            <a:r>
              <a:rPr lang="en-US" sz="3200" b="1" u="sng" dirty="0">
                <a:solidFill>
                  <a:schemeClr val="accent1"/>
                </a:solidFill>
              </a:rPr>
              <a:t>Supercomputers</a:t>
            </a:r>
            <a:r>
              <a:rPr lang="en-US" sz="3200" b="1" u="sng" dirty="0">
                <a:solidFill>
                  <a:schemeClr val="accent1"/>
                </a:solidFill>
                <a:latin typeface="Tw Cen MT Condensed" pitchFamily="34" charset="0"/>
              </a:rPr>
              <a:t> </a:t>
            </a:r>
            <a:r>
              <a:rPr lang="ar-SA" sz="3200" b="1" dirty="0" smtClean="0">
                <a:solidFill>
                  <a:schemeClr val="accent1"/>
                </a:solidFill>
              </a:rPr>
              <a:t>:</a:t>
            </a:r>
            <a:endParaRPr lang="en-US" sz="3200" b="1" dirty="0" smtClean="0">
              <a:solidFill>
                <a:schemeClr val="accent1"/>
              </a:solidFill>
            </a:endParaRPr>
          </a:p>
          <a:p>
            <a:pPr lvl="1"/>
            <a:r>
              <a:rPr lang="ar-SA" dirty="0" smtClean="0"/>
              <a:t>	</a:t>
            </a:r>
            <a:r>
              <a:rPr lang="ar-SA" sz="2800" dirty="0" smtClean="0"/>
              <a:t>هي حاسبات </a:t>
            </a:r>
            <a:r>
              <a:rPr lang="ar-SA" sz="2800" dirty="0"/>
              <a:t>عملاقة وإمكانيتها كبيرة </a:t>
            </a:r>
            <a:r>
              <a:rPr lang="ar-SA" sz="2800" dirty="0" smtClean="0"/>
              <a:t>جدا وقادرة </a:t>
            </a:r>
            <a:r>
              <a:rPr lang="ar-SA" sz="2800" dirty="0"/>
              <a:t>على معالجة وتخزين كم هائل من </a:t>
            </a:r>
            <a:r>
              <a:rPr lang="ar-SA" sz="2800" dirty="0" smtClean="0"/>
              <a:t>المعلومات و </a:t>
            </a:r>
            <a:r>
              <a:rPr lang="ar-SA" sz="2800" dirty="0"/>
              <a:t>القيام بعمليات حسابية معقدة كالتي يحتاجها العلماء في مراكز </a:t>
            </a:r>
            <a:r>
              <a:rPr lang="ar-SA" sz="2800" dirty="0" smtClean="0"/>
              <a:t>الأبحاث</a:t>
            </a:r>
            <a:r>
              <a:rPr lang="ar-SA" sz="2800" dirty="0"/>
              <a:t> </a:t>
            </a:r>
            <a:r>
              <a:rPr lang="ar-SA" sz="2800" dirty="0" smtClean="0"/>
              <a:t>و </a:t>
            </a:r>
            <a:r>
              <a:rPr lang="ar-SA" sz="2800" dirty="0"/>
              <a:t>الفضاء أو المصانع الحربية لتصنيع أسلحة الكترونية ”الصواريخ الالكترونية“ .</a:t>
            </a:r>
            <a:endParaRPr lang="en-US" sz="2800" dirty="0"/>
          </a:p>
          <a:p>
            <a:pPr lvl="1"/>
            <a:r>
              <a:rPr lang="ar-SA" sz="2800" dirty="0"/>
              <a:t>تستطيع معالجة بيانات 10000 مستخدم في نفس الوقت وتعتبر ذات تكلفه عاليه قد تصل الى مليون دولار أو أكثر للحاسب الواحد .</a:t>
            </a:r>
            <a:endParaRPr lang="en-US" sz="2000" dirty="0"/>
          </a:p>
          <a:p>
            <a:pPr marL="0" indent="0" algn="just">
              <a:buNone/>
            </a:pPr>
            <a:r>
              <a:rPr lang="ar-SA" sz="2800" dirty="0" smtClean="0"/>
              <a:t> </a:t>
            </a:r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6" name="صورة 5" descr="Columbia_Supercomputer_-_NASA_Advanced_Supercomputing_Facility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78521"/>
            <a:ext cx="3597388" cy="2276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1-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78521"/>
            <a:ext cx="3571930" cy="2277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عنوان 1"/>
          <p:cNvSpPr>
            <a:spLocks noGrp="1"/>
          </p:cNvSpPr>
          <p:nvPr>
            <p:ph type="title"/>
          </p:nvPr>
        </p:nvSpPr>
        <p:spPr>
          <a:xfrm>
            <a:off x="827584" y="332657"/>
            <a:ext cx="7837144" cy="504056"/>
          </a:xfrm>
        </p:spPr>
        <p:txBody>
          <a:bodyPr>
            <a:normAutofit fontScale="90000"/>
          </a:bodyPr>
          <a:lstStyle/>
          <a:p>
            <a:r>
              <a:rPr lang="ar-SA" sz="4400" b="1" dirty="0" smtClean="0">
                <a:solidFill>
                  <a:schemeClr val="accent2"/>
                </a:solidFill>
              </a:rPr>
              <a:t>تقسيم الحاسبات الآلية حسب الحجم :  </a:t>
            </a:r>
            <a:endParaRPr lang="ar-SA" sz="4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25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178700" y="188640"/>
            <a:ext cx="5729064" cy="6336704"/>
          </a:xfrm>
        </p:spPr>
        <p:txBody>
          <a:bodyPr vert="horz">
            <a:no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ar-SA" sz="3200" b="1" u="sng" dirty="0">
                <a:solidFill>
                  <a:schemeClr val="accent1"/>
                </a:solidFill>
              </a:rPr>
              <a:t>حاسبات كبيرة </a:t>
            </a:r>
            <a:r>
              <a:rPr lang="en-US" sz="3200" b="1" u="sng" dirty="0" err="1">
                <a:solidFill>
                  <a:schemeClr val="accent1"/>
                </a:solidFill>
              </a:rPr>
              <a:t>MainFrame</a:t>
            </a:r>
            <a:r>
              <a:rPr lang="ar-SA" sz="3200" b="1" u="sng" dirty="0">
                <a:solidFill>
                  <a:schemeClr val="accent1"/>
                </a:solidFill>
              </a:rPr>
              <a:t> :</a:t>
            </a:r>
            <a:endParaRPr lang="en-US" sz="3200" b="1" u="sng" dirty="0">
              <a:solidFill>
                <a:schemeClr val="accent1"/>
              </a:solidFill>
            </a:endParaRPr>
          </a:p>
          <a:p>
            <a:pPr lvl="1"/>
            <a:endParaRPr lang="ar-SA" sz="2000" dirty="0" smtClean="0"/>
          </a:p>
          <a:p>
            <a:pPr lvl="1"/>
            <a:r>
              <a:rPr lang="ar-SA" sz="2400" dirty="0" smtClean="0"/>
              <a:t>من </a:t>
            </a:r>
            <a:r>
              <a:rPr lang="ar-SA" sz="2400" dirty="0"/>
              <a:t>أوائل الكمبيوترات التي استخدمت في المجالات التجارية وقطاع الأعمال وهي  </a:t>
            </a:r>
            <a:r>
              <a:rPr lang="ar-SA" sz="2400" dirty="0" smtClean="0"/>
              <a:t>حاسبات </a:t>
            </a:r>
            <a:r>
              <a:rPr lang="ar-SA" sz="2400" dirty="0"/>
              <a:t>ذات معالجات كبيرة تسمح بتعدد المشاركة في العمل حيث تعتمد على امكانية المشاركة بمعلومات أو قاعدة بيانات موحدة على جهاز واحد يسمى مضيف أو خادم </a:t>
            </a:r>
            <a:r>
              <a:rPr lang="en-US" sz="2400" dirty="0"/>
              <a:t>  Server</a:t>
            </a:r>
            <a:r>
              <a:rPr lang="ar-SA" sz="2400" dirty="0"/>
              <a:t>يعمل عليها عدد كبير من الأشخاص من خلال وحدات طرفية عبارة عن شاشة ولوحة مفاتيح أو حاسبات صغيرة متصلة بها بكابل أو إتصال لاسلكي .</a:t>
            </a:r>
            <a:endParaRPr lang="en-US" sz="2400" dirty="0"/>
          </a:p>
          <a:p>
            <a:pPr lvl="1"/>
            <a:r>
              <a:rPr lang="ar-SA" sz="2400" dirty="0"/>
              <a:t>تستطيع معالجة بيانات المئات من المستخدمين في نفس الوقت و تتأثر في عملها بنوع وجودة وحدات الإدخال والإخراج والتخزين من حيث السعة والسرعة و تستخدم في المؤسسات الكبيرة مثل شركات الطيران، الجامعات ، البنوك  بتكلفه عاليه تصل الى مئة الف دولار </a:t>
            </a:r>
            <a:r>
              <a:rPr lang="ar-SA" sz="2400" dirty="0" smtClean="0"/>
              <a:t>.</a:t>
            </a:r>
            <a:endParaRPr lang="en-US" sz="2400" dirty="0"/>
          </a:p>
          <a:p>
            <a:pPr marL="457200" indent="-457200">
              <a:buFont typeface="+mj-lt"/>
              <a:buAutoNum type="arabicPeriod" startAt="2"/>
            </a:pPr>
            <a:endParaRPr lang="ar-SA" b="1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855" y="188640"/>
            <a:ext cx="3029845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254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692696"/>
            <a:ext cx="8229600" cy="28803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3200" b="1" u="sng" dirty="0" smtClean="0">
                <a:solidFill>
                  <a:schemeClr val="accent1"/>
                </a:solidFill>
              </a:rPr>
              <a:t>3 -  حاسبات </a:t>
            </a:r>
            <a:r>
              <a:rPr lang="ar-SA" sz="3200" b="1" u="sng" dirty="0">
                <a:solidFill>
                  <a:schemeClr val="accent1"/>
                </a:solidFill>
              </a:rPr>
              <a:t>متوسطة </a:t>
            </a:r>
            <a:r>
              <a:rPr lang="en-US" sz="3200" b="1" u="sng" dirty="0">
                <a:solidFill>
                  <a:schemeClr val="accent1"/>
                </a:solidFill>
              </a:rPr>
              <a:t> Minicomputers</a:t>
            </a:r>
            <a:r>
              <a:rPr lang="ar-SA" sz="3200" b="1" u="sng" dirty="0">
                <a:solidFill>
                  <a:schemeClr val="accent1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ar-SA" dirty="0" smtClean="0"/>
              <a:t>	</a:t>
            </a:r>
            <a:r>
              <a:rPr lang="ar-SA" sz="2800" dirty="0" smtClean="0"/>
              <a:t>هي كمبيوترات متوسطة الحجم و تستخدم في الشركـــات متوسطـــــة الحجم و في بيئـــة تعدد المستخدمين مثل : البنوك ، والجامعات . فهي </a:t>
            </a:r>
            <a:r>
              <a:rPr lang="ar-SA" sz="2800" dirty="0"/>
              <a:t>تعمل كخادم أو </a:t>
            </a:r>
            <a:r>
              <a:rPr lang="en-US" sz="2800" dirty="0"/>
              <a:t>Server </a:t>
            </a:r>
            <a:r>
              <a:rPr lang="ar-SA" sz="2800" dirty="0" smtClean="0"/>
              <a:t>  وتعتبر </a:t>
            </a:r>
            <a:r>
              <a:rPr lang="ar-SA" sz="2800" dirty="0"/>
              <a:t>قليلة التكلفة الى حد ما تتراوح اسعارها من 20000 الى 250000 دولار .</a:t>
            </a:r>
            <a:endParaRPr lang="en-US" sz="2800" dirty="0"/>
          </a:p>
          <a:p>
            <a:pPr marL="0" indent="0" algn="just">
              <a:buNone/>
            </a:pPr>
            <a:endParaRPr lang="en-US" sz="28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312"/>
          <a:stretch/>
        </p:blipFill>
        <p:spPr bwMode="auto">
          <a:xfrm>
            <a:off x="1547664" y="3837203"/>
            <a:ext cx="3024336" cy="1803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 descr="s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5820" y="3811802"/>
            <a:ext cx="2556060" cy="1921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6610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411760" y="188640"/>
            <a:ext cx="6336704" cy="633670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ar-SA" sz="3200" b="1" u="sng" dirty="0" smtClean="0">
                <a:solidFill>
                  <a:schemeClr val="accent1"/>
                </a:solidFill>
              </a:rPr>
              <a:t>4- حاسبات  صغيرة</a:t>
            </a:r>
            <a:r>
              <a:rPr lang="en-US" sz="3200" b="1" u="sng" dirty="0" smtClean="0">
                <a:solidFill>
                  <a:schemeClr val="accent1"/>
                </a:solidFill>
              </a:rPr>
              <a:t> </a:t>
            </a:r>
            <a:r>
              <a:rPr lang="en-US" sz="3200" b="1" u="sng" dirty="0">
                <a:solidFill>
                  <a:schemeClr val="accent1"/>
                </a:solidFill>
              </a:rPr>
              <a:t>Microcomputers </a:t>
            </a:r>
            <a:r>
              <a:rPr lang="ar-SA" sz="3200" b="1" u="sng" dirty="0">
                <a:solidFill>
                  <a:schemeClr val="accent1"/>
                </a:solidFill>
              </a:rPr>
              <a:t> :</a:t>
            </a:r>
          </a:p>
          <a:p>
            <a:pPr marL="0" indent="0" algn="just">
              <a:buNone/>
            </a:pPr>
            <a:endParaRPr lang="ar-SA" sz="2800" dirty="0" smtClean="0"/>
          </a:p>
          <a:p>
            <a:pPr marL="0" indent="0" algn="just">
              <a:buNone/>
            </a:pPr>
            <a:r>
              <a:rPr lang="ar-SA" sz="2800" dirty="0" smtClean="0"/>
              <a:t>وهي حاسبات </a:t>
            </a:r>
            <a:r>
              <a:rPr lang="ar-SA" sz="2800" dirty="0"/>
              <a:t>مصممة لخدمة مستخدم واحد في نفس الوقت تعتبر الاصغر والأقل قوة وكفائه وتكلفه </a:t>
            </a:r>
            <a:r>
              <a:rPr lang="ar-SA" sz="2800" dirty="0" smtClean="0"/>
              <a:t>, تتراوح </a:t>
            </a:r>
            <a:r>
              <a:rPr lang="ar-SA" sz="2800" dirty="0"/>
              <a:t>اسعارها من 100 الى 1000 دولار .</a:t>
            </a:r>
            <a:endParaRPr lang="en-US" sz="2800" dirty="0"/>
          </a:p>
          <a:p>
            <a:pPr marL="0" indent="0" algn="just">
              <a:buNone/>
            </a:pPr>
            <a:endParaRPr lang="ar-SA" sz="2800" dirty="0"/>
          </a:p>
          <a:p>
            <a:pPr marL="0" indent="0" algn="just">
              <a:buNone/>
            </a:pPr>
            <a:r>
              <a:rPr lang="ar-SA" sz="2800" dirty="0" smtClean="0"/>
              <a:t>تستخدم من قبل الأشخاص العاديين وللأغراض الشخصية أو المنزلية مثل : </a:t>
            </a:r>
          </a:p>
          <a:p>
            <a:pPr marL="0" indent="0" algn="just">
              <a:buNone/>
            </a:pPr>
            <a:r>
              <a:rPr lang="ar-SA" sz="2800" dirty="0" smtClean="0"/>
              <a:t>الكمبيوترات الشخصية(</a:t>
            </a:r>
            <a:r>
              <a:rPr lang="en-US" sz="2800" dirty="0" smtClean="0"/>
              <a:t>PC</a:t>
            </a:r>
            <a:r>
              <a:rPr lang="ar-SA" sz="2800" dirty="0" smtClean="0"/>
              <a:t>) </a:t>
            </a:r>
            <a:r>
              <a:rPr lang="en-US" sz="2800" dirty="0" smtClean="0"/>
              <a:t>Personal Computer</a:t>
            </a:r>
            <a:endParaRPr lang="ar-SA" sz="2800" dirty="0" smtClean="0"/>
          </a:p>
          <a:p>
            <a:pPr marL="0" indent="0" algn="just">
              <a:buNone/>
            </a:pPr>
            <a:r>
              <a:rPr lang="ar-SA" sz="2800" dirty="0" smtClean="0"/>
              <a:t> أو المكتبية (</a:t>
            </a:r>
            <a:r>
              <a:rPr lang="en-US" sz="2800" dirty="0" smtClean="0"/>
              <a:t>Desktop</a:t>
            </a:r>
            <a:r>
              <a:rPr lang="ar-SA" sz="2800" dirty="0" smtClean="0"/>
              <a:t>) .</a:t>
            </a:r>
          </a:p>
          <a:p>
            <a:pPr marL="0" indent="0" algn="just">
              <a:buNone/>
            </a:pPr>
            <a:r>
              <a:rPr lang="ar-SA" sz="2800" dirty="0" smtClean="0"/>
              <a:t>الكمبيوترات المحمولة (</a:t>
            </a:r>
            <a:r>
              <a:rPr lang="en-US" sz="2800" dirty="0" smtClean="0"/>
              <a:t>Laptop</a:t>
            </a:r>
            <a:r>
              <a:rPr lang="ar-SA" sz="2800" dirty="0" smtClean="0"/>
              <a:t>) .</a:t>
            </a:r>
          </a:p>
          <a:p>
            <a:pPr marL="0" indent="0" algn="just">
              <a:buNone/>
            </a:pPr>
            <a:r>
              <a:rPr lang="ar-SA" sz="2800" dirty="0" smtClean="0"/>
              <a:t>الكمبيوترات الكفية و الهواتف الذكية .</a:t>
            </a:r>
            <a:endParaRPr lang="en-US" sz="2800" dirty="0" smtClean="0"/>
          </a:p>
          <a:p>
            <a:endParaRPr lang="ar-SA" dirty="0"/>
          </a:p>
        </p:txBody>
      </p:sp>
      <p:pic>
        <p:nvPicPr>
          <p:cNvPr id="6" name="صورة 5" descr="smart phon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797" y="404664"/>
            <a:ext cx="1513533" cy="2001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صورة 6" descr="Mobile computer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608" y="4096785"/>
            <a:ext cx="2349909" cy="221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5932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FACAC8-FC84-462F-9F5A-860055EF3E95}" type="slidenum">
              <a:rPr lang="ar-SA" smtClean="0"/>
              <a:pPr>
                <a:defRPr/>
              </a:pPr>
              <a:t>19</a:t>
            </a:fld>
            <a:endParaRPr lang="ar-SA" dirty="0"/>
          </a:p>
        </p:txBody>
      </p:sp>
      <p:sp>
        <p:nvSpPr>
          <p:cNvPr id="15" name="Rectangle 14"/>
          <p:cNvSpPr/>
          <p:nvPr/>
        </p:nvSpPr>
        <p:spPr>
          <a:xfrm>
            <a:off x="3539829" y="476672"/>
            <a:ext cx="5137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3200" b="1" u="sng" dirty="0" smtClean="0">
                <a:solidFill>
                  <a:schemeClr val="accent1"/>
                </a:solidFill>
                <a:latin typeface="+mn-lt"/>
                <a:cs typeface="+mn-cs"/>
              </a:rPr>
              <a:t>5</a:t>
            </a:r>
            <a:r>
              <a:rPr lang="ar-SA" sz="3200" b="1" u="sng" dirty="0" smtClean="0">
                <a:solidFill>
                  <a:schemeClr val="accent1"/>
                </a:solidFill>
              </a:rPr>
              <a:t>- </a:t>
            </a:r>
            <a:r>
              <a:rPr lang="ar-SA" sz="3200" b="1" u="sng" dirty="0">
                <a:solidFill>
                  <a:schemeClr val="accent1"/>
                </a:solidFill>
              </a:rPr>
              <a:t>محطات العمل </a:t>
            </a:r>
            <a:r>
              <a:rPr lang="en-US" sz="3200" b="1" u="sng" dirty="0">
                <a:solidFill>
                  <a:schemeClr val="accent1"/>
                </a:solidFill>
              </a:rPr>
              <a:t>Work Stations</a:t>
            </a:r>
            <a:endParaRPr lang="ar-SA" sz="3200" b="1" u="sng" dirty="0">
              <a:solidFill>
                <a:schemeClr val="accent1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355976" y="1712025"/>
            <a:ext cx="4325658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تشبه شكل الحاسب الشخصي </a:t>
            </a:r>
            <a:endParaRPr lang="ar-SA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defRPr/>
            </a:pPr>
            <a:r>
              <a:rPr lang="ar-S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ولكن </a:t>
            </a: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يتوفر بها :</a:t>
            </a:r>
          </a:p>
          <a:p>
            <a:pPr marL="914400" lvl="1" indent="-457200">
              <a:buFont typeface="Arial" panose="020B0604020202020204" pitchFamily="34" charset="0"/>
              <a:buChar char="•"/>
              <a:defRPr/>
            </a:pP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أكثر من معالج و</a:t>
            </a:r>
            <a:r>
              <a:rPr lang="ar-S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تحتوي على ملحقات اضافية .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ar-S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يستخدمها المتخصصين مثل :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ar-S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المهندسين والعلماء في المختبرات </a:t>
            </a:r>
            <a:r>
              <a:rPr lang="ar-S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والمصانع </a:t>
            </a: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rtl="0" eaLnBrk="0" hangingPunct="0">
              <a:buFont typeface="Arial" panose="020B0604020202020204" pitchFamily="34" charset="0"/>
              <a:buChar char="•"/>
              <a:defRPr/>
            </a:pPr>
            <a:endParaRPr lang="en-US" dirty="0"/>
          </a:p>
        </p:txBody>
      </p:sp>
      <p:pic>
        <p:nvPicPr>
          <p:cNvPr id="1026" name="Picture 2" descr="http://hothardware.com/newsimages/Item30023/apple-tim-cook-window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10" r="25659"/>
          <a:stretch/>
        </p:blipFill>
        <p:spPr bwMode="auto">
          <a:xfrm>
            <a:off x="683568" y="1772816"/>
            <a:ext cx="347472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395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4810546"/>
          </a:xfrm>
        </p:spPr>
        <p:txBody>
          <a:bodyPr>
            <a:normAutofit fontScale="90000"/>
          </a:bodyPr>
          <a:lstStyle/>
          <a:p>
            <a:r>
              <a:rPr lang="ar-SA" sz="4000" dirty="0"/>
              <a:t>نتيجة التقدم التقني الذي حدث في القرن </a:t>
            </a:r>
            <a:r>
              <a:rPr lang="ar-SA" sz="4000" dirty="0" smtClean="0"/>
              <a:t>العشرين</a:t>
            </a:r>
            <a:br>
              <a:rPr lang="ar-SA" sz="4000" dirty="0" smtClean="0"/>
            </a:br>
            <a:r>
              <a:rPr lang="ar-SA" sz="4000" dirty="0" smtClean="0"/>
              <a:t> </a:t>
            </a:r>
            <a:r>
              <a:rPr lang="ar-SA" sz="4000" dirty="0"/>
              <a:t>في جميع المجالات </a:t>
            </a:r>
            <a:r>
              <a:rPr lang="ar-SA" sz="4000" dirty="0" smtClean="0"/>
              <a:t/>
            </a:r>
            <a:br>
              <a:rPr lang="ar-SA" sz="4000" dirty="0" smtClean="0"/>
            </a:br>
            <a:r>
              <a:rPr lang="ar-SA" sz="4000" dirty="0" smtClean="0"/>
              <a:t>حدثت </a:t>
            </a:r>
            <a:r>
              <a:rPr lang="ar-SA" sz="4000" dirty="0"/>
              <a:t>ثورة في مجال </a:t>
            </a:r>
            <a:r>
              <a:rPr lang="ar-SA" sz="4000" dirty="0">
                <a:solidFill>
                  <a:schemeClr val="accent2"/>
                </a:solidFill>
              </a:rPr>
              <a:t>المعلومات</a:t>
            </a:r>
            <a:r>
              <a:rPr lang="ar-SA" sz="4000" dirty="0"/>
              <a:t> </a:t>
            </a:r>
            <a:r>
              <a:rPr lang="ar-SA" sz="4000" dirty="0" smtClean="0"/>
              <a:t/>
            </a:r>
            <a:br>
              <a:rPr lang="ar-SA" sz="4000" dirty="0" smtClean="0"/>
            </a:br>
            <a:r>
              <a:rPr lang="ar-SA" sz="4000" dirty="0" smtClean="0"/>
              <a:t>تخزينها </a:t>
            </a:r>
            <a:r>
              <a:rPr lang="ar-SA" sz="4000" dirty="0"/>
              <a:t>وتحليلها </a:t>
            </a:r>
            <a:r>
              <a:rPr lang="ar-SA" sz="4000" dirty="0" smtClean="0"/>
              <a:t>واسترجاعها و </a:t>
            </a:r>
            <a:r>
              <a:rPr lang="ar-SA" sz="4000" dirty="0"/>
              <a:t>نقلها مما ولد فكرة </a:t>
            </a:r>
            <a:r>
              <a:rPr lang="ar-SA" sz="4000" dirty="0">
                <a:solidFill>
                  <a:schemeClr val="accent2"/>
                </a:solidFill>
              </a:rPr>
              <a:t>اختراع الكمبيوتر </a:t>
            </a:r>
            <a:r>
              <a:rPr lang="ar-SA" sz="4000" dirty="0" smtClean="0"/>
              <a:t/>
            </a:r>
            <a:br>
              <a:rPr lang="ar-SA" sz="4000" dirty="0" smtClean="0"/>
            </a:br>
            <a:r>
              <a:rPr lang="ar-SA" sz="4000" dirty="0" smtClean="0"/>
              <a:t> </a:t>
            </a:r>
            <a:r>
              <a:rPr lang="ar-SA" sz="4000" dirty="0"/>
              <a:t>الذي يعتبر من أهم و أبرز منجزات القرن العشرين .</a:t>
            </a:r>
            <a:r>
              <a:rPr lang="ar-SA" dirty="0"/>
              <a:t/>
            </a:r>
            <a:br>
              <a:rPr lang="ar-SA" dirty="0"/>
            </a:br>
            <a:r>
              <a:rPr lang="ar-SA" dirty="0" smtClean="0"/>
              <a:t/>
            </a:r>
            <a:br>
              <a:rPr lang="ar-SA" dirty="0" smtClean="0"/>
            </a:b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44915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 txBox="1">
            <a:spLocks noChangeArrowheads="1"/>
          </p:cNvSpPr>
          <p:nvPr/>
        </p:nvSpPr>
        <p:spPr bwMode="auto">
          <a:xfrm>
            <a:off x="395288" y="3095853"/>
            <a:ext cx="7696200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F9B639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  <a:cs typeface="Tahoma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F9B639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9B639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  <a:cs typeface="Tahoma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buFontTx/>
              <a:buNone/>
            </a:pPr>
            <a:endParaRPr lang="ar-SA" altLang="ar-SA" sz="2400">
              <a:latin typeface="Arial" pitchFamily="34" charset="0"/>
              <a:cs typeface="Akhbar MT" pitchFamily="2" charset="-78"/>
            </a:endParaRPr>
          </a:p>
          <a:p>
            <a:pPr algn="just" eaLnBrk="1" hangingPunct="1">
              <a:lnSpc>
                <a:spcPct val="90000"/>
              </a:lnSpc>
            </a:pPr>
            <a:endParaRPr lang="ar-SA" altLang="ar-SA" sz="2400">
              <a:latin typeface="Arial" pitchFamily="34" charset="0"/>
              <a:cs typeface="Akhbar MT" pitchFamily="2" charset="-78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ar-SA" sz="2400">
              <a:solidFill>
                <a:schemeClr val="accent1"/>
              </a:solidFill>
              <a:latin typeface="Arial" pitchFamily="34" charset="0"/>
              <a:cs typeface="Akhbar MT" pitchFamily="2" charset="-78"/>
            </a:endParaRPr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FACAC8-FC84-462F-9F5A-860055EF3E95}" type="slidenum">
              <a:rPr lang="ar-SA" smtClean="0"/>
              <a:pPr>
                <a:defRPr/>
              </a:pPr>
              <a:t>20</a:t>
            </a:fld>
            <a:endParaRPr lang="ar-SA" dirty="0"/>
          </a:p>
        </p:txBody>
      </p:sp>
      <p:sp>
        <p:nvSpPr>
          <p:cNvPr id="15" name="Rectangle 14"/>
          <p:cNvSpPr/>
          <p:nvPr/>
        </p:nvSpPr>
        <p:spPr>
          <a:xfrm>
            <a:off x="1831733" y="476672"/>
            <a:ext cx="68454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3200" b="1" u="sng" dirty="0" smtClean="0">
                <a:solidFill>
                  <a:schemeClr val="accent1"/>
                </a:solidFill>
                <a:latin typeface="+mn-lt"/>
                <a:cs typeface="+mn-cs"/>
              </a:rPr>
              <a:t>6</a:t>
            </a:r>
            <a:r>
              <a:rPr lang="ar-SA" sz="3200" b="1" u="sng" dirty="0" smtClean="0">
                <a:solidFill>
                  <a:schemeClr val="accent1"/>
                </a:solidFill>
              </a:rPr>
              <a:t>- حاسبات التحكم  </a:t>
            </a:r>
            <a:r>
              <a:rPr lang="en-US" sz="3200" b="1" u="sng" dirty="0" smtClean="0">
                <a:solidFill>
                  <a:schemeClr val="accent1"/>
                </a:solidFill>
              </a:rPr>
              <a:t>( Control Computer)</a:t>
            </a:r>
            <a:r>
              <a:rPr lang="ar-SA" sz="3200" b="1" u="sng" dirty="0" smtClean="0">
                <a:solidFill>
                  <a:schemeClr val="accent1"/>
                </a:solidFill>
              </a:rPr>
              <a:t>: </a:t>
            </a:r>
            <a:endParaRPr lang="ar-SA" sz="3200" b="1" u="sng" dirty="0">
              <a:solidFill>
                <a:schemeClr val="accent1"/>
              </a:solidFill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1149829" y="1650326"/>
            <a:ext cx="734481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هي الحاسبات التي تستخدم في المراقبة والتحكم في الأجهزة الطبية والمصانع و وسائل النقل مثل الطائرات .</a:t>
            </a:r>
          </a:p>
        </p:txBody>
      </p:sp>
      <p:pic>
        <p:nvPicPr>
          <p:cNvPr id="2050" name="Picture 2" descr="http://www.sciencephoto.com/image/348691/350wm/T4000494-Computer_control_room-SP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4582" y="3071196"/>
            <a:ext cx="6846906" cy="331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322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8352928" cy="5400600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ar-SA" sz="2800" b="1" u="sng" dirty="0" smtClean="0"/>
              <a:t>حاسبات رقمية </a:t>
            </a:r>
            <a:r>
              <a:rPr lang="en-US" sz="2800" b="1" u="sng" dirty="0"/>
              <a:t>(Digital Computers)</a:t>
            </a:r>
            <a:endParaRPr lang="en-US" sz="2800" dirty="0"/>
          </a:p>
          <a:p>
            <a:pPr lvl="1"/>
            <a:r>
              <a:rPr lang="ar-SA" sz="2400" dirty="0"/>
              <a:t>تعالج البيانات الرقمية </a:t>
            </a:r>
            <a:r>
              <a:rPr lang="ar-SA" sz="2400" dirty="0" smtClean="0"/>
              <a:t>فقط ،  وهي البيانات التي تأخذ قيم محددة مثل الأرقام أو الحروف ، </a:t>
            </a:r>
            <a:r>
              <a:rPr lang="ar-SA" sz="2400" dirty="0"/>
              <a:t>تستخدم في حل المشاكل الحسابية </a:t>
            </a:r>
            <a:r>
              <a:rPr lang="ar-SA" sz="2400" dirty="0" smtClean="0"/>
              <a:t>و </a:t>
            </a:r>
            <a:r>
              <a:rPr lang="ar-SA" sz="2400" dirty="0"/>
              <a:t>تنظيم الملفات و قواعد </a:t>
            </a:r>
            <a:r>
              <a:rPr lang="ar-SA" sz="2400" dirty="0" smtClean="0"/>
              <a:t>البيانات في مجالات  </a:t>
            </a:r>
            <a:r>
              <a:rPr lang="ar-SA" sz="2400" dirty="0"/>
              <a:t>التعليم و </a:t>
            </a:r>
            <a:r>
              <a:rPr lang="ar-SA" sz="2400" dirty="0" smtClean="0"/>
              <a:t>الإدارة </a:t>
            </a:r>
            <a:r>
              <a:rPr lang="ar-SA" sz="2400" dirty="0"/>
              <a:t>و </a:t>
            </a:r>
            <a:r>
              <a:rPr lang="ar-SA" sz="2400" dirty="0" smtClean="0"/>
              <a:t>المحاسبة .</a:t>
            </a:r>
            <a:endParaRPr lang="en-US" sz="2400" dirty="0"/>
          </a:p>
          <a:p>
            <a:pPr marL="0" lvl="0" indent="0">
              <a:buNone/>
            </a:pPr>
            <a:r>
              <a:rPr lang="ar-SA" sz="2800" b="1" u="sng" dirty="0"/>
              <a:t>2 .  حاسبات قياسية ( </a:t>
            </a:r>
            <a:r>
              <a:rPr lang="en-US" sz="2800" b="1" u="sng" dirty="0"/>
              <a:t>(Analogue Computer</a:t>
            </a:r>
            <a:endParaRPr lang="en-US" sz="2800" dirty="0"/>
          </a:p>
          <a:p>
            <a:pPr lvl="1"/>
            <a:r>
              <a:rPr lang="ar-SA" sz="2400" dirty="0"/>
              <a:t>تعالج  بيانات قياسية و هي البيانات التي تأخذ قيماً عديدة مثل بيانات الخصائص الفيزيائية مثل (الأوزان، الضغوط ، درجة الحرارة)تستخدم في المراكز الطبية و العلمية  ومراكز الأرصاد الجوية .</a:t>
            </a:r>
          </a:p>
          <a:p>
            <a:pPr marL="0" indent="0">
              <a:buNone/>
              <a:defRPr/>
            </a:pPr>
            <a:r>
              <a:rPr lang="ar-SA" sz="4400" b="1" u="sng" dirty="0">
                <a:solidFill>
                  <a:schemeClr val="tx2">
                    <a:lumMod val="75000"/>
                  </a:schemeClr>
                </a:solidFill>
                <a:cs typeface="Akhbar MT" pitchFamily="2" charset="-78"/>
              </a:rPr>
              <a:t>3.  </a:t>
            </a:r>
            <a:r>
              <a:rPr lang="ar-SA" sz="2800" b="1" u="sng" dirty="0"/>
              <a:t>حاسبات هجينة (</a:t>
            </a:r>
            <a:r>
              <a:rPr lang="en-US" sz="2800" b="1" u="sng" dirty="0"/>
              <a:t>Hybrid Computer</a:t>
            </a:r>
            <a:r>
              <a:rPr lang="ar-SA" sz="2800" b="1" u="sng" dirty="0"/>
              <a:t>)</a:t>
            </a:r>
            <a:endParaRPr lang="en-US" sz="2800" b="1" u="sng" dirty="0"/>
          </a:p>
          <a:p>
            <a:pPr>
              <a:buClr>
                <a:schemeClr val="accent3"/>
              </a:buClr>
              <a:defRPr/>
            </a:pPr>
            <a:r>
              <a:rPr lang="ar-SA" dirty="0"/>
              <a:t>	هي مزيج بين النوعين الرقمي و القياسي , إدخال البيانات يكون بشكل قياسي و المعالجة فيه تكون رقمية .  </a:t>
            </a:r>
          </a:p>
          <a:p>
            <a:pPr marL="329184" lvl="1" indent="0">
              <a:buNone/>
            </a:pPr>
            <a:endParaRPr lang="ar-SA" sz="2400" dirty="0"/>
          </a:p>
        </p:txBody>
      </p:sp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272808" cy="904205"/>
          </a:xfrm>
        </p:spPr>
        <p:txBody>
          <a:bodyPr>
            <a:normAutofit fontScale="90000"/>
          </a:bodyPr>
          <a:lstStyle/>
          <a:p>
            <a:r>
              <a:rPr lang="ar-SA" sz="4400" b="1" dirty="0" smtClean="0">
                <a:solidFill>
                  <a:schemeClr val="accent2"/>
                </a:solidFill>
              </a:rPr>
              <a:t>تقسيم الحاسبات الآلية حسب تقنية العمل :</a:t>
            </a:r>
            <a:endParaRPr lang="ar-SA" sz="4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488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7560840" cy="5254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/>
          <a:lstStyle/>
          <a:p>
            <a:fld id="{AC171A57-4230-4BC4-A7AE-44E1EF167FAA}" type="slidenum">
              <a:rPr lang="ar-SA" smtClean="0"/>
              <a:pPr/>
              <a:t>22</a:t>
            </a:fld>
            <a:endParaRPr lang="ar-SA"/>
          </a:p>
        </p:txBody>
      </p:sp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2123728" y="260648"/>
            <a:ext cx="4680520" cy="792088"/>
          </a:xfrm>
        </p:spPr>
        <p:txBody>
          <a:bodyPr/>
          <a:lstStyle/>
          <a:p>
            <a:r>
              <a:rPr lang="ar-SA" b="1" dirty="0" smtClean="0">
                <a:solidFill>
                  <a:schemeClr val="accent2"/>
                </a:solidFill>
              </a:rPr>
              <a:t>مكونات الحاسب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236009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1484784"/>
            <a:ext cx="8229600" cy="4392488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ar-SA" sz="2800" b="1" dirty="0" smtClean="0">
                <a:solidFill>
                  <a:schemeClr val="accent2"/>
                </a:solidFill>
              </a:rPr>
              <a:t>1.المكونات المادية</a:t>
            </a:r>
            <a:r>
              <a:rPr lang="en-US" sz="2800" b="1" dirty="0" smtClean="0">
                <a:solidFill>
                  <a:schemeClr val="accent2"/>
                </a:solidFill>
              </a:rPr>
              <a:t>Hardware</a:t>
            </a:r>
            <a:r>
              <a:rPr lang="en-US" sz="2800" b="1" dirty="0">
                <a:solidFill>
                  <a:schemeClr val="accent2"/>
                </a:solidFill>
              </a:rPr>
              <a:t>) </a:t>
            </a:r>
            <a:r>
              <a:rPr lang="ar-SA" sz="2800" b="1" dirty="0">
                <a:solidFill>
                  <a:schemeClr val="accent2"/>
                </a:solidFill>
              </a:rPr>
              <a:t>) : </a:t>
            </a:r>
            <a:r>
              <a:rPr lang="ar-SA" sz="2800" dirty="0"/>
              <a:t>هي أي شيء يمكن مشاهدته ولمسه من أجزاء الكمبيوتر يعتبر معدات أي أنها هي الأجزاء الصلبة والمادية من جهاز الكمبيوتر ، مثل : الشاشة ، لوحة المفاتيح ، المعالج ، اللوحة الأم ... </a:t>
            </a:r>
            <a:endParaRPr lang="en-US" sz="2800" dirty="0"/>
          </a:p>
          <a:p>
            <a:pPr marL="0" lvl="0" indent="0" algn="just">
              <a:buNone/>
            </a:pPr>
            <a:r>
              <a:rPr lang="ar-SA" sz="2800" b="1" dirty="0" smtClean="0">
                <a:solidFill>
                  <a:schemeClr val="accent2"/>
                </a:solidFill>
              </a:rPr>
              <a:t>2.البرمجيات </a:t>
            </a:r>
            <a:r>
              <a:rPr lang="en-US" sz="2800" b="1" dirty="0">
                <a:solidFill>
                  <a:schemeClr val="accent2"/>
                </a:solidFill>
              </a:rPr>
              <a:t>Software) </a:t>
            </a:r>
            <a:r>
              <a:rPr lang="ar-SA" sz="2800" b="1" dirty="0">
                <a:solidFill>
                  <a:schemeClr val="accent2"/>
                </a:solidFill>
              </a:rPr>
              <a:t>) </a:t>
            </a:r>
            <a:r>
              <a:rPr lang="ar-SA" sz="2800" dirty="0">
                <a:solidFill>
                  <a:schemeClr val="accent2"/>
                </a:solidFill>
              </a:rPr>
              <a:t>: </a:t>
            </a:r>
            <a:r>
              <a:rPr lang="ar-SA" sz="2800" dirty="0" smtClean="0"/>
              <a:t>هي </a:t>
            </a:r>
            <a:r>
              <a:rPr lang="ar-SA" sz="2800" dirty="0"/>
              <a:t>البرامج التي تكون مخزنة في ذاكرة الكمبيوتر </a:t>
            </a:r>
            <a:r>
              <a:rPr lang="ar-SA" sz="2800" dirty="0" smtClean="0"/>
              <a:t>،هي أشياء لا </a:t>
            </a:r>
            <a:r>
              <a:rPr lang="ar-SA" sz="2800" dirty="0"/>
              <a:t>يمكن لمسها ولكن يمكن مشاهدتها ومشاهدة نتائجها على شكل صور و تصاميم أو ورق مطبوع أو أصوات </a:t>
            </a:r>
            <a:r>
              <a:rPr lang="ar-SA" sz="2800" dirty="0" smtClean="0"/>
              <a:t>مثل </a:t>
            </a:r>
            <a:r>
              <a:rPr lang="ar-SA" sz="2800" dirty="0"/>
              <a:t>: نظام تشغيل ويندوز ، برنامج الوورد ، برنامج </a:t>
            </a:r>
            <a:r>
              <a:rPr lang="ar-SA" sz="2800" dirty="0" smtClean="0"/>
              <a:t>الرسام ...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عنوان 1"/>
          <p:cNvSpPr>
            <a:spLocks noGrp="1"/>
          </p:cNvSpPr>
          <p:nvPr>
            <p:ph type="title"/>
          </p:nvPr>
        </p:nvSpPr>
        <p:spPr>
          <a:xfrm>
            <a:off x="2123728" y="260648"/>
            <a:ext cx="4680520" cy="792088"/>
          </a:xfrm>
        </p:spPr>
        <p:txBody>
          <a:bodyPr/>
          <a:lstStyle/>
          <a:p>
            <a:r>
              <a:rPr lang="ar-SA" b="1" dirty="0" smtClean="0">
                <a:solidFill>
                  <a:schemeClr val="accent2"/>
                </a:solidFill>
              </a:rPr>
              <a:t>مكونات الحاسب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191105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269192" cy="1120229"/>
          </a:xfrm>
        </p:spPr>
        <p:txBody>
          <a:bodyPr>
            <a:noAutofit/>
          </a:bodyPr>
          <a:lstStyle/>
          <a:p>
            <a:pPr algn="r"/>
            <a:r>
              <a:rPr lang="ar-SA" sz="4400" b="1" u="sng" dirty="0">
                <a:solidFill>
                  <a:schemeClr val="accent2"/>
                </a:solidFill>
              </a:rPr>
              <a:t>اولا :المكونات المادية ( </a:t>
            </a:r>
            <a:r>
              <a:rPr lang="en-US" sz="4400" b="1" u="sng" dirty="0">
                <a:solidFill>
                  <a:schemeClr val="accent2"/>
                </a:solidFill>
              </a:rPr>
              <a:t>Hardware</a:t>
            </a:r>
            <a:r>
              <a:rPr lang="ar-SA" sz="4400" b="1" u="sng" dirty="0">
                <a:solidFill>
                  <a:schemeClr val="accent2"/>
                </a:solidFill>
              </a:rPr>
              <a:t> ):   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38200" y="1628800"/>
            <a:ext cx="7766248" cy="43609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ar-SA" dirty="0" smtClean="0"/>
              <a:t>  </a:t>
            </a:r>
            <a:r>
              <a:rPr lang="ar-SA" sz="3200" dirty="0" smtClean="0"/>
              <a:t>عبارة عن عدة </a:t>
            </a:r>
            <a:r>
              <a:rPr lang="ar-SA" sz="3200" dirty="0"/>
              <a:t>وحدات رئيسية</a:t>
            </a:r>
            <a:r>
              <a:rPr lang="en-US" sz="3200" dirty="0"/>
              <a:t>  </a:t>
            </a:r>
            <a:r>
              <a:rPr lang="ar-SA" sz="3200" dirty="0"/>
              <a:t>وهي </a:t>
            </a:r>
            <a:r>
              <a:rPr lang="ar-SA" sz="3200" dirty="0" smtClean="0"/>
              <a:t>:</a:t>
            </a:r>
            <a:endParaRPr lang="en-US" sz="3200" dirty="0"/>
          </a:p>
          <a:p>
            <a:pPr marL="457200" lvl="0" indent="-457200">
              <a:buFont typeface="+mj-lt"/>
              <a:buAutoNum type="arabicPeriod"/>
            </a:pPr>
            <a:r>
              <a:rPr lang="ar-SA" sz="3200" i="1" dirty="0"/>
              <a:t>وحدات الإدخال </a:t>
            </a:r>
            <a:r>
              <a:rPr lang="en-US" sz="3200" i="1" dirty="0"/>
              <a:t>Input Units </a:t>
            </a:r>
            <a:r>
              <a:rPr lang="ar-SA" sz="3200" i="1" dirty="0"/>
              <a:t> </a:t>
            </a:r>
            <a:r>
              <a:rPr lang="ar-SA" sz="3200" i="1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ar-SA" sz="3200" i="1" dirty="0"/>
              <a:t>وحدات الإخراج </a:t>
            </a:r>
            <a:r>
              <a:rPr lang="en-US" sz="3200" i="1" dirty="0"/>
              <a:t>Output Units</a:t>
            </a:r>
            <a:r>
              <a:rPr lang="ar-SA" sz="3200" dirty="0"/>
              <a:t> </a:t>
            </a:r>
            <a:r>
              <a:rPr lang="ar-SA" sz="3200" dirty="0" smtClean="0"/>
              <a:t>.</a:t>
            </a:r>
            <a:endParaRPr lang="en-US" sz="3200" dirty="0"/>
          </a:p>
          <a:p>
            <a:pPr marL="457200" lvl="0" indent="-457200">
              <a:buFont typeface="+mj-lt"/>
              <a:buAutoNum type="arabicPeriod"/>
            </a:pPr>
            <a:r>
              <a:rPr lang="ar-SA" sz="3200" i="1" dirty="0"/>
              <a:t>وحدة المعالجة  المركزية </a:t>
            </a:r>
            <a:r>
              <a:rPr lang="en-US" sz="3200" i="1" dirty="0" smtClean="0"/>
              <a:t>Central Processing </a:t>
            </a:r>
            <a:r>
              <a:rPr lang="en-US" sz="3200" i="1" dirty="0"/>
              <a:t>Units </a:t>
            </a:r>
            <a:r>
              <a:rPr lang="ar-SA" sz="3200" i="1" dirty="0" smtClean="0"/>
              <a:t>.</a:t>
            </a:r>
            <a:endParaRPr lang="en-US" sz="3200" dirty="0"/>
          </a:p>
          <a:p>
            <a:pPr marL="457200" lvl="0" indent="-457200">
              <a:buFont typeface="+mj-lt"/>
              <a:buAutoNum type="arabicPeriod"/>
            </a:pPr>
            <a:r>
              <a:rPr lang="ar-SA" sz="3200" i="1" dirty="0"/>
              <a:t>وحدة الذاكرة </a:t>
            </a:r>
            <a:r>
              <a:rPr lang="en-US" sz="3200" i="1" dirty="0"/>
              <a:t>Memory Unite</a:t>
            </a:r>
            <a:r>
              <a:rPr lang="ar-SA" sz="3200" i="1" dirty="0"/>
              <a:t> .</a:t>
            </a:r>
            <a:endParaRPr lang="en-US" sz="3200" dirty="0"/>
          </a:p>
          <a:p>
            <a:pPr marL="457200" lvl="0" indent="-457200">
              <a:buFont typeface="+mj-lt"/>
              <a:buAutoNum type="arabicPeriod"/>
            </a:pPr>
            <a:r>
              <a:rPr lang="ar-SA" sz="3200" i="1" dirty="0"/>
              <a:t>لوحة النظام أو اللوحة الأم (</a:t>
            </a:r>
            <a:r>
              <a:rPr lang="en-US" sz="3200" i="1" dirty="0"/>
              <a:t>Motherboard</a:t>
            </a:r>
            <a:r>
              <a:rPr lang="ar-SA" sz="3200" i="1" dirty="0"/>
              <a:t>)  .</a:t>
            </a:r>
            <a:endParaRPr lang="en-US" sz="3200" dirty="0"/>
          </a:p>
          <a:p>
            <a:pPr marL="457200" lvl="0" indent="-457200">
              <a:buFont typeface="+mj-lt"/>
              <a:buAutoNum type="arabicPeriod"/>
            </a:pPr>
            <a:r>
              <a:rPr lang="ar-SA" sz="3200" i="1" dirty="0" smtClean="0"/>
              <a:t>وحدة </a:t>
            </a:r>
            <a:r>
              <a:rPr lang="ar-SA" sz="3200" i="1" dirty="0"/>
              <a:t>الطاقة </a:t>
            </a:r>
            <a:r>
              <a:rPr lang="en-US" sz="3200" i="1" dirty="0"/>
              <a:t>Power Supply </a:t>
            </a:r>
            <a:r>
              <a:rPr lang="ar-SA" sz="3200" i="1" dirty="0"/>
              <a:t>.</a:t>
            </a:r>
            <a:endParaRPr lang="en-US" sz="3200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5306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1</a:t>
            </a:r>
            <a:r>
              <a:rPr lang="ar-SA" sz="4400" b="1" u="sng" dirty="0" smtClean="0">
                <a:solidFill>
                  <a:schemeClr val="accent2"/>
                </a:solidFill>
              </a:rPr>
              <a:t>/ وحدات الإدخال (</a:t>
            </a:r>
            <a:r>
              <a:rPr lang="en-US" sz="4400" b="1" u="sng" dirty="0" smtClean="0">
                <a:solidFill>
                  <a:schemeClr val="accent2"/>
                </a:solidFill>
              </a:rPr>
              <a:t>Input Units</a:t>
            </a:r>
            <a:r>
              <a:rPr lang="ar-SA" sz="4400" b="1" u="sng" dirty="0" smtClean="0">
                <a:solidFill>
                  <a:schemeClr val="accent2"/>
                </a:solidFill>
              </a:rPr>
              <a:t>) :</a:t>
            </a:r>
            <a:endParaRPr lang="ar-SA" sz="4400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مجموعة من الأجهزة الإلكترونية وظيفتها إدخال البيانات للكمبيوتر ، وعلى حسب نوعية البيانات يكون جهاز </a:t>
            </a:r>
            <a:r>
              <a:rPr lang="ar-SA" dirty="0" smtClean="0"/>
              <a:t>الإدخال </a:t>
            </a:r>
            <a:r>
              <a:rPr lang="ar-SA" dirty="0"/>
              <a:t>المناسب مثلا </a:t>
            </a:r>
            <a:r>
              <a:rPr lang="ar-SA" dirty="0" smtClean="0"/>
              <a:t>:</a:t>
            </a:r>
          </a:p>
          <a:p>
            <a:pPr algn="just"/>
            <a:r>
              <a:rPr lang="ar-SA" dirty="0" smtClean="0"/>
              <a:t>نستخدم للنصوص </a:t>
            </a:r>
            <a:r>
              <a:rPr lang="ar-SA" dirty="0"/>
              <a:t>لوحة المفاتيح (</a:t>
            </a:r>
            <a:r>
              <a:rPr lang="en-US" dirty="0"/>
              <a:t>Keyboard</a:t>
            </a:r>
            <a:r>
              <a:rPr lang="ar-SA" dirty="0"/>
              <a:t>) </a:t>
            </a:r>
            <a:endParaRPr lang="ar-SA" dirty="0" smtClean="0"/>
          </a:p>
          <a:p>
            <a:pPr algn="just"/>
            <a:r>
              <a:rPr lang="ar-SA" dirty="0" smtClean="0"/>
              <a:t>للأصوات </a:t>
            </a:r>
            <a:r>
              <a:rPr lang="ar-SA" dirty="0"/>
              <a:t>نستخدم الميكروفون (</a:t>
            </a:r>
            <a:r>
              <a:rPr lang="en-US" dirty="0" err="1" smtClean="0"/>
              <a:t>Mic</a:t>
            </a:r>
            <a:r>
              <a:rPr lang="ar-SA" dirty="0" smtClean="0"/>
              <a:t>) </a:t>
            </a:r>
          </a:p>
          <a:p>
            <a:pPr algn="just"/>
            <a:r>
              <a:rPr lang="ar-SA" dirty="0" smtClean="0"/>
              <a:t>للصور </a:t>
            </a:r>
            <a:r>
              <a:rPr lang="ar-SA" dirty="0"/>
              <a:t>نستخدم الماسح الضوئي (</a:t>
            </a:r>
            <a:r>
              <a:rPr lang="en-US" dirty="0"/>
              <a:t>Scanner</a:t>
            </a:r>
            <a:r>
              <a:rPr lang="ar-SA" dirty="0" smtClean="0"/>
              <a:t>)</a:t>
            </a:r>
          </a:p>
          <a:p>
            <a:pPr algn="just"/>
            <a:r>
              <a:rPr lang="ar-SA" dirty="0" smtClean="0"/>
              <a:t>للتحكم </a:t>
            </a:r>
            <a:r>
              <a:rPr lang="ar-SA" dirty="0"/>
              <a:t>بالكمبيوتر نستخدم الفأرة (</a:t>
            </a:r>
            <a:r>
              <a:rPr lang="en-US" dirty="0"/>
              <a:t>Mouse</a:t>
            </a:r>
            <a:r>
              <a:rPr lang="ar-SA" dirty="0" smtClean="0"/>
              <a:t>) الأكثر استخداما .</a:t>
            </a:r>
          </a:p>
          <a:p>
            <a:pPr algn="just"/>
            <a:r>
              <a:rPr lang="ar-SA" dirty="0" smtClean="0"/>
              <a:t> </a:t>
            </a:r>
            <a:r>
              <a:rPr lang="ar-SA" dirty="0"/>
              <a:t>كما يوجد عدة أجهزة أخرى لها استخدامات خاصة مثل قارئ شيفرة الأعمدة ( </a:t>
            </a:r>
            <a:r>
              <a:rPr lang="en-US" dirty="0"/>
              <a:t>Bar Code Reader</a:t>
            </a:r>
            <a:r>
              <a:rPr lang="ar-SA" dirty="0"/>
              <a:t>)، وعصا الألعاب (</a:t>
            </a:r>
            <a:r>
              <a:rPr lang="en-US" dirty="0"/>
              <a:t>Joystick</a:t>
            </a:r>
            <a:r>
              <a:rPr lang="ar-SA" dirty="0"/>
              <a:t>)  ، و الكاميرا (</a:t>
            </a:r>
            <a:r>
              <a:rPr lang="en-US" dirty="0"/>
              <a:t>Camera</a:t>
            </a:r>
            <a:r>
              <a:rPr lang="ar-SA" dirty="0"/>
              <a:t>)، وغيرها  ...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403219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ar-LB" dirty="0"/>
              <a:t>وحدات الإدخال</a:t>
            </a:r>
            <a:endParaRPr lang="en-US" dirty="0"/>
          </a:p>
        </p:txBody>
      </p:sp>
      <p:pic>
        <p:nvPicPr>
          <p:cNvPr id="43018" name="Picture 10" descr="keyboar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984" y="1844824"/>
            <a:ext cx="4033838" cy="1597025"/>
          </a:xfrm>
          <a:noFill/>
          <a:ln/>
        </p:spPr>
      </p:pic>
      <p:pic>
        <p:nvPicPr>
          <p:cNvPr id="9" name="Picture 3" descr="mous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79017" y="4357713"/>
            <a:ext cx="3168352" cy="1751837"/>
          </a:xfrm>
          <a:noFill/>
          <a:ln/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699792" y="3712276"/>
            <a:ext cx="36004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lang="en-US" sz="2400" dirty="0">
                <a:latin typeface="Arial" pitchFamily="34" charset="0"/>
                <a:ea typeface="Arial" pitchFamily="34" charset="0"/>
                <a:cs typeface="Arial" pitchFamily="34" charset="0"/>
              </a:rPr>
              <a:t>Keyboard  </a:t>
            </a:r>
            <a:r>
              <a:rPr lang="ar-SA" sz="2400" dirty="0">
                <a:latin typeface="Arial" pitchFamily="34" charset="0"/>
                <a:ea typeface="Arial" pitchFamily="34" charset="0"/>
                <a:cs typeface="Arial" pitchFamily="34" charset="0"/>
              </a:rPr>
              <a:t>لوحة المفاتيح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47369" y="5233632"/>
            <a:ext cx="2817614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Mouse   </a:t>
            </a:r>
            <a:r>
              <a:rPr kumimoji="0" lang="ar-S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الفأرة</a:t>
            </a:r>
            <a:endParaRPr kumimoji="0" lang="ar-S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039668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5" descr="EPSON-4180-SCANNER-0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30969" y="2109174"/>
            <a:ext cx="2057400" cy="1809750"/>
          </a:xfrm>
        </p:spPr>
      </p:pic>
      <p:pic>
        <p:nvPicPr>
          <p:cNvPr id="32773" name="Picture 4" descr="barcode read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985" y="1997486"/>
            <a:ext cx="2309813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7" descr="logitechFreedomJoystickWireless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7353" y="4864665"/>
            <a:ext cx="1731476" cy="180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8" descr="PC_Web_Camera__350_000_pels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3163" y="4374234"/>
            <a:ext cx="2097087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9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الإدخال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61086" y="4343965"/>
            <a:ext cx="2684011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Joystick 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عصا الألعاب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819730" y="1597376"/>
            <a:ext cx="2766169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Scanner  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الماسح الضوئي</a:t>
            </a: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775501" y="4310667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Camera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الكاميرا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61086" y="1355096"/>
            <a:ext cx="3389330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ar-SA" sz="2000" b="1" dirty="0"/>
              <a:t>قارئ  </a:t>
            </a:r>
            <a:r>
              <a:rPr lang="ar-SA" sz="2000" b="1" dirty="0" smtClean="0"/>
              <a:t>الأعمدة  </a:t>
            </a:r>
            <a:r>
              <a:rPr lang="en-US" sz="2000" b="1" dirty="0" smtClean="0"/>
              <a:t>Bar </a:t>
            </a:r>
            <a:r>
              <a:rPr lang="en-US" sz="2000" b="1" dirty="0"/>
              <a:t>Code Reader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7" descr="light pen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750608" y="2324043"/>
            <a:ext cx="2017713" cy="1829831"/>
          </a:xfrm>
          <a:prstGeom prst="rect">
            <a:avLst/>
          </a:prstGeom>
          <a:noFill/>
          <a:ln/>
        </p:spPr>
      </p:pic>
      <p:pic>
        <p:nvPicPr>
          <p:cNvPr id="12" name="Picture 4" descr="microphon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6686070" y="4928741"/>
            <a:ext cx="1383084" cy="1806130"/>
          </a:xfrm>
          <a:prstGeom prst="rect">
            <a:avLst/>
          </a:prstGeom>
          <a:noFill/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008213" y="4559409"/>
            <a:ext cx="2813748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Microphone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الميكروفون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862985" y="1552811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ar-LB" b="1" dirty="0">
                <a:latin typeface="Tahoma" pitchFamily="34" charset="0"/>
              </a:rPr>
              <a:t>القلم الضوئي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05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2/ وحدات </a:t>
            </a:r>
            <a:r>
              <a:rPr lang="ar-SA" b="1" u="sng" dirty="0">
                <a:solidFill>
                  <a:schemeClr val="accent2"/>
                </a:solidFill>
              </a:rPr>
              <a:t>الإخراج </a:t>
            </a:r>
            <a:r>
              <a:rPr lang="ar-SA" b="1" u="sng" dirty="0" smtClean="0">
                <a:solidFill>
                  <a:schemeClr val="accent2"/>
                </a:solidFill>
              </a:rPr>
              <a:t>( </a:t>
            </a:r>
            <a:r>
              <a:rPr lang="en-US" b="1" u="sng" dirty="0" smtClean="0">
                <a:solidFill>
                  <a:schemeClr val="accent2"/>
                </a:solidFill>
              </a:rPr>
              <a:t>Output Units</a:t>
            </a:r>
            <a:r>
              <a:rPr lang="ar-SA" b="1" u="sng" dirty="0" smtClean="0">
                <a:solidFill>
                  <a:schemeClr val="accent2"/>
                </a:solidFill>
              </a:rPr>
              <a:t>) :</a:t>
            </a:r>
            <a:r>
              <a:rPr lang="ar-SA" dirty="0" smtClean="0"/>
              <a:t> 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dirty="0"/>
              <a:t>هي مجموعة من الأجهزة الإلكترونية وظيفتها إخراج النتائج بعد معالجتها من الكمبيوتر ، وعلى حسب نوعية النتائج يكون جهاز الإخراج </a:t>
            </a:r>
            <a:r>
              <a:rPr lang="ar-SA" dirty="0" smtClean="0"/>
              <a:t> ، قد </a:t>
            </a:r>
            <a:r>
              <a:rPr lang="ar-SA" dirty="0"/>
              <a:t>تكون النتائج على شكل : صور ورسومات ، نصوص ، أصوات ، أو منتجات الصناعة ...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 smtClean="0"/>
          </a:p>
          <a:p>
            <a:r>
              <a:rPr lang="ar-SA" dirty="0" smtClean="0"/>
              <a:t> </a:t>
            </a:r>
            <a:r>
              <a:rPr lang="ar-SA" dirty="0"/>
              <a:t>ومن أنواع أجهزة الإخراج : الشاشة  (</a:t>
            </a:r>
            <a:r>
              <a:rPr lang="en-US" dirty="0"/>
              <a:t>Screen</a:t>
            </a:r>
            <a:r>
              <a:rPr lang="ar-SA" dirty="0"/>
              <a:t>) ، الطابعة (</a:t>
            </a:r>
            <a:r>
              <a:rPr lang="en-US" dirty="0"/>
              <a:t>Printer</a:t>
            </a:r>
            <a:r>
              <a:rPr lang="ar-SA" dirty="0"/>
              <a:t>) ، السماعة (</a:t>
            </a:r>
            <a:r>
              <a:rPr lang="en-US" dirty="0"/>
              <a:t>speaker</a:t>
            </a:r>
            <a:r>
              <a:rPr lang="ar-SA" dirty="0"/>
              <a:t>) ، الراسمة (</a:t>
            </a:r>
            <a:r>
              <a:rPr lang="en-US" dirty="0"/>
              <a:t>Plotter</a:t>
            </a:r>
            <a:r>
              <a:rPr lang="ar-SA" dirty="0"/>
              <a:t>) ، ومكينات الانتاج الصناعي التي يتم التحكم بها عن طريق الكمبيوتر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237528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10" descr="data show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3" cstate="print"/>
          <a:stretch/>
        </p:blipFill>
        <p:spPr>
          <a:xfrm>
            <a:off x="5796136" y="4901395"/>
            <a:ext cx="2184471" cy="1781328"/>
          </a:xfrm>
          <a:prstGeom prst="rect">
            <a:avLst/>
          </a:prstGeom>
          <a:noFill/>
        </p:spPr>
      </p:pic>
      <p:pic>
        <p:nvPicPr>
          <p:cNvPr id="25604" name="Picture 8" descr="speaker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tretch>
            <a:fillRect/>
          </a:stretch>
        </p:blipFill>
        <p:spPr>
          <a:xfrm>
            <a:off x="575555" y="4437112"/>
            <a:ext cx="2244849" cy="2167706"/>
          </a:xfrm>
          <a:prstGeom prst="rect">
            <a:avLst/>
          </a:prstGeom>
          <a:noFill/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131840" y="5498951"/>
            <a:ext cx="2028825" cy="485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Speaker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kumimoji="0" lang="ar-S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السماعة   </a:t>
            </a: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96136" y="4234420"/>
            <a:ext cx="2388865" cy="666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latin typeface="Tahoma" pitchFamily="34" charset="0"/>
                <a:cs typeface="Tahoma" pitchFamily="34" charset="0"/>
              </a:rPr>
              <a:t>Projector</a:t>
            </a:r>
            <a:endParaRPr lang="ar-LB" b="1" dirty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 b="1" dirty="0">
                <a:latin typeface="Tahoma" pitchFamily="34" charset="0"/>
                <a:cs typeface="Tahoma" pitchFamily="34" charset="0"/>
              </a:rPr>
              <a:t>جهاز العرض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6" name="Picture 22" descr="C:\Users\VAIO\Documents\التدريب الميداني\مجموعة صور\مجلد جديد\xl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970" y="2123952"/>
            <a:ext cx="2277673" cy="2110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23" descr="C:\Users\VAIO\Documents\التدريب الميداني\مجموعة صور\مجلد جديد\c45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29939"/>
            <a:ext cx="2472503" cy="18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520282" y="1451510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Printer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الطابعة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</a:t>
            </a:r>
            <a:r>
              <a:rPr lang="ar-LB" sz="4400" dirty="0" smtClean="0"/>
              <a:t>ال</a:t>
            </a:r>
            <a:r>
              <a:rPr lang="ar-SA" sz="4400" dirty="0"/>
              <a:t>إ</a:t>
            </a:r>
            <a:r>
              <a:rPr lang="ar-SA" sz="4400" dirty="0" smtClean="0"/>
              <a:t>خراج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55773" y="1485385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Plotter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الراسمة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630502" y="1451511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Screen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الشاشة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81" name="Picture 18" descr="C:\Users\VAIO\Documents\التدريب الميداني\مجموعة صور\مجلد جديد\untitled.b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3" y="1957314"/>
            <a:ext cx="2431143" cy="212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3372181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6757024" cy="832197"/>
          </a:xfrm>
        </p:spPr>
        <p:txBody>
          <a:bodyPr>
            <a:normAutofit/>
          </a:bodyPr>
          <a:lstStyle/>
          <a:p>
            <a:r>
              <a:rPr lang="ar-SA" sz="4400" b="1" dirty="0" smtClean="0">
                <a:solidFill>
                  <a:schemeClr val="accent1"/>
                </a:solidFill>
                <a:hlinkClick r:id="rId2" action="ppaction://hlinkfile" tooltip="الكمبيوتر  قديما  &quot;  صوره  للتاريخ&quot;"/>
              </a:rPr>
              <a:t>الكمبيوتر </a:t>
            </a:r>
            <a:r>
              <a:rPr lang="ar-SA" sz="4400" b="1" dirty="0">
                <a:solidFill>
                  <a:schemeClr val="accent1"/>
                </a:solidFill>
                <a:hlinkClick r:id="rId2" action="ppaction://hlinkfile" tooltip="الكمبيوتر  قديما  &quot;  صوره  للتاريخ&quot;"/>
              </a:rPr>
              <a:t>" </a:t>
            </a:r>
            <a:r>
              <a:rPr lang="ar-SA" sz="4400" b="1" dirty="0" smtClean="0">
                <a:solidFill>
                  <a:schemeClr val="accent1"/>
                </a:solidFill>
                <a:hlinkClick r:id="rId2" action="ppaction://hlinkfile" tooltip="الكمبيوتر  قديما  &quot;  صوره  للتاريخ&quot;"/>
              </a:rPr>
              <a:t>لمحة تاريخيه"</a:t>
            </a:r>
            <a:endParaRPr lang="ar-SA" sz="4400" b="1" u="sng" dirty="0">
              <a:solidFill>
                <a:schemeClr val="accent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40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ar-SA" sz="6700" dirty="0">
                <a:latin typeface="+mj-lt"/>
                <a:ea typeface="+mj-ea"/>
                <a:cs typeface="+mj-cs"/>
              </a:rPr>
              <a:t>بدأ الكمبيوتر بشكل بدائي </a:t>
            </a:r>
            <a:r>
              <a:rPr lang="ar-SA" sz="6700" dirty="0" smtClean="0">
                <a:latin typeface="+mj-lt"/>
                <a:ea typeface="+mj-ea"/>
                <a:cs typeface="+mj-cs"/>
              </a:rPr>
              <a:t>و </a:t>
            </a:r>
            <a:r>
              <a:rPr lang="ar-SA" sz="6700" dirty="0">
                <a:latin typeface="+mj-lt"/>
                <a:ea typeface="+mj-ea"/>
                <a:cs typeface="+mj-cs"/>
              </a:rPr>
              <a:t>مع مرور الزمن أخذ بالتطور ومر بعدة أجيال سميت بأجيال الكمبيوتر، ففي الأجيال الأولى كانت أجهزة الكمبيوتر ميكانيكية </a:t>
            </a:r>
            <a:r>
              <a:rPr lang="ar-SA" sz="6700" dirty="0" smtClean="0">
                <a:latin typeface="+mj-lt"/>
                <a:ea typeface="+mj-ea"/>
                <a:cs typeface="+mj-cs"/>
              </a:rPr>
              <a:t>ثم أصبحت </a:t>
            </a:r>
            <a:r>
              <a:rPr lang="ar-SA" sz="6700" dirty="0" err="1" smtClean="0">
                <a:latin typeface="+mj-lt"/>
                <a:ea typeface="+mj-ea"/>
                <a:cs typeface="+mj-cs"/>
              </a:rPr>
              <a:t>كهروميكانيكية</a:t>
            </a:r>
            <a:r>
              <a:rPr lang="ar-SA" sz="6700" dirty="0" smtClean="0">
                <a:latin typeface="+mj-lt"/>
                <a:ea typeface="+mj-ea"/>
                <a:cs typeface="+mj-cs"/>
              </a:rPr>
              <a:t> .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ar-SA" sz="6700" dirty="0" smtClean="0">
              <a:latin typeface="+mj-lt"/>
              <a:ea typeface="+mj-ea"/>
              <a:cs typeface="+mj-cs"/>
            </a:endParaRPr>
          </a:p>
          <a:p>
            <a:pPr algn="just">
              <a:lnSpc>
                <a:spcPct val="120000"/>
              </a:lnSpc>
            </a:pPr>
            <a:r>
              <a:rPr lang="ar-SA" sz="6700" dirty="0" smtClean="0">
                <a:latin typeface="+mj-lt"/>
                <a:ea typeface="+mj-ea"/>
                <a:cs typeface="+mj-cs"/>
              </a:rPr>
              <a:t>وفي الجيل الذي يليه ظهرت الكمبيوترات التي تعمل إلكترونيا أي أنها تعتمد على الكهرباء في عملها ، ثم ظهر الجيل الثالث والرابع وهكذا ...</a:t>
            </a:r>
          </a:p>
          <a:p>
            <a:pPr algn="just">
              <a:lnSpc>
                <a:spcPct val="120000"/>
              </a:lnSpc>
            </a:pPr>
            <a:r>
              <a:rPr lang="ar-SA" sz="6700" dirty="0">
                <a:latin typeface="+mj-lt"/>
                <a:ea typeface="+mj-ea"/>
                <a:cs typeface="+mj-cs"/>
              </a:rPr>
              <a:t> </a:t>
            </a:r>
            <a:r>
              <a:rPr lang="ar-SA" sz="7200" dirty="0" smtClean="0"/>
              <a:t>كانت الكمبيوترات في </a:t>
            </a:r>
            <a:r>
              <a:rPr lang="ar-SA" sz="7200" dirty="0"/>
              <a:t>أجيالها الأولى </a:t>
            </a:r>
            <a:r>
              <a:rPr lang="ar-SA" sz="7200" dirty="0" smtClean="0"/>
              <a:t>كبيرة جدا ,  </a:t>
            </a:r>
            <a:r>
              <a:rPr lang="ar-SA" sz="7200" dirty="0"/>
              <a:t>تشغل مساحة تزيد عن ألف قدم وتزن أكثر من 30 طن ، وكانت </a:t>
            </a:r>
            <a:r>
              <a:rPr lang="ar-SA" sz="7200" dirty="0" smtClean="0"/>
              <a:t>تستهلك طاقة كهربائية عالية وبالتالي تولد </a:t>
            </a:r>
            <a:r>
              <a:rPr lang="ar-SA" sz="7200" dirty="0"/>
              <a:t>حرارة </a:t>
            </a:r>
            <a:r>
              <a:rPr lang="ar-SA" sz="7200" dirty="0" smtClean="0"/>
              <a:t>عالية حتى </a:t>
            </a:r>
            <a:r>
              <a:rPr lang="ar-SA" sz="7200" dirty="0"/>
              <a:t>تعمل أعمالا بسيطة </a:t>
            </a:r>
            <a:r>
              <a:rPr lang="ar-SA" sz="7200" dirty="0" smtClean="0"/>
              <a:t>...</a:t>
            </a:r>
            <a:endParaRPr lang="ar-SA" sz="6700" dirty="0" smtClean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894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وحدات للإدخال و الإخراج معاً!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3728" y="1628800"/>
            <a:ext cx="5089010" cy="1235224"/>
          </a:xfrm>
        </p:spPr>
        <p:txBody>
          <a:bodyPr>
            <a:noAutofit/>
          </a:bodyPr>
          <a:lstStyle/>
          <a:p>
            <a:pPr algn="ctr" rtl="1">
              <a:buNone/>
            </a:pPr>
            <a:r>
              <a:rPr lang="ar-SA" sz="2400" b="1" dirty="0" smtClean="0"/>
              <a:t>شاشة اللمس  </a:t>
            </a:r>
            <a:r>
              <a:rPr lang="en-US" sz="2400" b="1" dirty="0" smtClean="0"/>
              <a:t> Touch screen</a:t>
            </a:r>
            <a:endParaRPr lang="ar-SA" sz="2400" b="1" dirty="0" smtClean="0"/>
          </a:p>
          <a:p>
            <a:pPr algn="ctr" rtl="1">
              <a:buNone/>
            </a:pPr>
            <a:r>
              <a:rPr lang="ar-SA" sz="2400" b="1" dirty="0" smtClean="0"/>
              <a:t>السبورة الإلكترونية  </a:t>
            </a:r>
            <a:r>
              <a:rPr lang="en-US" sz="2400" b="1" dirty="0" smtClean="0"/>
              <a:t>Electronic board</a:t>
            </a:r>
            <a:r>
              <a:rPr lang="ar-SA" sz="2400" b="1" dirty="0" smtClean="0"/>
              <a:t> </a:t>
            </a:r>
          </a:p>
          <a:p>
            <a:pPr algn="ctr">
              <a:buNone/>
            </a:pPr>
            <a:r>
              <a:rPr lang="ar-SA" sz="2400" dirty="0">
                <a:latin typeface="Lucida Sans Unicode" pitchFamily="34" charset="0"/>
                <a:cs typeface="Arial" pitchFamily="34" charset="0"/>
              </a:rPr>
              <a:t>البلوتوث</a:t>
            </a:r>
          </a:p>
          <a:p>
            <a:pPr algn="ctr" rtl="1">
              <a:buNone/>
            </a:pPr>
            <a:r>
              <a:rPr lang="ar-SA" sz="2400" b="1" dirty="0" smtClean="0"/>
              <a:t>    </a:t>
            </a:r>
            <a:endParaRPr lang="en-US" sz="2400" b="1" dirty="0"/>
          </a:p>
        </p:txBody>
      </p:sp>
      <p:pic>
        <p:nvPicPr>
          <p:cNvPr id="5" name="Picture 4" descr="IMG_00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3429000"/>
            <a:ext cx="4151389" cy="27019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3" y="3429001"/>
            <a:ext cx="3744416" cy="269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96801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269192" cy="904205"/>
          </a:xfrm>
        </p:spPr>
        <p:txBody>
          <a:bodyPr>
            <a:normAutofit fontScale="90000"/>
          </a:bodyPr>
          <a:lstStyle/>
          <a:p>
            <a:pPr lvl="0" algn="r"/>
            <a:r>
              <a:rPr lang="ar-SA" sz="3600" dirty="0" smtClean="0"/>
              <a:t/>
            </a:r>
            <a:br>
              <a:rPr lang="ar-SA" sz="3600" dirty="0" smtClean="0"/>
            </a:br>
            <a:r>
              <a:rPr lang="ar-SA" sz="3600" dirty="0">
                <a:solidFill>
                  <a:schemeClr val="accent2"/>
                </a:solidFill>
              </a:rPr>
              <a:t>3/ </a:t>
            </a:r>
            <a:r>
              <a:rPr lang="ar-SA" sz="3600" dirty="0" smtClean="0">
                <a:solidFill>
                  <a:schemeClr val="accent2"/>
                </a:solidFill>
              </a:rPr>
              <a:t>وحدة المعالجة المركزية(</a:t>
            </a:r>
            <a:r>
              <a:rPr lang="en-US" sz="3600" dirty="0" smtClean="0">
                <a:solidFill>
                  <a:schemeClr val="accent2"/>
                </a:solidFill>
              </a:rPr>
              <a:t>CPU</a:t>
            </a:r>
            <a:r>
              <a:rPr lang="ar-SA" sz="3100" dirty="0" smtClean="0">
                <a:solidFill>
                  <a:schemeClr val="accent2"/>
                </a:solidFill>
              </a:rPr>
              <a:t>) :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rmAutofit/>
          </a:bodyPr>
          <a:lstStyle/>
          <a:p>
            <a:r>
              <a:rPr lang="ar-SA" sz="2400" dirty="0" smtClean="0"/>
              <a:t>وهي </a:t>
            </a:r>
            <a:r>
              <a:rPr lang="ar-SA" sz="2400" dirty="0"/>
              <a:t>عقل الكمبيوتر وقلبه النابض وظيفتها معالجة البيانات المدخلة للكمبيوتر و</a:t>
            </a:r>
            <a:r>
              <a:rPr lang="ar-SA" sz="2400" dirty="0" smtClean="0"/>
              <a:t> </a:t>
            </a:r>
            <a:r>
              <a:rPr lang="ar-SA" sz="2400" dirty="0"/>
              <a:t>إجراء العمليات الحسابية والمنطقية عليها للحصول على معلومات مفيدة ، وتنفيذ أوامر البرمجة ، وهي الوحدة التي تقاس بها سرعة الكمبيوتر </a:t>
            </a:r>
            <a:r>
              <a:rPr lang="ar-SA" sz="2400" dirty="0" smtClean="0"/>
              <a:t>وهي سرعة </a:t>
            </a:r>
            <a:r>
              <a:rPr lang="ar-SA" sz="2400" dirty="0"/>
              <a:t>معالجة البيانات (تنفيذ الأوامر)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وتقاس </a:t>
            </a:r>
            <a:r>
              <a:rPr lang="ar-SA" sz="2400" dirty="0"/>
              <a:t>السرعة </a:t>
            </a:r>
            <a:r>
              <a:rPr lang="ar-SA" sz="2400" dirty="0" err="1"/>
              <a:t>بالميجا</a:t>
            </a:r>
            <a:r>
              <a:rPr lang="ar-SA" sz="2400" dirty="0"/>
              <a:t> هيرتز </a:t>
            </a:r>
            <a:r>
              <a:rPr lang="en-US" sz="2400" dirty="0"/>
              <a:t>MHz </a:t>
            </a:r>
            <a:r>
              <a:rPr lang="ar-SA" sz="2400" dirty="0"/>
              <a:t>أو </a:t>
            </a:r>
            <a:r>
              <a:rPr lang="ar-SA" sz="2400" dirty="0" err="1"/>
              <a:t>الغيغا</a:t>
            </a:r>
            <a:r>
              <a:rPr lang="ar-SA" sz="2400" dirty="0"/>
              <a:t> هيرتز </a:t>
            </a:r>
            <a:r>
              <a:rPr lang="en-US" sz="2400" dirty="0"/>
              <a:t>GHz </a:t>
            </a:r>
            <a:r>
              <a:rPr lang="ar-SA" sz="2400" dirty="0"/>
              <a:t>وتلعب سرعة المعالج دورا مهما في تحديد فاعلية الكمبيوتر وتحديد سعره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كلما </a:t>
            </a:r>
            <a:r>
              <a:rPr lang="ar-SA" sz="2400" dirty="0"/>
              <a:t>زادت سرعة المعالج كلما زادت جودة الجهاز و ارتفع ثمنه</a:t>
            </a:r>
            <a:r>
              <a:rPr lang="ar-SA" sz="2400" dirty="0" smtClean="0"/>
              <a:t>.</a:t>
            </a:r>
          </a:p>
          <a:p>
            <a:r>
              <a:rPr lang="ar-SA" sz="2400" dirty="0"/>
              <a:t>من أشهر الشركات </a:t>
            </a:r>
            <a:r>
              <a:rPr lang="ar-SA" sz="2400" dirty="0" err="1"/>
              <a:t>المصنعه</a:t>
            </a:r>
            <a:r>
              <a:rPr lang="ar-SA" sz="2400" dirty="0"/>
              <a:t> لوحدة المعالجة: </a:t>
            </a:r>
            <a:r>
              <a:rPr lang="en-US" sz="2400" dirty="0"/>
              <a:t>Intel, AMD, Cyrix</a:t>
            </a:r>
          </a:p>
          <a:p>
            <a:pPr marL="0" indent="0">
              <a:buNone/>
            </a:pPr>
            <a:endParaRPr lang="ar-SA" sz="2400" dirty="0"/>
          </a:p>
          <a:p>
            <a:endParaRPr lang="en-US" sz="2800" dirty="0"/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5" name="Picture 11" descr="CP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9552" y="4653136"/>
            <a:ext cx="3960440" cy="198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729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0486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ar-SA" u="sng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ar-SA" u="sng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ar-SA" dirty="0"/>
              <a:t>هي المكان الذي تخزن به المعلومات ، حيث يمكن استرجاعها </a:t>
            </a:r>
            <a:endParaRPr lang="ar-SA" dirty="0" smtClean="0"/>
          </a:p>
          <a:p>
            <a:pPr marL="0" indent="0">
              <a:buNone/>
            </a:pPr>
            <a:r>
              <a:rPr lang="ar-SA" dirty="0" smtClean="0"/>
              <a:t>عند </a:t>
            </a:r>
            <a:r>
              <a:rPr lang="ar-SA" dirty="0"/>
              <a:t>الحاجة </a:t>
            </a:r>
            <a:r>
              <a:rPr lang="ar-SA" dirty="0" smtClean="0"/>
              <a:t>إليها ولها نوعان :</a:t>
            </a:r>
            <a:endParaRPr lang="ar-SA" u="sng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ar-SA" u="sng" dirty="0" smtClean="0">
                <a:solidFill>
                  <a:schemeClr val="accent2"/>
                </a:solidFill>
              </a:rPr>
              <a:t>أولا </a:t>
            </a:r>
            <a:r>
              <a:rPr lang="ar-SA" u="sng" dirty="0">
                <a:solidFill>
                  <a:schemeClr val="accent2"/>
                </a:solidFill>
              </a:rPr>
              <a:t>: الذاكرة </a:t>
            </a:r>
            <a:r>
              <a:rPr lang="ar-SA" u="sng" dirty="0" smtClean="0">
                <a:solidFill>
                  <a:schemeClr val="accent2"/>
                </a:solidFill>
              </a:rPr>
              <a:t>الرئيسية (</a:t>
            </a:r>
            <a:r>
              <a:rPr lang="en-US" u="sng" dirty="0">
                <a:solidFill>
                  <a:schemeClr val="accent2"/>
                </a:solidFill>
              </a:rPr>
              <a:t>RAM</a:t>
            </a:r>
            <a:r>
              <a:rPr lang="ar-SA" u="sng" dirty="0" smtClean="0">
                <a:solidFill>
                  <a:schemeClr val="accent2"/>
                </a:solidFill>
              </a:rPr>
              <a:t>) :</a:t>
            </a:r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</a:t>
            </a:r>
            <a:r>
              <a:rPr lang="ar-SA" sz="3000" dirty="0" smtClean="0"/>
              <a:t>وتسمى الذ</a:t>
            </a:r>
            <a:r>
              <a:rPr lang="ar-SA" sz="2800" dirty="0" smtClean="0"/>
              <a:t>اكرة المؤقتة </a:t>
            </a:r>
            <a:r>
              <a:rPr lang="ar-SA" sz="2800" dirty="0"/>
              <a:t>يستخدمها الكمبيوتر أثناء عمله للاحتفاظ بالمعلومات بشكل مؤقت لحين معالجتها </a:t>
            </a:r>
            <a:r>
              <a:rPr lang="ar-SA" sz="2800" dirty="0" smtClean="0"/>
              <a:t>فيحفظ المعلومات </a:t>
            </a:r>
            <a:r>
              <a:rPr lang="ar-SA" sz="2800" dirty="0"/>
              <a:t>على شكل إشارات كهربائية تدوم بدوام التيار الكهربائي وتزول </a:t>
            </a:r>
            <a:r>
              <a:rPr lang="ar-SA" sz="2800" dirty="0" smtClean="0"/>
              <a:t>بزواله،</a:t>
            </a:r>
            <a:r>
              <a:rPr lang="ar-SA" sz="3000" dirty="0" smtClean="0"/>
              <a:t> </a:t>
            </a:r>
            <a:r>
              <a:rPr lang="ar-SA" sz="3000" dirty="0"/>
              <a:t>لذا ينصح المستخدم بعمل حفظ لملفه أولا بأول تجنبا لفقدان المعلومات بسبب انقطاع التيار الكهربائي المفاجئ  </a:t>
            </a:r>
            <a:r>
              <a:rPr lang="ar-SA" sz="3000" dirty="0" smtClean="0"/>
              <a:t>.</a:t>
            </a:r>
          </a:p>
          <a:p>
            <a:pPr marL="0" indent="0" algn="just">
              <a:buNone/>
            </a:pPr>
            <a:r>
              <a:rPr lang="ar-SA" sz="3000" dirty="0" smtClean="0"/>
              <a:t> </a:t>
            </a:r>
            <a:r>
              <a:rPr lang="ar-SA" sz="3000" dirty="0"/>
              <a:t>كلما زادت سعة هذه الذاكرة أمكننا فتح الكثير من البرامج في آن واحد </a:t>
            </a:r>
            <a:r>
              <a:rPr lang="ar-SA" sz="3000" dirty="0" smtClean="0"/>
              <a:t>.</a:t>
            </a:r>
            <a:endParaRPr lang="ar-SA" sz="3000" dirty="0"/>
          </a:p>
          <a:p>
            <a:pPr marL="0" indent="0" algn="just">
              <a:buNone/>
            </a:pPr>
            <a:r>
              <a:rPr lang="ar-SA" sz="3000" dirty="0" smtClean="0"/>
              <a:t>مثلا :عند فتح </a:t>
            </a:r>
            <a:r>
              <a:rPr lang="ar-SA" sz="3000" dirty="0"/>
              <a:t>أحد التطبيقات (وورد أو </a:t>
            </a:r>
            <a:r>
              <a:rPr lang="ar-SA" sz="3000" dirty="0" err="1"/>
              <a:t>إكسل</a:t>
            </a:r>
            <a:r>
              <a:rPr lang="ar-SA" sz="3000" dirty="0"/>
              <a:t> مثلاً) </a:t>
            </a:r>
            <a:r>
              <a:rPr lang="ar-SA" sz="3000" dirty="0" smtClean="0"/>
              <a:t>وكتابة صفحة تحفظ في هذه الذاكرة وعند إجراء </a:t>
            </a:r>
            <a:r>
              <a:rPr lang="ar-SA" sz="3000" dirty="0"/>
              <a:t>عملية القص والنسخ </a:t>
            </a:r>
            <a:r>
              <a:rPr lang="ar-SA" sz="3000" dirty="0" smtClean="0"/>
              <a:t>فأن الجزء </a:t>
            </a:r>
            <a:r>
              <a:rPr lang="ar-SA" sz="3000" dirty="0"/>
              <a:t>المقصوص أو المنسوخ يظل في </a:t>
            </a:r>
            <a:r>
              <a:rPr lang="ar-SA" sz="3000" dirty="0" smtClean="0"/>
              <a:t>هذه الذاكرة حتى </a:t>
            </a:r>
            <a:r>
              <a:rPr lang="ar-SA" sz="3000" dirty="0"/>
              <a:t>يتم إقفال الجهاز</a:t>
            </a:r>
            <a:r>
              <a:rPr lang="ar-SA" sz="3000" dirty="0" smtClean="0"/>
              <a:t>.</a:t>
            </a:r>
            <a:endParaRPr lang="ar-SA" sz="3000" dirty="0"/>
          </a:p>
          <a:p>
            <a:pPr marL="0" indent="0">
              <a:buNone/>
            </a:pPr>
            <a:endParaRPr lang="en-US" dirty="0"/>
          </a:p>
          <a:p>
            <a:endParaRPr lang="ar-SA" dirty="0"/>
          </a:p>
        </p:txBody>
      </p:sp>
      <p:pic>
        <p:nvPicPr>
          <p:cNvPr id="4" name="Picture 14" descr="memo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31535"/>
            <a:ext cx="2528962" cy="165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ستطيل 1"/>
          <p:cNvSpPr/>
          <p:nvPr/>
        </p:nvSpPr>
        <p:spPr>
          <a:xfrm>
            <a:off x="467544" y="476672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u="sng" dirty="0">
                <a:solidFill>
                  <a:schemeClr val="accent2"/>
                </a:solidFill>
              </a:rPr>
              <a:t>4/ وحدة الذاكرة </a:t>
            </a:r>
            <a:r>
              <a:rPr lang="en-US" sz="2800" u="sng" dirty="0">
                <a:solidFill>
                  <a:schemeClr val="accent2"/>
                </a:solidFill>
              </a:rPr>
              <a:t>(Memory Unite) </a:t>
            </a:r>
            <a:r>
              <a:rPr lang="ar-SA" sz="2800" u="sng" dirty="0">
                <a:solidFill>
                  <a:schemeClr val="accent2"/>
                </a:solidFill>
              </a:rPr>
              <a:t> 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9606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68863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ar-SA" u="sng" dirty="0">
                <a:solidFill>
                  <a:schemeClr val="accent2"/>
                </a:solidFill>
              </a:rPr>
              <a:t>ثانيا : الذاكرة الثانوية :</a:t>
            </a:r>
            <a:endParaRPr lang="en-US" sz="30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ar-SA" sz="3000" dirty="0">
                <a:solidFill>
                  <a:schemeClr val="tx1"/>
                </a:solidFill>
              </a:rPr>
              <a:t>	تسمى الدائمة لأنها تحتفظ بالمعلومات بشكل دائم حتى مع زوال التيار الكهربائي فالمعلومات تخزن فيها على شكل مناطق ممغنطة ضمن وسائط التخزين و تستخدم من قبل مستخدم الكمبيوتر حيث يخزن بها ملفاته وبرامجه .</a:t>
            </a:r>
          </a:p>
          <a:p>
            <a:pPr marL="0" indent="0" algn="just">
              <a:buNone/>
            </a:pPr>
            <a:endParaRPr lang="ar-SA" sz="3000" dirty="0">
              <a:solidFill>
                <a:schemeClr val="tx1"/>
              </a:solidFill>
            </a:endParaRPr>
          </a:p>
          <a:p>
            <a:pPr>
              <a:buFont typeface="Wingdings 3" pitchFamily="18" charset="2"/>
              <a:buNone/>
            </a:pPr>
            <a:r>
              <a:rPr lang="ar-SA" sz="3000" dirty="0">
                <a:solidFill>
                  <a:schemeClr val="tx1"/>
                </a:solidFill>
              </a:rPr>
              <a:t>من أمثلة الذاكرة الثانوية : </a:t>
            </a:r>
          </a:p>
          <a:p>
            <a:pPr>
              <a:buFont typeface="Wingdings 3" pitchFamily="18" charset="2"/>
              <a:buNone/>
            </a:pPr>
            <a:endParaRPr lang="ar-SA" sz="30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ar-SA" sz="3000" dirty="0">
                <a:solidFill>
                  <a:srgbClr val="C00000"/>
                </a:solidFill>
              </a:rPr>
              <a:t>1. الأسطوانات المدمجة - </a:t>
            </a:r>
            <a:r>
              <a:rPr lang="ar-SA" sz="3000" dirty="0" smtClean="0">
                <a:solidFill>
                  <a:srgbClr val="C00000"/>
                </a:solidFill>
              </a:rPr>
              <a:t>(</a:t>
            </a:r>
            <a:r>
              <a:rPr lang="en-US" sz="3000" dirty="0">
                <a:solidFill>
                  <a:srgbClr val="C00000"/>
                </a:solidFill>
              </a:rPr>
              <a:t>CD </a:t>
            </a:r>
            <a:r>
              <a:rPr lang="en-US" sz="3000" dirty="0" smtClean="0">
                <a:solidFill>
                  <a:srgbClr val="C00000"/>
                </a:solidFill>
              </a:rPr>
              <a:t>Rom</a:t>
            </a:r>
            <a:r>
              <a:rPr lang="ar-SA" sz="3000" dirty="0" smtClean="0">
                <a:solidFill>
                  <a:srgbClr val="C00000"/>
                </a:solidFill>
              </a:rPr>
              <a:t>/ </a:t>
            </a:r>
            <a:r>
              <a:rPr lang="en-US" sz="3000" dirty="0" smtClean="0">
                <a:solidFill>
                  <a:srgbClr val="C00000"/>
                </a:solidFill>
              </a:rPr>
              <a:t>DVD</a:t>
            </a:r>
            <a:r>
              <a:rPr lang="ar-SA" sz="3000" dirty="0" smtClean="0">
                <a:solidFill>
                  <a:srgbClr val="C00000"/>
                </a:solidFill>
              </a:rPr>
              <a:t>) </a:t>
            </a:r>
            <a:r>
              <a:rPr lang="ar-SA" sz="3000" dirty="0">
                <a:solidFill>
                  <a:srgbClr val="C00000"/>
                </a:solidFill>
              </a:rPr>
              <a:t>:</a:t>
            </a:r>
            <a:endParaRPr lang="en-US" sz="3000" dirty="0">
              <a:solidFill>
                <a:srgbClr val="C00000"/>
              </a:solidFill>
            </a:endParaRPr>
          </a:p>
          <a:p>
            <a:r>
              <a:rPr lang="ar-SA" sz="3000" dirty="0">
                <a:solidFill>
                  <a:schemeClr val="tx1"/>
                </a:solidFill>
              </a:rPr>
              <a:t>خارجية ولها منفذ خاص </a:t>
            </a:r>
            <a:r>
              <a:rPr lang="en-US" sz="2800" dirty="0" smtClean="0">
                <a:latin typeface="Tahoma" pitchFamily="34" charset="0"/>
                <a:cs typeface="Tahoma" pitchFamily="34" charset="0"/>
              </a:rPr>
              <a:t>CD/DVD</a:t>
            </a:r>
            <a:r>
              <a:rPr lang="ar-SA" sz="2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dirty="0" smtClean="0">
                <a:latin typeface="Tahoma" pitchFamily="34" charset="0"/>
                <a:cs typeface="Tahoma" pitchFamily="34" charset="0"/>
              </a:rPr>
              <a:t> drive</a:t>
            </a:r>
            <a:endParaRPr lang="ar-SA" sz="3000" dirty="0">
              <a:solidFill>
                <a:schemeClr val="tx1"/>
              </a:solidFill>
            </a:endParaRPr>
          </a:p>
          <a:p>
            <a:r>
              <a:rPr lang="ar-SA" sz="3000" dirty="0" smtClean="0">
                <a:solidFill>
                  <a:schemeClr val="tx1"/>
                </a:solidFill>
              </a:rPr>
              <a:t>سعتها </a:t>
            </a:r>
            <a:r>
              <a:rPr lang="ar-SA" sz="3000" dirty="0">
                <a:solidFill>
                  <a:schemeClr val="tx1"/>
                </a:solidFill>
              </a:rPr>
              <a:t>متوسطة تصل إلى </a:t>
            </a:r>
            <a:r>
              <a:rPr lang="en-US" sz="3000" dirty="0">
                <a:solidFill>
                  <a:schemeClr val="tx1"/>
                </a:solidFill>
              </a:rPr>
              <a:t>MB</a:t>
            </a:r>
            <a:r>
              <a:rPr lang="ar-SA" sz="3000" dirty="0">
                <a:solidFill>
                  <a:schemeClr val="tx1"/>
                </a:solidFill>
              </a:rPr>
              <a:t> 800 .</a:t>
            </a:r>
          </a:p>
          <a:p>
            <a:r>
              <a:rPr lang="ar-SA" sz="3000" dirty="0">
                <a:solidFill>
                  <a:schemeClr val="tx1"/>
                </a:solidFill>
              </a:rPr>
              <a:t>سعرها معقول لكنها للقراءة فقط ويمكن الكتابة عليها </a:t>
            </a:r>
          </a:p>
          <a:p>
            <a:pPr marL="0" indent="0">
              <a:buNone/>
            </a:pPr>
            <a:r>
              <a:rPr lang="ar-SA" sz="3000" dirty="0">
                <a:solidFill>
                  <a:schemeClr val="tx1"/>
                </a:solidFill>
              </a:rPr>
              <a:t>  في حالة وجود ناسخ الاسطوانات (</a:t>
            </a:r>
            <a:r>
              <a:rPr lang="en-US" sz="3000" dirty="0">
                <a:solidFill>
                  <a:schemeClr val="tx1"/>
                </a:solidFill>
              </a:rPr>
              <a:t>CD Writer</a:t>
            </a:r>
            <a:r>
              <a:rPr lang="ar-SA" sz="3000" dirty="0">
                <a:solidFill>
                  <a:schemeClr val="tx1"/>
                </a:solidFill>
              </a:rPr>
              <a:t>) .</a:t>
            </a:r>
          </a:p>
          <a:p>
            <a:r>
              <a:rPr lang="ar-SA" sz="3000" dirty="0">
                <a:solidFill>
                  <a:schemeClr val="tx1"/>
                </a:solidFill>
              </a:rPr>
              <a:t> لسابقا كان لا يمكن مسح محتوياتها أما الان هناك أنواع </a:t>
            </a:r>
          </a:p>
          <a:p>
            <a:pPr marL="0" indent="0">
              <a:buNone/>
            </a:pPr>
            <a:r>
              <a:rPr lang="ar-SA" sz="3000" dirty="0">
                <a:solidFill>
                  <a:schemeClr val="tx1"/>
                </a:solidFill>
              </a:rPr>
              <a:t>   جديدة قابلة للمسح .</a:t>
            </a:r>
            <a:endParaRPr lang="en-US" sz="30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>
          <a:xfrm>
            <a:off x="395288" y="3356992"/>
            <a:ext cx="8748712" cy="32851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endParaRPr lang="en-US" sz="2600" dirty="0" smtClean="0">
              <a:latin typeface="Lucida Sans Unicode" pitchFamily="34" charset="0"/>
              <a:cs typeface="Arial" pitchFamily="34" charset="0"/>
            </a:endParaRPr>
          </a:p>
          <a:p>
            <a:endParaRPr lang="en-US" sz="2800" dirty="0" smtClean="0">
              <a:latin typeface="Lucida Sans Unicode" pitchFamily="34" charset="0"/>
              <a:cs typeface="Arial" pitchFamily="34" charset="0"/>
            </a:endParaRPr>
          </a:p>
          <a:p>
            <a:endParaRPr lang="en-US" sz="2800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" name="Picture 4" descr="C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132856"/>
            <a:ext cx="1938581" cy="180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File:Asus CD-ROM dri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504" y="4437112"/>
            <a:ext cx="2908724" cy="1988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8636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Content Placeholder 1"/>
          <p:cNvSpPr>
            <a:spLocks noGrp="1"/>
          </p:cNvSpPr>
          <p:nvPr>
            <p:ph idx="4294967295"/>
          </p:nvPr>
        </p:nvSpPr>
        <p:spPr>
          <a:xfrm>
            <a:off x="0" y="1219200"/>
            <a:ext cx="7897813" cy="4906963"/>
          </a:xfrm>
        </p:spPr>
        <p:txBody>
          <a:bodyPr>
            <a:normAutofit/>
          </a:bodyPr>
          <a:lstStyle/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                          </a:t>
            </a:r>
            <a:endParaRPr lang="en-US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45063" name="Picture 6" descr="bluetooth_2"/>
          <p:cNvPicPr>
            <a:picLocks noChangeAspect="1" noChangeArrowheads="1"/>
          </p:cNvPicPr>
          <p:nvPr/>
        </p:nvPicPr>
        <p:blipFill rotWithShape="1">
          <a:blip r:embed="rId2" cstate="print"/>
          <a:srcRect l="11153" t="19489" r="17464" b="12270"/>
          <a:stretch/>
        </p:blipFill>
        <p:spPr bwMode="auto">
          <a:xfrm>
            <a:off x="574333" y="1124744"/>
            <a:ext cx="2417299" cy="165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ToshibaExternalHardDi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092" y="4782612"/>
            <a:ext cx="2528170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ستطيل 1"/>
          <p:cNvSpPr/>
          <p:nvPr/>
        </p:nvSpPr>
        <p:spPr>
          <a:xfrm>
            <a:off x="457200" y="548680"/>
            <a:ext cx="836327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ar-SA" sz="2800" dirty="0" smtClean="0"/>
              <a:t>2. </a:t>
            </a:r>
            <a:r>
              <a:rPr lang="ar-SA" sz="2300" dirty="0">
                <a:solidFill>
                  <a:srgbClr val="C00000"/>
                </a:solidFill>
              </a:rPr>
              <a:t>الأقراص القابلة للإزالة (</a:t>
            </a:r>
            <a:r>
              <a:rPr lang="en-US" sz="2300" dirty="0">
                <a:solidFill>
                  <a:srgbClr val="C00000"/>
                </a:solidFill>
              </a:rPr>
              <a:t>Flash memory</a:t>
            </a:r>
            <a:r>
              <a:rPr lang="ar-SA" sz="2300" dirty="0">
                <a:solidFill>
                  <a:srgbClr val="C00000"/>
                </a:solidFill>
              </a:rPr>
              <a:t>): </a:t>
            </a:r>
            <a:endParaRPr lang="en-US" sz="2300" dirty="0">
              <a:solidFill>
                <a:srgbClr val="C00000"/>
              </a:solidFill>
            </a:endParaRPr>
          </a:p>
          <a:p>
            <a:r>
              <a:rPr lang="ar-SA" sz="2800" dirty="0" smtClean="0"/>
              <a:t>تمتاز بأنها متنقلة </a:t>
            </a:r>
            <a:r>
              <a:rPr lang="ar-SA" sz="2800" dirty="0"/>
              <a:t>ولها سعة تخزينية عالية </a:t>
            </a:r>
            <a:endParaRPr lang="ar-SA" sz="2800" dirty="0" smtClean="0"/>
          </a:p>
          <a:p>
            <a:r>
              <a:rPr lang="ar-SA" sz="2800" dirty="0" smtClean="0"/>
              <a:t>تحتاج </a:t>
            </a:r>
            <a:r>
              <a:rPr lang="ar-SA" sz="2800" dirty="0"/>
              <a:t>لمنفذ تسلسلي (</a:t>
            </a:r>
            <a:r>
              <a:rPr lang="en-US" sz="2800" dirty="0"/>
              <a:t>USB</a:t>
            </a:r>
            <a:r>
              <a:rPr lang="ar-SA" sz="2800" dirty="0" smtClean="0"/>
              <a:t>)</a:t>
            </a:r>
          </a:p>
          <a:p>
            <a:r>
              <a:rPr lang="ar-SA" sz="2800" dirty="0" smtClean="0"/>
              <a:t> سعرها  </a:t>
            </a:r>
            <a:r>
              <a:rPr lang="ar-SA" sz="2800" dirty="0"/>
              <a:t>حسب </a:t>
            </a:r>
            <a:r>
              <a:rPr lang="ar-SA" sz="2800" dirty="0" smtClean="0"/>
              <a:t>سعتها التخزينية</a:t>
            </a:r>
          </a:p>
          <a:p>
            <a:r>
              <a:rPr lang="ar-SA" sz="2800" dirty="0" smtClean="0"/>
              <a:t> </a:t>
            </a:r>
            <a:r>
              <a:rPr lang="ar-SA" sz="2800" dirty="0"/>
              <a:t>كلما زادت السعة زاد السعر .</a:t>
            </a:r>
            <a:endParaRPr lang="en-US" sz="2800" dirty="0"/>
          </a:p>
          <a:p>
            <a:endParaRPr lang="en-US" sz="2800" dirty="0">
              <a:latin typeface="Lucida Sans Unicode" pitchFamily="34" charset="0"/>
              <a:cs typeface="Arial" pitchFamily="34" charset="0"/>
            </a:endParaRPr>
          </a:p>
          <a:p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3. </a:t>
            </a:r>
            <a:r>
              <a:rPr lang="ar-SA" sz="2300" dirty="0">
                <a:solidFill>
                  <a:srgbClr val="C00000"/>
                </a:solidFill>
              </a:rPr>
              <a:t>القرص الصلب </a:t>
            </a:r>
            <a:r>
              <a:rPr lang="ar-SA" sz="2300" dirty="0" smtClean="0">
                <a:solidFill>
                  <a:srgbClr val="C00000"/>
                </a:solidFill>
              </a:rPr>
              <a:t>( </a:t>
            </a:r>
            <a:r>
              <a:rPr lang="en-US" sz="2300" dirty="0" smtClean="0">
                <a:solidFill>
                  <a:srgbClr val="C00000"/>
                </a:solidFill>
              </a:rPr>
              <a:t>Hard Disk</a:t>
            </a:r>
            <a:r>
              <a:rPr lang="ar-SA" sz="2300" dirty="0" smtClean="0">
                <a:solidFill>
                  <a:srgbClr val="C00000"/>
                </a:solidFill>
              </a:rPr>
              <a:t>) : </a:t>
            </a:r>
          </a:p>
          <a:p>
            <a:r>
              <a:rPr lang="ar-SA" sz="2300" dirty="0" smtClean="0">
                <a:solidFill>
                  <a:srgbClr val="C00000"/>
                </a:solidFill>
              </a:rPr>
              <a:t> </a:t>
            </a:r>
            <a:r>
              <a:rPr lang="ar-SA" sz="2800" dirty="0" smtClean="0"/>
              <a:t>يكون </a:t>
            </a:r>
            <a:r>
              <a:rPr lang="ar-SA" sz="2800" dirty="0"/>
              <a:t>مثبت داخل الكمبيوتر ويمتاز بسعة تخزينية عالية وسعره مرتفع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تتراوح سعته ما بين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60 GB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 إلى 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300 GB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و </a:t>
            </a:r>
            <a:r>
              <a:rPr lang="ar-SA" sz="2800" dirty="0" smtClean="0"/>
              <a:t>يمكن اقتناء خارجي لزيادة التخزين .</a:t>
            </a:r>
          </a:p>
          <a:p>
            <a:pPr marL="457200" indent="-457200">
              <a:buFont typeface="Arial" pitchFamily="34" charset="0"/>
              <a:buChar char="•"/>
            </a:pPr>
            <a:endParaRPr lang="ar-SA" sz="3200" dirty="0">
              <a:latin typeface="Lucida Sans Unicode" pitchFamily="34" charset="0"/>
              <a:cs typeface="Arial" pitchFamily="34" charset="0"/>
            </a:endParaRPr>
          </a:p>
          <a:p>
            <a:endParaRPr lang="ar-SA" sz="3200" dirty="0"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11" name="Picture 9" descr="b11695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82303" y="5123206"/>
            <a:ext cx="2278778" cy="136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6255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260648"/>
            <a:ext cx="7239000" cy="1143000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ar-LB" u="sng" dirty="0" smtClean="0">
                <a:solidFill>
                  <a:schemeClr val="accent2"/>
                </a:solidFill>
              </a:rPr>
              <a:t>وحدات قياس </a:t>
            </a:r>
            <a:r>
              <a:rPr lang="ar-SA" u="sng" dirty="0" smtClean="0">
                <a:solidFill>
                  <a:schemeClr val="accent2"/>
                </a:solidFill>
              </a:rPr>
              <a:t>سعة الذاكرة :</a:t>
            </a:r>
            <a:endParaRPr lang="en-US" u="sng" dirty="0" smtClean="0">
              <a:solidFill>
                <a:schemeClr val="accent2"/>
              </a:solidFill>
            </a:endParaRP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628800"/>
            <a:ext cx="7467600" cy="4419600"/>
          </a:xfrm>
        </p:spPr>
        <p:txBody>
          <a:bodyPr>
            <a:normAutofit/>
          </a:bodyPr>
          <a:lstStyle/>
          <a:p>
            <a:pPr algn="r" rtl="1"/>
            <a:r>
              <a:rPr lang="ar-LB" dirty="0" smtClean="0"/>
              <a:t>بت (</a:t>
            </a:r>
            <a:r>
              <a:rPr lang="en-US" dirty="0" smtClean="0">
                <a:cs typeface="Tahoma" pitchFamily="34" charset="0"/>
              </a:rPr>
              <a:t>Bit</a:t>
            </a:r>
            <a:r>
              <a:rPr lang="ar-LB" dirty="0" smtClean="0"/>
              <a:t>): نبضة كهربائية واحدة وتكون إما صفر أو واحد (0/1).</a:t>
            </a:r>
          </a:p>
          <a:p>
            <a:pPr algn="r" rtl="1"/>
            <a:r>
              <a:rPr lang="ar-LB" dirty="0" smtClean="0"/>
              <a:t>بايت (</a:t>
            </a:r>
            <a:r>
              <a:rPr lang="en-US" dirty="0" smtClean="0">
                <a:cs typeface="Tahoma" pitchFamily="34" charset="0"/>
              </a:rPr>
              <a:t>Byte</a:t>
            </a:r>
            <a:r>
              <a:rPr lang="ar-LB" dirty="0" smtClean="0"/>
              <a:t>): 8 بت- عبارة عن حجم حرف أو رمز واحد.</a:t>
            </a:r>
          </a:p>
          <a:p>
            <a:pPr algn="r" rtl="1"/>
            <a:r>
              <a:rPr lang="ar-LB" dirty="0" smtClean="0"/>
              <a:t>كيلو بايت </a:t>
            </a:r>
            <a:r>
              <a:rPr lang="en-US" dirty="0" smtClean="0">
                <a:cs typeface="Tahoma" pitchFamily="34" charset="0"/>
              </a:rPr>
              <a:t>(KB)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بايت.</a:t>
            </a:r>
          </a:p>
          <a:p>
            <a:pPr algn="r" rtl="1"/>
            <a:r>
              <a:rPr lang="ar-LB" dirty="0" smtClean="0"/>
              <a:t>ميجا بايت </a:t>
            </a:r>
            <a:r>
              <a:rPr lang="en-US" dirty="0" smtClean="0">
                <a:cs typeface="Tahoma" pitchFamily="34" charset="0"/>
              </a:rPr>
              <a:t>(MB)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كيلو بايت.</a:t>
            </a:r>
          </a:p>
          <a:p>
            <a:pPr algn="r" rtl="1"/>
            <a:r>
              <a:rPr lang="ar-LB" dirty="0" smtClean="0"/>
              <a:t>جيجا بايت </a:t>
            </a:r>
            <a:r>
              <a:rPr lang="en-US" dirty="0" smtClean="0">
                <a:cs typeface="Tahoma" pitchFamily="34" charset="0"/>
              </a:rPr>
              <a:t>(GB)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ميجا بايت.</a:t>
            </a:r>
          </a:p>
          <a:p>
            <a:pPr algn="r" rtl="1"/>
            <a:r>
              <a:rPr lang="ar-LB" dirty="0" smtClean="0"/>
              <a:t>تيرا بايت </a:t>
            </a:r>
            <a:r>
              <a:rPr lang="en-US" dirty="0" smtClean="0">
                <a:cs typeface="Tahoma" pitchFamily="34" charset="0"/>
              </a:rPr>
              <a:t>(TB)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جيجا بايت.</a:t>
            </a:r>
            <a:endParaRPr lang="en-US" dirty="0" smtClean="0"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988627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59080" cy="1143000"/>
          </a:xfrm>
        </p:spPr>
        <p:txBody>
          <a:bodyPr/>
          <a:lstStyle/>
          <a:p>
            <a:pPr>
              <a:defRPr/>
            </a:pPr>
            <a:r>
              <a:rPr lang="ar-SA" sz="3600" dirty="0">
                <a:solidFill>
                  <a:schemeClr val="accent2"/>
                </a:solidFill>
              </a:rPr>
              <a:t>5</a:t>
            </a:r>
            <a:r>
              <a:rPr lang="ar-SA" sz="3600" dirty="0" smtClean="0">
                <a:solidFill>
                  <a:schemeClr val="accent2"/>
                </a:solidFill>
              </a:rPr>
              <a:t>/ لوحة </a:t>
            </a:r>
            <a:r>
              <a:rPr lang="ar-SA" sz="3600" dirty="0">
                <a:solidFill>
                  <a:schemeClr val="accent2"/>
                </a:solidFill>
              </a:rPr>
              <a:t>النظام أو اللوحة الأم (</a:t>
            </a:r>
            <a:r>
              <a:rPr lang="en-US" sz="3600" dirty="0">
                <a:solidFill>
                  <a:schemeClr val="accent2"/>
                </a:solidFill>
              </a:rPr>
              <a:t>Motherboard</a:t>
            </a:r>
            <a:r>
              <a:rPr lang="ar-SA" sz="3600" dirty="0" smtClean="0">
                <a:solidFill>
                  <a:schemeClr val="accent2"/>
                </a:solidFill>
              </a:rPr>
              <a:t>) :</a:t>
            </a:r>
            <a:endParaRPr lang="en-US" sz="3600" dirty="0" smtClean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1897616"/>
            <a:ext cx="8219256" cy="4699735"/>
          </a:xfrm>
        </p:spPr>
        <p:txBody>
          <a:bodyPr>
            <a:normAutofit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لوحة الدوائر الكهربائية الرئيسية والتي يتم وصل جميع مكونات الكمبيوتر بها ، وتقوم بتنظيم الاتصال بين الوحدات المختلفة للحاسب وتربط فيما بينها , تكون </a:t>
            </a:r>
            <a:r>
              <a:rPr lang="ar-SA" dirty="0" smtClean="0"/>
              <a:t>مثبتة داخل </a:t>
            </a:r>
            <a:r>
              <a:rPr lang="ar-SA" dirty="0"/>
              <a:t>صندوق الحاسب و تثبت عليها الوحدات </a:t>
            </a:r>
            <a:r>
              <a:rPr lang="ar-SA" dirty="0" smtClean="0"/>
              <a:t>الأخرى .</a:t>
            </a:r>
            <a:endParaRPr lang="en-US" dirty="0"/>
          </a:p>
          <a:p>
            <a:pPr algn="r" rtl="1">
              <a:buFont typeface="Wingdings 2" pitchFamily="18" charset="2"/>
              <a:buNone/>
            </a:pPr>
            <a:r>
              <a:rPr lang="ar-SA" dirty="0"/>
              <a:t>   </a:t>
            </a:r>
            <a:r>
              <a:rPr lang="ar-SA" dirty="0" smtClean="0"/>
              <a:t>سميت </a:t>
            </a:r>
            <a:r>
              <a:rPr lang="ar-SA" dirty="0"/>
              <a:t>بالأم لأنها </a:t>
            </a:r>
            <a:r>
              <a:rPr lang="ar-SA" dirty="0" smtClean="0"/>
              <a:t>تحتوي على :</a:t>
            </a:r>
            <a:endParaRPr lang="en-US" dirty="0"/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المعالج والذاكرة و القرص الصلب .</a:t>
            </a:r>
            <a:endParaRPr lang="en-US" dirty="0" smtClean="0">
              <a:cs typeface="Tahoma" pitchFamily="34" charset="0"/>
            </a:endParaRPr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المنافذ </a:t>
            </a:r>
            <a:r>
              <a:rPr lang="en-US" dirty="0" smtClean="0">
                <a:cs typeface="Tahoma" pitchFamily="34" charset="0"/>
              </a:rPr>
              <a:t>Ports</a:t>
            </a:r>
            <a:r>
              <a:rPr lang="ar-SA" dirty="0" smtClean="0">
                <a:cs typeface="Tahoma" pitchFamily="34" charset="0"/>
              </a:rPr>
              <a:t> </a:t>
            </a:r>
            <a:r>
              <a:rPr lang="ar-SA" dirty="0"/>
              <a:t>لربط الوحدات </a:t>
            </a:r>
            <a:r>
              <a:rPr lang="ar-SA" dirty="0" smtClean="0"/>
              <a:t>الأخرى . </a:t>
            </a:r>
            <a:endParaRPr lang="ar-LB" dirty="0" smtClean="0"/>
          </a:p>
        </p:txBody>
      </p:sp>
      <p:pic>
        <p:nvPicPr>
          <p:cNvPr id="1026" name="Picture 15" descr="C:\Users\VAIO\Documents\التدريب الميداني\مجموعة صور\مجلد جديد (2)\system_board_ms6524g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16560"/>
            <a:ext cx="3427144" cy="319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783216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fld id="{962C54AA-2ADE-480A-AB8C-42F9607355BC}" type="slidenum">
              <a:rPr lang="ar-SA" smtClean="0"/>
              <a:pPr/>
              <a:t>37</a:t>
            </a:fld>
            <a:endParaRPr lang="en-US" dirty="0" smtClean="0"/>
          </a:p>
        </p:txBody>
      </p:sp>
      <p:sp>
        <p:nvSpPr>
          <p:cNvPr id="52228" name="Content Placeholder 1"/>
          <p:cNvSpPr>
            <a:spLocks noGrp="1"/>
          </p:cNvSpPr>
          <p:nvPr>
            <p:ph idx="4294967295"/>
          </p:nvPr>
        </p:nvSpPr>
        <p:spPr>
          <a:xfrm>
            <a:off x="2605743" y="337494"/>
            <a:ext cx="6228184" cy="5116214"/>
          </a:xfrm>
        </p:spPr>
        <p:txBody>
          <a:bodyPr>
            <a:normAutofit/>
          </a:bodyPr>
          <a:lstStyle/>
          <a:p>
            <a:pPr marL="623888" indent="-514350"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المنافذ: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    هي فتحات توصيل وحدات الحاسب توجد في اللوحة الأم وتظهر خارجيا على صندوق جهاز الحاسب .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أنواعها: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متوازي ( الطابعة-الشاشة)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متسلسل (الفأرة-لوحة المفاتيح)</a:t>
            </a:r>
            <a:endParaRPr lang="ar-LB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lvl="0" indent="-514350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LB" b="1" dirty="0" smtClean="0">
                <a:latin typeface="Lucida Sans Unicode" pitchFamily="34" charset="0"/>
                <a:cs typeface="Traditional Arabic" pitchFamily="2" charset="-78"/>
              </a:rPr>
              <a:t>منفذ </a:t>
            </a:r>
            <a:r>
              <a:rPr lang="en-US" b="1" dirty="0" smtClean="0">
                <a:latin typeface="Lucida Sans Unicode" pitchFamily="34" charset="0"/>
                <a:cs typeface="Traditional Arabic" pitchFamily="2" charset="-78"/>
              </a:rPr>
              <a:t>USB</a:t>
            </a: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  </a:t>
            </a:r>
            <a:r>
              <a:rPr lang="ar-LB" dirty="0" smtClean="0"/>
              <a:t>ويعتبر </a:t>
            </a:r>
            <a:r>
              <a:rPr lang="ar-LB" dirty="0"/>
              <a:t>أهم منفذ حالياً</a:t>
            </a:r>
            <a:r>
              <a:rPr lang="ar-LB" b="1" dirty="0"/>
              <a:t> </a:t>
            </a:r>
            <a:r>
              <a:rPr lang="ar-LB" dirty="0" smtClean="0"/>
              <a:t>يمكن</a:t>
            </a:r>
            <a:endParaRPr lang="ar-SA" dirty="0" smtClean="0"/>
          </a:p>
          <a:p>
            <a:pPr marL="109538" lvl="0" indent="0">
              <a:lnSpc>
                <a:spcPct val="90000"/>
              </a:lnSpc>
              <a:buNone/>
            </a:pPr>
            <a:r>
              <a:rPr lang="ar-LB" dirty="0" smtClean="0"/>
              <a:t> </a:t>
            </a:r>
            <a:r>
              <a:rPr lang="ar-LB" dirty="0"/>
              <a:t>من توصيل أغلب الأجهزة  الحديثة (الفأرة – لوحة المفاتيح – الطابعات – الكاميرات - الجوالات </a:t>
            </a:r>
            <a:r>
              <a:rPr lang="ar-SA" dirty="0"/>
              <a:t>)</a:t>
            </a:r>
            <a:endParaRPr lang="en-US" dirty="0"/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endParaRPr lang="ar-SA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LB" b="1" dirty="0" smtClean="0">
                <a:solidFill>
                  <a:schemeClr val="bg2"/>
                </a:solidFill>
                <a:latin typeface="Lucida Sans Unicode" pitchFamily="34" charset="0"/>
                <a:cs typeface="Traditional Arabic" pitchFamily="2" charset="-78"/>
              </a:rPr>
              <a:t> </a:t>
            </a:r>
            <a:endParaRPr lang="en-US" b="1" dirty="0" smtClean="0">
              <a:solidFill>
                <a:schemeClr val="bg2"/>
              </a:solidFill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222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74" y="76200"/>
            <a:ext cx="1996045" cy="64491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Picture 12" descr="C98I3YCAT7R7EPCAYKK9LDCALS1E9CCAGP0S5HCA69UDKLCA8B5EMYCAU8N32CCATSN32JCAZM15LWCAKMHDRICA3EYET0CAO9QH9KCAZ3GTRZCA2K1UZWCAVVXKT9CAHH18YOCAO85NF2CAKG2LOJCA3GNDQ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060413"/>
            <a:ext cx="280828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4300169" y="4060413"/>
            <a:ext cx="1366837" cy="719138"/>
          </a:xfrm>
          <a:prstGeom prst="rightArrowCallout">
            <a:avLst>
              <a:gd name="adj1" fmla="val 25000"/>
              <a:gd name="adj2" fmla="val 25000"/>
              <a:gd name="adj3" fmla="val 31678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LB" dirty="0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 rtl="0"/>
            <a:r>
              <a:rPr lang="en-US" dirty="0">
                <a:latin typeface="Tahoma" pitchFamily="34" charset="0"/>
                <a:cs typeface="Tahoma" pitchFamily="34" charset="0"/>
              </a:rPr>
              <a:t>USB</a:t>
            </a:r>
            <a:endParaRPr lang="ar-LB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3" name="Picture 14" descr="rj_45_cables"/>
          <p:cNvPicPr>
            <a:picLocks noChangeAspect="1" noChangeArrowheads="1"/>
          </p:cNvPicPr>
          <p:nvPr/>
        </p:nvPicPr>
        <p:blipFill rotWithShape="1">
          <a:blip r:embed="rId4" cstate="print"/>
          <a:srcRect r="31204" b="28779"/>
          <a:stretch/>
        </p:blipFill>
        <p:spPr>
          <a:xfrm>
            <a:off x="2195736" y="4966193"/>
            <a:ext cx="1783862" cy="1559151"/>
          </a:xfrm>
          <a:prstGeom prst="rect">
            <a:avLst/>
          </a:prstGeom>
          <a:noFill/>
        </p:spPr>
      </p:pic>
      <p:sp>
        <p:nvSpPr>
          <p:cNvPr id="14" name="AutoShape 18"/>
          <p:cNvSpPr>
            <a:spLocks noChangeArrowheads="1"/>
          </p:cNvSpPr>
          <p:nvPr/>
        </p:nvSpPr>
        <p:spPr bwMode="auto">
          <a:xfrm>
            <a:off x="4159808" y="5056827"/>
            <a:ext cx="1507197" cy="1295400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/>
            <a:r>
              <a:rPr lang="en-US">
                <a:latin typeface="Tahoma" pitchFamily="34" charset="0"/>
                <a:cs typeface="Tahoma" pitchFamily="34" charset="0"/>
              </a:rPr>
              <a:t>RJ- 45</a:t>
            </a:r>
            <a:endParaRPr lang="ar-LB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الشبكة</a:t>
            </a:r>
            <a:endParaRPr lang="en-US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086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Content Placeholder 1"/>
          <p:cNvSpPr>
            <a:spLocks noGrp="1"/>
          </p:cNvSpPr>
          <p:nvPr>
            <p:ph idx="4294967295"/>
          </p:nvPr>
        </p:nvSpPr>
        <p:spPr>
          <a:xfrm>
            <a:off x="451994" y="1380293"/>
            <a:ext cx="8199437" cy="1477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2800" dirty="0"/>
              <a:t>هي عبارة عن محول كهربائي لتزويد الكمبيوتر ومكوناته المادية بالطاقة الكهربائية اللازمة وتنظيمها </a:t>
            </a:r>
            <a:r>
              <a:rPr lang="ar-SA" sz="2800" dirty="0" smtClean="0"/>
              <a:t>.</a:t>
            </a:r>
            <a:endParaRPr lang="en-US" sz="2800" dirty="0"/>
          </a:p>
        </p:txBody>
      </p:sp>
      <p:sp>
        <p:nvSpPr>
          <p:cNvPr id="38921" name="Rectangle 9"/>
          <p:cNvSpPr>
            <a:spLocks/>
          </p:cNvSpPr>
          <p:nvPr/>
        </p:nvSpPr>
        <p:spPr bwMode="auto">
          <a:xfrm>
            <a:off x="483975" y="47667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0" rtl="0" eaLnBrk="0" hangingPunct="0">
              <a:defRPr/>
            </a:pPr>
            <a:r>
              <a:rPr lang="ar-SA" sz="3600" b="1" i="1" dirty="0" smtClean="0">
                <a:solidFill>
                  <a:schemeClr val="accent2"/>
                </a:solidFill>
              </a:rPr>
              <a:t> :</a:t>
            </a: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Power Supply </a:t>
            </a:r>
            <a:r>
              <a:rPr lang="ar-SA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6/ وحدة الطاقة  </a:t>
            </a:r>
            <a:endParaRPr lang="en-US" sz="360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 algn="ctr" rtl="0" eaLnBrk="0" hangingPunct="0">
              <a:defRPr/>
            </a:pPr>
            <a:endParaRPr lang="en-US" sz="36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pic>
        <p:nvPicPr>
          <p:cNvPr id="6" name="Picture 5" descr="power supp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43608" y="2852936"/>
            <a:ext cx="3816350" cy="3240087"/>
          </a:xfrm>
          <a:prstGeom prst="rect">
            <a:avLst/>
          </a:prstGeom>
          <a:noFill/>
        </p:spPr>
      </p:pic>
      <p:sp>
        <p:nvSpPr>
          <p:cNvPr id="9" name="Oval 8"/>
          <p:cNvSpPr/>
          <p:nvPr/>
        </p:nvSpPr>
        <p:spPr>
          <a:xfrm rot="19572739">
            <a:off x="2343466" y="4520742"/>
            <a:ext cx="1981200" cy="1587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345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dirty="0" smtClean="0">
                <a:solidFill>
                  <a:schemeClr val="accent2"/>
                </a:solidFill>
              </a:rPr>
              <a:t>2-</a:t>
            </a:r>
            <a:r>
              <a:rPr lang="ar-SA" u="sng" dirty="0" smtClean="0">
                <a:solidFill>
                  <a:schemeClr val="accent2"/>
                </a:solidFill>
              </a:rPr>
              <a:t> البرمجيات</a:t>
            </a:r>
            <a:r>
              <a:rPr lang="en-US" u="sng" dirty="0" smtClean="0">
                <a:solidFill>
                  <a:schemeClr val="accent2"/>
                </a:solidFill>
              </a:rPr>
              <a:t>Software -  </a:t>
            </a:r>
            <a:r>
              <a:rPr lang="ar-SA" u="sng" dirty="0" smtClean="0">
                <a:solidFill>
                  <a:schemeClr val="accent2"/>
                </a:solidFill>
              </a:rPr>
              <a:t>  :</a:t>
            </a:r>
            <a:endParaRPr lang="ar-SA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27649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SA" dirty="0" smtClean="0"/>
              <a:t>هي </a:t>
            </a:r>
            <a:r>
              <a:rPr lang="ar-SA" dirty="0"/>
              <a:t>عبارة عن البرامج التي تكون مخزنة في ذاكرة الكمبيوتر والتي تنفذ من خلاله وهي شيء غير ملموس ولكن أجهزة الكمبيوتر بدونها تصبح صماء فلا يكمن تشغيل الكمبيوتر بدونها </a:t>
            </a:r>
            <a:r>
              <a:rPr lang="ar-SA" dirty="0" smtClean="0"/>
              <a:t>.</a:t>
            </a:r>
          </a:p>
          <a:p>
            <a:endParaRPr lang="ar-SA" dirty="0"/>
          </a:p>
        </p:txBody>
      </p:sp>
      <p:graphicFrame>
        <p:nvGraphicFramePr>
          <p:cNvPr id="4" name="Organization Char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99324210"/>
              </p:ext>
            </p:extLst>
          </p:nvPr>
        </p:nvGraphicFramePr>
        <p:xfrm>
          <a:off x="457200" y="3140968"/>
          <a:ext cx="8147248" cy="3332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66394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d.publicbroadcasting.net/p/kalw/files/styles/placed_wide/public/201402/eniac-500.png_w%3D488%26h%3D26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404664"/>
            <a:ext cx="8568953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2814109" y="6164345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1946 - 1959</a:t>
            </a:r>
          </a:p>
        </p:txBody>
      </p:sp>
    </p:spTree>
    <p:extLst>
      <p:ext uri="{BB962C8B-B14F-4D97-AF65-F5344CB8AC3E}">
        <p14:creationId xmlns:p14="http://schemas.microsoft.com/office/powerpoint/2010/main" xmlns="" val="146992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476672"/>
            <a:ext cx="8661648" cy="5256584"/>
          </a:xfrm>
        </p:spPr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ar-SA" sz="3800" u="sng" dirty="0" smtClean="0">
                <a:solidFill>
                  <a:schemeClr val="accent2"/>
                </a:solidFill>
              </a:rPr>
              <a:t>نظام </a:t>
            </a:r>
            <a:r>
              <a:rPr lang="ar-SA" sz="3800" u="sng" dirty="0">
                <a:solidFill>
                  <a:schemeClr val="accent2"/>
                </a:solidFill>
              </a:rPr>
              <a:t>التشغيل </a:t>
            </a:r>
            <a:r>
              <a:rPr lang="en-US" sz="3800" u="sng" dirty="0">
                <a:solidFill>
                  <a:schemeClr val="accent2"/>
                </a:solidFill>
              </a:rPr>
              <a:t>Operating </a:t>
            </a:r>
            <a:r>
              <a:rPr lang="en-US" sz="3800" u="sng" dirty="0" smtClean="0">
                <a:solidFill>
                  <a:schemeClr val="accent2"/>
                </a:solidFill>
              </a:rPr>
              <a:t>System</a:t>
            </a:r>
            <a:r>
              <a:rPr lang="ar-SA" sz="3800" u="sng" dirty="0" smtClean="0">
                <a:solidFill>
                  <a:schemeClr val="accent2"/>
                </a:solidFill>
              </a:rPr>
              <a:t> :</a:t>
            </a:r>
          </a:p>
          <a:p>
            <a:pPr marL="0" lvl="0" indent="0">
              <a:buNone/>
            </a:pPr>
            <a:endParaRPr lang="en-US" sz="3500" u="sng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ar-SA" sz="3000" dirty="0" smtClean="0"/>
              <a:t>	هو البرنامج الأساسي الذي يقوم بتشغيل وإدارة </a:t>
            </a:r>
            <a:r>
              <a:rPr lang="ar-SA" sz="3000" dirty="0"/>
              <a:t>جهاز الكمبيوتر </a:t>
            </a:r>
            <a:r>
              <a:rPr lang="ar-SA" sz="3000" dirty="0" smtClean="0"/>
              <a:t>ويتحكم </a:t>
            </a:r>
            <a:r>
              <a:rPr lang="ar-SA" sz="3000" dirty="0"/>
              <a:t>في كافة الأعمال والمهام التي يقوم بها </a:t>
            </a:r>
            <a:r>
              <a:rPr lang="ar-SA" sz="3000" dirty="0" smtClean="0"/>
              <a:t>، ويعتبر </a:t>
            </a:r>
            <a:r>
              <a:rPr lang="ar-SA" sz="3000" dirty="0"/>
              <a:t>حلقة الوصل بين المستخدم وجهاز الحاسب </a:t>
            </a:r>
            <a:r>
              <a:rPr lang="ar-SA" sz="3000" dirty="0" smtClean="0"/>
              <a:t>.</a:t>
            </a:r>
          </a:p>
          <a:p>
            <a:pPr marL="0" indent="0">
              <a:buNone/>
            </a:pPr>
            <a:r>
              <a:rPr lang="ar-SA" sz="3000" dirty="0" smtClean="0"/>
              <a:t>يكون </a:t>
            </a:r>
            <a:r>
              <a:rPr lang="ar-SA" sz="3000" dirty="0"/>
              <a:t>مخزنا على القرص الصلب حيث يمكن حذفه واستبداله بنظام آخر .وعند بدء تشغيل الجهاز فإن نظام التشغيل يأخذ مكانه على الذاكرة </a:t>
            </a:r>
            <a:r>
              <a:rPr lang="en-US" sz="3000" dirty="0"/>
              <a:t>RAM </a:t>
            </a:r>
            <a:r>
              <a:rPr lang="ar-SA" sz="3000" dirty="0"/>
              <a:t> ليبدأ العمل .</a:t>
            </a:r>
            <a:endParaRPr lang="en-US" sz="3000" dirty="0"/>
          </a:p>
          <a:p>
            <a:pPr marL="0" indent="0">
              <a:buNone/>
            </a:pPr>
            <a:r>
              <a:rPr lang="ar-SA" sz="3000" dirty="0"/>
              <a:t>ومن أنواع نظم التشغيل ما يلي :</a:t>
            </a:r>
            <a:endParaRPr lang="en-US" sz="3000" dirty="0"/>
          </a:p>
          <a:p>
            <a:pPr marL="0" indent="0">
              <a:buNone/>
            </a:pPr>
            <a:r>
              <a:rPr lang="en-US" sz="2800" dirty="0" smtClean="0"/>
              <a:t>MS DOS , Windows 98- 7- 8 -</a:t>
            </a:r>
            <a:r>
              <a:rPr lang="en-US" sz="2800" dirty="0" err="1" smtClean="0"/>
              <a:t>xp</a:t>
            </a:r>
            <a:r>
              <a:rPr lang="en-US" sz="2800" dirty="0" smtClean="0"/>
              <a:t>-vista ,Unix , Mac                    </a:t>
            </a:r>
          </a:p>
          <a:p>
            <a:pPr lvl="0"/>
            <a:endParaRPr lang="en-US" sz="3000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330546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dirty="0" smtClean="0">
                <a:solidFill>
                  <a:schemeClr val="accent2"/>
                </a:solidFill>
              </a:rPr>
              <a:t>مثال : نظام </a:t>
            </a:r>
            <a:r>
              <a:rPr lang="ar-SA" dirty="0">
                <a:solidFill>
                  <a:schemeClr val="accent2"/>
                </a:solidFill>
              </a:rPr>
              <a:t>التشغيل ويندوز – </a:t>
            </a:r>
            <a:r>
              <a:rPr lang="en-US" dirty="0" smtClean="0">
                <a:solidFill>
                  <a:schemeClr val="accent2"/>
                </a:solidFill>
              </a:rPr>
              <a:t>Windows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dirty="0"/>
              <a:t>هو نظام تشغيل ذو واجهة رسومية ومتعدد المهام أي قادر على تشغيل أكثر من برنامج في نفس الوقت مثلا : تشغيل برنامج </a:t>
            </a:r>
            <a:r>
              <a:rPr lang="ar-SA" dirty="0" err="1"/>
              <a:t>الوورد</a:t>
            </a:r>
            <a:r>
              <a:rPr lang="ar-SA" dirty="0"/>
              <a:t> والرسام والحاسبة ...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ar-SA" dirty="0"/>
              <a:t>ومن مميزات الويندوز أنه سهل الاستخدام وذلك بسبب </a:t>
            </a:r>
            <a:r>
              <a:rPr lang="ar-SA" dirty="0" smtClean="0"/>
              <a:t>اعتماده </a:t>
            </a:r>
            <a:r>
              <a:rPr lang="ar-SA" dirty="0"/>
              <a:t>في تنفيذ الأوامر وتشغيل البرامج على واجهته الرسومية والتي تتيح للمستخدم التعامل مع الكمبيوتر من خلال الرسومات  مثل : القوائم ، والايقونات ، والأشرطة ، والنوافذ ، وصناديق الحوار ... وهذا بالطبع أسهل وأفضل ومألوف أكثر لدى المستخدم من  الأوامر الكتابية مثل نظام التشغيل القديم دوس </a:t>
            </a:r>
            <a:r>
              <a:rPr lang="en-US" dirty="0"/>
              <a:t>dos</a:t>
            </a:r>
            <a:r>
              <a:rPr lang="ar-SA" dirty="0"/>
              <a:t>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397236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974276" y="537336"/>
            <a:ext cx="7467600" cy="5444454"/>
          </a:xfrm>
        </p:spPr>
        <p:txBody>
          <a:bodyPr>
            <a:normAutofit/>
          </a:bodyPr>
          <a:lstStyle/>
          <a:p>
            <a:pPr marL="514350" indent="-514350">
              <a:lnSpc>
                <a:spcPct val="90000"/>
              </a:lnSpc>
              <a:buFont typeface="+mj-lt"/>
              <a:buAutoNum type="arabicPeriod" startAt="2"/>
            </a:pPr>
            <a:r>
              <a:rPr lang="ar-SA" sz="3500" u="sng" dirty="0">
                <a:solidFill>
                  <a:schemeClr val="accent2"/>
                </a:solidFill>
              </a:rPr>
              <a:t>البرامج التطبيقية </a:t>
            </a:r>
            <a:r>
              <a:rPr lang="en-US" sz="3500" u="sng" dirty="0">
                <a:solidFill>
                  <a:schemeClr val="accent2"/>
                </a:solidFill>
              </a:rPr>
              <a:t>Ready Applications</a:t>
            </a:r>
            <a:r>
              <a:rPr lang="ar-SA" sz="3500" u="sng" dirty="0">
                <a:solidFill>
                  <a:schemeClr val="accent2"/>
                </a:solidFill>
              </a:rPr>
              <a:t> :</a:t>
            </a:r>
            <a:endParaRPr lang="en-US" sz="3500" u="sng" dirty="0">
              <a:solidFill>
                <a:schemeClr val="accent2"/>
              </a:solidFill>
            </a:endParaRPr>
          </a:p>
          <a:p>
            <a:r>
              <a:rPr lang="ar-SA" dirty="0"/>
              <a:t>هي </a:t>
            </a:r>
            <a:r>
              <a:rPr lang="ar-SA" dirty="0" smtClean="0"/>
              <a:t>برامج خاصة </a:t>
            </a:r>
            <a:r>
              <a:rPr lang="ar-SA" dirty="0"/>
              <a:t>تخدم الهدف الذي كتبت من أجله وتخزن على القرص </a:t>
            </a:r>
            <a:r>
              <a:rPr lang="ar-SA" dirty="0" smtClean="0"/>
              <a:t>الصلب.وهي برامج جاهزة </a:t>
            </a:r>
            <a:r>
              <a:rPr lang="ar-SA" dirty="0"/>
              <a:t>للاستخدام من قبل أي شخص بشكل مباشر وتقوم بوظائف محددة مثل </a:t>
            </a:r>
            <a:r>
              <a:rPr lang="ar-SA" dirty="0" smtClean="0"/>
              <a:t>:</a:t>
            </a:r>
            <a:endParaRPr lang="en-US" dirty="0"/>
          </a:p>
          <a:p>
            <a:pPr lvl="0"/>
            <a:r>
              <a:rPr lang="ar-SA" dirty="0"/>
              <a:t>برامج معالجة النصوص .</a:t>
            </a:r>
            <a:endParaRPr lang="en-US" dirty="0"/>
          </a:p>
          <a:p>
            <a:pPr lvl="0"/>
            <a:r>
              <a:rPr lang="ar-SA" dirty="0"/>
              <a:t>برامج الجداول </a:t>
            </a:r>
            <a:r>
              <a:rPr lang="ar-SA" dirty="0" smtClean="0"/>
              <a:t>الإلكترونية </a:t>
            </a:r>
            <a:r>
              <a:rPr lang="ar-SA" dirty="0"/>
              <a:t>.</a:t>
            </a:r>
            <a:endParaRPr lang="en-US" dirty="0"/>
          </a:p>
          <a:p>
            <a:pPr lvl="0"/>
            <a:r>
              <a:rPr lang="ar-SA" dirty="0"/>
              <a:t>برامج قواعد البيانات .</a:t>
            </a:r>
            <a:endParaRPr lang="en-US" dirty="0"/>
          </a:p>
          <a:p>
            <a:pPr lvl="0"/>
            <a:r>
              <a:rPr lang="ar-SA" dirty="0"/>
              <a:t>برامج الفن والرسم .</a:t>
            </a:r>
            <a:endParaRPr lang="en-US" dirty="0"/>
          </a:p>
          <a:p>
            <a:pPr lvl="0"/>
            <a:r>
              <a:rPr lang="ar-SA" dirty="0"/>
              <a:t>برامج تصميم وتصفح مواقع الانترنت .</a:t>
            </a:r>
            <a:endParaRPr lang="en-US" dirty="0"/>
          </a:p>
          <a:p>
            <a:pPr lvl="0"/>
            <a:r>
              <a:rPr lang="ar-SA" dirty="0"/>
              <a:t>برامج الاتصالات .</a:t>
            </a:r>
            <a:endParaRPr lang="en-US" dirty="0"/>
          </a:p>
          <a:p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2116" y="4473776"/>
            <a:ext cx="1296144" cy="1508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356643">
            <a:off x="417927" y="3075393"/>
            <a:ext cx="1151012" cy="11510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20678">
            <a:off x="1881336" y="2894967"/>
            <a:ext cx="1049929" cy="104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590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38200" y="908720"/>
            <a:ext cx="7550224" cy="5081005"/>
          </a:xfrm>
        </p:spPr>
        <p:txBody>
          <a:bodyPr>
            <a:normAutofit/>
          </a:bodyPr>
          <a:lstStyle/>
          <a:p>
            <a:pPr marL="514350" lvl="0" indent="-514350">
              <a:lnSpc>
                <a:spcPct val="80000"/>
              </a:lnSpc>
              <a:buFont typeface="+mj-lt"/>
              <a:buAutoNum type="arabicPeriod" startAt="3"/>
            </a:pPr>
            <a:r>
              <a:rPr lang="ar-SA" u="sng" dirty="0">
                <a:solidFill>
                  <a:schemeClr val="accent2"/>
                </a:solidFill>
              </a:rPr>
              <a:t> لغات البرمجة </a:t>
            </a:r>
            <a:r>
              <a:rPr lang="en-US" u="sng" dirty="0">
                <a:solidFill>
                  <a:schemeClr val="accent2"/>
                </a:solidFill>
              </a:rPr>
              <a:t>Programming Languages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هي لغة التخاطب بين الانسان والكمبيوتر ويتم بواسطتها كتابة البرامج للكمبيوتر بواسطة شخص مختص بالبرمجة بلغة يفهمها الجهاز وتتكون هذه اللغة من العديد من الأوامر والتعليمات لتنفيذ مهمة معينة ، وتستخدم هذه اللغات في كتابة جميع برامج الحاسب </a:t>
            </a:r>
            <a:r>
              <a:rPr lang="ar-SA" dirty="0" smtClean="0"/>
              <a:t>،</a:t>
            </a:r>
            <a:r>
              <a:rPr lang="ar-SA" b="1" dirty="0"/>
              <a:t> </a:t>
            </a:r>
            <a:r>
              <a:rPr lang="ar-SA" dirty="0"/>
              <a:t>و تُعرف عملية كتابة البرامج بالبرمجة.</a:t>
            </a:r>
            <a:endParaRPr lang="en-US" dirty="0"/>
          </a:p>
          <a:p>
            <a:pPr marL="0" indent="0" algn="just">
              <a:buNone/>
            </a:pPr>
            <a:r>
              <a:rPr lang="ar-SA" dirty="0" smtClean="0"/>
              <a:t> </a:t>
            </a:r>
            <a:r>
              <a:rPr lang="ar-SA" dirty="0"/>
              <a:t>ومن أمثلة هذه اللغات </a:t>
            </a:r>
            <a:r>
              <a:rPr lang="ar-SA" dirty="0" smtClean="0"/>
              <a:t>:</a:t>
            </a: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      </a:t>
            </a:r>
            <a:r>
              <a:rPr lang="en-US" dirty="0" smtClean="0"/>
              <a:t>Visual </a:t>
            </a:r>
            <a:r>
              <a:rPr lang="en-US" dirty="0"/>
              <a:t>Basic , Java , C++,</a:t>
            </a:r>
            <a:r>
              <a:rPr lang="en-US" dirty="0" smtClean="0"/>
              <a:t>Oracle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4552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38200" y="692696"/>
            <a:ext cx="7622232" cy="5297029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4"/>
            </a:pPr>
            <a:r>
              <a:rPr lang="ar-SA" u="sng" dirty="0">
                <a:solidFill>
                  <a:schemeClr val="accent2"/>
                </a:solidFill>
              </a:rPr>
              <a:t>البرامج المساعدة </a:t>
            </a:r>
            <a:r>
              <a:rPr lang="en-US" u="sng" dirty="0">
                <a:solidFill>
                  <a:schemeClr val="accent2"/>
                </a:solidFill>
              </a:rPr>
              <a:t>Utility Programs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r>
              <a:rPr lang="ar-SA" dirty="0"/>
              <a:t>هي برامـــج ذات وظيفـــة محددة مثل : الرسام, الآلة الحاسبة, دفتر </a:t>
            </a:r>
            <a:r>
              <a:rPr lang="ar-SA" dirty="0" smtClean="0"/>
              <a:t>الملاحظات التي تعتبر </a:t>
            </a:r>
            <a:r>
              <a:rPr lang="ar-SA" dirty="0"/>
              <a:t>بمثابة الأدوات </a:t>
            </a:r>
            <a:r>
              <a:rPr lang="ar-SA" dirty="0" smtClean="0"/>
              <a:t>وكذلك برامـج </a:t>
            </a:r>
            <a:r>
              <a:rPr lang="ar-SA" dirty="0"/>
              <a:t>تفحـص الأقراص ، برامـج مكـــافحـة الفيروسات ، برامج ضغط الملفات ، برامج إدارة وتجهيز الأقراص ، وبرامج الصيانة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 smtClean="0"/>
          </a:p>
          <a:p>
            <a:pPr marL="514350" indent="-514350" algn="just">
              <a:buFont typeface="+mj-lt"/>
              <a:buAutoNum type="arabicPeriod" startAt="5"/>
            </a:pPr>
            <a:r>
              <a:rPr lang="ar-SA" u="sng" dirty="0">
                <a:solidFill>
                  <a:schemeClr val="accent2"/>
                </a:solidFill>
              </a:rPr>
              <a:t>ألعاب </a:t>
            </a:r>
            <a:r>
              <a:rPr lang="ar-SA" u="sng" dirty="0" smtClean="0">
                <a:solidFill>
                  <a:schemeClr val="accent2"/>
                </a:solidFill>
              </a:rPr>
              <a:t>الكمبيوتر</a:t>
            </a:r>
            <a:r>
              <a:rPr lang="en-US" dirty="0" smtClean="0">
                <a:solidFill>
                  <a:schemeClr val="accent2"/>
                </a:solidFill>
              </a:rPr>
              <a:t>Computer   </a:t>
            </a:r>
            <a:r>
              <a:rPr lang="en-US" dirty="0">
                <a:solidFill>
                  <a:schemeClr val="accent2"/>
                </a:solidFill>
              </a:rPr>
              <a:t>Games  </a:t>
            </a:r>
            <a:r>
              <a:rPr lang="ar-SA" dirty="0" smtClean="0">
                <a:solidFill>
                  <a:schemeClr val="accent2"/>
                </a:solidFill>
              </a:rPr>
              <a:t> .</a:t>
            </a:r>
            <a:endParaRPr lang="en-US" dirty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ar-SA" dirty="0" smtClean="0"/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508" t="53841" b="11586"/>
          <a:stretch/>
        </p:blipFill>
        <p:spPr>
          <a:xfrm>
            <a:off x="5076056" y="3976914"/>
            <a:ext cx="3062514" cy="178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14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041440" cy="1442674"/>
          </a:xfrm>
        </p:spPr>
        <p:txBody>
          <a:bodyPr>
            <a:normAutofit/>
          </a:bodyPr>
          <a:lstStyle/>
          <a:p>
            <a:r>
              <a:rPr lang="ar-SA" b="1" u="sng" dirty="0" smtClean="0">
                <a:solidFill>
                  <a:schemeClr val="accent2"/>
                </a:solidFill>
              </a:rPr>
              <a:t>مجالات استخدام الكمبيوتر :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1700808"/>
            <a:ext cx="7971656" cy="46085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dirty="0" smtClean="0"/>
              <a:t>يستخدم </a:t>
            </a:r>
            <a:r>
              <a:rPr lang="ar-SA" dirty="0"/>
              <a:t>الكمبيوتر في الوقت الحالي في معظم مجالات الحياة مثل :   </a:t>
            </a:r>
            <a:endParaRPr lang="en-US" dirty="0"/>
          </a:p>
          <a:p>
            <a:r>
              <a:rPr lang="ar-SA" b="1" dirty="0"/>
              <a:t>- الطب : </a:t>
            </a:r>
            <a:r>
              <a:rPr lang="ar-SA" dirty="0"/>
              <a:t>أغلب الأجهزة الطبية الآن تستخدم الكمبيوتر وأصبحت تتدخل حتى في العمليات الجراحية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التعليم : </a:t>
            </a:r>
            <a:r>
              <a:rPr lang="ar-SA" dirty="0"/>
              <a:t>يستخدم الكمبيوتر في المدارس والمعاهد والجامعات .</a:t>
            </a:r>
            <a:endParaRPr lang="en-US" dirty="0"/>
          </a:p>
          <a:p>
            <a:r>
              <a:rPr lang="ar-SA" dirty="0"/>
              <a:t>-</a:t>
            </a:r>
            <a:r>
              <a:rPr lang="ar-SA" b="1" dirty="0"/>
              <a:t> الهندسة : </a:t>
            </a:r>
            <a:r>
              <a:rPr lang="ar-SA" dirty="0"/>
              <a:t>يستخدم الكمبيوتر لرسم المخططات وحساب الكميات الهندسية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الصناعة : </a:t>
            </a:r>
            <a:r>
              <a:rPr lang="ar-SA" dirty="0"/>
              <a:t>يستخدم الكمبيوتر في التحكم بتسيير </a:t>
            </a:r>
            <a:r>
              <a:rPr lang="ar-SA" dirty="0" smtClean="0"/>
              <a:t>الآلات </a:t>
            </a:r>
            <a:r>
              <a:rPr lang="ar-SA" dirty="0"/>
              <a:t>الصناعية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التجارة : </a:t>
            </a:r>
            <a:r>
              <a:rPr lang="ar-SA" dirty="0"/>
              <a:t>يستخدم الكمبيوتر في متابعة الأسواق المالية وحركة الأسهم والسندات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الاتصالات : </a:t>
            </a:r>
            <a:r>
              <a:rPr lang="ar-SA" dirty="0"/>
              <a:t>يستخدم في وسائل الاتصال والبريد </a:t>
            </a:r>
            <a:r>
              <a:rPr lang="ar-SA" dirty="0" smtClean="0"/>
              <a:t>الإلكتروني </a:t>
            </a:r>
            <a:r>
              <a:rPr lang="ar-SA" dirty="0"/>
              <a:t>.</a:t>
            </a:r>
            <a:endParaRPr lang="en-US" dirty="0"/>
          </a:p>
          <a:p>
            <a:r>
              <a:rPr lang="ar-SA" dirty="0"/>
              <a:t>-</a:t>
            </a:r>
            <a:r>
              <a:rPr lang="ar-SA" b="1" dirty="0"/>
              <a:t> الأمن : </a:t>
            </a:r>
            <a:r>
              <a:rPr lang="ar-SA" dirty="0"/>
              <a:t>هناك أنظمة أمن ورقابة مرتبطة مع الكمبيوتر ومع الجهات الأمنية </a:t>
            </a:r>
            <a:r>
              <a:rPr lang="ar-SA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3071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041440" cy="1442674"/>
          </a:xfrm>
        </p:spPr>
        <p:txBody>
          <a:bodyPr/>
          <a:lstStyle/>
          <a:p>
            <a:r>
              <a:rPr lang="ar-SA" b="1" u="sng" dirty="0">
                <a:solidFill>
                  <a:schemeClr val="accent2"/>
                </a:solidFill>
              </a:rPr>
              <a:t>مجالات استخدام الكمبيوتر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38200" y="1700808"/>
            <a:ext cx="7766248" cy="4288917"/>
          </a:xfrm>
        </p:spPr>
        <p:txBody>
          <a:bodyPr>
            <a:normAutofit fontScale="92500"/>
          </a:bodyPr>
          <a:lstStyle/>
          <a:p>
            <a:r>
              <a:rPr lang="ar-SA" b="1" dirty="0"/>
              <a:t>الفضاء: </a:t>
            </a:r>
            <a:r>
              <a:rPr lang="ar-SA" dirty="0"/>
              <a:t>يستخدم الكمبيوتر للتحكم عن بعد بالأقمار الصناعية والمركبات الفضائية .</a:t>
            </a:r>
            <a:endParaRPr lang="en-US" dirty="0"/>
          </a:p>
          <a:p>
            <a:r>
              <a:rPr lang="ar-SA" dirty="0"/>
              <a:t>-</a:t>
            </a:r>
            <a:r>
              <a:rPr lang="ar-SA" b="1" dirty="0"/>
              <a:t> التصميم : </a:t>
            </a:r>
            <a:r>
              <a:rPr lang="ar-SA" dirty="0"/>
              <a:t>يستخدم الكمبيوتر في تصميم الرسومات في عدة أبعاد ثنائية وثلاثية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الإعلان والطباعة والنشر</a:t>
            </a:r>
            <a:r>
              <a:rPr lang="ar-SA" dirty="0"/>
              <a:t>: يستخدم الكمبيوتر في تصميم الإعلانات وإعداد الصحف والمجلات والكتب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الأمور الشخصية </a:t>
            </a:r>
            <a:r>
              <a:rPr lang="ar-SA" dirty="0"/>
              <a:t>: يستخدم الكمبيوتر في الجوازات والأحوال المدنية .</a:t>
            </a:r>
            <a:endParaRPr lang="en-US" dirty="0"/>
          </a:p>
          <a:p>
            <a:r>
              <a:rPr lang="ar-SA" dirty="0"/>
              <a:t>-</a:t>
            </a:r>
            <a:r>
              <a:rPr lang="ar-SA" b="1" dirty="0"/>
              <a:t> الإنترنت</a:t>
            </a:r>
            <a:r>
              <a:rPr lang="ar-SA" dirty="0"/>
              <a:t> : يستخدم الكمبيوتر للبحث في مواقع الأنترنت والمراسلة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الأعمال الإدارية </a:t>
            </a:r>
            <a:r>
              <a:rPr lang="ar-SA" dirty="0"/>
              <a:t>: يستخدم الكمبيوتر لتنظيم الأعمال الإدارية وزيادة فعاليتها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الطيران</a:t>
            </a:r>
            <a:r>
              <a:rPr lang="ar-SA" dirty="0"/>
              <a:t> : يستخدم الكمبيوتر في تنظيم مواعيد الرحلات ومتابعة حركة الطائرات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التسلية </a:t>
            </a:r>
            <a:r>
              <a:rPr lang="ar-SA" dirty="0"/>
              <a:t>: يستخدم الكمبيوتر في مجال التسلية سواء بالألعاب أو الوسائط المتعددة</a:t>
            </a:r>
            <a:endParaRPr lang="en-US" dirty="0"/>
          </a:p>
          <a:p>
            <a:r>
              <a:rPr lang="ar-SA" dirty="0"/>
              <a:t> ( صوت – فيديو )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378049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ftp.arl.mil/ftp/historic-computers/jpeg/first_fou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5"/>
            <a:ext cx="7560840" cy="542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3025618" y="5901505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1946 - 1959</a:t>
            </a:r>
          </a:p>
        </p:txBody>
      </p:sp>
    </p:spTree>
    <p:extLst>
      <p:ext uri="{BB962C8B-B14F-4D97-AF65-F5344CB8AC3E}">
        <p14:creationId xmlns:p14="http://schemas.microsoft.com/office/powerpoint/2010/main" xmlns="" val="85210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2814109" y="5860617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/>
              <a:t> </a:t>
            </a:r>
            <a:r>
              <a:rPr lang="ar-SA" sz="3200" b="1" dirty="0" smtClean="0"/>
              <a:t> 1959 - 1965</a:t>
            </a:r>
          </a:p>
        </p:txBody>
      </p:sp>
      <p:pic>
        <p:nvPicPr>
          <p:cNvPr id="2050" name="Picture 2" descr="http://thisdayintechhistory.com/wp-content/uploads/2011/03/1955tradic_thumb-233x30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388" y="588457"/>
            <a:ext cx="4236604" cy="500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archive.computerhistory.org/resources/still-image/Bell_Labs/Bell_Labs.TRADIC.102627242.l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88457"/>
            <a:ext cx="4311846" cy="500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3292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ontent.answcdn.com/main/content/img/CDE/_UNIVAC.G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506"/>
          <a:stretch/>
        </p:blipFill>
        <p:spPr bwMode="auto">
          <a:xfrm>
            <a:off x="4536421" y="116632"/>
            <a:ext cx="439065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www.ryerson.ca/archives/images/photographs/ryemedctr93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363" y="3717032"/>
            <a:ext cx="4175614" cy="298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مربع نص 4"/>
          <p:cNvSpPr txBox="1"/>
          <p:nvPr/>
        </p:nvSpPr>
        <p:spPr>
          <a:xfrm>
            <a:off x="5255584" y="4821842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/>
              <a:t> </a:t>
            </a:r>
            <a:r>
              <a:rPr lang="ar-SA" sz="3200" b="1" dirty="0" smtClean="0"/>
              <a:t> 1965 - 1980</a:t>
            </a:r>
          </a:p>
        </p:txBody>
      </p:sp>
      <p:pic>
        <p:nvPicPr>
          <p:cNvPr id="6" name="Picture 4" descr="http://www-03.ibm.com/ibm/history/exhibits/701/images/1415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83" y="148854"/>
            <a:ext cx="4180693" cy="342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136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youngblah.com/wp-content/uploads/2011/08/mackintosh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0"/>
            <a:ext cx="8156224" cy="5867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2843808" y="5984305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/>
              <a:t> </a:t>
            </a:r>
            <a:r>
              <a:rPr lang="ar-SA" sz="3200" b="1" dirty="0" smtClean="0"/>
              <a:t> 1980 - 1990</a:t>
            </a:r>
          </a:p>
        </p:txBody>
      </p:sp>
    </p:spTree>
    <p:extLst>
      <p:ext uri="{BB962C8B-B14F-4D97-AF65-F5344CB8AC3E}">
        <p14:creationId xmlns:p14="http://schemas.microsoft.com/office/powerpoint/2010/main" xmlns="" val="372164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27584" y="476672"/>
            <a:ext cx="7467600" cy="2736304"/>
          </a:xfrm>
        </p:spPr>
        <p:txBody>
          <a:bodyPr/>
          <a:lstStyle/>
          <a:p>
            <a:pPr algn="just"/>
            <a:r>
              <a:rPr lang="ar-SA" sz="3200" dirty="0" smtClean="0">
                <a:cs typeface="+mj-cs"/>
              </a:rPr>
              <a:t>واصلت أجهزة الكمبيوتر تطورها حتى وصلت </a:t>
            </a:r>
            <a:r>
              <a:rPr lang="ar-SA" sz="3200" dirty="0">
                <a:cs typeface="+mj-cs"/>
              </a:rPr>
              <a:t>في الوقت الحالي إلى ما هي عليه من </a:t>
            </a:r>
            <a:r>
              <a:rPr lang="ar-SA" sz="3200" dirty="0" smtClean="0">
                <a:cs typeface="+mj-cs"/>
              </a:rPr>
              <a:t>سرعة </a:t>
            </a:r>
            <a:r>
              <a:rPr lang="ar-SA" sz="3200" dirty="0">
                <a:cs typeface="+mj-cs"/>
              </a:rPr>
              <a:t>كبيرة ودقة عالية في العمل وإخراج </a:t>
            </a:r>
            <a:r>
              <a:rPr lang="ar-SA" sz="3200" dirty="0" smtClean="0">
                <a:cs typeface="+mj-cs"/>
              </a:rPr>
              <a:t>النتائج .</a:t>
            </a:r>
          </a:p>
          <a:p>
            <a:pPr algn="just"/>
            <a:r>
              <a:rPr lang="ar-SA" sz="3200" dirty="0" smtClean="0">
                <a:cs typeface="+mj-cs"/>
              </a:rPr>
              <a:t>و أصبحت تقوم </a:t>
            </a:r>
            <a:r>
              <a:rPr lang="ar-SA" sz="3200" dirty="0">
                <a:cs typeface="+mj-cs"/>
              </a:rPr>
              <a:t>بأعمال في غاية التعقيد و وصلت الى درجة عالية من الذكاء .</a:t>
            </a:r>
            <a:endParaRPr lang="en-US" sz="3200" dirty="0">
              <a:cs typeface="+mj-cs"/>
            </a:endParaRPr>
          </a:p>
          <a:p>
            <a:endParaRPr lang="ar-SA" dirty="0"/>
          </a:p>
        </p:txBody>
      </p:sp>
      <p:pic>
        <p:nvPicPr>
          <p:cNvPr id="4" name="Picture 4" descr="http://www.sahnaya.com/data/thum/122087729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18" b="13528"/>
          <a:stretch/>
        </p:blipFill>
        <p:spPr bwMode="auto">
          <a:xfrm flipH="1">
            <a:off x="4415688" y="3140968"/>
            <a:ext cx="4188759" cy="277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upload.souq.com/uploaded/140610/4d67e5df558d38f9db4a2ce3d8a07dcc_356357481312765200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41116" y="3105405"/>
            <a:ext cx="3600400" cy="286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ربع نص 6"/>
          <p:cNvSpPr txBox="1"/>
          <p:nvPr/>
        </p:nvSpPr>
        <p:spPr>
          <a:xfrm>
            <a:off x="2843808" y="5919809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/>
              <a:t> </a:t>
            </a:r>
            <a:r>
              <a:rPr lang="ar-SA" sz="3200" b="1" dirty="0" smtClean="0"/>
              <a:t> 1990 - 2013</a:t>
            </a:r>
          </a:p>
        </p:txBody>
      </p:sp>
    </p:spTree>
    <p:extLst>
      <p:ext uri="{BB962C8B-B14F-4D97-AF65-F5344CB8AC3E}">
        <p14:creationId xmlns:p14="http://schemas.microsoft.com/office/powerpoint/2010/main" xmlns="" val="41197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1258</TotalTime>
  <Words>2085</Words>
  <Application>Microsoft Office PowerPoint</Application>
  <PresentationFormat>On-screen Show (4:3)</PresentationFormat>
  <Paragraphs>254</Paragraphs>
  <Slides>46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Sketchbook</vt:lpstr>
      <vt:lpstr>Slide 1</vt:lpstr>
      <vt:lpstr>نتيجة التقدم التقني الذي حدث في القرن العشرين  في جميع المجالات  حدثت ثورة في مجال المعلومات  تخزينها وتحليلها واسترجاعها و نقلها مما ولد فكرة اختراع الكمبيوتر   الذي يعتبر من أهم و أبرز منجزات القرن العشرين .  </vt:lpstr>
      <vt:lpstr>الكمبيوتر " لمحة تاريخيه"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تعريف الحاسب   Computer Definition  -</vt:lpstr>
      <vt:lpstr>مزايا العمل باستخدام الكمبيوتر  :</vt:lpstr>
      <vt:lpstr>الأنواع المختلفة للحاسب الآلي  </vt:lpstr>
      <vt:lpstr>تقسيم الحاسبات الآلية حسب الحجم :  </vt:lpstr>
      <vt:lpstr>Slide 16</vt:lpstr>
      <vt:lpstr>Slide 17</vt:lpstr>
      <vt:lpstr>Slide 18</vt:lpstr>
      <vt:lpstr>Slide 19</vt:lpstr>
      <vt:lpstr>Slide 20</vt:lpstr>
      <vt:lpstr>تقسيم الحاسبات الآلية حسب تقنية العمل :</vt:lpstr>
      <vt:lpstr>مكونات الحاسب </vt:lpstr>
      <vt:lpstr>مكونات الحاسب </vt:lpstr>
      <vt:lpstr>اولا :المكونات المادية ( Hardware ):   </vt:lpstr>
      <vt:lpstr>1/ وحدات الإدخال (Input Units) :</vt:lpstr>
      <vt:lpstr>وحدات الإدخال</vt:lpstr>
      <vt:lpstr>Slide 27</vt:lpstr>
      <vt:lpstr>2/ وحدات الإخراج ( Output Units) : </vt:lpstr>
      <vt:lpstr>Slide 29</vt:lpstr>
      <vt:lpstr>وحدات للإدخال و الإخراج معاً!</vt:lpstr>
      <vt:lpstr> 3/ وحدة المعالجة المركزية(CPU) : </vt:lpstr>
      <vt:lpstr>Slide 32</vt:lpstr>
      <vt:lpstr>Slide 33</vt:lpstr>
      <vt:lpstr>Slide 34</vt:lpstr>
      <vt:lpstr>وحدات قياس سعة الذاكرة :</vt:lpstr>
      <vt:lpstr>5/ لوحة النظام أو اللوحة الأم (Motherboard) :</vt:lpstr>
      <vt:lpstr>Slide 37</vt:lpstr>
      <vt:lpstr>Slide 38</vt:lpstr>
      <vt:lpstr>2- البرمجياتSoftware -    :</vt:lpstr>
      <vt:lpstr>Slide 40</vt:lpstr>
      <vt:lpstr>مثال : نظام التشغيل ويندوز – Windows</vt:lpstr>
      <vt:lpstr>Slide 42</vt:lpstr>
      <vt:lpstr>Slide 43</vt:lpstr>
      <vt:lpstr>Slide 44</vt:lpstr>
      <vt:lpstr>مجالات استخدام الكمبيوتر :</vt:lpstr>
      <vt:lpstr>مجالات استخدام الكمبيوتر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admin</dc:creator>
  <cp:lastModifiedBy>user1</cp:lastModifiedBy>
  <cp:revision>116</cp:revision>
  <dcterms:created xsi:type="dcterms:W3CDTF">2011-12-10T18:33:21Z</dcterms:created>
  <dcterms:modified xsi:type="dcterms:W3CDTF">2017-02-13T07:52:35Z</dcterms:modified>
</cp:coreProperties>
</file>