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1"/>
  </p:notesMasterIdLst>
  <p:sldIdLst>
    <p:sldId id="256" r:id="rId2"/>
    <p:sldId id="280" r:id="rId3"/>
    <p:sldId id="271" r:id="rId4"/>
    <p:sldId id="270" r:id="rId5"/>
    <p:sldId id="257" r:id="rId6"/>
    <p:sldId id="279" r:id="rId7"/>
    <p:sldId id="276" r:id="rId8"/>
    <p:sldId id="258" r:id="rId9"/>
    <p:sldId id="277" r:id="rId10"/>
    <p:sldId id="261" r:id="rId11"/>
    <p:sldId id="262" r:id="rId12"/>
    <p:sldId id="263" r:id="rId13"/>
    <p:sldId id="264" r:id="rId14"/>
    <p:sldId id="274" r:id="rId15"/>
    <p:sldId id="259" r:id="rId16"/>
    <p:sldId id="267" r:id="rId17"/>
    <p:sldId id="268" r:id="rId18"/>
    <p:sldId id="269" r:id="rId19"/>
    <p:sldId id="27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A7BC1A-360A-4EB0-9574-59C8C7D47AAE}" type="doc">
      <dgm:prSet loTypeId="urn:microsoft.com/office/officeart/2005/8/layout/arrow2" loCatId="process" qsTypeId="urn:microsoft.com/office/officeart/2005/8/quickstyle/simple1" qsCatId="simple" csTypeId="urn:microsoft.com/office/officeart/2005/8/colors/accent2_1" csCatId="accent2" phldr="1"/>
      <dgm:spPr/>
    </dgm:pt>
    <dgm:pt modelId="{D4AC7F0F-9F3D-4377-B5A1-DE6D9625FEA3}">
      <dgm:prSet phldrT="[نص]"/>
      <dgm:spPr/>
      <dgm:t>
        <a:bodyPr/>
        <a:lstStyle/>
        <a:p>
          <a:pPr rtl="1"/>
          <a:r>
            <a:rPr lang="ar-SA" dirty="0"/>
            <a:t>القياس</a:t>
          </a:r>
        </a:p>
      </dgm:t>
    </dgm:pt>
    <dgm:pt modelId="{A87210B9-649C-4AD0-8036-74C3C55347DF}" type="parTrans" cxnId="{1EB0FBC6-63A4-4306-BA00-994A4182C142}">
      <dgm:prSet/>
      <dgm:spPr/>
      <dgm:t>
        <a:bodyPr/>
        <a:lstStyle/>
        <a:p>
          <a:pPr rtl="1"/>
          <a:endParaRPr lang="ar-SA"/>
        </a:p>
      </dgm:t>
    </dgm:pt>
    <dgm:pt modelId="{1E465E94-5C41-417E-A235-78A1F9183B01}" type="sibTrans" cxnId="{1EB0FBC6-63A4-4306-BA00-994A4182C142}">
      <dgm:prSet/>
      <dgm:spPr/>
      <dgm:t>
        <a:bodyPr/>
        <a:lstStyle/>
        <a:p>
          <a:pPr rtl="1"/>
          <a:endParaRPr lang="ar-SA"/>
        </a:p>
      </dgm:t>
    </dgm:pt>
    <dgm:pt modelId="{B679C070-CFC7-44B9-A558-1A647D2E95CF}">
      <dgm:prSet phldrT="[نص]"/>
      <dgm:spPr/>
      <dgm:t>
        <a:bodyPr/>
        <a:lstStyle/>
        <a:p>
          <a:pPr rtl="1"/>
          <a:r>
            <a:rPr lang="ar-SA" dirty="0"/>
            <a:t>التقييم</a:t>
          </a:r>
        </a:p>
      </dgm:t>
    </dgm:pt>
    <dgm:pt modelId="{FFB8C236-B046-4830-AEEF-325A5563292F}" type="parTrans" cxnId="{1604FA5F-C674-40D1-A52D-79227E996099}">
      <dgm:prSet/>
      <dgm:spPr/>
      <dgm:t>
        <a:bodyPr/>
        <a:lstStyle/>
        <a:p>
          <a:pPr rtl="1"/>
          <a:endParaRPr lang="ar-SA"/>
        </a:p>
      </dgm:t>
    </dgm:pt>
    <dgm:pt modelId="{05DB25DA-5699-4B7A-AE08-91752CF2FDE6}" type="sibTrans" cxnId="{1604FA5F-C674-40D1-A52D-79227E996099}">
      <dgm:prSet/>
      <dgm:spPr/>
      <dgm:t>
        <a:bodyPr/>
        <a:lstStyle/>
        <a:p>
          <a:pPr rtl="1"/>
          <a:endParaRPr lang="ar-SA"/>
        </a:p>
      </dgm:t>
    </dgm:pt>
    <dgm:pt modelId="{5D786F3F-7919-40A1-8FF6-0F31438BBC22}">
      <dgm:prSet phldrT="[نص]"/>
      <dgm:spPr/>
      <dgm:t>
        <a:bodyPr/>
        <a:lstStyle/>
        <a:p>
          <a:pPr rtl="1"/>
          <a:r>
            <a:rPr lang="ar-SA" dirty="0"/>
            <a:t>التقويم</a:t>
          </a:r>
        </a:p>
      </dgm:t>
    </dgm:pt>
    <dgm:pt modelId="{30B4151E-9B1D-4CBE-B6E2-EF132548E6CC}" type="parTrans" cxnId="{579528C6-DC9C-4985-8B27-0E6B59B37D54}">
      <dgm:prSet/>
      <dgm:spPr/>
      <dgm:t>
        <a:bodyPr/>
        <a:lstStyle/>
        <a:p>
          <a:pPr rtl="1"/>
          <a:endParaRPr lang="ar-SA"/>
        </a:p>
      </dgm:t>
    </dgm:pt>
    <dgm:pt modelId="{AB8E050A-BEC3-481D-92F4-49D146D00E49}" type="sibTrans" cxnId="{579528C6-DC9C-4985-8B27-0E6B59B37D54}">
      <dgm:prSet/>
      <dgm:spPr/>
      <dgm:t>
        <a:bodyPr/>
        <a:lstStyle/>
        <a:p>
          <a:pPr rtl="1"/>
          <a:endParaRPr lang="ar-SA"/>
        </a:p>
      </dgm:t>
    </dgm:pt>
    <dgm:pt modelId="{EE8E0DB1-83A0-468B-83AE-0F94C04268B3}" type="pres">
      <dgm:prSet presAssocID="{14A7BC1A-360A-4EB0-9574-59C8C7D47AAE}" presName="arrowDiagram" presStyleCnt="0">
        <dgm:presLayoutVars>
          <dgm:chMax val="5"/>
          <dgm:dir/>
          <dgm:resizeHandles val="exact"/>
        </dgm:presLayoutVars>
      </dgm:prSet>
      <dgm:spPr/>
    </dgm:pt>
    <dgm:pt modelId="{323CE815-C2F4-4A40-A4C7-A6CC10C408CB}" type="pres">
      <dgm:prSet presAssocID="{14A7BC1A-360A-4EB0-9574-59C8C7D47AAE}" presName="arrow" presStyleLbl="bgShp" presStyleIdx="0" presStyleCnt="1"/>
      <dgm:spPr/>
    </dgm:pt>
    <dgm:pt modelId="{5A194BA0-9DC8-4D86-B5D2-9C4EEF31D170}" type="pres">
      <dgm:prSet presAssocID="{14A7BC1A-360A-4EB0-9574-59C8C7D47AAE}" presName="arrowDiagram3" presStyleCnt="0"/>
      <dgm:spPr/>
    </dgm:pt>
    <dgm:pt modelId="{3400F65D-D4CC-4A6C-A4D6-42B1BFD44CFC}" type="pres">
      <dgm:prSet presAssocID="{D4AC7F0F-9F3D-4377-B5A1-DE6D9625FEA3}" presName="bullet3a" presStyleLbl="node1" presStyleIdx="0" presStyleCnt="3"/>
      <dgm:spPr/>
    </dgm:pt>
    <dgm:pt modelId="{04DD4E39-67B5-40F8-A8CC-E924E7C46676}" type="pres">
      <dgm:prSet presAssocID="{D4AC7F0F-9F3D-4377-B5A1-DE6D9625FEA3}" presName="textBox3a" presStyleLbl="revTx" presStyleIdx="0" presStyleCnt="3">
        <dgm:presLayoutVars>
          <dgm:bulletEnabled val="1"/>
        </dgm:presLayoutVars>
      </dgm:prSet>
      <dgm:spPr/>
    </dgm:pt>
    <dgm:pt modelId="{8062C9F7-D8B4-4B2D-837A-EBE268BC4B05}" type="pres">
      <dgm:prSet presAssocID="{B679C070-CFC7-44B9-A558-1A647D2E95CF}" presName="bullet3b" presStyleLbl="node1" presStyleIdx="1" presStyleCnt="3"/>
      <dgm:spPr/>
    </dgm:pt>
    <dgm:pt modelId="{6265C97A-4EF3-45FB-B8C3-C2A537C2D1A0}" type="pres">
      <dgm:prSet presAssocID="{B679C070-CFC7-44B9-A558-1A647D2E95CF}" presName="textBox3b" presStyleLbl="revTx" presStyleIdx="1" presStyleCnt="3">
        <dgm:presLayoutVars>
          <dgm:bulletEnabled val="1"/>
        </dgm:presLayoutVars>
      </dgm:prSet>
      <dgm:spPr/>
    </dgm:pt>
    <dgm:pt modelId="{F87A2FB9-6CB9-44E6-84F8-04C5B7954A3F}" type="pres">
      <dgm:prSet presAssocID="{5D786F3F-7919-40A1-8FF6-0F31438BBC22}" presName="bullet3c" presStyleLbl="node1" presStyleIdx="2" presStyleCnt="3"/>
      <dgm:spPr/>
    </dgm:pt>
    <dgm:pt modelId="{D1D998DA-BADD-4746-9AE0-BC7456AB4BBD}" type="pres">
      <dgm:prSet presAssocID="{5D786F3F-7919-40A1-8FF6-0F31438BBC22}" presName="textBox3c" presStyleLbl="revTx" presStyleIdx="2" presStyleCnt="3">
        <dgm:presLayoutVars>
          <dgm:bulletEnabled val="1"/>
        </dgm:presLayoutVars>
      </dgm:prSet>
      <dgm:spPr/>
    </dgm:pt>
  </dgm:ptLst>
  <dgm:cxnLst>
    <dgm:cxn modelId="{1604FA5F-C674-40D1-A52D-79227E996099}" srcId="{14A7BC1A-360A-4EB0-9574-59C8C7D47AAE}" destId="{B679C070-CFC7-44B9-A558-1A647D2E95CF}" srcOrd="1" destOrd="0" parTransId="{FFB8C236-B046-4830-AEEF-325A5563292F}" sibTransId="{05DB25DA-5699-4B7A-AE08-91752CF2FDE6}"/>
    <dgm:cxn modelId="{ED629544-0F48-4012-9E3D-5688FF93E866}" type="presOf" srcId="{D4AC7F0F-9F3D-4377-B5A1-DE6D9625FEA3}" destId="{04DD4E39-67B5-40F8-A8CC-E924E7C46676}" srcOrd="0" destOrd="0" presId="urn:microsoft.com/office/officeart/2005/8/layout/arrow2"/>
    <dgm:cxn modelId="{CED4406E-5B74-4AC5-A0D9-F1A1F72C4E25}" type="presOf" srcId="{14A7BC1A-360A-4EB0-9574-59C8C7D47AAE}" destId="{EE8E0DB1-83A0-468B-83AE-0F94C04268B3}" srcOrd="0" destOrd="0" presId="urn:microsoft.com/office/officeart/2005/8/layout/arrow2"/>
    <dgm:cxn modelId="{CC5AA780-983B-41B6-A31E-06E66E40047F}" type="presOf" srcId="{B679C070-CFC7-44B9-A558-1A647D2E95CF}" destId="{6265C97A-4EF3-45FB-B8C3-C2A537C2D1A0}" srcOrd="0" destOrd="0" presId="urn:microsoft.com/office/officeart/2005/8/layout/arrow2"/>
    <dgm:cxn modelId="{6A014690-F4CE-4AD5-855A-A06FAC26CBA1}" type="presOf" srcId="{5D786F3F-7919-40A1-8FF6-0F31438BBC22}" destId="{D1D998DA-BADD-4746-9AE0-BC7456AB4BBD}" srcOrd="0" destOrd="0" presId="urn:microsoft.com/office/officeart/2005/8/layout/arrow2"/>
    <dgm:cxn modelId="{579528C6-DC9C-4985-8B27-0E6B59B37D54}" srcId="{14A7BC1A-360A-4EB0-9574-59C8C7D47AAE}" destId="{5D786F3F-7919-40A1-8FF6-0F31438BBC22}" srcOrd="2" destOrd="0" parTransId="{30B4151E-9B1D-4CBE-B6E2-EF132548E6CC}" sibTransId="{AB8E050A-BEC3-481D-92F4-49D146D00E49}"/>
    <dgm:cxn modelId="{1EB0FBC6-63A4-4306-BA00-994A4182C142}" srcId="{14A7BC1A-360A-4EB0-9574-59C8C7D47AAE}" destId="{D4AC7F0F-9F3D-4377-B5A1-DE6D9625FEA3}" srcOrd="0" destOrd="0" parTransId="{A87210B9-649C-4AD0-8036-74C3C55347DF}" sibTransId="{1E465E94-5C41-417E-A235-78A1F9183B01}"/>
    <dgm:cxn modelId="{AC043147-9127-4A6E-81E4-9B8431CFB6C2}" type="presParOf" srcId="{EE8E0DB1-83A0-468B-83AE-0F94C04268B3}" destId="{323CE815-C2F4-4A40-A4C7-A6CC10C408CB}" srcOrd="0" destOrd="0" presId="urn:microsoft.com/office/officeart/2005/8/layout/arrow2"/>
    <dgm:cxn modelId="{9CB1150F-D034-453F-A37C-22A98E472020}" type="presParOf" srcId="{EE8E0DB1-83A0-468B-83AE-0F94C04268B3}" destId="{5A194BA0-9DC8-4D86-B5D2-9C4EEF31D170}" srcOrd="1" destOrd="0" presId="urn:microsoft.com/office/officeart/2005/8/layout/arrow2"/>
    <dgm:cxn modelId="{755658F1-1118-4F6C-817B-4BD342836E95}" type="presParOf" srcId="{5A194BA0-9DC8-4D86-B5D2-9C4EEF31D170}" destId="{3400F65D-D4CC-4A6C-A4D6-42B1BFD44CFC}" srcOrd="0" destOrd="0" presId="urn:microsoft.com/office/officeart/2005/8/layout/arrow2"/>
    <dgm:cxn modelId="{F8C0A1AD-348F-4C00-9922-2A2CBC6D9246}" type="presParOf" srcId="{5A194BA0-9DC8-4D86-B5D2-9C4EEF31D170}" destId="{04DD4E39-67B5-40F8-A8CC-E924E7C46676}" srcOrd="1" destOrd="0" presId="urn:microsoft.com/office/officeart/2005/8/layout/arrow2"/>
    <dgm:cxn modelId="{343B1FDF-B930-44F6-B424-2E0E03F5808B}" type="presParOf" srcId="{5A194BA0-9DC8-4D86-B5D2-9C4EEF31D170}" destId="{8062C9F7-D8B4-4B2D-837A-EBE268BC4B05}" srcOrd="2" destOrd="0" presId="urn:microsoft.com/office/officeart/2005/8/layout/arrow2"/>
    <dgm:cxn modelId="{D59620B0-3EEE-4D1B-9928-5A086305EA3E}" type="presParOf" srcId="{5A194BA0-9DC8-4D86-B5D2-9C4EEF31D170}" destId="{6265C97A-4EF3-45FB-B8C3-C2A537C2D1A0}" srcOrd="3" destOrd="0" presId="urn:microsoft.com/office/officeart/2005/8/layout/arrow2"/>
    <dgm:cxn modelId="{5D3D05A2-424E-4B5C-B172-F0FBD8A5271E}" type="presParOf" srcId="{5A194BA0-9DC8-4D86-B5D2-9C4EEF31D170}" destId="{F87A2FB9-6CB9-44E6-84F8-04C5B7954A3F}" srcOrd="4" destOrd="0" presId="urn:microsoft.com/office/officeart/2005/8/layout/arrow2"/>
    <dgm:cxn modelId="{5EF1F7E8-C689-473C-BF71-2AE079926310}" type="presParOf" srcId="{5A194BA0-9DC8-4D86-B5D2-9C4EEF31D170}" destId="{D1D998DA-BADD-4746-9AE0-BC7456AB4BBD}"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9413F6-C401-405F-89EA-DE8F8DA3FCBC}"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689264F1-785D-4306-84D9-64D0EA8379BC}">
      <dgm:prSet phldrT="[نص]"/>
      <dgm:spPr/>
      <dgm:t>
        <a:bodyPr/>
        <a:lstStyle/>
        <a:p>
          <a:pPr rtl="1"/>
          <a:r>
            <a:rPr lang="ar-SA" dirty="0"/>
            <a:t>التقييم</a:t>
          </a:r>
        </a:p>
        <a:p>
          <a:pPr rtl="1"/>
          <a:r>
            <a:rPr lang="ar-SA" dirty="0"/>
            <a:t>كيفي</a:t>
          </a:r>
        </a:p>
        <a:p>
          <a:pPr rtl="1"/>
          <a:endParaRPr lang="ar-SA" dirty="0"/>
        </a:p>
      </dgm:t>
    </dgm:pt>
    <dgm:pt modelId="{A4E953BE-1192-4E5B-A2CD-45E0EB240CC8}" type="parTrans" cxnId="{E497A65B-5F74-442E-9A00-17958B0E0208}">
      <dgm:prSet/>
      <dgm:spPr/>
      <dgm:t>
        <a:bodyPr/>
        <a:lstStyle/>
        <a:p>
          <a:pPr rtl="1"/>
          <a:endParaRPr lang="ar-SA"/>
        </a:p>
      </dgm:t>
    </dgm:pt>
    <dgm:pt modelId="{6E25C548-510A-48EC-B87C-608459FBD588}" type="sibTrans" cxnId="{E497A65B-5F74-442E-9A00-17958B0E0208}">
      <dgm:prSet/>
      <dgm:spPr/>
      <dgm:t>
        <a:bodyPr/>
        <a:lstStyle/>
        <a:p>
          <a:pPr rtl="1"/>
          <a:endParaRPr lang="ar-SA"/>
        </a:p>
      </dgm:t>
    </dgm:pt>
    <dgm:pt modelId="{9F491C36-DB81-4652-8741-5DB64CDE153E}">
      <dgm:prSet phldrT="[نص]"/>
      <dgm:spPr/>
      <dgm:t>
        <a:bodyPr/>
        <a:lstStyle/>
        <a:p>
          <a:pPr rtl="1"/>
          <a:r>
            <a:rPr lang="ar-SA" dirty="0"/>
            <a:t>القياس</a:t>
          </a:r>
        </a:p>
        <a:p>
          <a:pPr rtl="1"/>
          <a:r>
            <a:rPr lang="ar-SA" dirty="0"/>
            <a:t>كمي</a:t>
          </a:r>
        </a:p>
      </dgm:t>
    </dgm:pt>
    <dgm:pt modelId="{B9A8923B-3252-4221-8D08-71AA5756CE45}" type="parTrans" cxnId="{D8C00764-9CC8-468A-AD9F-1E065576AA3D}">
      <dgm:prSet/>
      <dgm:spPr/>
      <dgm:t>
        <a:bodyPr/>
        <a:lstStyle/>
        <a:p>
          <a:pPr rtl="1"/>
          <a:endParaRPr lang="ar-SA"/>
        </a:p>
      </dgm:t>
    </dgm:pt>
    <dgm:pt modelId="{FBA36024-C956-432A-8CD5-D0BD1FD293CB}" type="sibTrans" cxnId="{D8C00764-9CC8-468A-AD9F-1E065576AA3D}">
      <dgm:prSet/>
      <dgm:spPr/>
      <dgm:t>
        <a:bodyPr/>
        <a:lstStyle/>
        <a:p>
          <a:pPr rtl="1"/>
          <a:endParaRPr lang="ar-SA"/>
        </a:p>
      </dgm:t>
    </dgm:pt>
    <dgm:pt modelId="{CDDD3843-F856-4058-86D4-542516416606}">
      <dgm:prSet phldrT="[نص]"/>
      <dgm:spPr/>
      <dgm:t>
        <a:bodyPr/>
        <a:lstStyle/>
        <a:p>
          <a:pPr rtl="1"/>
          <a:r>
            <a:rPr lang="ar-SA" dirty="0"/>
            <a:t>التقويم</a:t>
          </a:r>
        </a:p>
        <a:p>
          <a:pPr rtl="1"/>
          <a:r>
            <a:rPr lang="ar-SA" dirty="0"/>
            <a:t>تعديل+وقاية+معالجة</a:t>
          </a:r>
        </a:p>
      </dgm:t>
    </dgm:pt>
    <dgm:pt modelId="{D7AA4DB5-D3D5-4CA0-B55A-5FEE8B4C9986}" type="parTrans" cxnId="{1A6740F0-725D-4B49-9749-B577E93E8929}">
      <dgm:prSet/>
      <dgm:spPr/>
      <dgm:t>
        <a:bodyPr/>
        <a:lstStyle/>
        <a:p>
          <a:pPr rtl="1"/>
          <a:endParaRPr lang="ar-SA"/>
        </a:p>
      </dgm:t>
    </dgm:pt>
    <dgm:pt modelId="{0EB0D4FA-E060-40B1-8D17-6F2803742F46}" type="sibTrans" cxnId="{1A6740F0-725D-4B49-9749-B577E93E8929}">
      <dgm:prSet/>
      <dgm:spPr/>
      <dgm:t>
        <a:bodyPr/>
        <a:lstStyle/>
        <a:p>
          <a:pPr rtl="1"/>
          <a:endParaRPr lang="ar-SA"/>
        </a:p>
      </dgm:t>
    </dgm:pt>
    <dgm:pt modelId="{8C0DF230-C7AF-4D98-8CF1-80F2348043D1}" type="pres">
      <dgm:prSet presAssocID="{F79413F6-C401-405F-89EA-DE8F8DA3FCBC}" presName="Name0" presStyleCnt="0">
        <dgm:presLayoutVars>
          <dgm:dir/>
          <dgm:resizeHandles val="exact"/>
        </dgm:presLayoutVars>
      </dgm:prSet>
      <dgm:spPr/>
    </dgm:pt>
    <dgm:pt modelId="{7B6B0562-B3FC-4CF7-B26D-24B4E5993965}" type="pres">
      <dgm:prSet presAssocID="{F79413F6-C401-405F-89EA-DE8F8DA3FCBC}" presName="vNodes" presStyleCnt="0"/>
      <dgm:spPr/>
    </dgm:pt>
    <dgm:pt modelId="{0F265F88-A51D-49F5-BF1D-96A8FCA16458}" type="pres">
      <dgm:prSet presAssocID="{689264F1-785D-4306-84D9-64D0EA8379BC}" presName="node" presStyleLbl="node1" presStyleIdx="0" presStyleCnt="3">
        <dgm:presLayoutVars>
          <dgm:bulletEnabled val="1"/>
        </dgm:presLayoutVars>
      </dgm:prSet>
      <dgm:spPr/>
    </dgm:pt>
    <dgm:pt modelId="{2BF270A1-C080-4A5C-887D-DC30D1656C7E}" type="pres">
      <dgm:prSet presAssocID="{6E25C548-510A-48EC-B87C-608459FBD588}" presName="spacerT" presStyleCnt="0"/>
      <dgm:spPr/>
    </dgm:pt>
    <dgm:pt modelId="{FB30C263-7E30-4931-BE3F-F7599DF8E183}" type="pres">
      <dgm:prSet presAssocID="{6E25C548-510A-48EC-B87C-608459FBD588}" presName="sibTrans" presStyleLbl="sibTrans2D1" presStyleIdx="0" presStyleCnt="2"/>
      <dgm:spPr/>
    </dgm:pt>
    <dgm:pt modelId="{22A2E689-7AE2-465E-AAA1-6C6C45070CDA}" type="pres">
      <dgm:prSet presAssocID="{6E25C548-510A-48EC-B87C-608459FBD588}" presName="spacerB" presStyleCnt="0"/>
      <dgm:spPr/>
    </dgm:pt>
    <dgm:pt modelId="{9C5BEDA7-AF19-4E3C-8912-FA6EDE698612}" type="pres">
      <dgm:prSet presAssocID="{9F491C36-DB81-4652-8741-5DB64CDE153E}" presName="node" presStyleLbl="node1" presStyleIdx="1" presStyleCnt="3">
        <dgm:presLayoutVars>
          <dgm:bulletEnabled val="1"/>
        </dgm:presLayoutVars>
      </dgm:prSet>
      <dgm:spPr/>
    </dgm:pt>
    <dgm:pt modelId="{4F08A9B2-9BE0-4196-90DB-BB203E47EA7C}" type="pres">
      <dgm:prSet presAssocID="{F79413F6-C401-405F-89EA-DE8F8DA3FCBC}" presName="sibTransLast" presStyleLbl="sibTrans2D1" presStyleIdx="1" presStyleCnt="2"/>
      <dgm:spPr/>
    </dgm:pt>
    <dgm:pt modelId="{DFB8F2BF-CBDF-4E05-BD15-FEA0080F8EB1}" type="pres">
      <dgm:prSet presAssocID="{F79413F6-C401-405F-89EA-DE8F8DA3FCBC}" presName="connectorText" presStyleLbl="sibTrans2D1" presStyleIdx="1" presStyleCnt="2"/>
      <dgm:spPr/>
    </dgm:pt>
    <dgm:pt modelId="{90D54346-DD11-4445-9012-0544DD79C218}" type="pres">
      <dgm:prSet presAssocID="{F79413F6-C401-405F-89EA-DE8F8DA3FCBC}" presName="lastNode" presStyleLbl="node1" presStyleIdx="2" presStyleCnt="3">
        <dgm:presLayoutVars>
          <dgm:bulletEnabled val="1"/>
        </dgm:presLayoutVars>
      </dgm:prSet>
      <dgm:spPr/>
    </dgm:pt>
  </dgm:ptLst>
  <dgm:cxnLst>
    <dgm:cxn modelId="{1FC5550B-8848-439D-A13C-3DF2DBD7D495}" type="presOf" srcId="{FBA36024-C956-432A-8CD5-D0BD1FD293CB}" destId="{DFB8F2BF-CBDF-4E05-BD15-FEA0080F8EB1}" srcOrd="1" destOrd="0" presId="urn:microsoft.com/office/officeart/2005/8/layout/equation2"/>
    <dgm:cxn modelId="{F56B8D29-1957-4BEA-A74D-4C0A73F5D010}" type="presOf" srcId="{6E25C548-510A-48EC-B87C-608459FBD588}" destId="{FB30C263-7E30-4931-BE3F-F7599DF8E183}" srcOrd="0" destOrd="0" presId="urn:microsoft.com/office/officeart/2005/8/layout/equation2"/>
    <dgm:cxn modelId="{E497A65B-5F74-442E-9A00-17958B0E0208}" srcId="{F79413F6-C401-405F-89EA-DE8F8DA3FCBC}" destId="{689264F1-785D-4306-84D9-64D0EA8379BC}" srcOrd="0" destOrd="0" parTransId="{A4E953BE-1192-4E5B-A2CD-45E0EB240CC8}" sibTransId="{6E25C548-510A-48EC-B87C-608459FBD588}"/>
    <dgm:cxn modelId="{A1448B60-5592-4D34-9EAD-93F3121AAE34}" type="presOf" srcId="{689264F1-785D-4306-84D9-64D0EA8379BC}" destId="{0F265F88-A51D-49F5-BF1D-96A8FCA16458}" srcOrd="0" destOrd="0" presId="urn:microsoft.com/office/officeart/2005/8/layout/equation2"/>
    <dgm:cxn modelId="{D8C00764-9CC8-468A-AD9F-1E065576AA3D}" srcId="{F79413F6-C401-405F-89EA-DE8F8DA3FCBC}" destId="{9F491C36-DB81-4652-8741-5DB64CDE153E}" srcOrd="1" destOrd="0" parTransId="{B9A8923B-3252-4221-8D08-71AA5756CE45}" sibTransId="{FBA36024-C956-432A-8CD5-D0BD1FD293CB}"/>
    <dgm:cxn modelId="{0992DA88-F31D-4E52-A491-AF7091C4A0A1}" type="presOf" srcId="{FBA36024-C956-432A-8CD5-D0BD1FD293CB}" destId="{4F08A9B2-9BE0-4196-90DB-BB203E47EA7C}" srcOrd="0" destOrd="0" presId="urn:microsoft.com/office/officeart/2005/8/layout/equation2"/>
    <dgm:cxn modelId="{C8322EAC-E3D4-4620-A331-1E4140773C52}" type="presOf" srcId="{F79413F6-C401-405F-89EA-DE8F8DA3FCBC}" destId="{8C0DF230-C7AF-4D98-8CF1-80F2348043D1}" srcOrd="0" destOrd="0" presId="urn:microsoft.com/office/officeart/2005/8/layout/equation2"/>
    <dgm:cxn modelId="{1D7508EF-B8E1-4B2E-A005-E1BCCF26FE54}" type="presOf" srcId="{9F491C36-DB81-4652-8741-5DB64CDE153E}" destId="{9C5BEDA7-AF19-4E3C-8912-FA6EDE698612}" srcOrd="0" destOrd="0" presId="urn:microsoft.com/office/officeart/2005/8/layout/equation2"/>
    <dgm:cxn modelId="{1A6740F0-725D-4B49-9749-B577E93E8929}" srcId="{F79413F6-C401-405F-89EA-DE8F8DA3FCBC}" destId="{CDDD3843-F856-4058-86D4-542516416606}" srcOrd="2" destOrd="0" parTransId="{D7AA4DB5-D3D5-4CA0-B55A-5FEE8B4C9986}" sibTransId="{0EB0D4FA-E060-40B1-8D17-6F2803742F46}"/>
    <dgm:cxn modelId="{42B016F1-DFDA-4415-93CE-926383F5D5D9}" type="presOf" srcId="{CDDD3843-F856-4058-86D4-542516416606}" destId="{90D54346-DD11-4445-9012-0544DD79C218}" srcOrd="0" destOrd="0" presId="urn:microsoft.com/office/officeart/2005/8/layout/equation2"/>
    <dgm:cxn modelId="{BA9B41AC-13D7-4F90-8BE2-DF3D46FA2879}" type="presParOf" srcId="{8C0DF230-C7AF-4D98-8CF1-80F2348043D1}" destId="{7B6B0562-B3FC-4CF7-B26D-24B4E5993965}" srcOrd="0" destOrd="0" presId="urn:microsoft.com/office/officeart/2005/8/layout/equation2"/>
    <dgm:cxn modelId="{0894E92E-6C4B-4702-B04C-AD0E1106EB55}" type="presParOf" srcId="{7B6B0562-B3FC-4CF7-B26D-24B4E5993965}" destId="{0F265F88-A51D-49F5-BF1D-96A8FCA16458}" srcOrd="0" destOrd="0" presId="urn:microsoft.com/office/officeart/2005/8/layout/equation2"/>
    <dgm:cxn modelId="{6E0EF7BB-080C-4313-A46F-1C474BA17564}" type="presParOf" srcId="{7B6B0562-B3FC-4CF7-B26D-24B4E5993965}" destId="{2BF270A1-C080-4A5C-887D-DC30D1656C7E}" srcOrd="1" destOrd="0" presId="urn:microsoft.com/office/officeart/2005/8/layout/equation2"/>
    <dgm:cxn modelId="{A86734EE-B0EF-460A-AB35-7E0E73B1A8A7}" type="presParOf" srcId="{7B6B0562-B3FC-4CF7-B26D-24B4E5993965}" destId="{FB30C263-7E30-4931-BE3F-F7599DF8E183}" srcOrd="2" destOrd="0" presId="urn:microsoft.com/office/officeart/2005/8/layout/equation2"/>
    <dgm:cxn modelId="{6517E831-8A1B-47F5-A72A-AAB218D443DE}" type="presParOf" srcId="{7B6B0562-B3FC-4CF7-B26D-24B4E5993965}" destId="{22A2E689-7AE2-465E-AAA1-6C6C45070CDA}" srcOrd="3" destOrd="0" presId="urn:microsoft.com/office/officeart/2005/8/layout/equation2"/>
    <dgm:cxn modelId="{38C7E7C5-BB2E-4C5C-A4FD-ED28734DD314}" type="presParOf" srcId="{7B6B0562-B3FC-4CF7-B26D-24B4E5993965}" destId="{9C5BEDA7-AF19-4E3C-8912-FA6EDE698612}" srcOrd="4" destOrd="0" presId="urn:microsoft.com/office/officeart/2005/8/layout/equation2"/>
    <dgm:cxn modelId="{F513ADB6-6396-476B-9ACF-E9AD7E76745E}" type="presParOf" srcId="{8C0DF230-C7AF-4D98-8CF1-80F2348043D1}" destId="{4F08A9B2-9BE0-4196-90DB-BB203E47EA7C}" srcOrd="1" destOrd="0" presId="urn:microsoft.com/office/officeart/2005/8/layout/equation2"/>
    <dgm:cxn modelId="{CF0A8A94-F5F4-4A54-9F76-04D3F6D5A573}" type="presParOf" srcId="{4F08A9B2-9BE0-4196-90DB-BB203E47EA7C}" destId="{DFB8F2BF-CBDF-4E05-BD15-FEA0080F8EB1}" srcOrd="0" destOrd="0" presId="urn:microsoft.com/office/officeart/2005/8/layout/equation2"/>
    <dgm:cxn modelId="{8E67C79C-7B4E-426E-90EF-52E5D63D7CDC}" type="presParOf" srcId="{8C0DF230-C7AF-4D98-8CF1-80F2348043D1}" destId="{90D54346-DD11-4445-9012-0544DD79C218}"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0115D6-483F-42C0-B836-EFFD82554948}" type="doc">
      <dgm:prSet loTypeId="urn:microsoft.com/office/officeart/2005/8/layout/venn2" loCatId="relationship" qsTypeId="urn:microsoft.com/office/officeart/2005/8/quickstyle/simple1" qsCatId="simple" csTypeId="urn:microsoft.com/office/officeart/2005/8/colors/colorful3" csCatId="colorful" phldr="1"/>
      <dgm:spPr/>
      <dgm:t>
        <a:bodyPr/>
        <a:lstStyle/>
        <a:p>
          <a:pPr rtl="1"/>
          <a:endParaRPr lang="ar-SA"/>
        </a:p>
      </dgm:t>
    </dgm:pt>
    <dgm:pt modelId="{DA40C122-0153-43F6-A14A-B3A5376A6D77}">
      <dgm:prSet phldrT="[نص]"/>
      <dgm:spPr/>
      <dgm:t>
        <a:bodyPr/>
        <a:lstStyle/>
        <a:p>
          <a:pPr rtl="1"/>
          <a:r>
            <a:rPr lang="ar-SA" b="1" dirty="0"/>
            <a:t>النسبة</a:t>
          </a:r>
        </a:p>
      </dgm:t>
    </dgm:pt>
    <dgm:pt modelId="{90B63E47-4654-44DC-BE8D-580ED5D291C8}" type="parTrans" cxnId="{6D4FE875-E86D-4EF7-BFAF-16F3C820AEAE}">
      <dgm:prSet/>
      <dgm:spPr/>
      <dgm:t>
        <a:bodyPr/>
        <a:lstStyle/>
        <a:p>
          <a:pPr rtl="1"/>
          <a:endParaRPr lang="ar-SA"/>
        </a:p>
      </dgm:t>
    </dgm:pt>
    <dgm:pt modelId="{DC90A226-DCA0-4A7F-902C-7ACD3BBC15EB}" type="sibTrans" cxnId="{6D4FE875-E86D-4EF7-BFAF-16F3C820AEAE}">
      <dgm:prSet/>
      <dgm:spPr/>
      <dgm:t>
        <a:bodyPr/>
        <a:lstStyle/>
        <a:p>
          <a:pPr rtl="1"/>
          <a:endParaRPr lang="ar-SA"/>
        </a:p>
      </dgm:t>
    </dgm:pt>
    <dgm:pt modelId="{6D21A119-FA61-49BD-A575-D41C7FF16B98}">
      <dgm:prSet phldrT="[نص]"/>
      <dgm:spPr/>
      <dgm:t>
        <a:bodyPr/>
        <a:lstStyle/>
        <a:p>
          <a:pPr rtl="1"/>
          <a:r>
            <a:rPr lang="ar-SA" b="1" dirty="0"/>
            <a:t>الفئوي</a:t>
          </a:r>
        </a:p>
      </dgm:t>
    </dgm:pt>
    <dgm:pt modelId="{247A0DAC-1125-412A-A9A1-AD2293B2A955}" type="parTrans" cxnId="{D7688650-2C80-4A94-BEEB-95578D29E754}">
      <dgm:prSet/>
      <dgm:spPr/>
      <dgm:t>
        <a:bodyPr/>
        <a:lstStyle/>
        <a:p>
          <a:pPr rtl="1"/>
          <a:endParaRPr lang="ar-SA"/>
        </a:p>
      </dgm:t>
    </dgm:pt>
    <dgm:pt modelId="{7AC17D9F-3840-4C7D-8619-06D30F8CC92B}" type="sibTrans" cxnId="{D7688650-2C80-4A94-BEEB-95578D29E754}">
      <dgm:prSet/>
      <dgm:spPr/>
      <dgm:t>
        <a:bodyPr/>
        <a:lstStyle/>
        <a:p>
          <a:pPr rtl="1"/>
          <a:endParaRPr lang="ar-SA"/>
        </a:p>
      </dgm:t>
    </dgm:pt>
    <dgm:pt modelId="{312D6A28-0114-4F0F-A26F-5189B6B49B9E}">
      <dgm:prSet phldrT="[نص]"/>
      <dgm:spPr/>
      <dgm:t>
        <a:bodyPr/>
        <a:lstStyle/>
        <a:p>
          <a:pPr rtl="1"/>
          <a:r>
            <a:rPr lang="ar-SA" b="1" dirty="0"/>
            <a:t>الرتبي</a:t>
          </a:r>
        </a:p>
      </dgm:t>
    </dgm:pt>
    <dgm:pt modelId="{AAFCCB7D-5A84-4E37-8E4B-68DD38278FAE}" type="parTrans" cxnId="{B5162859-F5C7-43DD-98E6-9765121F1DB9}">
      <dgm:prSet/>
      <dgm:spPr/>
      <dgm:t>
        <a:bodyPr/>
        <a:lstStyle/>
        <a:p>
          <a:pPr rtl="1"/>
          <a:endParaRPr lang="ar-SA"/>
        </a:p>
      </dgm:t>
    </dgm:pt>
    <dgm:pt modelId="{47589AB3-EB28-4F6F-A28C-945FC91E6B2B}" type="sibTrans" cxnId="{B5162859-F5C7-43DD-98E6-9765121F1DB9}">
      <dgm:prSet/>
      <dgm:spPr/>
      <dgm:t>
        <a:bodyPr/>
        <a:lstStyle/>
        <a:p>
          <a:pPr rtl="1"/>
          <a:endParaRPr lang="ar-SA"/>
        </a:p>
      </dgm:t>
    </dgm:pt>
    <dgm:pt modelId="{B722FE28-EBD9-4890-AC85-C5E51D070B9E}">
      <dgm:prSet phldrT="[نص]"/>
      <dgm:spPr/>
      <dgm:t>
        <a:bodyPr/>
        <a:lstStyle/>
        <a:p>
          <a:pPr rtl="1"/>
          <a:r>
            <a:rPr lang="ar-SA" b="1" dirty="0"/>
            <a:t>الاسمي</a:t>
          </a:r>
        </a:p>
      </dgm:t>
    </dgm:pt>
    <dgm:pt modelId="{EF9C80E8-AD8E-48C2-8F77-E142268558CC}" type="parTrans" cxnId="{4852612D-F2FC-4A2A-B857-7DE3E3436FD7}">
      <dgm:prSet/>
      <dgm:spPr/>
      <dgm:t>
        <a:bodyPr/>
        <a:lstStyle/>
        <a:p>
          <a:pPr rtl="1"/>
          <a:endParaRPr lang="ar-SA"/>
        </a:p>
      </dgm:t>
    </dgm:pt>
    <dgm:pt modelId="{B00D442B-1865-4CE0-A19F-859EE90473FC}" type="sibTrans" cxnId="{4852612D-F2FC-4A2A-B857-7DE3E3436FD7}">
      <dgm:prSet/>
      <dgm:spPr/>
      <dgm:t>
        <a:bodyPr/>
        <a:lstStyle/>
        <a:p>
          <a:pPr rtl="1"/>
          <a:endParaRPr lang="ar-SA"/>
        </a:p>
      </dgm:t>
    </dgm:pt>
    <dgm:pt modelId="{86F266FF-12C4-4F9B-9806-0608BC97D63E}" type="pres">
      <dgm:prSet presAssocID="{360115D6-483F-42C0-B836-EFFD82554948}" presName="Name0" presStyleCnt="0">
        <dgm:presLayoutVars>
          <dgm:chMax val="7"/>
          <dgm:resizeHandles val="exact"/>
        </dgm:presLayoutVars>
      </dgm:prSet>
      <dgm:spPr/>
    </dgm:pt>
    <dgm:pt modelId="{5ED4E5A8-7413-41EF-9563-294B7ECDA7A7}" type="pres">
      <dgm:prSet presAssocID="{360115D6-483F-42C0-B836-EFFD82554948}" presName="comp1" presStyleCnt="0"/>
      <dgm:spPr/>
    </dgm:pt>
    <dgm:pt modelId="{4E86780C-6A30-4C00-85A5-23FAC0B157E6}" type="pres">
      <dgm:prSet presAssocID="{360115D6-483F-42C0-B836-EFFD82554948}" presName="circle1" presStyleLbl="node1" presStyleIdx="0" presStyleCnt="4"/>
      <dgm:spPr/>
    </dgm:pt>
    <dgm:pt modelId="{7F7C0D32-477E-4123-BC6B-CA19ECC1FD98}" type="pres">
      <dgm:prSet presAssocID="{360115D6-483F-42C0-B836-EFFD82554948}" presName="c1text" presStyleLbl="node1" presStyleIdx="0" presStyleCnt="4">
        <dgm:presLayoutVars>
          <dgm:bulletEnabled val="1"/>
        </dgm:presLayoutVars>
      </dgm:prSet>
      <dgm:spPr/>
    </dgm:pt>
    <dgm:pt modelId="{33DF63EE-4D04-438C-96D3-863F369C029B}" type="pres">
      <dgm:prSet presAssocID="{360115D6-483F-42C0-B836-EFFD82554948}" presName="comp2" presStyleCnt="0"/>
      <dgm:spPr/>
    </dgm:pt>
    <dgm:pt modelId="{5593BD18-6E38-483E-94D8-6F2E2F92DB07}" type="pres">
      <dgm:prSet presAssocID="{360115D6-483F-42C0-B836-EFFD82554948}" presName="circle2" presStyleLbl="node1" presStyleIdx="1" presStyleCnt="4"/>
      <dgm:spPr/>
    </dgm:pt>
    <dgm:pt modelId="{70D86851-2DE6-4CF8-AB43-4DDFA07FEFF0}" type="pres">
      <dgm:prSet presAssocID="{360115D6-483F-42C0-B836-EFFD82554948}" presName="c2text" presStyleLbl="node1" presStyleIdx="1" presStyleCnt="4">
        <dgm:presLayoutVars>
          <dgm:bulletEnabled val="1"/>
        </dgm:presLayoutVars>
      </dgm:prSet>
      <dgm:spPr/>
    </dgm:pt>
    <dgm:pt modelId="{600CD40D-F56F-48CB-8A03-0191CDFA7F5E}" type="pres">
      <dgm:prSet presAssocID="{360115D6-483F-42C0-B836-EFFD82554948}" presName="comp3" presStyleCnt="0"/>
      <dgm:spPr/>
    </dgm:pt>
    <dgm:pt modelId="{5BF15058-3C48-47E7-8FBB-CD1F3332AF6C}" type="pres">
      <dgm:prSet presAssocID="{360115D6-483F-42C0-B836-EFFD82554948}" presName="circle3" presStyleLbl="node1" presStyleIdx="2" presStyleCnt="4"/>
      <dgm:spPr/>
    </dgm:pt>
    <dgm:pt modelId="{1C867D47-1DBA-43D8-AEA4-5C466A07B944}" type="pres">
      <dgm:prSet presAssocID="{360115D6-483F-42C0-B836-EFFD82554948}" presName="c3text" presStyleLbl="node1" presStyleIdx="2" presStyleCnt="4">
        <dgm:presLayoutVars>
          <dgm:bulletEnabled val="1"/>
        </dgm:presLayoutVars>
      </dgm:prSet>
      <dgm:spPr/>
    </dgm:pt>
    <dgm:pt modelId="{0D0C1816-18AA-403C-AF50-0BA8215DB439}" type="pres">
      <dgm:prSet presAssocID="{360115D6-483F-42C0-B836-EFFD82554948}" presName="comp4" presStyleCnt="0"/>
      <dgm:spPr/>
    </dgm:pt>
    <dgm:pt modelId="{0FCC988E-FAD8-453E-B5C8-98565EB39010}" type="pres">
      <dgm:prSet presAssocID="{360115D6-483F-42C0-B836-EFFD82554948}" presName="circle4" presStyleLbl="node1" presStyleIdx="3" presStyleCnt="4"/>
      <dgm:spPr/>
    </dgm:pt>
    <dgm:pt modelId="{9BC96E20-EA80-4D85-B10B-91F34C538EF9}" type="pres">
      <dgm:prSet presAssocID="{360115D6-483F-42C0-B836-EFFD82554948}" presName="c4text" presStyleLbl="node1" presStyleIdx="3" presStyleCnt="4">
        <dgm:presLayoutVars>
          <dgm:bulletEnabled val="1"/>
        </dgm:presLayoutVars>
      </dgm:prSet>
      <dgm:spPr/>
    </dgm:pt>
  </dgm:ptLst>
  <dgm:cxnLst>
    <dgm:cxn modelId="{8DE64C02-545C-428F-AC20-AC33EE7704CC}" type="presOf" srcId="{DA40C122-0153-43F6-A14A-B3A5376A6D77}" destId="{4E86780C-6A30-4C00-85A5-23FAC0B157E6}" srcOrd="0" destOrd="0" presId="urn:microsoft.com/office/officeart/2005/8/layout/venn2"/>
    <dgm:cxn modelId="{1CB42304-9E11-405F-8B7D-D48903D09896}" type="presOf" srcId="{6D21A119-FA61-49BD-A575-D41C7FF16B98}" destId="{5593BD18-6E38-483E-94D8-6F2E2F92DB07}" srcOrd="0" destOrd="0" presId="urn:microsoft.com/office/officeart/2005/8/layout/venn2"/>
    <dgm:cxn modelId="{89F55127-AA05-4B53-A2E9-C5CDCDCA26D2}" type="presOf" srcId="{B722FE28-EBD9-4890-AC85-C5E51D070B9E}" destId="{0FCC988E-FAD8-453E-B5C8-98565EB39010}" srcOrd="0" destOrd="0" presId="urn:microsoft.com/office/officeart/2005/8/layout/venn2"/>
    <dgm:cxn modelId="{4852612D-F2FC-4A2A-B857-7DE3E3436FD7}" srcId="{360115D6-483F-42C0-B836-EFFD82554948}" destId="{B722FE28-EBD9-4890-AC85-C5E51D070B9E}" srcOrd="3" destOrd="0" parTransId="{EF9C80E8-AD8E-48C2-8F77-E142268558CC}" sibTransId="{B00D442B-1865-4CE0-A19F-859EE90473FC}"/>
    <dgm:cxn modelId="{AF2E3332-993C-4570-AC48-558ED657A134}" type="presOf" srcId="{B722FE28-EBD9-4890-AC85-C5E51D070B9E}" destId="{9BC96E20-EA80-4D85-B10B-91F34C538EF9}" srcOrd="1" destOrd="0" presId="urn:microsoft.com/office/officeart/2005/8/layout/venn2"/>
    <dgm:cxn modelId="{D7688650-2C80-4A94-BEEB-95578D29E754}" srcId="{360115D6-483F-42C0-B836-EFFD82554948}" destId="{6D21A119-FA61-49BD-A575-D41C7FF16B98}" srcOrd="1" destOrd="0" parTransId="{247A0DAC-1125-412A-A9A1-AD2293B2A955}" sibTransId="{7AC17D9F-3840-4C7D-8619-06D30F8CC92B}"/>
    <dgm:cxn modelId="{6D4FE875-E86D-4EF7-BFAF-16F3C820AEAE}" srcId="{360115D6-483F-42C0-B836-EFFD82554948}" destId="{DA40C122-0153-43F6-A14A-B3A5376A6D77}" srcOrd="0" destOrd="0" parTransId="{90B63E47-4654-44DC-BE8D-580ED5D291C8}" sibTransId="{DC90A226-DCA0-4A7F-902C-7ACD3BBC15EB}"/>
    <dgm:cxn modelId="{B5162859-F5C7-43DD-98E6-9765121F1DB9}" srcId="{360115D6-483F-42C0-B836-EFFD82554948}" destId="{312D6A28-0114-4F0F-A26F-5189B6B49B9E}" srcOrd="2" destOrd="0" parTransId="{AAFCCB7D-5A84-4E37-8E4B-68DD38278FAE}" sibTransId="{47589AB3-EB28-4F6F-A28C-945FC91E6B2B}"/>
    <dgm:cxn modelId="{667F2D7F-0F3E-40A2-AD93-CF64EC76C64E}" type="presOf" srcId="{6D21A119-FA61-49BD-A575-D41C7FF16B98}" destId="{70D86851-2DE6-4CF8-AB43-4DDFA07FEFF0}" srcOrd="1" destOrd="0" presId="urn:microsoft.com/office/officeart/2005/8/layout/venn2"/>
    <dgm:cxn modelId="{6B846D81-4D8B-4537-8769-FA954D5835DD}" type="presOf" srcId="{DA40C122-0153-43F6-A14A-B3A5376A6D77}" destId="{7F7C0D32-477E-4123-BC6B-CA19ECC1FD98}" srcOrd="1" destOrd="0" presId="urn:microsoft.com/office/officeart/2005/8/layout/venn2"/>
    <dgm:cxn modelId="{BD62FCD1-8F40-4004-BDAB-1003A24A0D08}" type="presOf" srcId="{312D6A28-0114-4F0F-A26F-5189B6B49B9E}" destId="{5BF15058-3C48-47E7-8FBB-CD1F3332AF6C}" srcOrd="0" destOrd="0" presId="urn:microsoft.com/office/officeart/2005/8/layout/venn2"/>
    <dgm:cxn modelId="{F34A9CE2-5256-4A91-9F60-D36F0004D455}" type="presOf" srcId="{312D6A28-0114-4F0F-A26F-5189B6B49B9E}" destId="{1C867D47-1DBA-43D8-AEA4-5C466A07B944}" srcOrd="1" destOrd="0" presId="urn:microsoft.com/office/officeart/2005/8/layout/venn2"/>
    <dgm:cxn modelId="{EB76C4FE-6F9C-4154-A6A2-2DABB9971E26}" type="presOf" srcId="{360115D6-483F-42C0-B836-EFFD82554948}" destId="{86F266FF-12C4-4F9B-9806-0608BC97D63E}" srcOrd="0" destOrd="0" presId="urn:microsoft.com/office/officeart/2005/8/layout/venn2"/>
    <dgm:cxn modelId="{5BB967A7-A124-4DA8-AE8F-69A220F99A07}" type="presParOf" srcId="{86F266FF-12C4-4F9B-9806-0608BC97D63E}" destId="{5ED4E5A8-7413-41EF-9563-294B7ECDA7A7}" srcOrd="0" destOrd="0" presId="urn:microsoft.com/office/officeart/2005/8/layout/venn2"/>
    <dgm:cxn modelId="{3C5888C1-3EC7-4C1D-850A-728CD698E0D2}" type="presParOf" srcId="{5ED4E5A8-7413-41EF-9563-294B7ECDA7A7}" destId="{4E86780C-6A30-4C00-85A5-23FAC0B157E6}" srcOrd="0" destOrd="0" presId="urn:microsoft.com/office/officeart/2005/8/layout/venn2"/>
    <dgm:cxn modelId="{9BB3FEC8-0653-428F-8F91-046FDCE15040}" type="presParOf" srcId="{5ED4E5A8-7413-41EF-9563-294B7ECDA7A7}" destId="{7F7C0D32-477E-4123-BC6B-CA19ECC1FD98}" srcOrd="1" destOrd="0" presId="urn:microsoft.com/office/officeart/2005/8/layout/venn2"/>
    <dgm:cxn modelId="{9CE8E2ED-D9F3-4D72-8681-C6E59338ECEC}" type="presParOf" srcId="{86F266FF-12C4-4F9B-9806-0608BC97D63E}" destId="{33DF63EE-4D04-438C-96D3-863F369C029B}" srcOrd="1" destOrd="0" presId="urn:microsoft.com/office/officeart/2005/8/layout/venn2"/>
    <dgm:cxn modelId="{8540038B-28C4-4CBF-99E6-EA4F9F801106}" type="presParOf" srcId="{33DF63EE-4D04-438C-96D3-863F369C029B}" destId="{5593BD18-6E38-483E-94D8-6F2E2F92DB07}" srcOrd="0" destOrd="0" presId="urn:microsoft.com/office/officeart/2005/8/layout/venn2"/>
    <dgm:cxn modelId="{FB50F03E-4963-40AD-AB47-A14CDD288D07}" type="presParOf" srcId="{33DF63EE-4D04-438C-96D3-863F369C029B}" destId="{70D86851-2DE6-4CF8-AB43-4DDFA07FEFF0}" srcOrd="1" destOrd="0" presId="urn:microsoft.com/office/officeart/2005/8/layout/venn2"/>
    <dgm:cxn modelId="{3FE0F0DC-B1FF-429A-8AA8-74A8044D6B1F}" type="presParOf" srcId="{86F266FF-12C4-4F9B-9806-0608BC97D63E}" destId="{600CD40D-F56F-48CB-8A03-0191CDFA7F5E}" srcOrd="2" destOrd="0" presId="urn:microsoft.com/office/officeart/2005/8/layout/venn2"/>
    <dgm:cxn modelId="{14C47C7C-FF52-484E-A7BF-DB340BE334C8}" type="presParOf" srcId="{600CD40D-F56F-48CB-8A03-0191CDFA7F5E}" destId="{5BF15058-3C48-47E7-8FBB-CD1F3332AF6C}" srcOrd="0" destOrd="0" presId="urn:microsoft.com/office/officeart/2005/8/layout/venn2"/>
    <dgm:cxn modelId="{BD50033F-3B4F-4486-8E49-99F17A165A16}" type="presParOf" srcId="{600CD40D-F56F-48CB-8A03-0191CDFA7F5E}" destId="{1C867D47-1DBA-43D8-AEA4-5C466A07B944}" srcOrd="1" destOrd="0" presId="urn:microsoft.com/office/officeart/2005/8/layout/venn2"/>
    <dgm:cxn modelId="{55D415A5-FD44-47C1-A13F-B5068CD2F05E}" type="presParOf" srcId="{86F266FF-12C4-4F9B-9806-0608BC97D63E}" destId="{0D0C1816-18AA-403C-AF50-0BA8215DB439}" srcOrd="3" destOrd="0" presId="urn:microsoft.com/office/officeart/2005/8/layout/venn2"/>
    <dgm:cxn modelId="{9B948A10-F868-4511-8F4E-F4BEB0141BFD}" type="presParOf" srcId="{0D0C1816-18AA-403C-AF50-0BA8215DB439}" destId="{0FCC988E-FAD8-453E-B5C8-98565EB39010}" srcOrd="0" destOrd="0" presId="urn:microsoft.com/office/officeart/2005/8/layout/venn2"/>
    <dgm:cxn modelId="{7A0D7B7B-B37B-4A53-87C4-6D717B9EA518}" type="presParOf" srcId="{0D0C1816-18AA-403C-AF50-0BA8215DB439}" destId="{9BC96E20-EA80-4D85-B10B-91F34C538EF9}"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CE815-C2F4-4A40-A4C7-A6CC10C408CB}">
      <dsp:nvSpPr>
        <dsp:cNvPr id="0" name=""/>
        <dsp:cNvSpPr/>
      </dsp:nvSpPr>
      <dsp:spPr>
        <a:xfrm>
          <a:off x="494029" y="0"/>
          <a:ext cx="7241540" cy="4525963"/>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00F65D-D4CC-4A6C-A4D6-42B1BFD44CFC}">
      <dsp:nvSpPr>
        <dsp:cNvPr id="0" name=""/>
        <dsp:cNvSpPr/>
      </dsp:nvSpPr>
      <dsp:spPr>
        <a:xfrm>
          <a:off x="1413705" y="3123819"/>
          <a:ext cx="188280" cy="188280"/>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DD4E39-67B5-40F8-A8CC-E924E7C46676}">
      <dsp:nvSpPr>
        <dsp:cNvPr id="0" name=""/>
        <dsp:cNvSpPr/>
      </dsp:nvSpPr>
      <dsp:spPr>
        <a:xfrm>
          <a:off x="1507845"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marL="0" lvl="0" indent="0" algn="l" defTabSz="2667000" rtl="1">
            <a:lnSpc>
              <a:spcPct val="90000"/>
            </a:lnSpc>
            <a:spcBef>
              <a:spcPct val="0"/>
            </a:spcBef>
            <a:spcAft>
              <a:spcPct val="35000"/>
            </a:spcAft>
            <a:buNone/>
          </a:pPr>
          <a:r>
            <a:rPr lang="ar-SA" sz="6000" kern="1200" dirty="0"/>
            <a:t>القياس</a:t>
          </a:r>
        </a:p>
      </dsp:txBody>
      <dsp:txXfrm>
        <a:off x="1507845" y="3217959"/>
        <a:ext cx="1687279" cy="1308003"/>
      </dsp:txXfrm>
    </dsp:sp>
    <dsp:sp modelId="{8062C9F7-D8B4-4B2D-837A-EBE268BC4B05}">
      <dsp:nvSpPr>
        <dsp:cNvPr id="0" name=""/>
        <dsp:cNvSpPr/>
      </dsp:nvSpPr>
      <dsp:spPr>
        <a:xfrm>
          <a:off x="3075638" y="1893662"/>
          <a:ext cx="340352" cy="340352"/>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65C97A-4EF3-45FB-B8C3-C2A537C2D1A0}">
      <dsp:nvSpPr>
        <dsp:cNvPr id="0" name=""/>
        <dsp:cNvSpPr/>
      </dsp:nvSpPr>
      <dsp:spPr>
        <a:xfrm>
          <a:off x="3245815" y="2063839"/>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marL="0" lvl="0" indent="0" algn="l" defTabSz="2667000" rtl="1">
            <a:lnSpc>
              <a:spcPct val="90000"/>
            </a:lnSpc>
            <a:spcBef>
              <a:spcPct val="0"/>
            </a:spcBef>
            <a:spcAft>
              <a:spcPct val="35000"/>
            </a:spcAft>
            <a:buNone/>
          </a:pPr>
          <a:r>
            <a:rPr lang="ar-SA" sz="6000" kern="1200" dirty="0"/>
            <a:t>التقييم</a:t>
          </a:r>
        </a:p>
      </dsp:txBody>
      <dsp:txXfrm>
        <a:off x="3245815" y="2063839"/>
        <a:ext cx="1737969" cy="2462123"/>
      </dsp:txXfrm>
    </dsp:sp>
    <dsp:sp modelId="{F87A2FB9-6CB9-44E6-84F8-04C5B7954A3F}">
      <dsp:nvSpPr>
        <dsp:cNvPr id="0" name=""/>
        <dsp:cNvSpPr/>
      </dsp:nvSpPr>
      <dsp:spPr>
        <a:xfrm>
          <a:off x="5074304" y="1145068"/>
          <a:ext cx="470700" cy="470700"/>
        </a:xfrm>
        <a:prstGeom prst="ellips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D998DA-BADD-4746-9AE0-BC7456AB4BBD}">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marL="0" lvl="0" indent="0" algn="l" defTabSz="2667000" rtl="1">
            <a:lnSpc>
              <a:spcPct val="90000"/>
            </a:lnSpc>
            <a:spcBef>
              <a:spcPct val="0"/>
            </a:spcBef>
            <a:spcAft>
              <a:spcPct val="35000"/>
            </a:spcAft>
            <a:buNone/>
          </a:pPr>
          <a:r>
            <a:rPr lang="ar-SA" sz="6000" kern="1200" dirty="0"/>
            <a:t>التقويم</a:t>
          </a:r>
        </a:p>
      </dsp:txBody>
      <dsp:txXfrm>
        <a:off x="5309654" y="1380418"/>
        <a:ext cx="1737969" cy="3145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65F88-A51D-49F5-BF1D-96A8FCA16458}">
      <dsp:nvSpPr>
        <dsp:cNvPr id="0" name=""/>
        <dsp:cNvSpPr/>
      </dsp:nvSpPr>
      <dsp:spPr>
        <a:xfrm>
          <a:off x="1145634" y="1137"/>
          <a:ext cx="1649536" cy="164953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rtl="1">
            <a:lnSpc>
              <a:spcPct val="90000"/>
            </a:lnSpc>
            <a:spcBef>
              <a:spcPct val="0"/>
            </a:spcBef>
            <a:spcAft>
              <a:spcPct val="35000"/>
            </a:spcAft>
            <a:buNone/>
          </a:pPr>
          <a:r>
            <a:rPr lang="ar-SA" sz="2200" kern="1200" dirty="0"/>
            <a:t>التقييم</a:t>
          </a:r>
        </a:p>
        <a:p>
          <a:pPr marL="0" lvl="0" indent="0" algn="ctr" defTabSz="977900" rtl="1">
            <a:lnSpc>
              <a:spcPct val="90000"/>
            </a:lnSpc>
            <a:spcBef>
              <a:spcPct val="0"/>
            </a:spcBef>
            <a:spcAft>
              <a:spcPct val="35000"/>
            </a:spcAft>
            <a:buNone/>
          </a:pPr>
          <a:r>
            <a:rPr lang="ar-SA" sz="2200" kern="1200" dirty="0"/>
            <a:t>كيفي</a:t>
          </a:r>
        </a:p>
        <a:p>
          <a:pPr marL="0" lvl="0" indent="0" algn="ctr" defTabSz="977900" rtl="1">
            <a:lnSpc>
              <a:spcPct val="90000"/>
            </a:lnSpc>
            <a:spcBef>
              <a:spcPct val="0"/>
            </a:spcBef>
            <a:spcAft>
              <a:spcPct val="35000"/>
            </a:spcAft>
            <a:buNone/>
          </a:pPr>
          <a:endParaRPr lang="ar-SA" sz="2200" kern="1200" dirty="0"/>
        </a:p>
      </dsp:txBody>
      <dsp:txXfrm>
        <a:off x="1387203" y="242706"/>
        <a:ext cx="1166398" cy="1166398"/>
      </dsp:txXfrm>
    </dsp:sp>
    <dsp:sp modelId="{FB30C263-7E30-4931-BE3F-F7599DF8E183}">
      <dsp:nvSpPr>
        <dsp:cNvPr id="0" name=""/>
        <dsp:cNvSpPr/>
      </dsp:nvSpPr>
      <dsp:spPr>
        <a:xfrm>
          <a:off x="1492036" y="1784615"/>
          <a:ext cx="956731" cy="956731"/>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rtl="1">
            <a:lnSpc>
              <a:spcPct val="90000"/>
            </a:lnSpc>
            <a:spcBef>
              <a:spcPct val="0"/>
            </a:spcBef>
            <a:spcAft>
              <a:spcPct val="35000"/>
            </a:spcAft>
            <a:buNone/>
          </a:pPr>
          <a:endParaRPr lang="ar-SA" sz="1700" kern="1200"/>
        </a:p>
      </dsp:txBody>
      <dsp:txXfrm>
        <a:off x="1618851" y="2150469"/>
        <a:ext cx="703101" cy="225023"/>
      </dsp:txXfrm>
    </dsp:sp>
    <dsp:sp modelId="{9C5BEDA7-AF19-4E3C-8912-FA6EDE698612}">
      <dsp:nvSpPr>
        <dsp:cNvPr id="0" name=""/>
        <dsp:cNvSpPr/>
      </dsp:nvSpPr>
      <dsp:spPr>
        <a:xfrm>
          <a:off x="1145634" y="2875289"/>
          <a:ext cx="1649536" cy="1649536"/>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rtl="1">
            <a:lnSpc>
              <a:spcPct val="90000"/>
            </a:lnSpc>
            <a:spcBef>
              <a:spcPct val="0"/>
            </a:spcBef>
            <a:spcAft>
              <a:spcPct val="35000"/>
            </a:spcAft>
            <a:buNone/>
          </a:pPr>
          <a:r>
            <a:rPr lang="ar-SA" sz="2200" kern="1200" dirty="0"/>
            <a:t>القياس</a:t>
          </a:r>
        </a:p>
        <a:p>
          <a:pPr marL="0" lvl="0" indent="0" algn="ctr" defTabSz="977900" rtl="1">
            <a:lnSpc>
              <a:spcPct val="90000"/>
            </a:lnSpc>
            <a:spcBef>
              <a:spcPct val="0"/>
            </a:spcBef>
            <a:spcAft>
              <a:spcPct val="35000"/>
            </a:spcAft>
            <a:buNone/>
          </a:pPr>
          <a:r>
            <a:rPr lang="ar-SA" sz="2200" kern="1200" dirty="0"/>
            <a:t>كمي</a:t>
          </a:r>
        </a:p>
      </dsp:txBody>
      <dsp:txXfrm>
        <a:off x="1387203" y="3116858"/>
        <a:ext cx="1166398" cy="1166398"/>
      </dsp:txXfrm>
    </dsp:sp>
    <dsp:sp modelId="{4F08A9B2-9BE0-4196-90DB-BB203E47EA7C}">
      <dsp:nvSpPr>
        <dsp:cNvPr id="0" name=""/>
        <dsp:cNvSpPr/>
      </dsp:nvSpPr>
      <dsp:spPr>
        <a:xfrm>
          <a:off x="3042601" y="1956167"/>
          <a:ext cx="524552" cy="613627"/>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rtl="1">
            <a:lnSpc>
              <a:spcPct val="90000"/>
            </a:lnSpc>
            <a:spcBef>
              <a:spcPct val="0"/>
            </a:spcBef>
            <a:spcAft>
              <a:spcPct val="35000"/>
            </a:spcAft>
            <a:buNone/>
          </a:pPr>
          <a:endParaRPr lang="ar-SA" sz="1800" kern="1200"/>
        </a:p>
      </dsp:txBody>
      <dsp:txXfrm>
        <a:off x="3042601" y="2078892"/>
        <a:ext cx="367186" cy="368177"/>
      </dsp:txXfrm>
    </dsp:sp>
    <dsp:sp modelId="{90D54346-DD11-4445-9012-0544DD79C218}">
      <dsp:nvSpPr>
        <dsp:cNvPr id="0" name=""/>
        <dsp:cNvSpPr/>
      </dsp:nvSpPr>
      <dsp:spPr>
        <a:xfrm>
          <a:off x="3784892" y="613444"/>
          <a:ext cx="3299073" cy="3299073"/>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rtl="1">
            <a:lnSpc>
              <a:spcPct val="90000"/>
            </a:lnSpc>
            <a:spcBef>
              <a:spcPct val="0"/>
            </a:spcBef>
            <a:spcAft>
              <a:spcPct val="35000"/>
            </a:spcAft>
            <a:buNone/>
          </a:pPr>
          <a:r>
            <a:rPr lang="ar-SA" sz="2700" kern="1200" dirty="0"/>
            <a:t>التقويم</a:t>
          </a:r>
        </a:p>
        <a:p>
          <a:pPr marL="0" lvl="0" indent="0" algn="ctr" defTabSz="1200150" rtl="1">
            <a:lnSpc>
              <a:spcPct val="90000"/>
            </a:lnSpc>
            <a:spcBef>
              <a:spcPct val="0"/>
            </a:spcBef>
            <a:spcAft>
              <a:spcPct val="35000"/>
            </a:spcAft>
            <a:buNone/>
          </a:pPr>
          <a:r>
            <a:rPr lang="ar-SA" sz="2700" kern="1200" dirty="0"/>
            <a:t>تعديل+وقاية+معالجة</a:t>
          </a:r>
        </a:p>
      </dsp:txBody>
      <dsp:txXfrm>
        <a:off x="4268030" y="1096582"/>
        <a:ext cx="2332797" cy="2332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86780C-6A30-4C00-85A5-23FAC0B157E6}">
      <dsp:nvSpPr>
        <dsp:cNvPr id="0" name=""/>
        <dsp:cNvSpPr/>
      </dsp:nvSpPr>
      <dsp:spPr>
        <a:xfrm>
          <a:off x="1851818" y="0"/>
          <a:ext cx="4525963" cy="4525963"/>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rtl="1">
            <a:lnSpc>
              <a:spcPct val="90000"/>
            </a:lnSpc>
            <a:spcBef>
              <a:spcPct val="0"/>
            </a:spcBef>
            <a:spcAft>
              <a:spcPct val="35000"/>
            </a:spcAft>
            <a:buNone/>
          </a:pPr>
          <a:r>
            <a:rPr lang="ar-SA" sz="2200" b="1" kern="1200" dirty="0"/>
            <a:t>النسبة</a:t>
          </a:r>
        </a:p>
      </dsp:txBody>
      <dsp:txXfrm>
        <a:off x="3482070" y="226298"/>
        <a:ext cx="1265459" cy="678894"/>
      </dsp:txXfrm>
    </dsp:sp>
    <dsp:sp modelId="{5593BD18-6E38-483E-94D8-6F2E2F92DB07}">
      <dsp:nvSpPr>
        <dsp:cNvPr id="0" name=""/>
        <dsp:cNvSpPr/>
      </dsp:nvSpPr>
      <dsp:spPr>
        <a:xfrm>
          <a:off x="2304414" y="905192"/>
          <a:ext cx="3620770" cy="3620770"/>
        </a:xfrm>
        <a:prstGeom prst="ellipse">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rtl="1">
            <a:lnSpc>
              <a:spcPct val="90000"/>
            </a:lnSpc>
            <a:spcBef>
              <a:spcPct val="0"/>
            </a:spcBef>
            <a:spcAft>
              <a:spcPct val="35000"/>
            </a:spcAft>
            <a:buNone/>
          </a:pPr>
          <a:r>
            <a:rPr lang="ar-SA" sz="2200" b="1" kern="1200" dirty="0"/>
            <a:t>الفئوي</a:t>
          </a:r>
        </a:p>
      </dsp:txBody>
      <dsp:txXfrm>
        <a:off x="3482070" y="1122438"/>
        <a:ext cx="1265459" cy="651738"/>
      </dsp:txXfrm>
    </dsp:sp>
    <dsp:sp modelId="{5BF15058-3C48-47E7-8FBB-CD1F3332AF6C}">
      <dsp:nvSpPr>
        <dsp:cNvPr id="0" name=""/>
        <dsp:cNvSpPr/>
      </dsp:nvSpPr>
      <dsp:spPr>
        <a:xfrm>
          <a:off x="2757011" y="1810385"/>
          <a:ext cx="2715577" cy="2715577"/>
        </a:xfrm>
        <a:prstGeom prst="ellipse">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rtl="1">
            <a:lnSpc>
              <a:spcPct val="90000"/>
            </a:lnSpc>
            <a:spcBef>
              <a:spcPct val="0"/>
            </a:spcBef>
            <a:spcAft>
              <a:spcPct val="35000"/>
            </a:spcAft>
            <a:buNone/>
          </a:pPr>
          <a:r>
            <a:rPr lang="ar-SA" sz="2200" b="1" kern="1200" dirty="0"/>
            <a:t>الرتبي</a:t>
          </a:r>
        </a:p>
      </dsp:txBody>
      <dsp:txXfrm>
        <a:off x="3482070" y="2014053"/>
        <a:ext cx="1265459" cy="611005"/>
      </dsp:txXfrm>
    </dsp:sp>
    <dsp:sp modelId="{0FCC988E-FAD8-453E-B5C8-98565EB39010}">
      <dsp:nvSpPr>
        <dsp:cNvPr id="0" name=""/>
        <dsp:cNvSpPr/>
      </dsp:nvSpPr>
      <dsp:spPr>
        <a:xfrm>
          <a:off x="3209607" y="2715577"/>
          <a:ext cx="1810385" cy="1810385"/>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rtl="1">
            <a:lnSpc>
              <a:spcPct val="90000"/>
            </a:lnSpc>
            <a:spcBef>
              <a:spcPct val="0"/>
            </a:spcBef>
            <a:spcAft>
              <a:spcPct val="35000"/>
            </a:spcAft>
            <a:buNone/>
          </a:pPr>
          <a:r>
            <a:rPr lang="ar-SA" sz="2200" b="1" kern="1200" dirty="0"/>
            <a:t>الاسمي</a:t>
          </a:r>
        </a:p>
      </dsp:txBody>
      <dsp:txXfrm>
        <a:off x="3474732" y="3168174"/>
        <a:ext cx="1280135" cy="90519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86E4204-2EC9-47EF-95F2-23D517296864}" type="datetimeFigureOut">
              <a:rPr lang="ar-SA" smtClean="0"/>
              <a:pPr/>
              <a:t>10/01/1439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B07556-6304-4AED-B538-2152968C18F9}" type="slidenum">
              <a:rPr lang="ar-SA" smtClean="0"/>
              <a:pPr/>
              <a:t>‹#›</a:t>
            </a:fld>
            <a:endParaRPr lang="ar-SA"/>
          </a:p>
        </p:txBody>
      </p:sp>
    </p:spTree>
    <p:extLst>
      <p:ext uri="{BB962C8B-B14F-4D97-AF65-F5344CB8AC3E}">
        <p14:creationId xmlns:p14="http://schemas.microsoft.com/office/powerpoint/2010/main" val="48756091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77B07556-6304-4AED-B538-2152968C18F9}"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0F72364B-D3F0-478B-B7E2-8ED8C16ACFAB}" type="datetime1">
              <a:rPr lang="ar-SA" smtClean="0"/>
              <a:pPr/>
              <a:t>10/01/1439</a:t>
            </a:fld>
            <a:endParaRPr lang="ar-SA"/>
          </a:p>
        </p:txBody>
      </p:sp>
      <p:sp>
        <p:nvSpPr>
          <p:cNvPr id="5" name="عنصر نائب للتذييل 4"/>
          <p:cNvSpPr>
            <a:spLocks noGrp="1"/>
          </p:cNvSpPr>
          <p:nvPr>
            <p:ph type="ftr" sz="quarter" idx="11"/>
          </p:nvPr>
        </p:nvSpPr>
        <p:spPr/>
        <p:txBody>
          <a:bodyPr/>
          <a:lstStyle/>
          <a:p>
            <a:r>
              <a:rPr lang="ar-SA"/>
              <a:t>أ.ماجدة الشهري</a:t>
            </a:r>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D8E7E791-E39A-40B2-88C4-E5415476F13C}" type="datetime1">
              <a:rPr lang="ar-SA" smtClean="0"/>
              <a:pPr/>
              <a:t>10/01/1439</a:t>
            </a:fld>
            <a:endParaRPr lang="ar-SA"/>
          </a:p>
        </p:txBody>
      </p:sp>
      <p:sp>
        <p:nvSpPr>
          <p:cNvPr id="5" name="عنصر نائب للتذييل 4"/>
          <p:cNvSpPr>
            <a:spLocks noGrp="1"/>
          </p:cNvSpPr>
          <p:nvPr>
            <p:ph type="ftr" sz="quarter" idx="11"/>
          </p:nvPr>
        </p:nvSpPr>
        <p:spPr/>
        <p:txBody>
          <a:bodyPr/>
          <a:lstStyle/>
          <a:p>
            <a:r>
              <a:rPr lang="ar-SA"/>
              <a:t>أ.ماجدة الشهري</a:t>
            </a:r>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A0B7078A-EEC4-4258-8336-58EE9DEC5C8E}" type="datetime1">
              <a:rPr lang="ar-SA" smtClean="0"/>
              <a:pPr/>
              <a:t>10/01/1439</a:t>
            </a:fld>
            <a:endParaRPr lang="ar-SA"/>
          </a:p>
        </p:txBody>
      </p:sp>
      <p:sp>
        <p:nvSpPr>
          <p:cNvPr id="5" name="عنصر نائب للتذييل 4"/>
          <p:cNvSpPr>
            <a:spLocks noGrp="1"/>
          </p:cNvSpPr>
          <p:nvPr>
            <p:ph type="ftr" sz="quarter" idx="11"/>
          </p:nvPr>
        </p:nvSpPr>
        <p:spPr/>
        <p:txBody>
          <a:bodyPr/>
          <a:lstStyle/>
          <a:p>
            <a:r>
              <a:rPr lang="ar-SA"/>
              <a:t>أ.ماجدة الشهري</a:t>
            </a:r>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05A87C7-5529-409D-8742-5975F557F9F6}" type="datetime1">
              <a:rPr lang="ar-SA" smtClean="0"/>
              <a:pPr/>
              <a:t>10/01/1439</a:t>
            </a:fld>
            <a:endParaRPr lang="ar-SA"/>
          </a:p>
        </p:txBody>
      </p:sp>
      <p:sp>
        <p:nvSpPr>
          <p:cNvPr id="5" name="عنصر نائب للتذييل 4"/>
          <p:cNvSpPr>
            <a:spLocks noGrp="1"/>
          </p:cNvSpPr>
          <p:nvPr>
            <p:ph type="ftr" sz="quarter" idx="11"/>
          </p:nvPr>
        </p:nvSpPr>
        <p:spPr/>
        <p:txBody>
          <a:bodyPr/>
          <a:lstStyle/>
          <a:p>
            <a:r>
              <a:rPr lang="ar-SA"/>
              <a:t>أ.ماجدة الشهري</a:t>
            </a:r>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3B202FC9-BF7D-4494-8AB9-B5EB40A08D24}" type="datetime1">
              <a:rPr lang="ar-SA" smtClean="0"/>
              <a:pPr/>
              <a:t>10/01/1439</a:t>
            </a:fld>
            <a:endParaRPr lang="ar-SA"/>
          </a:p>
        </p:txBody>
      </p:sp>
      <p:sp>
        <p:nvSpPr>
          <p:cNvPr id="5" name="عنصر نائب للتذييل 4"/>
          <p:cNvSpPr>
            <a:spLocks noGrp="1"/>
          </p:cNvSpPr>
          <p:nvPr>
            <p:ph type="ftr" sz="quarter" idx="11"/>
          </p:nvPr>
        </p:nvSpPr>
        <p:spPr/>
        <p:txBody>
          <a:bodyPr/>
          <a:lstStyle/>
          <a:p>
            <a:r>
              <a:rPr lang="ar-SA"/>
              <a:t>أ.ماجدة الشهري</a:t>
            </a:r>
          </a:p>
        </p:txBody>
      </p:sp>
      <p:sp>
        <p:nvSpPr>
          <p:cNvPr id="6" name="عنصر نائب لرقم الشريحة 5"/>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4CF2D0E0-94EA-4BA2-AB86-D5A3DFE63079}" type="datetime1">
              <a:rPr lang="ar-SA" smtClean="0"/>
              <a:pPr/>
              <a:t>10/01/1439</a:t>
            </a:fld>
            <a:endParaRPr lang="ar-SA"/>
          </a:p>
        </p:txBody>
      </p:sp>
      <p:sp>
        <p:nvSpPr>
          <p:cNvPr id="6" name="عنصر نائب للتذييل 5"/>
          <p:cNvSpPr>
            <a:spLocks noGrp="1"/>
          </p:cNvSpPr>
          <p:nvPr>
            <p:ph type="ftr" sz="quarter" idx="11"/>
          </p:nvPr>
        </p:nvSpPr>
        <p:spPr/>
        <p:txBody>
          <a:bodyPr/>
          <a:lstStyle/>
          <a:p>
            <a:r>
              <a:rPr lang="ar-SA"/>
              <a:t>أ.ماجدة الشهري</a:t>
            </a:r>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0235B153-3F25-4624-B6DA-9FD14320482A}" type="datetime1">
              <a:rPr lang="ar-SA" smtClean="0"/>
              <a:pPr/>
              <a:t>10/01/1439</a:t>
            </a:fld>
            <a:endParaRPr lang="ar-SA"/>
          </a:p>
        </p:txBody>
      </p:sp>
      <p:sp>
        <p:nvSpPr>
          <p:cNvPr id="8" name="عنصر نائب للتذييل 7"/>
          <p:cNvSpPr>
            <a:spLocks noGrp="1"/>
          </p:cNvSpPr>
          <p:nvPr>
            <p:ph type="ftr" sz="quarter" idx="11"/>
          </p:nvPr>
        </p:nvSpPr>
        <p:spPr/>
        <p:txBody>
          <a:bodyPr/>
          <a:lstStyle/>
          <a:p>
            <a:r>
              <a:rPr lang="ar-SA"/>
              <a:t>أ.ماجدة الشهري</a:t>
            </a:r>
          </a:p>
        </p:txBody>
      </p:sp>
      <p:sp>
        <p:nvSpPr>
          <p:cNvPr id="9" name="عنصر نائب لرقم الشريحة 8"/>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F8E8378C-813A-44CD-BE76-14801022280E}" type="datetime1">
              <a:rPr lang="ar-SA" smtClean="0"/>
              <a:pPr/>
              <a:t>10/01/1439</a:t>
            </a:fld>
            <a:endParaRPr lang="ar-SA"/>
          </a:p>
        </p:txBody>
      </p:sp>
      <p:sp>
        <p:nvSpPr>
          <p:cNvPr id="4" name="عنصر نائب للتذييل 3"/>
          <p:cNvSpPr>
            <a:spLocks noGrp="1"/>
          </p:cNvSpPr>
          <p:nvPr>
            <p:ph type="ftr" sz="quarter" idx="11"/>
          </p:nvPr>
        </p:nvSpPr>
        <p:spPr/>
        <p:txBody>
          <a:bodyPr/>
          <a:lstStyle/>
          <a:p>
            <a:r>
              <a:rPr lang="ar-SA"/>
              <a:t>أ.ماجدة الشهري</a:t>
            </a:r>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2A4F363-17F7-4F25-98B4-1FA877C9ECE8}" type="datetime1">
              <a:rPr lang="ar-SA" smtClean="0"/>
              <a:pPr/>
              <a:t>10/01/1439</a:t>
            </a:fld>
            <a:endParaRPr lang="ar-SA"/>
          </a:p>
        </p:txBody>
      </p:sp>
      <p:sp>
        <p:nvSpPr>
          <p:cNvPr id="3" name="عنصر نائب للتذييل 2"/>
          <p:cNvSpPr>
            <a:spLocks noGrp="1"/>
          </p:cNvSpPr>
          <p:nvPr>
            <p:ph type="ftr" sz="quarter" idx="11"/>
          </p:nvPr>
        </p:nvSpPr>
        <p:spPr/>
        <p:txBody>
          <a:bodyPr/>
          <a:lstStyle/>
          <a:p>
            <a:r>
              <a:rPr lang="ar-SA"/>
              <a:t>أ.ماجدة الشهري</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5EB15BC6-85BF-492D-B215-E1CA9A77ABDD}" type="datetime1">
              <a:rPr lang="ar-SA" smtClean="0"/>
              <a:pPr/>
              <a:t>10/01/1439</a:t>
            </a:fld>
            <a:endParaRPr lang="ar-SA"/>
          </a:p>
        </p:txBody>
      </p:sp>
      <p:sp>
        <p:nvSpPr>
          <p:cNvPr id="6" name="عنصر نائب للتذييل 5"/>
          <p:cNvSpPr>
            <a:spLocks noGrp="1"/>
          </p:cNvSpPr>
          <p:nvPr>
            <p:ph type="ftr" sz="quarter" idx="11"/>
          </p:nvPr>
        </p:nvSpPr>
        <p:spPr/>
        <p:txBody>
          <a:bodyPr/>
          <a:lstStyle/>
          <a:p>
            <a:r>
              <a:rPr lang="ar-SA"/>
              <a:t>أ.ماجدة الشهري</a:t>
            </a:r>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BDB98225-61EC-476D-99C6-3DED028B7F83}" type="datetime1">
              <a:rPr lang="ar-SA" smtClean="0"/>
              <a:pPr/>
              <a:t>10/01/1439</a:t>
            </a:fld>
            <a:endParaRPr lang="ar-SA"/>
          </a:p>
        </p:txBody>
      </p:sp>
      <p:sp>
        <p:nvSpPr>
          <p:cNvPr id="6" name="عنصر نائب للتذييل 5"/>
          <p:cNvSpPr>
            <a:spLocks noGrp="1"/>
          </p:cNvSpPr>
          <p:nvPr>
            <p:ph type="ftr" sz="quarter" idx="11"/>
          </p:nvPr>
        </p:nvSpPr>
        <p:spPr/>
        <p:txBody>
          <a:bodyPr/>
          <a:lstStyle/>
          <a:p>
            <a:r>
              <a:rPr lang="ar-SA"/>
              <a:t>أ.ماجدة الشهري</a:t>
            </a:r>
          </a:p>
        </p:txBody>
      </p:sp>
      <p:sp>
        <p:nvSpPr>
          <p:cNvPr id="7" name="عنصر نائب لرقم الشريحة 6"/>
          <p:cNvSpPr>
            <a:spLocks noGrp="1"/>
          </p:cNvSpPr>
          <p:nvPr>
            <p:ph type="sldNum" sz="quarter" idx="12"/>
          </p:nvPr>
        </p:nvSpPr>
        <p:spPr/>
        <p:txBody>
          <a:bodyPr/>
          <a:lstStyle/>
          <a:p>
            <a:fld id="{3EFF8456-CBBF-477D-B882-06D038A6514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4D4000F-4390-4D79-834F-DAFA19FC2743}" type="datetime1">
              <a:rPr lang="ar-SA" smtClean="0"/>
              <a:pPr/>
              <a:t>10/01/1439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a:t>أ.ماجدة الشهري</a:t>
            </a: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EFF8456-CBBF-477D-B882-06D038A6514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642918"/>
            <a:ext cx="8267728" cy="2857520"/>
          </a:xfrm>
        </p:spPr>
        <p:txBody>
          <a:bodyPr>
            <a:normAutofit/>
          </a:bodyPr>
          <a:lstStyle/>
          <a:p>
            <a:pPr algn="ctr"/>
            <a:r>
              <a:rPr lang="ar-SA" b="1" dirty="0">
                <a:solidFill>
                  <a:schemeClr val="accent2">
                    <a:lumMod val="75000"/>
                  </a:schemeClr>
                </a:solidFill>
              </a:rPr>
              <a:t>المحاضرة (1)</a:t>
            </a:r>
            <a:br>
              <a:rPr lang="ar-SA" b="1" dirty="0">
                <a:solidFill>
                  <a:schemeClr val="accent2">
                    <a:lumMod val="75000"/>
                  </a:schemeClr>
                </a:solidFill>
              </a:rPr>
            </a:br>
            <a:r>
              <a:rPr lang="ar-SA" b="1" dirty="0">
                <a:solidFill>
                  <a:schemeClr val="accent2">
                    <a:lumMod val="75000"/>
                  </a:schemeClr>
                </a:solidFill>
              </a:rPr>
              <a:t>مبادئ أساسية في التقويم التربوي</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a:t>
            </a:fld>
            <a:endParaRPr lang="ar-SA"/>
          </a:p>
        </p:txBody>
      </p:sp>
      <p:pic>
        <p:nvPicPr>
          <p:cNvPr id="6" name="صورة 5" descr="القياس.jpg"/>
          <p:cNvPicPr>
            <a:picLocks noChangeAspect="1"/>
          </p:cNvPicPr>
          <p:nvPr/>
        </p:nvPicPr>
        <p:blipFill>
          <a:blip r:embed="rId3"/>
          <a:stretch>
            <a:fillRect/>
          </a:stretch>
        </p:blipFill>
        <p:spPr>
          <a:xfrm>
            <a:off x="785786" y="2928934"/>
            <a:ext cx="4572000" cy="30353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أنواع القياس</a:t>
            </a:r>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fld id="{3EFF8456-CBBF-477D-B882-06D038A6514D}"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00108"/>
            <a:ext cx="8229600" cy="5126055"/>
          </a:xfrm>
        </p:spPr>
        <p:txBody>
          <a:bodyPr/>
          <a:lstStyle/>
          <a:p>
            <a:pPr>
              <a:buFont typeface="Courier New" pitchFamily="49" charset="0"/>
              <a:buChar char="o"/>
            </a:pPr>
            <a:r>
              <a:rPr lang="ar-SA" sz="2800" b="1" dirty="0">
                <a:solidFill>
                  <a:srgbClr val="0070C0"/>
                </a:solidFill>
              </a:rPr>
              <a:t>القياس الاسمي(التصنيفي): </a:t>
            </a:r>
            <a:r>
              <a:rPr lang="ar-SA" sz="2800" dirty="0"/>
              <a:t>أبسط مستويات القياس، حيث يتم بواسطته تسمية المتغيرات إلى فئات محدده فقط لغرض التصنيف.</a:t>
            </a:r>
          </a:p>
          <a:p>
            <a:pPr>
              <a:buNone/>
            </a:pPr>
            <a:r>
              <a:rPr lang="ar-SA" sz="2800" dirty="0">
                <a:solidFill>
                  <a:srgbClr val="7030A0"/>
                </a:solidFill>
              </a:rPr>
              <a:t>مثال/ الجنس- المهنة - التخصص.</a:t>
            </a:r>
          </a:p>
          <a:p>
            <a:pPr>
              <a:buNone/>
            </a:pPr>
            <a:r>
              <a:rPr lang="ar-SA" sz="2800" dirty="0">
                <a:solidFill>
                  <a:srgbClr val="7030A0"/>
                </a:solidFill>
              </a:rPr>
              <a:t>مثلا/ نرمز للذكور برقم 1- الإناث  رقم2.</a:t>
            </a:r>
          </a:p>
          <a:p>
            <a:pPr>
              <a:buNone/>
            </a:pPr>
            <a:r>
              <a:rPr lang="ar-SA" sz="2800" dirty="0">
                <a:solidFill>
                  <a:srgbClr val="FF0000"/>
                </a:solidFill>
              </a:rPr>
              <a:t>** لا يوجد ترتيب أو أفضلية**</a:t>
            </a:r>
            <a:r>
              <a:rPr lang="ar-SA" sz="2800" dirty="0"/>
              <a:t>.</a:t>
            </a:r>
          </a:p>
          <a:p>
            <a:pPr>
              <a:buFont typeface="Courier New" pitchFamily="49" charset="0"/>
              <a:buChar char="o"/>
            </a:pPr>
            <a:r>
              <a:rPr lang="ar-SA" b="1" dirty="0">
                <a:solidFill>
                  <a:srgbClr val="0070C0"/>
                </a:solidFill>
              </a:rPr>
              <a:t>القياس الرتبي: </a:t>
            </a:r>
            <a:r>
              <a:rPr lang="ar-SA" sz="2800" dirty="0"/>
              <a:t>هو المقياس الذي يمكننا </a:t>
            </a:r>
            <a:r>
              <a:rPr lang="ar-SA" sz="2800" u="sng" dirty="0"/>
              <a:t>تصنيف</a:t>
            </a:r>
            <a:r>
              <a:rPr lang="ar-SA" sz="2800" dirty="0"/>
              <a:t> و</a:t>
            </a:r>
            <a:r>
              <a:rPr lang="ar-SA" sz="2800" u="sng" dirty="0"/>
              <a:t>ترتيب</a:t>
            </a:r>
            <a:r>
              <a:rPr lang="ar-SA" sz="2800" dirty="0"/>
              <a:t> أفراد المجموعة تنازلياً أو تصاعدياً حسب درجة امتلاكهم للصفة.</a:t>
            </a:r>
          </a:p>
          <a:p>
            <a:pPr>
              <a:buFont typeface="Courier New" pitchFamily="49" charset="0"/>
              <a:buChar char="o"/>
            </a:pPr>
            <a:r>
              <a:rPr lang="ar-SA" sz="2800" dirty="0">
                <a:solidFill>
                  <a:srgbClr val="7030A0"/>
                </a:solidFill>
              </a:rPr>
              <a:t>مثال/ ممتاز-جيد جداً- جيد- مقبول- ضعيف.</a:t>
            </a:r>
          </a:p>
          <a:p>
            <a:pPr>
              <a:buFont typeface="Courier New" pitchFamily="49" charset="0"/>
              <a:buChar char="o"/>
            </a:pPr>
            <a:r>
              <a:rPr lang="ar-SA" sz="2800" dirty="0">
                <a:solidFill>
                  <a:srgbClr val="7030A0"/>
                </a:solidFill>
              </a:rPr>
              <a:t>الأول – الثاني - الثالث</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lnSpcReduction="10000"/>
          </a:bodyPr>
          <a:lstStyle/>
          <a:p>
            <a:r>
              <a:rPr lang="ar-SA" sz="2800" b="1" dirty="0">
                <a:solidFill>
                  <a:srgbClr val="0070C0"/>
                </a:solidFill>
              </a:rPr>
              <a:t>المقياس الفئوي (الفترات): </a:t>
            </a:r>
            <a:r>
              <a:rPr lang="ar-SA" sz="2600" dirty="0"/>
              <a:t>مقياس أرقى من المقياس الرتبي ولكن الأرقام تحتمل معنى كمي.</a:t>
            </a:r>
          </a:p>
          <a:p>
            <a:r>
              <a:rPr lang="ar-SA" sz="2600" dirty="0">
                <a:solidFill>
                  <a:schemeClr val="accent2">
                    <a:lumMod val="75000"/>
                  </a:schemeClr>
                </a:solidFill>
              </a:rPr>
              <a:t>إذا كانت علامات الطلاب تتوزع من الصفر إلى </a:t>
            </a:r>
            <a:r>
              <a:rPr lang="ar-SA" sz="2600" dirty="0" err="1">
                <a:solidFill>
                  <a:schemeClr val="accent2">
                    <a:lumMod val="75000"/>
                  </a:schemeClr>
                </a:solidFill>
              </a:rPr>
              <a:t>المئة</a:t>
            </a:r>
            <a:endParaRPr lang="ar-SA" sz="2600" dirty="0">
              <a:solidFill>
                <a:schemeClr val="accent2">
                  <a:lumMod val="75000"/>
                </a:schemeClr>
              </a:solidFill>
            </a:endParaRPr>
          </a:p>
          <a:p>
            <a:pPr>
              <a:buNone/>
            </a:pPr>
            <a:r>
              <a:rPr lang="ar-SA" sz="2600" dirty="0">
                <a:solidFill>
                  <a:schemeClr val="accent2">
                    <a:lumMod val="75000"/>
                  </a:schemeClr>
                </a:solidFill>
              </a:rPr>
              <a:t>(صفر- 5-10-15-20-25-............-100).</a:t>
            </a:r>
          </a:p>
          <a:p>
            <a:pPr>
              <a:buFontTx/>
              <a:buChar char="-"/>
            </a:pPr>
            <a:r>
              <a:rPr lang="ar-SA" sz="2600" dirty="0">
                <a:solidFill>
                  <a:schemeClr val="accent2">
                    <a:lumMod val="75000"/>
                  </a:schemeClr>
                </a:solidFill>
              </a:rPr>
              <a:t>فإن: الطلبة يختلفون في تحصيلهم ....(يوفره الاسمي)</a:t>
            </a:r>
          </a:p>
          <a:p>
            <a:pPr>
              <a:buFontTx/>
              <a:buChar char="-"/>
            </a:pPr>
            <a:r>
              <a:rPr lang="ar-SA" sz="2600" dirty="0">
                <a:solidFill>
                  <a:schemeClr val="accent2">
                    <a:lumMod val="75000"/>
                  </a:schemeClr>
                </a:solidFill>
              </a:rPr>
              <a:t> رتبة الطالب الذي علامته 65 أعلى من رتبة الطالب الذي رتبته 60 ( هذا يوفره </a:t>
            </a:r>
            <a:r>
              <a:rPr lang="ar-SA" sz="2600" dirty="0" err="1">
                <a:solidFill>
                  <a:schemeClr val="accent2">
                    <a:lumMod val="75000"/>
                  </a:schemeClr>
                </a:solidFill>
              </a:rPr>
              <a:t>الرتبي</a:t>
            </a:r>
            <a:r>
              <a:rPr lang="ar-SA" sz="2600" dirty="0">
                <a:solidFill>
                  <a:schemeClr val="accent2">
                    <a:lumMod val="75000"/>
                  </a:schemeClr>
                </a:solidFill>
              </a:rPr>
              <a:t>)</a:t>
            </a:r>
          </a:p>
          <a:p>
            <a:pPr>
              <a:buFontTx/>
              <a:buChar char="-"/>
            </a:pPr>
            <a:r>
              <a:rPr lang="ar-SA" sz="2600" dirty="0">
                <a:solidFill>
                  <a:schemeClr val="accent2">
                    <a:lumMod val="75000"/>
                  </a:schemeClr>
                </a:solidFill>
              </a:rPr>
              <a:t> الطالب الذي علامته 60 أعلى بعشر نقاط (وحدتين) من الطالب الذي درجته 50.</a:t>
            </a:r>
          </a:p>
          <a:p>
            <a:pPr>
              <a:buFontTx/>
              <a:buChar char="-"/>
            </a:pPr>
            <a:r>
              <a:rPr lang="ar-SA" sz="2600" b="1" dirty="0">
                <a:solidFill>
                  <a:srgbClr val="7030A0"/>
                </a:solidFill>
              </a:rPr>
              <a:t>إذن الفئات متساوية وهذا ما يوفره المقياس الفئوي.</a:t>
            </a:r>
          </a:p>
          <a:p>
            <a:pPr>
              <a:buFont typeface="Arial" pitchFamily="34" charset="0"/>
              <a:buChar char="•"/>
            </a:pPr>
            <a:r>
              <a:rPr lang="ar-SA" sz="2600" dirty="0">
                <a:solidFill>
                  <a:srgbClr val="C00000"/>
                </a:solidFill>
              </a:rPr>
              <a:t>الصفر هنا (افتراضي) أي أننا لا نستطيع القول أن الطالب مثلا الحاصل على درجة صفر في الاختبار بأنه لا يملك أي معلومة للمقرر!!!</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1142984"/>
            <a:ext cx="8229600" cy="4525963"/>
          </a:xfrm>
        </p:spPr>
        <p:txBody>
          <a:bodyPr/>
          <a:lstStyle/>
          <a:p>
            <a:r>
              <a:rPr lang="ar-SA" b="1" dirty="0">
                <a:solidFill>
                  <a:schemeClr val="accent1">
                    <a:lumMod val="75000"/>
                  </a:schemeClr>
                </a:solidFill>
              </a:rPr>
              <a:t>قياس النسبة: </a:t>
            </a:r>
            <a:r>
              <a:rPr lang="ar-SA" sz="2800" dirty="0"/>
              <a:t>يملك هذا المقياس نفس خصائص المقياس الفئوي باختلاف وجود الصفر المطلق.</a:t>
            </a:r>
          </a:p>
          <a:p>
            <a:pPr>
              <a:buNone/>
            </a:pPr>
            <a:r>
              <a:rPr lang="ar-SA" sz="2800" dirty="0"/>
              <a:t>بحيث أننا نستطيع أن نجزم بإنعدام الصفة عند الحصول على درجة الصفر.</a:t>
            </a:r>
          </a:p>
          <a:p>
            <a:pPr>
              <a:buNone/>
            </a:pPr>
            <a:r>
              <a:rPr lang="ar-SA" sz="2800" dirty="0"/>
              <a:t>ويستخدم عادة هذا المقياس في المجال العلمي :كدرجات الحرارة – الكتلة - الوزن ......</a:t>
            </a:r>
          </a:p>
          <a:p>
            <a:pPr>
              <a:buNone/>
            </a:pPr>
            <a:endParaRPr lang="ar-SA" sz="2800"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rgbClr val="C00000"/>
                </a:solidFill>
              </a:rPr>
              <a:t>مجالات القياس</a:t>
            </a:r>
          </a:p>
        </p:txBody>
      </p:sp>
      <p:sp>
        <p:nvSpPr>
          <p:cNvPr id="3" name="عنصر نائب للمحتوى 2"/>
          <p:cNvSpPr>
            <a:spLocks noGrp="1"/>
          </p:cNvSpPr>
          <p:nvPr>
            <p:ph idx="1"/>
          </p:nvPr>
        </p:nvSpPr>
        <p:spPr/>
        <p:txBody>
          <a:bodyPr>
            <a:normAutofit lnSpcReduction="10000"/>
          </a:bodyPr>
          <a:lstStyle/>
          <a:p>
            <a:r>
              <a:rPr lang="ar-SA" dirty="0">
                <a:solidFill>
                  <a:srgbClr val="00B050"/>
                </a:solidFill>
              </a:rPr>
              <a:t>القياس التربوي: </a:t>
            </a:r>
            <a:r>
              <a:rPr lang="ar-SA" dirty="0"/>
              <a:t>يتعامل على الأغلب مع التحصيل بصفة رئيسية.</a:t>
            </a:r>
            <a:endParaRPr lang="en-US" dirty="0"/>
          </a:p>
          <a:p>
            <a:r>
              <a:rPr lang="ar-SA" dirty="0">
                <a:solidFill>
                  <a:srgbClr val="00B050"/>
                </a:solidFill>
              </a:rPr>
              <a:t>القياس النفسي: </a:t>
            </a:r>
            <a:r>
              <a:rPr lang="ar-SA" dirty="0"/>
              <a:t>هناك سمات  أخرى لا يستطيع المعلم إهمالها أو فصلها عن سمة التحصيل مثل القلق والذكاء أو السمات الشخصية التي تتعلق بالقيم والميول والاتجاهات.</a:t>
            </a:r>
            <a:endParaRPr lang="en-US" dirty="0"/>
          </a:p>
          <a:p>
            <a:r>
              <a:rPr lang="ar-SA" dirty="0">
                <a:solidFill>
                  <a:srgbClr val="00B050"/>
                </a:solidFill>
              </a:rPr>
              <a:t>القياس الفيزيائي</a:t>
            </a:r>
            <a:r>
              <a:rPr lang="ar-SA" dirty="0"/>
              <a:t>:التعامل مع سمات من نوع آخر مثل الطول، الوزن، القدرة السمعية ، القدرة البصرية.</a:t>
            </a:r>
            <a:endParaRPr lang="en-US" dirty="0"/>
          </a:p>
          <a:p>
            <a:r>
              <a:rPr lang="ar-SA" b="1" dirty="0">
                <a:solidFill>
                  <a:srgbClr val="00B050"/>
                </a:solidFill>
              </a:rPr>
              <a:t>القياس الصفي: </a:t>
            </a:r>
            <a:r>
              <a:rPr lang="ar-SA" dirty="0"/>
              <a:t>هو محور حديثنا هنا فهو قياس نفسي – تربوي بالدرجة الأولى. </a:t>
            </a:r>
            <a:endParaRPr lang="en-US" dirty="0"/>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a:solidFill>
                  <a:schemeClr val="accent4"/>
                </a:solidFill>
              </a:rPr>
              <a:t>القياس الصفي</a:t>
            </a:r>
          </a:p>
        </p:txBody>
      </p:sp>
      <p:sp>
        <p:nvSpPr>
          <p:cNvPr id="3" name="عنصر نائب للمحتوى 2"/>
          <p:cNvSpPr>
            <a:spLocks noGrp="1"/>
          </p:cNvSpPr>
          <p:nvPr>
            <p:ph idx="1"/>
          </p:nvPr>
        </p:nvSpPr>
        <p:spPr/>
        <p:txBody>
          <a:bodyPr/>
          <a:lstStyle/>
          <a:p>
            <a:r>
              <a:rPr lang="ar-SA" dirty="0">
                <a:solidFill>
                  <a:schemeClr val="accent2"/>
                </a:solidFill>
              </a:rPr>
              <a:t>هو مجموعة من الإجراءات التي يتم بواسطتها التعبير عن سلوك الطالب بأعداد أو رموز وفق قواعد محددة.</a:t>
            </a:r>
          </a:p>
          <a:p>
            <a:r>
              <a:rPr lang="ar-SA" dirty="0">
                <a:solidFill>
                  <a:schemeClr val="accent5">
                    <a:lumMod val="75000"/>
                  </a:schemeClr>
                </a:solidFill>
              </a:rPr>
              <a:t>يتم قياس الخصائص والسمات عن طريق السلوك الظاهر.</a:t>
            </a:r>
          </a:p>
          <a:p>
            <a:r>
              <a:rPr lang="ar-SA" dirty="0">
                <a:solidFill>
                  <a:schemeClr val="accent5">
                    <a:lumMod val="75000"/>
                  </a:schemeClr>
                </a:solidFill>
              </a:rPr>
              <a:t>السمة: مجموعة من السلوكيات المترابطة التي تميل للحدوث مع بعضها.</a:t>
            </a:r>
          </a:p>
          <a:p>
            <a:r>
              <a:rPr lang="ar-SA" dirty="0" err="1">
                <a:solidFill>
                  <a:srgbClr val="FF0000"/>
                </a:solidFill>
              </a:rPr>
              <a:t>انستازي</a:t>
            </a:r>
            <a:r>
              <a:rPr lang="ar-SA" dirty="0">
                <a:solidFill>
                  <a:srgbClr val="FF0000"/>
                </a:solidFill>
              </a:rPr>
              <a:t> تقول/ </a:t>
            </a:r>
            <a:r>
              <a:rPr lang="ar-SA" dirty="0"/>
              <a:t>تختلف درجة امتلاك الشخص للسمة عن سمة أخرى، أيضاً تختلف درجة امتلاك السمة نفسها من شخص لآخر.</a:t>
            </a:r>
          </a:p>
          <a:p>
            <a:pPr>
              <a:buNone/>
            </a:pP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74638"/>
            <a:ext cx="8362216" cy="1296974"/>
          </a:xfrm>
        </p:spPr>
        <p:txBody>
          <a:bodyPr>
            <a:noAutofit/>
          </a:bodyPr>
          <a:lstStyle/>
          <a:p>
            <a:pPr algn="ctr"/>
            <a:r>
              <a:rPr lang="ar-SA" sz="2800" b="1" dirty="0">
                <a:solidFill>
                  <a:srgbClr val="C00000"/>
                </a:solidFill>
              </a:rPr>
              <a:t>خصائص القياس الصفي“التربوي-النفسي“</a:t>
            </a:r>
            <a:br>
              <a:rPr lang="ar-SA" sz="2800" b="1" dirty="0">
                <a:solidFill>
                  <a:srgbClr val="C00000"/>
                </a:solidFill>
              </a:rPr>
            </a:br>
            <a:r>
              <a:rPr lang="ar-SA" sz="2800" b="1" dirty="0">
                <a:solidFill>
                  <a:srgbClr val="C00000"/>
                </a:solidFill>
              </a:rPr>
              <a:t>للسمات التي ترتبط مع العمليات العقلية ”التحصيل“-الاتجاهات-الميول</a:t>
            </a:r>
          </a:p>
        </p:txBody>
      </p:sp>
      <p:sp>
        <p:nvSpPr>
          <p:cNvPr id="3" name="عنصر نائب للمحتوى 2"/>
          <p:cNvSpPr>
            <a:spLocks noGrp="1"/>
          </p:cNvSpPr>
          <p:nvPr>
            <p:ph idx="1"/>
          </p:nvPr>
        </p:nvSpPr>
        <p:spPr>
          <a:xfrm>
            <a:off x="357158" y="1785926"/>
            <a:ext cx="8576530" cy="4462474"/>
          </a:xfrm>
        </p:spPr>
        <p:txBody>
          <a:bodyPr>
            <a:normAutofit fontScale="92500" lnSpcReduction="10000"/>
          </a:bodyPr>
          <a:lstStyle/>
          <a:p>
            <a:pPr marL="596646" indent="-514350">
              <a:buFont typeface="+mj-lt"/>
              <a:buAutoNum type="arabicPeriod"/>
            </a:pPr>
            <a:r>
              <a:rPr lang="ar-SA" sz="2800" b="1" dirty="0">
                <a:solidFill>
                  <a:srgbClr val="00B050"/>
                </a:solidFill>
              </a:rPr>
              <a:t>غير مباشر</a:t>
            </a:r>
            <a:r>
              <a:rPr lang="ar-SA" sz="2800" dirty="0">
                <a:solidFill>
                  <a:schemeClr val="tx2"/>
                </a:solidFill>
              </a:rPr>
              <a:t>: </a:t>
            </a:r>
            <a:r>
              <a:rPr lang="ar-SA" sz="2800" dirty="0"/>
              <a:t>مقدار ما يمتلكه الشخص من السمة يقدر من خلال مؤشرات ذات علاقة بالسمة نفسها أي نستدل عليها من خلال السلوك الظاهري.</a:t>
            </a:r>
          </a:p>
          <a:p>
            <a:pPr marL="596646" indent="-514350">
              <a:buNone/>
            </a:pPr>
            <a:r>
              <a:rPr lang="ar-SA" sz="2400" dirty="0">
                <a:solidFill>
                  <a:srgbClr val="002060"/>
                </a:solidFill>
              </a:rPr>
              <a:t>مثلاً : الذكاء نستدل عليه من خلال مؤشرات معينة، الإجابة على الاختبارات، سرعه البديهة، الفضول...</a:t>
            </a:r>
          </a:p>
          <a:p>
            <a:pPr marL="596646" indent="-514350">
              <a:buFont typeface="+mj-lt"/>
              <a:buAutoNum type="arabicPeriod"/>
            </a:pPr>
            <a:r>
              <a:rPr lang="ar-SA" sz="2800" b="1" dirty="0">
                <a:solidFill>
                  <a:srgbClr val="00B050"/>
                </a:solidFill>
              </a:rPr>
              <a:t>غير تام: </a:t>
            </a:r>
            <a:r>
              <a:rPr lang="ar-SA" sz="2800" dirty="0"/>
              <a:t>الظاهر من السلوك للسمة هو عبارة عن مجموعة جزئية فقط من المجموعة الكلية المكونة للسمة.</a:t>
            </a:r>
          </a:p>
          <a:p>
            <a:pPr marL="596646" indent="-514350">
              <a:buNone/>
            </a:pPr>
            <a:endParaRPr lang="ar-SA" sz="2800" dirty="0"/>
          </a:p>
          <a:p>
            <a:pPr marL="596646" indent="-514350">
              <a:buFont typeface="+mj-lt"/>
              <a:buAutoNum type="arabicPeriod"/>
            </a:pPr>
            <a:r>
              <a:rPr lang="ar-SA" sz="2800" b="1" dirty="0">
                <a:solidFill>
                  <a:srgbClr val="00B050"/>
                </a:solidFill>
              </a:rPr>
              <a:t>نسبي:</a:t>
            </a:r>
            <a:r>
              <a:rPr lang="ar-SA" sz="2800" dirty="0">
                <a:solidFill>
                  <a:schemeClr val="tx2"/>
                </a:solidFill>
              </a:rPr>
              <a:t> </a:t>
            </a:r>
            <a:r>
              <a:rPr lang="ar-SA" sz="2800" dirty="0"/>
              <a:t>الدرجة التي يحصل عليها الطالب على مثير أو اختبار ليس لها معنى إلا إذا قورنت بدرجات الطلاب الآخرين (مجموعته المعيارية)</a:t>
            </a:r>
          </a:p>
          <a:p>
            <a:pPr marL="596646" indent="-514350">
              <a:buNone/>
            </a:pPr>
            <a:r>
              <a:rPr lang="ar-SA" sz="2800" dirty="0">
                <a:solidFill>
                  <a:schemeClr val="accent1">
                    <a:lumMod val="75000"/>
                  </a:schemeClr>
                </a:solidFill>
              </a:rPr>
              <a:t>لو حصل الطالب على درجة 25 يجب أن أقرنها بدرجات زملاؤه ربما يكون من أعلى الدرجات أو أدناها .</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solidFill>
                  <a:schemeClr val="accent2"/>
                </a:solidFill>
              </a:rPr>
              <a:t>المبادئ العامة في التقويم والمشكلات المرتبطة </a:t>
            </a:r>
            <a:r>
              <a:rPr lang="ar-SA" sz="3600" b="1" dirty="0" err="1">
                <a:solidFill>
                  <a:schemeClr val="accent2"/>
                </a:solidFill>
              </a:rPr>
              <a:t>بها</a:t>
            </a:r>
            <a:r>
              <a:rPr lang="ar-SA" sz="3600" b="1" dirty="0">
                <a:solidFill>
                  <a:schemeClr val="accent2"/>
                </a:solidFill>
              </a:rPr>
              <a:t>:</a:t>
            </a:r>
          </a:p>
        </p:txBody>
      </p:sp>
      <p:sp>
        <p:nvSpPr>
          <p:cNvPr id="3" name="عنصر نائب للمحتوى 2"/>
          <p:cNvSpPr>
            <a:spLocks noGrp="1"/>
          </p:cNvSpPr>
          <p:nvPr>
            <p:ph idx="1"/>
          </p:nvPr>
        </p:nvSpPr>
        <p:spPr/>
        <p:txBody>
          <a:bodyPr>
            <a:normAutofit fontScale="85000" lnSpcReduction="20000"/>
          </a:bodyPr>
          <a:lstStyle/>
          <a:p>
            <a:pPr>
              <a:buFont typeface="Wingdings" pitchFamily="2" charset="2"/>
              <a:buChar char="ü"/>
            </a:pPr>
            <a:r>
              <a:rPr lang="ar-SA" sz="3100" dirty="0"/>
              <a:t>ضرورة تحديد الغرض من التقويم.</a:t>
            </a:r>
          </a:p>
          <a:p>
            <a:pPr>
              <a:buFont typeface="Wingdings" pitchFamily="2" charset="2"/>
              <a:buChar char="ü"/>
            </a:pPr>
            <a:r>
              <a:rPr lang="ar-SA" sz="3100" dirty="0"/>
              <a:t>الاهتمام باختيار وتطوير أدوات القياس المناسبة للقياس.</a:t>
            </a:r>
          </a:p>
          <a:p>
            <a:pPr>
              <a:buFont typeface="Wingdings" pitchFamily="2" charset="2"/>
              <a:buChar char="ü"/>
            </a:pPr>
            <a:r>
              <a:rPr lang="ar-SA" sz="3100" dirty="0"/>
              <a:t>الوعي بخصائص عملية التقويم وهي:الشمولية والاستمرارية والتوازن.</a:t>
            </a:r>
          </a:p>
          <a:p>
            <a:pPr>
              <a:buNone/>
            </a:pPr>
            <a:r>
              <a:rPr lang="ar-SA" sz="3100" dirty="0">
                <a:solidFill>
                  <a:srgbClr val="0070C0"/>
                </a:solidFill>
              </a:rPr>
              <a:t>حيث أن الشمولية تتطلب :التنويع في أدوات القياس والتقويم لجمع المعلومات الضرورية.</a:t>
            </a:r>
          </a:p>
          <a:p>
            <a:pPr>
              <a:buNone/>
            </a:pPr>
            <a:r>
              <a:rPr lang="ar-SA" sz="3100" dirty="0">
                <a:solidFill>
                  <a:srgbClr val="0070C0"/>
                </a:solidFill>
              </a:rPr>
              <a:t>الاستمرارية : عملية التقويم لا تتوقف.</a:t>
            </a:r>
          </a:p>
          <a:p>
            <a:pPr>
              <a:buNone/>
            </a:pPr>
            <a:r>
              <a:rPr lang="ar-SA" sz="3100" dirty="0">
                <a:solidFill>
                  <a:srgbClr val="0070C0"/>
                </a:solidFill>
              </a:rPr>
              <a:t>التوازن في الاهتمام بجانب تحصيل الطالب وجوانب شخصيته وربما </a:t>
            </a:r>
            <a:r>
              <a:rPr lang="ar-SA" sz="3100" dirty="0" err="1">
                <a:solidFill>
                  <a:srgbClr val="0070C0"/>
                </a:solidFill>
              </a:rPr>
              <a:t>لايكفي</a:t>
            </a:r>
            <a:r>
              <a:rPr lang="ar-SA" sz="3100" dirty="0">
                <a:solidFill>
                  <a:srgbClr val="0070C0"/>
                </a:solidFill>
              </a:rPr>
              <a:t> جهد المعلم وحده </a:t>
            </a:r>
            <a:r>
              <a:rPr lang="ar-SA" sz="3100" dirty="0" err="1">
                <a:solidFill>
                  <a:srgbClr val="0070C0"/>
                </a:solidFill>
              </a:rPr>
              <a:t>وانما</a:t>
            </a:r>
            <a:r>
              <a:rPr lang="ar-SA" sz="3100" dirty="0">
                <a:solidFill>
                  <a:srgbClr val="0070C0"/>
                </a:solidFill>
              </a:rPr>
              <a:t> فريق متكامل .</a:t>
            </a:r>
          </a:p>
          <a:p>
            <a:pPr>
              <a:buFont typeface="Wingdings" pitchFamily="2" charset="2"/>
              <a:buChar char="ü"/>
            </a:pPr>
            <a:r>
              <a:rPr lang="ar-SA" sz="3100" dirty="0"/>
              <a:t>التأكد من أهمية البرنامج المقوم ووضوح خطة التقويم والالتزام بأخلاقيات عملية التقويم.</a:t>
            </a:r>
          </a:p>
          <a:p>
            <a:pPr>
              <a:buFont typeface="Wingdings" pitchFamily="2" charset="2"/>
              <a:buChar char="ü"/>
            </a:pPr>
            <a:r>
              <a:rPr lang="ar-SA" sz="3100" dirty="0"/>
              <a:t>ضرورة الوعي بمصادر </a:t>
            </a:r>
            <a:r>
              <a:rPr lang="ar-SA" sz="3100" dirty="0">
                <a:solidFill>
                  <a:srgbClr val="C00000"/>
                </a:solidFill>
              </a:rPr>
              <a:t>الخطأ المحتملة </a:t>
            </a:r>
            <a:r>
              <a:rPr lang="ar-SA" sz="3100" dirty="0"/>
              <a:t>في عملية التقويم والتي تعتمد على أدوات التقويم، وهي:</a:t>
            </a:r>
          </a:p>
          <a:p>
            <a:pPr>
              <a:buNone/>
            </a:pPr>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800" b="1" u="sng" dirty="0">
                <a:solidFill>
                  <a:srgbClr val="7030A0"/>
                </a:solidFill>
              </a:rPr>
              <a:t>الأخطاء المحتملة في عملية التقويم</a:t>
            </a:r>
          </a:p>
        </p:txBody>
      </p:sp>
      <p:sp>
        <p:nvSpPr>
          <p:cNvPr id="3" name="عنصر نائب للمحتوى 2"/>
          <p:cNvSpPr>
            <a:spLocks noGrp="1"/>
          </p:cNvSpPr>
          <p:nvPr>
            <p:ph idx="1"/>
          </p:nvPr>
        </p:nvSpPr>
        <p:spPr>
          <a:xfrm>
            <a:off x="428596" y="1357298"/>
            <a:ext cx="8229600" cy="5072098"/>
          </a:xfrm>
        </p:spPr>
        <p:txBody>
          <a:bodyPr>
            <a:noAutofit/>
          </a:bodyPr>
          <a:lstStyle/>
          <a:p>
            <a:pPr marL="596646" indent="-514350">
              <a:buFont typeface="+mj-cs"/>
              <a:buAutoNum type="arabic1Minus"/>
            </a:pPr>
            <a:r>
              <a:rPr lang="ar-SA" sz="2800" dirty="0">
                <a:solidFill>
                  <a:srgbClr val="C00000"/>
                </a:solidFill>
              </a:rPr>
              <a:t>الخطأ العيني: </a:t>
            </a:r>
            <a:r>
              <a:rPr lang="ar-SA" sz="2800" dirty="0"/>
              <a:t>الخطأ الناتج من عدم تمثيل عينة الأسئلة في الاختبار أو أداة القياس للسمة التي نقيسها.</a:t>
            </a:r>
          </a:p>
          <a:p>
            <a:pPr marL="596646" indent="-514350">
              <a:buNone/>
            </a:pPr>
            <a:endParaRPr lang="ar-SA" sz="2800" dirty="0"/>
          </a:p>
          <a:p>
            <a:pPr marL="596646" indent="-514350">
              <a:buFont typeface="+mj-cs"/>
              <a:buAutoNum type="arabic1Minus"/>
            </a:pPr>
            <a:r>
              <a:rPr lang="ar-SA" sz="2800" dirty="0">
                <a:solidFill>
                  <a:srgbClr val="C00000"/>
                </a:solidFill>
              </a:rPr>
              <a:t>خطأ التخمين والتورية: </a:t>
            </a:r>
            <a:r>
              <a:rPr lang="ar-SA" sz="2800" dirty="0"/>
              <a:t>التخمين في الإجابة على الأسئلة الموضوعية، التورية في الإجابة على الأسئلة المقالية.</a:t>
            </a:r>
          </a:p>
          <a:p>
            <a:pPr marL="596646" indent="-514350">
              <a:buNone/>
            </a:pPr>
            <a:endParaRPr lang="ar-SA" sz="2800" dirty="0"/>
          </a:p>
          <a:p>
            <a:pPr marL="596646" indent="-514350">
              <a:buFont typeface="+mj-cs"/>
              <a:buAutoNum type="arabic1Minus"/>
            </a:pPr>
            <a:r>
              <a:rPr lang="ar-SA" sz="2800" dirty="0">
                <a:solidFill>
                  <a:srgbClr val="C00000"/>
                </a:solidFill>
              </a:rPr>
              <a:t>أخطاء التحيز الشخصي وأثر الهالة: </a:t>
            </a:r>
            <a:r>
              <a:rPr lang="ar-SA" sz="2800" dirty="0"/>
              <a:t>عند ما يكون المعلم مثلا خلفيه معينة  (إيجابية – سلبية) عن الطالب ويقيم أداءه على أساس تلك الصورة السابقة.</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596646" indent="-514350">
              <a:buAutoNum type="arabic1Minus" startAt="8"/>
            </a:pPr>
            <a:r>
              <a:rPr lang="ar-SA" sz="2800" dirty="0">
                <a:solidFill>
                  <a:srgbClr val="C00000"/>
                </a:solidFill>
              </a:rPr>
              <a:t>أخطاء التزييف والرغبة الاجتماعية:</a:t>
            </a:r>
            <a:r>
              <a:rPr lang="ar-SA" sz="2800" dirty="0"/>
              <a:t>يزيف إجابته عن نفسه حتى يصبح بصورة إيجابية وأحيانا بصورة سلبية على حسب الموقف.</a:t>
            </a:r>
          </a:p>
          <a:p>
            <a:pPr marL="596646" indent="-514350">
              <a:buAutoNum type="arabic1Minus" startAt="8"/>
            </a:pPr>
            <a:endParaRPr lang="ar-SA" sz="2800" dirty="0">
              <a:solidFill>
                <a:srgbClr val="C00000"/>
              </a:solidFill>
            </a:endParaRPr>
          </a:p>
          <a:p>
            <a:pPr marL="596646" indent="-514350">
              <a:buAutoNum type="arabic1Minus" startAt="8"/>
            </a:pPr>
            <a:r>
              <a:rPr lang="ar-SA" sz="2800" dirty="0">
                <a:solidFill>
                  <a:srgbClr val="C00000"/>
                </a:solidFill>
              </a:rPr>
              <a:t>أخطاء البنية الشخصية:</a:t>
            </a:r>
            <a:r>
              <a:rPr lang="ar-SA" sz="2800" dirty="0"/>
              <a:t> قد يتصف المعلم بالليونة أو القسوة ويتضح ذلك في تصحيح الأسئلة المقالية أو التقارير والبحوث ...، أما من ناحية الطالب ممكن يميل للإجابة مثلا بكلمه نعم على جميع الأسئلة ذات البديلين أو التطرف في الإجابات المتعددة (محايد في جميع </a:t>
            </a:r>
            <a:r>
              <a:rPr lang="ar-SA" sz="2800" dirty="0" err="1"/>
              <a:t>الاجابات</a:t>
            </a:r>
            <a:r>
              <a:rPr lang="ar-SA" sz="2800" dirty="0"/>
              <a:t>) أو متطرف (موافق أو غير موافق )في جميع الإجابات.</a:t>
            </a:r>
            <a:endParaRPr lang="ar-SA" sz="2800" dirty="0">
              <a:solidFill>
                <a:schemeClr val="accent1"/>
              </a:solidFill>
            </a:endParaRPr>
          </a:p>
          <a:p>
            <a:endParaRPr lang="ar-SA" sz="2800" dirty="0">
              <a:solidFill>
                <a:schemeClr val="accent1"/>
              </a:solidFill>
            </a:endParaRPr>
          </a:p>
          <a:p>
            <a:r>
              <a:rPr lang="ar-SA" sz="2800" dirty="0"/>
              <a:t>المراجع:</a:t>
            </a:r>
          </a:p>
          <a:p>
            <a:r>
              <a:rPr lang="ar-SA" sz="2800" dirty="0">
                <a:solidFill>
                  <a:schemeClr val="accent1"/>
                </a:solidFill>
              </a:rPr>
              <a:t>القياس والتقويم  في العملية التدريسية، </a:t>
            </a:r>
            <a:r>
              <a:rPr lang="ar-SA" sz="2800" dirty="0" err="1">
                <a:solidFill>
                  <a:schemeClr val="accent1"/>
                </a:solidFill>
              </a:rPr>
              <a:t>أ</a:t>
            </a:r>
            <a:r>
              <a:rPr lang="ar-SA" sz="2800" dirty="0">
                <a:solidFill>
                  <a:schemeClr val="accent1"/>
                </a:solidFill>
              </a:rPr>
              <a:t>.د أحمد عودة</a:t>
            </a:r>
          </a:p>
          <a:p>
            <a:r>
              <a:rPr lang="ar-SA" sz="2800" dirty="0">
                <a:solidFill>
                  <a:schemeClr val="accent1"/>
                </a:solidFill>
              </a:rPr>
              <a:t>التقويم التربوي،أسسه وإجراءاته، </a:t>
            </a:r>
            <a:r>
              <a:rPr lang="ar-SA" sz="2800" dirty="0" err="1">
                <a:solidFill>
                  <a:schemeClr val="accent1"/>
                </a:solidFill>
              </a:rPr>
              <a:t>أ</a:t>
            </a:r>
            <a:r>
              <a:rPr lang="ar-SA" sz="2800" dirty="0">
                <a:solidFill>
                  <a:schemeClr val="accent1"/>
                </a:solidFill>
              </a:rPr>
              <a:t>.د ماهر صبري</a:t>
            </a:r>
          </a:p>
          <a:p>
            <a:pPr>
              <a:buNone/>
            </a:pPr>
            <a:endParaRPr lang="ar-SA" dirty="0"/>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0982A1E-0977-437F-859D-8F67B55DE640}"/>
              </a:ext>
            </a:extLst>
          </p:cNvPr>
          <p:cNvSpPr>
            <a:spLocks noGrp="1"/>
          </p:cNvSpPr>
          <p:nvPr>
            <p:ph type="title"/>
          </p:nvPr>
        </p:nvSpPr>
        <p:spPr/>
        <p:txBody>
          <a:bodyPr/>
          <a:lstStyle/>
          <a:p>
            <a:r>
              <a:rPr lang="ar-SA" b="1" dirty="0">
                <a:solidFill>
                  <a:schemeClr val="tx2"/>
                </a:solidFill>
              </a:rPr>
              <a:t>المعنى العام للتقويم</a:t>
            </a:r>
            <a:endParaRPr lang="en-US" b="1" dirty="0">
              <a:solidFill>
                <a:schemeClr val="tx2"/>
              </a:solidFill>
            </a:endParaRPr>
          </a:p>
        </p:txBody>
      </p:sp>
      <p:sp>
        <p:nvSpPr>
          <p:cNvPr id="3" name="عنصر نائب للمحتوى 2">
            <a:extLst>
              <a:ext uri="{FF2B5EF4-FFF2-40B4-BE49-F238E27FC236}">
                <a16:creationId xmlns:a16="http://schemas.microsoft.com/office/drawing/2014/main" id="{C0228CD4-975B-4E26-ACB1-FD12EE659383}"/>
              </a:ext>
            </a:extLst>
          </p:cNvPr>
          <p:cNvSpPr>
            <a:spLocks noGrp="1"/>
          </p:cNvSpPr>
          <p:nvPr>
            <p:ph idx="1"/>
          </p:nvPr>
        </p:nvSpPr>
        <p:spPr/>
        <p:txBody>
          <a:bodyPr/>
          <a:lstStyle/>
          <a:p>
            <a:r>
              <a:rPr lang="ar-SA" dirty="0">
                <a:solidFill>
                  <a:srgbClr val="00B0F0"/>
                </a:solidFill>
              </a:rPr>
              <a:t>لماذا أحيانا تكون قراراتنا خاطئة؟؟</a:t>
            </a:r>
          </a:p>
          <a:p>
            <a:r>
              <a:rPr lang="ar-SA" dirty="0">
                <a:solidFill>
                  <a:schemeClr val="accent5">
                    <a:lumMod val="50000"/>
                  </a:schemeClr>
                </a:solidFill>
              </a:rPr>
              <a:t>  التقويم من أخطر و أهم المراحل في العملية التربوية لماذا؟</a:t>
            </a:r>
          </a:p>
          <a:p>
            <a:r>
              <a:rPr lang="ar-SA" dirty="0">
                <a:solidFill>
                  <a:srgbClr val="7030A0"/>
                </a:solidFill>
              </a:rPr>
              <a:t> الطالب هو محور العملية التعليمية.</a:t>
            </a:r>
          </a:p>
          <a:p>
            <a:r>
              <a:rPr lang="ar-SA" dirty="0">
                <a:solidFill>
                  <a:srgbClr val="C00000"/>
                </a:solidFill>
              </a:rPr>
              <a:t>هل هناك سمات افتراضية ( غير صحيحة ) في الطالب؟</a:t>
            </a:r>
          </a:p>
        </p:txBody>
      </p:sp>
      <p:sp>
        <p:nvSpPr>
          <p:cNvPr id="4" name="عنصر نائب للتذييل 3">
            <a:extLst>
              <a:ext uri="{FF2B5EF4-FFF2-40B4-BE49-F238E27FC236}">
                <a16:creationId xmlns:a16="http://schemas.microsoft.com/office/drawing/2014/main" id="{2303256B-9DDF-4C31-95AE-5DF3D2A074F0}"/>
              </a:ext>
            </a:extLst>
          </p:cNvPr>
          <p:cNvSpPr>
            <a:spLocks noGrp="1"/>
          </p:cNvSpPr>
          <p:nvPr>
            <p:ph type="ftr" sz="quarter" idx="11"/>
          </p:nvPr>
        </p:nvSpPr>
        <p:spPr/>
        <p:txBody>
          <a:bodyPr/>
          <a:lstStyle/>
          <a:p>
            <a:r>
              <a:rPr lang="ar-SA"/>
              <a:t>أ.ماجدة الشهري</a:t>
            </a:r>
          </a:p>
        </p:txBody>
      </p:sp>
      <p:sp>
        <p:nvSpPr>
          <p:cNvPr id="5" name="عنصر نائب لرقم الشريحة 4">
            <a:extLst>
              <a:ext uri="{FF2B5EF4-FFF2-40B4-BE49-F238E27FC236}">
                <a16:creationId xmlns:a16="http://schemas.microsoft.com/office/drawing/2014/main" id="{C6407FA1-77F6-43BF-9833-39189AE444D2}"/>
              </a:ext>
            </a:extLst>
          </p:cNvPr>
          <p:cNvSpPr>
            <a:spLocks noGrp="1"/>
          </p:cNvSpPr>
          <p:nvPr>
            <p:ph type="sldNum" sz="quarter" idx="12"/>
          </p:nvPr>
        </p:nvSpPr>
        <p:spPr/>
        <p:txBody>
          <a:bodyPr/>
          <a:lstStyle/>
          <a:p>
            <a:fld id="{3EFF8456-CBBF-477D-B882-06D038A6514D}" type="slidenum">
              <a:rPr lang="ar-SA" smtClean="0"/>
              <a:pPr/>
              <a:t>2</a:t>
            </a:fld>
            <a:endParaRPr lang="ar-SA"/>
          </a:p>
        </p:txBody>
      </p:sp>
    </p:spTree>
    <p:extLst>
      <p:ext uri="{BB962C8B-B14F-4D97-AF65-F5344CB8AC3E}">
        <p14:creationId xmlns:p14="http://schemas.microsoft.com/office/powerpoint/2010/main" val="3571942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أبرز المفاهيم:</a:t>
            </a:r>
            <a:endParaRPr lang="ar-SA" dirty="0"/>
          </a:p>
        </p:txBody>
      </p:sp>
      <p:sp>
        <p:nvSpPr>
          <p:cNvPr id="3" name="عنصر نائب للمحتوى 2"/>
          <p:cNvSpPr>
            <a:spLocks noGrp="1"/>
          </p:cNvSpPr>
          <p:nvPr>
            <p:ph idx="1"/>
          </p:nvPr>
        </p:nvSpPr>
        <p:spPr/>
        <p:txBody>
          <a:bodyPr>
            <a:normAutofit/>
          </a:bodyPr>
          <a:lstStyle/>
          <a:p>
            <a:pPr>
              <a:buNone/>
            </a:pPr>
            <a:r>
              <a:rPr lang="ar-SA" sz="2400" b="1" dirty="0">
                <a:solidFill>
                  <a:srgbClr val="C00000"/>
                </a:solidFill>
              </a:rPr>
              <a:t>أ- التقويم </a:t>
            </a:r>
            <a:r>
              <a:rPr lang="en-US" sz="2400" b="1" dirty="0">
                <a:solidFill>
                  <a:srgbClr val="C00000"/>
                </a:solidFill>
              </a:rPr>
              <a:t>Evaluation </a:t>
            </a:r>
            <a:endParaRPr lang="ar-SA" sz="2400" b="1" dirty="0">
              <a:solidFill>
                <a:srgbClr val="C00000"/>
              </a:solidFill>
            </a:endParaRPr>
          </a:p>
          <a:p>
            <a:pPr>
              <a:buFont typeface="Courier New" pitchFamily="49" charset="0"/>
              <a:buChar char="o"/>
            </a:pPr>
            <a:r>
              <a:rPr lang="ar-SA" sz="2400" dirty="0"/>
              <a:t>   الأصل اللغوي لكلمة تقويم هو الفعل ”قوم“، فيقال:“ قوم الشئ تقويماً أي: عدل مساره للجهة المرغوبة وأصلح نقاط الاعوجاج والقصور فيه“ </a:t>
            </a:r>
          </a:p>
          <a:p>
            <a:pPr>
              <a:buFont typeface="Courier New" pitchFamily="49" charset="0"/>
              <a:buChar char="o"/>
            </a:pPr>
            <a:r>
              <a:rPr lang="ar-SA" sz="2400" b="1" dirty="0">
                <a:solidFill>
                  <a:srgbClr val="FF0000"/>
                </a:solidFill>
              </a:rPr>
              <a:t>يمكن تعريفه بأنه: </a:t>
            </a:r>
            <a:r>
              <a:rPr lang="ar-SA" sz="2400" dirty="0">
                <a:solidFill>
                  <a:srgbClr val="0070C0"/>
                </a:solidFill>
              </a:rPr>
              <a:t>تعديل مسار العملية التربوية، وتوجيهها الوجهة الصحيحة ، وإصلاح نقاط القصور فيها“.</a:t>
            </a:r>
          </a:p>
          <a:p>
            <a:pPr algn="just">
              <a:lnSpc>
                <a:spcPct val="90000"/>
              </a:lnSpc>
              <a:buNone/>
            </a:pPr>
            <a:r>
              <a:rPr lang="ar-SA" sz="2400" dirty="0"/>
              <a:t>  وهو:عملية منهجية تقوم على أسس عملية تستهدف إصدار الحكم بموضوعية على </a:t>
            </a:r>
            <a:r>
              <a:rPr lang="ar-SA" sz="2400" dirty="0" err="1"/>
              <a:t>مدخلات</a:t>
            </a:r>
            <a:r>
              <a:rPr lang="ar-SA" sz="2400" dirty="0"/>
              <a:t> وعمليات ومخرجات أي نظام تربوي،ومن ثم تحديد جوانب القوة والقصور في كل منها </a:t>
            </a:r>
            <a:r>
              <a:rPr lang="ar-SA" sz="2400" u="sng" dirty="0"/>
              <a:t>لاتخاذ قرارات مناسبة لإصلاح ما قد يتم الكشف عنه من نقاط الضعف والقصور.</a:t>
            </a:r>
          </a:p>
          <a:p>
            <a:pPr algn="just">
              <a:lnSpc>
                <a:spcPct val="90000"/>
              </a:lnSpc>
              <a:buNone/>
            </a:pPr>
            <a:endParaRPr lang="ar-SA" sz="2400" dirty="0"/>
          </a:p>
          <a:p>
            <a:pPr algn="just">
              <a:lnSpc>
                <a:spcPct val="90000"/>
              </a:lnSpc>
              <a:buNone/>
            </a:pPr>
            <a:r>
              <a:rPr lang="ar-SA" sz="2400" b="1" dirty="0">
                <a:solidFill>
                  <a:srgbClr val="7030A0"/>
                </a:solidFill>
              </a:rPr>
              <a:t>إذن التقويم التربوي ببساطة شديدة هو الحكم على مدى تحقق الأهداف التربوية.</a:t>
            </a:r>
          </a:p>
          <a:p>
            <a:pPr algn="just">
              <a:lnSpc>
                <a:spcPct val="90000"/>
              </a:lnSpc>
              <a:buNone/>
            </a:pPr>
            <a:endParaRPr lang="ar-SA" sz="2400" dirty="0"/>
          </a:p>
          <a:p>
            <a:pPr algn="just">
              <a:lnSpc>
                <a:spcPct val="90000"/>
              </a:lnSpc>
              <a:buNone/>
            </a:pPr>
            <a:endParaRPr lang="ar-SA" sz="2800" dirty="0"/>
          </a:p>
          <a:p>
            <a:pPr algn="just">
              <a:buNone/>
            </a:pPr>
            <a:endParaRPr lang="ar-SA" dirty="0"/>
          </a:p>
          <a:p>
            <a:pPr algn="just">
              <a:buNone/>
            </a:pPr>
            <a:endParaRPr lang="ar-SA" dirty="0"/>
          </a:p>
          <a:p>
            <a:pPr algn="just">
              <a:buNone/>
            </a:pPr>
            <a:endParaRPr lang="ar-SA" dirty="0"/>
          </a:p>
          <a:p>
            <a:pPr algn="just">
              <a:buNone/>
            </a:pPr>
            <a:endParaRPr lang="ar-SA" dirty="0"/>
          </a:p>
          <a:p>
            <a:pPr algn="just">
              <a:buNone/>
            </a:pPr>
            <a:endParaRPr lang="ar-SA" dirty="0"/>
          </a:p>
          <a:p>
            <a:pPr algn="just">
              <a:buNone/>
            </a:pPr>
            <a:endParaRPr lang="ar-SA" dirty="0"/>
          </a:p>
          <a:p>
            <a:endParaRPr lang="ar-SA" dirty="0"/>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3</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928670"/>
            <a:ext cx="8229600" cy="5214974"/>
          </a:xfrm>
        </p:spPr>
        <p:txBody>
          <a:bodyPr>
            <a:normAutofit lnSpcReduction="10000"/>
          </a:bodyPr>
          <a:lstStyle/>
          <a:p>
            <a:pPr>
              <a:buNone/>
            </a:pPr>
            <a:r>
              <a:rPr lang="ar-SA" b="1" dirty="0">
                <a:solidFill>
                  <a:srgbClr val="C00000"/>
                </a:solidFill>
              </a:rPr>
              <a:t>ب-التقييم </a:t>
            </a:r>
            <a:r>
              <a:rPr lang="en-US" b="1" dirty="0">
                <a:solidFill>
                  <a:srgbClr val="C00000"/>
                </a:solidFill>
              </a:rPr>
              <a:t>Assessment</a:t>
            </a:r>
            <a:endParaRPr lang="ar-SA" b="1" dirty="0">
              <a:solidFill>
                <a:srgbClr val="000066"/>
              </a:solidFill>
            </a:endParaRPr>
          </a:p>
          <a:p>
            <a:pPr algn="justLow">
              <a:lnSpc>
                <a:spcPct val="90000"/>
              </a:lnSpc>
              <a:buFont typeface="Courier New" pitchFamily="49" charset="0"/>
              <a:buChar char="o"/>
            </a:pPr>
            <a:r>
              <a:rPr lang="ar-SA" sz="2400" dirty="0"/>
              <a:t>  مرادف هذا المصطلح ”التقدير“ وهو مشتق من الفعل” قدر“: قدر فلان الشئ تقديراً.</a:t>
            </a:r>
          </a:p>
          <a:p>
            <a:pPr algn="just">
              <a:lnSpc>
                <a:spcPct val="90000"/>
              </a:lnSpc>
              <a:buFont typeface="Courier New" pitchFamily="49" charset="0"/>
              <a:buChar char="o"/>
            </a:pPr>
            <a:r>
              <a:rPr lang="ar-SA" sz="2400" b="1" dirty="0">
                <a:solidFill>
                  <a:srgbClr val="00B050"/>
                </a:solidFill>
              </a:rPr>
              <a:t>والتقييم في مجال التربية: </a:t>
            </a:r>
            <a:r>
              <a:rPr lang="ar-SA" sz="2400" dirty="0"/>
              <a:t>تقدير قيمة أي عنصر من عناصر المنظومة التربوية، وإصدار الحكم على مدى جودة تلك المنظومة“.</a:t>
            </a:r>
          </a:p>
          <a:p>
            <a:pPr algn="just">
              <a:lnSpc>
                <a:spcPct val="90000"/>
              </a:lnSpc>
              <a:buFont typeface="Courier New" pitchFamily="49" charset="0"/>
              <a:buChar char="o"/>
            </a:pPr>
            <a:r>
              <a:rPr lang="ar-SA" sz="2400" b="1" dirty="0">
                <a:solidFill>
                  <a:srgbClr val="00B050"/>
                </a:solidFill>
              </a:rPr>
              <a:t>هو في العملية التعليمية هو :“</a:t>
            </a:r>
            <a:r>
              <a:rPr lang="ar-SA" sz="2400" dirty="0"/>
              <a:t>العملية التي يمكن من خلالها تقدير قيمة مدخلات وعمليات ومخرجات أي نظام تعليمي وإصدار الحكم على جودة وفعالية النظام، وتشخيص مواطن القوة والقصور في أي عنصر من عناصر النظام وقد يتم ذلك من خلال عمليات القياس“ </a:t>
            </a:r>
            <a:r>
              <a:rPr lang="ar-SA" sz="2400" b="1" dirty="0">
                <a:solidFill>
                  <a:srgbClr val="C00000"/>
                </a:solidFill>
              </a:rPr>
              <a:t> </a:t>
            </a:r>
            <a:endParaRPr lang="ar-SA" sz="2400" b="1" dirty="0">
              <a:solidFill>
                <a:srgbClr val="7030A0"/>
              </a:solidFill>
            </a:endParaRPr>
          </a:p>
          <a:p>
            <a:pPr algn="ctr">
              <a:lnSpc>
                <a:spcPct val="90000"/>
              </a:lnSpc>
              <a:buNone/>
            </a:pPr>
            <a:r>
              <a:rPr lang="ar-SA" sz="2400" b="1" u="sng" dirty="0">
                <a:solidFill>
                  <a:srgbClr val="7030A0"/>
                </a:solidFill>
              </a:rPr>
              <a:t>* التقييم ”وصف كيفي“= ممتاز- جيد جداً –جيد...</a:t>
            </a:r>
          </a:p>
          <a:p>
            <a:endParaRPr lang="ar-SA" sz="2600" dirty="0">
              <a:solidFill>
                <a:srgbClr val="0070C0"/>
              </a:solidFill>
            </a:endParaRPr>
          </a:p>
          <a:p>
            <a:r>
              <a:rPr lang="ar-SA" sz="2600" dirty="0">
                <a:solidFill>
                  <a:srgbClr val="0070C0"/>
                </a:solidFill>
              </a:rPr>
              <a:t>ونظراً لأهمية العملية التعليمية وخطورة إصدار الأحكام على نواتجها، </a:t>
            </a:r>
            <a:r>
              <a:rPr lang="ar-SA" sz="2600" u="sng" dirty="0">
                <a:solidFill>
                  <a:srgbClr val="0070C0"/>
                </a:solidFill>
              </a:rPr>
              <a:t>فإن التقييم  بالتخمين لا يمكن الاعتماد عليه بل لابد من عمليات </a:t>
            </a:r>
            <a:r>
              <a:rPr lang="ar-SA" sz="2600" b="1" u="sng" dirty="0">
                <a:solidFill>
                  <a:srgbClr val="FF0000"/>
                </a:solidFill>
              </a:rPr>
              <a:t>قياس</a:t>
            </a:r>
            <a:r>
              <a:rPr lang="ar-SA" sz="2600" u="sng" dirty="0">
                <a:solidFill>
                  <a:srgbClr val="0070C0"/>
                </a:solidFill>
              </a:rPr>
              <a:t> على قدر كبير من الدقة والموضوعية.</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785794"/>
            <a:ext cx="8229600" cy="5643602"/>
          </a:xfrm>
        </p:spPr>
        <p:txBody>
          <a:bodyPr>
            <a:normAutofit/>
          </a:bodyPr>
          <a:lstStyle/>
          <a:p>
            <a:pPr>
              <a:buNone/>
            </a:pPr>
            <a:endParaRPr lang="ar-SA" sz="4400" dirty="0">
              <a:solidFill>
                <a:schemeClr val="accent1">
                  <a:lumMod val="50000"/>
                </a:schemeClr>
              </a:solidFill>
            </a:endParaRPr>
          </a:p>
          <a:p>
            <a:pPr>
              <a:buNone/>
            </a:pPr>
            <a:r>
              <a:rPr lang="ar-SA" sz="2400" b="1" dirty="0">
                <a:solidFill>
                  <a:srgbClr val="C00000"/>
                </a:solidFill>
              </a:rPr>
              <a:t>ج- القياس</a:t>
            </a:r>
            <a:r>
              <a:rPr lang="en-US" sz="2400" b="1" dirty="0">
                <a:solidFill>
                  <a:srgbClr val="C00000"/>
                </a:solidFill>
              </a:rPr>
              <a:t> Measurement </a:t>
            </a:r>
            <a:r>
              <a:rPr lang="ar-SA" sz="2400" dirty="0">
                <a:solidFill>
                  <a:schemeClr val="accent1">
                    <a:lumMod val="50000"/>
                  </a:schemeClr>
                </a:solidFill>
              </a:rPr>
              <a:t>: </a:t>
            </a:r>
          </a:p>
          <a:p>
            <a:pPr algn="just">
              <a:buFont typeface="Courier New" pitchFamily="49" charset="0"/>
              <a:buChar char="o"/>
            </a:pPr>
            <a:r>
              <a:rPr lang="ar-SA" sz="2400" dirty="0"/>
              <a:t>   وضع الظواهر أو الخصائص أو السمات في </a:t>
            </a:r>
            <a:r>
              <a:rPr lang="ar-SA" sz="2400" u="sng" dirty="0"/>
              <a:t>صورة كمية</a:t>
            </a:r>
            <a:r>
              <a:rPr lang="ar-SA" sz="2400" dirty="0"/>
              <a:t>.</a:t>
            </a:r>
          </a:p>
          <a:p>
            <a:pPr algn="just">
              <a:buFont typeface="Courier New" pitchFamily="49" charset="0"/>
              <a:buChar char="o"/>
            </a:pPr>
            <a:r>
              <a:rPr lang="ar-SA" sz="2400" dirty="0"/>
              <a:t>بمعنى تمثيل الخصائص والصفات بالأرقام.</a:t>
            </a:r>
          </a:p>
          <a:p>
            <a:pPr algn="just">
              <a:buFont typeface="Courier New" pitchFamily="49" charset="0"/>
              <a:buChar char="o"/>
            </a:pPr>
            <a:r>
              <a:rPr lang="ar-SA" sz="2400" dirty="0"/>
              <a:t> ويمكن قياس الخصائص بعدة أساليب مثل:الاختبارات،والمقابلة،والملاحظة وقوائم تقدير السلوك.</a:t>
            </a:r>
          </a:p>
          <a:p>
            <a:pPr algn="just">
              <a:buFont typeface="Courier New" pitchFamily="49" charset="0"/>
              <a:buChar char="o"/>
            </a:pPr>
            <a:r>
              <a:rPr lang="ar-SA" sz="2400" dirty="0">
                <a:solidFill>
                  <a:srgbClr val="0070C0"/>
                </a:solidFill>
              </a:rPr>
              <a:t> القياس في مجال التعليم يعرف بأنه“ القيمة الرقمية (الكمية) التي يحصل عليها الطالب في اختبار ما. </a:t>
            </a:r>
          </a:p>
          <a:p>
            <a:pPr algn="ctr">
              <a:buNone/>
            </a:pPr>
            <a:r>
              <a:rPr lang="ar-SA" sz="2400" b="1" u="sng" dirty="0">
                <a:solidFill>
                  <a:srgbClr val="FF0000"/>
                </a:solidFill>
              </a:rPr>
              <a:t>* القياس تقديراً كمياً (أرقام)</a:t>
            </a:r>
            <a:endParaRPr lang="ar-SA" sz="2400" b="1" u="sng" dirty="0"/>
          </a:p>
          <a:p>
            <a:pPr>
              <a:buNone/>
            </a:pPr>
            <a:r>
              <a:rPr lang="ar-SA" sz="4400" dirty="0"/>
              <a:t> </a:t>
            </a:r>
          </a:p>
        </p:txBody>
      </p:sp>
      <p:sp>
        <p:nvSpPr>
          <p:cNvPr id="4" name="عنصر نائب لرقم الشريحة 3"/>
          <p:cNvSpPr>
            <a:spLocks noGrp="1"/>
          </p:cNvSpPr>
          <p:nvPr>
            <p:ph type="sldNum" sz="quarter" idx="12"/>
          </p:nvPr>
        </p:nvSpPr>
        <p:spPr/>
        <p:txBody>
          <a:bodyPr/>
          <a:lstStyle/>
          <a:p>
            <a:fld id="{3EFF8456-CBBF-477D-B882-06D038A6514D}" type="slidenum">
              <a:rPr lang="ar-SA" smtClean="0"/>
              <a:pPr/>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511288"/>
          </a:xfrm>
        </p:spPr>
        <p:txBody>
          <a:bodyPr>
            <a:noAutofit/>
          </a:bodyPr>
          <a:lstStyle/>
          <a:p>
            <a:r>
              <a:rPr lang="ar-SA" sz="2400" b="1" dirty="0">
                <a:solidFill>
                  <a:srgbClr val="7030A0"/>
                </a:solidFill>
              </a:rPr>
              <a:t>هناك جوانب لا يمكننا أن نقيسها عن طريق الاختبارات </a:t>
            </a:r>
            <a:br>
              <a:rPr lang="ar-SA" sz="2400" b="1" dirty="0">
                <a:solidFill>
                  <a:srgbClr val="7030A0"/>
                </a:solidFill>
              </a:rPr>
            </a:br>
            <a:r>
              <a:rPr lang="ar-SA" sz="2400" b="1" dirty="0">
                <a:solidFill>
                  <a:srgbClr val="7030A0"/>
                </a:solidFill>
              </a:rPr>
              <a:t>بل نستخدم أدوات أخرى مثل الاستبيانات والمقابلات وقوائم الملاحظة وتبرز أهم الجوانب في : </a:t>
            </a:r>
          </a:p>
        </p:txBody>
      </p:sp>
      <p:sp>
        <p:nvSpPr>
          <p:cNvPr id="3" name="عنصر نائب للمحتوى 2"/>
          <p:cNvSpPr>
            <a:spLocks noGrp="1"/>
          </p:cNvSpPr>
          <p:nvPr>
            <p:ph idx="1"/>
          </p:nvPr>
        </p:nvSpPr>
        <p:spPr/>
        <p:txBody>
          <a:bodyPr/>
          <a:lstStyle/>
          <a:p>
            <a:pPr>
              <a:buNone/>
            </a:pPr>
            <a:r>
              <a:rPr lang="ar-SA" dirty="0"/>
              <a:t> </a:t>
            </a:r>
          </a:p>
          <a:p>
            <a:r>
              <a:rPr lang="ar-SA" sz="2400" dirty="0"/>
              <a:t>الجوانب السلوكية للطلاب أثناء قيامهم بالمهام والأعمال اليدوية والتجارب العلمية.</a:t>
            </a:r>
          </a:p>
          <a:p>
            <a:r>
              <a:rPr lang="ar-SA" sz="2400" dirty="0"/>
              <a:t>قدرة الطلاب على كتابة تقرير للتجارب أو الأنشطة .</a:t>
            </a:r>
          </a:p>
          <a:p>
            <a:r>
              <a:rPr lang="ar-SA" sz="2400" dirty="0"/>
              <a:t>قدرة الطالب على تفسير التقارير المكتوبة التي تقدم لديهم للمقارنة أو النقد.</a:t>
            </a:r>
          </a:p>
          <a:p>
            <a:r>
              <a:rPr lang="ar-SA" sz="2400" dirty="0"/>
              <a:t> الأعمال المبتكرة التي يقوم </a:t>
            </a:r>
            <a:r>
              <a:rPr lang="ar-SA" sz="2400" dirty="0" err="1"/>
              <a:t>بها</a:t>
            </a:r>
            <a:r>
              <a:rPr lang="ar-SA" sz="2400" dirty="0"/>
              <a:t> الطلاب كاختراع جهاز جديد أو وضع خطة لمشروع علمي....</a:t>
            </a:r>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endParaRPr lang="ar-SA" sz="4000" b="1" dirty="0">
              <a:solidFill>
                <a:srgbClr val="92D050"/>
              </a:solidFill>
            </a:endParaRPr>
          </a:p>
          <a:p>
            <a:pPr algn="ctr"/>
            <a:r>
              <a:rPr lang="ar-SA" sz="4000" b="1" dirty="0">
                <a:solidFill>
                  <a:srgbClr val="C00000"/>
                </a:solidFill>
              </a:rPr>
              <a:t>هل هناك علاقة بين المصطلحات الثلاثة (القياس-التقييم-التقويم)؟</a:t>
            </a:r>
          </a:p>
        </p:txBody>
      </p:sp>
      <p:sp>
        <p:nvSpPr>
          <p:cNvPr id="5" name="عنصر نائب لرقم الشريحة 4"/>
          <p:cNvSpPr>
            <a:spLocks noGrp="1"/>
          </p:cNvSpPr>
          <p:nvPr>
            <p:ph type="sldNum" sz="quarter" idx="12"/>
          </p:nvPr>
        </p:nvSpPr>
        <p:spPr/>
        <p:txBody>
          <a:bodyPr/>
          <a:lstStyle/>
          <a:p>
            <a:fld id="{3EFF8456-CBBF-477D-B882-06D038A6514D}" type="slidenum">
              <a:rPr lang="ar-SA" smtClean="0"/>
              <a:pPr/>
              <a:t>7</a:t>
            </a:fld>
            <a:endParaRPr lang="ar-SA"/>
          </a:p>
        </p:txBody>
      </p:sp>
      <p:pic>
        <p:nvPicPr>
          <p:cNvPr id="6" name="صورة 5" descr="تفكير.png"/>
          <p:cNvPicPr>
            <a:picLocks noChangeAspect="1"/>
          </p:cNvPicPr>
          <p:nvPr/>
        </p:nvPicPr>
        <p:blipFill>
          <a:blip r:embed="rId2"/>
          <a:stretch>
            <a:fillRect/>
          </a:stretch>
        </p:blipFill>
        <p:spPr>
          <a:xfrm>
            <a:off x="785786" y="3643314"/>
            <a:ext cx="1695450" cy="26955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solidFill>
                  <a:schemeClr val="accent3">
                    <a:lumMod val="75000"/>
                  </a:schemeClr>
                </a:solidFill>
              </a:rPr>
              <a:t>العلاقة بين المصطلحات الثلاثة</a:t>
            </a:r>
          </a:p>
        </p:txBody>
      </p:sp>
      <p:graphicFrame>
        <p:nvGraphicFramePr>
          <p:cNvPr id="14" name="عنصر نائب للمحتوى 1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عنصر نائب لرقم الشريحة 9"/>
          <p:cNvSpPr>
            <a:spLocks noGrp="1"/>
          </p:cNvSpPr>
          <p:nvPr>
            <p:ph type="sldNum" sz="quarter" idx="12"/>
          </p:nvPr>
        </p:nvSpPr>
        <p:spPr/>
        <p:txBody>
          <a:bodyPr/>
          <a:lstStyle/>
          <a:p>
            <a:fld id="{3EFF8456-CBBF-477D-B882-06D038A6514D}" type="slidenum">
              <a:rPr lang="ar-SA" smtClean="0"/>
              <a:pPr/>
              <a:t>8</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357158" y="185736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3EFF8456-CBBF-477D-B882-06D038A6514D}" type="slidenum">
              <a:rPr lang="ar-SA" smtClean="0"/>
              <a:pPr/>
              <a:t>9</a:t>
            </a:fld>
            <a:endParaRPr lang="ar-SA"/>
          </a:p>
        </p:txBody>
      </p:sp>
      <p:sp>
        <p:nvSpPr>
          <p:cNvPr id="7" name="مربع نص 6"/>
          <p:cNvSpPr txBox="1"/>
          <p:nvPr/>
        </p:nvSpPr>
        <p:spPr>
          <a:xfrm>
            <a:off x="3428992" y="857232"/>
            <a:ext cx="5072098"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كل عملية تقويم لابد أن يسبقها عمليتي تقييم وقياس</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1098</TotalTime>
  <Words>1221</Words>
  <Application>Microsoft Office PowerPoint</Application>
  <PresentationFormat>عرض على الشاشة (4:3)</PresentationFormat>
  <Paragraphs>137</Paragraphs>
  <Slides>19</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19</vt:i4>
      </vt:variant>
    </vt:vector>
  </HeadingPairs>
  <TitlesOfParts>
    <vt:vector size="25" baseType="lpstr">
      <vt:lpstr>Arial</vt:lpstr>
      <vt:lpstr>Calibri</vt:lpstr>
      <vt:lpstr>Courier New</vt:lpstr>
      <vt:lpstr>Times New Roman</vt:lpstr>
      <vt:lpstr>Wingdings</vt:lpstr>
      <vt:lpstr>سمة Office</vt:lpstr>
      <vt:lpstr>المحاضرة (1) مبادئ أساسية في التقويم التربوي</vt:lpstr>
      <vt:lpstr>المعنى العام للتقويم</vt:lpstr>
      <vt:lpstr>أبرز المفاهيم:</vt:lpstr>
      <vt:lpstr>عرض تقديمي في PowerPoint</vt:lpstr>
      <vt:lpstr>عرض تقديمي في PowerPoint</vt:lpstr>
      <vt:lpstr>هناك جوانب لا يمكننا أن نقيسها عن طريق الاختبارات  بل نستخدم أدوات أخرى مثل الاستبيانات والمقابلات وقوائم الملاحظة وتبرز أهم الجوانب في : </vt:lpstr>
      <vt:lpstr>عرض تقديمي في PowerPoint</vt:lpstr>
      <vt:lpstr>العلاقة بين المصطلحات الثلاثة</vt:lpstr>
      <vt:lpstr>عرض تقديمي في PowerPoint</vt:lpstr>
      <vt:lpstr>أنواع القياس</vt:lpstr>
      <vt:lpstr>عرض تقديمي في PowerPoint</vt:lpstr>
      <vt:lpstr>عرض تقديمي في PowerPoint</vt:lpstr>
      <vt:lpstr>عرض تقديمي في PowerPoint</vt:lpstr>
      <vt:lpstr>مجالات القياس</vt:lpstr>
      <vt:lpstr>القياس الصفي</vt:lpstr>
      <vt:lpstr>خصائص القياس الصفي“التربوي-النفسي“ للسمات التي ترتبط مع العمليات العقلية ”التحصيل“-الاتجاهات-الميول</vt:lpstr>
      <vt:lpstr>المبادئ العامة في التقويم والمشكلات المرتبطة بها:</vt:lpstr>
      <vt:lpstr>الأخطاء المحتملة في عملية التقويم</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(1) مبادئ أساسية في القياس والتقويم</dc:title>
  <dc:creator>مرحبا</dc:creator>
  <cp:lastModifiedBy>MAJIDAH</cp:lastModifiedBy>
  <cp:revision>68</cp:revision>
  <dcterms:created xsi:type="dcterms:W3CDTF">2014-02-02T15:42:35Z</dcterms:created>
  <dcterms:modified xsi:type="dcterms:W3CDTF">2017-09-30T20:33:23Z</dcterms:modified>
</cp:coreProperties>
</file>