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62" autoAdjust="0"/>
    <p:restoredTop sz="94710" autoAdjust="0"/>
  </p:normalViewPr>
  <p:slideViewPr>
    <p:cSldViewPr>
      <p:cViewPr varScale="1">
        <p:scale>
          <a:sx n="80" d="100"/>
          <a:sy n="80" d="100"/>
        </p:scale>
        <p:origin x="-1027" y="-77"/>
      </p:cViewPr>
      <p:guideLst>
        <p:guide orient="horz" pos="2160"/>
        <p:guide pos="2880"/>
      </p:guideLst>
    </p:cSldViewPr>
  </p:slideViewPr>
  <p:outlineViewPr>
    <p:cViewPr>
      <p:scale>
        <a:sx n="33" d="100"/>
        <a:sy n="33" d="100"/>
      </p:scale>
      <p:origin x="0" y="939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6767F76-B30B-47CD-9188-920AF99F3C06}" type="datetimeFigureOut">
              <a:rPr lang="ar-SA" smtClean="0"/>
              <a:pPr/>
              <a:t>21/11/1435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A40A22A-12DC-4DA1-AFBF-6356315C2D4F}"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C760861A-03DA-4E27-9716-391C0CDD9941}" type="datetimeFigureOut">
              <a:rPr lang="ar-SA" smtClean="0"/>
              <a:pPr/>
              <a:t>21/11/1435</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75A0FA5C-25D5-4C8A-9EF8-583293E211D1}"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760861A-03DA-4E27-9716-391C0CDD9941}" type="datetimeFigureOut">
              <a:rPr lang="ar-SA" smtClean="0"/>
              <a:pPr/>
              <a:t>21/11/1435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5A0FA5C-25D5-4C8A-9EF8-583293E211D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760861A-03DA-4E27-9716-391C0CDD9941}" type="datetimeFigureOut">
              <a:rPr lang="ar-SA" smtClean="0"/>
              <a:pPr/>
              <a:t>21/11/1435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5A0FA5C-25D5-4C8A-9EF8-583293E211D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C760861A-03DA-4E27-9716-391C0CDD9941}" type="datetimeFigureOut">
              <a:rPr lang="ar-SA" smtClean="0"/>
              <a:pPr/>
              <a:t>21/11/1435</a:t>
            </a:fld>
            <a:endParaRPr lang="ar-SA"/>
          </a:p>
        </p:txBody>
      </p:sp>
      <p:sp>
        <p:nvSpPr>
          <p:cNvPr id="9" name="عنصر نائب لرقم الشريحة 8"/>
          <p:cNvSpPr>
            <a:spLocks noGrp="1"/>
          </p:cNvSpPr>
          <p:nvPr>
            <p:ph type="sldNum" sz="quarter" idx="15"/>
          </p:nvPr>
        </p:nvSpPr>
        <p:spPr/>
        <p:txBody>
          <a:bodyPr rtlCol="0"/>
          <a:lstStyle/>
          <a:p>
            <a:fld id="{75A0FA5C-25D5-4C8A-9EF8-583293E211D1}"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C760861A-03DA-4E27-9716-391C0CDD9941}" type="datetimeFigureOut">
              <a:rPr lang="ar-SA" smtClean="0"/>
              <a:pPr/>
              <a:t>21/11/1435</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75A0FA5C-25D5-4C8A-9EF8-583293E211D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C760861A-03DA-4E27-9716-391C0CDD9941}" type="datetimeFigureOut">
              <a:rPr lang="ar-SA" smtClean="0"/>
              <a:pPr/>
              <a:t>21/11/1435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5A0FA5C-25D5-4C8A-9EF8-583293E211D1}"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C760861A-03DA-4E27-9716-391C0CDD9941}" type="datetimeFigureOut">
              <a:rPr lang="ar-SA" smtClean="0"/>
              <a:pPr/>
              <a:t>21/11/1435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5A0FA5C-25D5-4C8A-9EF8-583293E211D1}"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C760861A-03DA-4E27-9716-391C0CDD9941}" type="datetimeFigureOut">
              <a:rPr lang="ar-SA" smtClean="0"/>
              <a:pPr/>
              <a:t>21/11/1435</a:t>
            </a:fld>
            <a:endParaRPr lang="ar-SA"/>
          </a:p>
        </p:txBody>
      </p:sp>
      <p:sp>
        <p:nvSpPr>
          <p:cNvPr id="7" name="عنصر نائب لرقم الشريحة 6"/>
          <p:cNvSpPr>
            <a:spLocks noGrp="1"/>
          </p:cNvSpPr>
          <p:nvPr>
            <p:ph type="sldNum" sz="quarter" idx="11"/>
          </p:nvPr>
        </p:nvSpPr>
        <p:spPr/>
        <p:txBody>
          <a:bodyPr rtlCol="0"/>
          <a:lstStyle/>
          <a:p>
            <a:fld id="{75A0FA5C-25D5-4C8A-9EF8-583293E211D1}"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760861A-03DA-4E27-9716-391C0CDD9941}" type="datetimeFigureOut">
              <a:rPr lang="ar-SA" smtClean="0"/>
              <a:pPr/>
              <a:t>21/11/1435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5A0FA5C-25D5-4C8A-9EF8-583293E211D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C760861A-03DA-4E27-9716-391C0CDD9941}" type="datetimeFigureOut">
              <a:rPr lang="ar-SA" smtClean="0"/>
              <a:pPr/>
              <a:t>21/11/1435</a:t>
            </a:fld>
            <a:endParaRPr lang="ar-SA"/>
          </a:p>
        </p:txBody>
      </p:sp>
      <p:sp>
        <p:nvSpPr>
          <p:cNvPr id="22" name="عنصر نائب لرقم الشريحة 21"/>
          <p:cNvSpPr>
            <a:spLocks noGrp="1"/>
          </p:cNvSpPr>
          <p:nvPr>
            <p:ph type="sldNum" sz="quarter" idx="15"/>
          </p:nvPr>
        </p:nvSpPr>
        <p:spPr/>
        <p:txBody>
          <a:bodyPr rtlCol="0"/>
          <a:lstStyle/>
          <a:p>
            <a:fld id="{75A0FA5C-25D5-4C8A-9EF8-583293E211D1}"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C760861A-03DA-4E27-9716-391C0CDD9941}" type="datetimeFigureOut">
              <a:rPr lang="ar-SA" smtClean="0"/>
              <a:pPr/>
              <a:t>21/11/1435</a:t>
            </a:fld>
            <a:endParaRPr lang="ar-SA"/>
          </a:p>
        </p:txBody>
      </p:sp>
      <p:sp>
        <p:nvSpPr>
          <p:cNvPr id="18" name="عنصر نائب لرقم الشريحة 17"/>
          <p:cNvSpPr>
            <a:spLocks noGrp="1"/>
          </p:cNvSpPr>
          <p:nvPr>
            <p:ph type="sldNum" sz="quarter" idx="11"/>
          </p:nvPr>
        </p:nvSpPr>
        <p:spPr/>
        <p:txBody>
          <a:bodyPr rtlCol="0"/>
          <a:lstStyle/>
          <a:p>
            <a:fld id="{75A0FA5C-25D5-4C8A-9EF8-583293E211D1}"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760861A-03DA-4E27-9716-391C0CDD9941}" type="datetimeFigureOut">
              <a:rPr lang="ar-SA" smtClean="0"/>
              <a:pPr/>
              <a:t>21/11/1435</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5A0FA5C-25D5-4C8A-9EF8-583293E211D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14600" y="1981200"/>
            <a:ext cx="5791200" cy="1828800"/>
          </a:xfrm>
        </p:spPr>
        <p:txBody>
          <a:bodyPr/>
          <a:lstStyle/>
          <a:p>
            <a:pPr algn="ctr"/>
            <a:r>
              <a:rPr lang="ar-SA" dirty="0" smtClean="0"/>
              <a:t>ماذا تعرفين عن مجال صعوبات التعلم؟</a:t>
            </a:r>
            <a:endParaRPr lang="ar-SA" dirty="0"/>
          </a:p>
        </p:txBody>
      </p:sp>
      <p:sp>
        <p:nvSpPr>
          <p:cNvPr id="3" name="عنوان فرعي 2"/>
          <p:cNvSpPr>
            <a:spLocks noGrp="1"/>
          </p:cNvSpPr>
          <p:nvPr>
            <p:ph type="subTitle" idx="1"/>
          </p:nvPr>
        </p:nvSpPr>
        <p:spPr>
          <a:xfrm>
            <a:off x="2057400" y="6553200"/>
            <a:ext cx="7086600" cy="152400"/>
          </a:xfrm>
        </p:spPr>
        <p:txBody>
          <a:bodyPr>
            <a:normAutofit fontScale="25000" lnSpcReduction="20000"/>
          </a:bodyPr>
          <a:lstStyle/>
          <a:p>
            <a:pPr algn="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الحاجة إلى الإلمام بنظريات صعوبات التعلم</a:t>
            </a:r>
            <a:endParaRPr lang="ar-SA" dirty="0"/>
          </a:p>
        </p:txBody>
      </p:sp>
      <p:sp>
        <p:nvSpPr>
          <p:cNvPr id="3" name="عنصر نائب للمحتوى 2"/>
          <p:cNvSpPr>
            <a:spLocks noGrp="1"/>
          </p:cNvSpPr>
          <p:nvPr>
            <p:ph sz="quarter" idx="1"/>
          </p:nvPr>
        </p:nvSpPr>
        <p:spPr/>
        <p:txBody>
          <a:bodyPr/>
          <a:lstStyle/>
          <a:p>
            <a:r>
              <a:rPr lang="ar-SA" dirty="0" smtClean="0"/>
              <a:t>1- تساعد على فهم أفضل للمشكلات التي يواجهها التلاميذ الذين يعانون من صعوبات تعلم.</a:t>
            </a:r>
          </a:p>
          <a:p>
            <a:endParaRPr lang="ar-SA" dirty="0" smtClean="0"/>
          </a:p>
          <a:p>
            <a:r>
              <a:rPr lang="ar-SA" dirty="0" smtClean="0"/>
              <a:t>2- يمدنا بالأسس التي تقوم عليها الطرق العلاجية والاستراتيجيات التدريسية المستخدمة في التعامل مع ما يواجهونه التلاميذ من صعوبات ومشكلات.</a:t>
            </a:r>
          </a:p>
          <a:p>
            <a:endParaRPr lang="ar-SA" dirty="0" smtClean="0"/>
          </a:p>
          <a:p>
            <a:pPr>
              <a:buNone/>
            </a:pPr>
            <a:r>
              <a:rPr lang="ar-SA" dirty="0" smtClean="0"/>
              <a:t>مثال توضيحي:</a:t>
            </a:r>
          </a:p>
          <a:p>
            <a:pPr>
              <a:buNone/>
            </a:pPr>
            <a:endParaRPr lang="ar-SA" dirty="0" smtClean="0"/>
          </a:p>
          <a:p>
            <a:pPr>
              <a:buNone/>
            </a:pPr>
            <a:r>
              <a:rPr lang="ar-SA" dirty="0" smtClean="0"/>
              <a:t>غرفة المصادر  بنيت على أساس من نتائج البحوث والدراسات التي أجريت على نحو مكثف.</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lstStyle/>
          <a:p>
            <a:r>
              <a:rPr lang="ar-SA" dirty="0" smtClean="0"/>
              <a:t>إذن يحتاج طلاب التربية عموماً والتربية الخاصة على وجه الخصوص إلى الإلمام بنظريات التعلم والوقوف على طرق التدريس الفعالة ،والاستراتيجيات الحديثة ،والتقنيات الواقعية العملية التي يمكنهم بواسطتها مساعدة تلاميذهم على التعلم،وكذلك إدراك السبب في فعاليتها وكفاءتها دون غيرها من الطرق.</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715962"/>
          </a:xfrm>
        </p:spPr>
        <p:txBody>
          <a:bodyPr/>
          <a:lstStyle/>
          <a:p>
            <a:pPr algn="ctr"/>
            <a:r>
              <a:rPr lang="ar-SA" dirty="0" smtClean="0"/>
              <a:t>دور النظريات في مجال صعوبات التعلم</a:t>
            </a:r>
            <a:endParaRPr lang="ar-SA" dirty="0"/>
          </a:p>
        </p:txBody>
      </p:sp>
      <p:sp>
        <p:nvSpPr>
          <p:cNvPr id="3" name="عنصر نائب للمحتوى 2"/>
          <p:cNvSpPr>
            <a:spLocks noGrp="1"/>
          </p:cNvSpPr>
          <p:nvPr>
            <p:ph sz="quarter" idx="1"/>
          </p:nvPr>
        </p:nvSpPr>
        <p:spPr>
          <a:xfrm>
            <a:off x="457200" y="1066800"/>
            <a:ext cx="7467600" cy="5638800"/>
          </a:xfrm>
        </p:spPr>
        <p:txBody>
          <a:bodyPr>
            <a:normAutofit lnSpcReduction="10000"/>
          </a:bodyPr>
          <a:lstStyle/>
          <a:p>
            <a:pPr algn="just"/>
            <a:r>
              <a:rPr lang="ar-SA" dirty="0" smtClean="0"/>
              <a:t>1- تزودنا بوجهات نظر العلماء وآرائهم التي تمكننا من تدارس الفروع المختلفة لهذا الحقل وتفسيرها.</a:t>
            </a:r>
          </a:p>
          <a:p>
            <a:pPr algn="just"/>
            <a:r>
              <a:rPr lang="ar-SA" dirty="0" smtClean="0"/>
              <a:t>2- تساعدنا في تصنيف المواد التعليمية الجديدة ،والتقنيات المبتكرة الحديثة، والأجهزة والمعدات وطرق التدريس والوسائل الفنية الحديثة التي يواجهها المعلمون في مجال التربية الخاصة عموماً وصعوبات التعلم خصوصاً.</a:t>
            </a:r>
          </a:p>
          <a:p>
            <a:pPr algn="just"/>
            <a:r>
              <a:rPr lang="ar-SA" dirty="0" smtClean="0"/>
              <a:t>3- أن تكون بيانات أو عبارات ذات أثر فعال وليست كما يقول جون </a:t>
            </a:r>
            <a:r>
              <a:rPr lang="ar-SA" dirty="0" err="1" smtClean="0"/>
              <a:t>ديوي</a:t>
            </a:r>
            <a:r>
              <a:rPr lang="ar-SA" dirty="0" smtClean="0"/>
              <a:t> مجرد أفكار ثابتة لا تتغير ولا تتبدل وكأنها حقائق أبدية أو نصوص دينية.</a:t>
            </a:r>
          </a:p>
          <a:p>
            <a:pPr algn="just"/>
            <a:r>
              <a:rPr lang="ar-SA" dirty="0" smtClean="0"/>
              <a:t>4-أن </a:t>
            </a:r>
            <a:r>
              <a:rPr lang="ar-SA" dirty="0" smtClean="0"/>
              <a:t>تكون دليل يرشدنا ويقودنا نحن المربين والمعلمين إلى تنظيم </a:t>
            </a:r>
            <a:r>
              <a:rPr lang="ar-SA" dirty="0" smtClean="0"/>
              <a:t>معارفنا وترتيب أفكارنا بشكل منهجي</a:t>
            </a:r>
            <a:r>
              <a:rPr lang="ar-SA" dirty="0" smtClean="0"/>
              <a:t>.</a:t>
            </a:r>
            <a:br>
              <a:rPr lang="ar-SA" dirty="0" smtClean="0"/>
            </a:br>
            <a:r>
              <a:rPr lang="ar-SA" dirty="0" smtClean="0"/>
              <a:t>5- أن تخدمنا كمفهوم قابل للتغيير والتعديل والتطوير في ضوء كل جديد يتم التوصل إليه في مجال المعرفة.</a:t>
            </a:r>
          </a:p>
          <a:p>
            <a:pPr algn="just">
              <a:buNone/>
            </a:pPr>
            <a:r>
              <a:rPr lang="ar-SA" dirty="0" smtClean="0"/>
              <a:t>كما ذكرت </a:t>
            </a:r>
            <a:r>
              <a:rPr lang="ar-SA" dirty="0" err="1" smtClean="0"/>
              <a:t>ليرنر</a:t>
            </a:r>
            <a:r>
              <a:rPr lang="ar-SA" dirty="0" smtClean="0"/>
              <a:t> 1988م بأن النظرية تساعدنا على :</a:t>
            </a:r>
          </a:p>
          <a:p>
            <a:pPr algn="just"/>
            <a:r>
              <a:rPr lang="ar-SA" dirty="0" smtClean="0"/>
              <a:t>1- فهم أفضل للمشكلات بالغة التعقيد التي يعاني منها الأطفال في تعلمهم. 2- مواجهة كثير من التحديات التي يزخر </a:t>
            </a:r>
            <a:r>
              <a:rPr lang="ar-SA" dirty="0" err="1" smtClean="0"/>
              <a:t>بها</a:t>
            </a:r>
            <a:r>
              <a:rPr lang="ar-SA" dirty="0" smtClean="0"/>
              <a:t> مجال صعوبات التعلم.  </a:t>
            </a:r>
          </a:p>
          <a:p>
            <a:pPr algn="just"/>
            <a:endParaRPr lang="ar-SA" dirty="0" smtClean="0"/>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الهدف من النظرية</a:t>
            </a:r>
            <a:endParaRPr lang="ar-SA" dirty="0"/>
          </a:p>
        </p:txBody>
      </p:sp>
      <p:sp>
        <p:nvSpPr>
          <p:cNvPr id="3" name="عنصر نائب للمحتوى 2"/>
          <p:cNvSpPr>
            <a:spLocks noGrp="1"/>
          </p:cNvSpPr>
          <p:nvPr>
            <p:ph sz="quarter" idx="1"/>
          </p:nvPr>
        </p:nvSpPr>
        <p:spPr/>
        <p:txBody>
          <a:bodyPr/>
          <a:lstStyle/>
          <a:p>
            <a:r>
              <a:rPr lang="ar-SA" dirty="0" smtClean="0"/>
              <a:t>1- التوفيق بين الأشياء والظواهر التي نلاحظها في العالم الواقعي.</a:t>
            </a:r>
          </a:p>
          <a:p>
            <a:endParaRPr lang="ar-SA" dirty="0" smtClean="0"/>
          </a:p>
          <a:p>
            <a:r>
              <a:rPr lang="ar-SA" dirty="0" smtClean="0"/>
              <a:t>2- ترتيبها على نحو منطقي متماسك بحيث تكتسب تلك الأشياء والظواهر معنى واقعياً ومغزى علمياً.</a:t>
            </a:r>
          </a:p>
          <a:p>
            <a:endParaRPr lang="ar-SA" dirty="0" smtClean="0"/>
          </a:p>
          <a:p>
            <a:r>
              <a:rPr lang="ar-SA" dirty="0" smtClean="0"/>
              <a:t>3-النظرية الجيدة تتميز بالإجرائية العملية أي قابليتها للتطبيق والاستخدام الفعلي.</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3687762"/>
          </a:xfrm>
        </p:spPr>
        <p:txBody>
          <a:bodyPr/>
          <a:lstStyle/>
          <a:p>
            <a:pPr algn="ctr"/>
            <a:r>
              <a:rPr lang="ar-SA" dirty="0" smtClean="0"/>
              <a:t>ما ذا إذ لم تكن هناك نظريات يسير عليها العاملون في مجال </a:t>
            </a:r>
            <a:br>
              <a:rPr lang="ar-SA" dirty="0" smtClean="0"/>
            </a:br>
            <a:r>
              <a:rPr lang="ar-SA" dirty="0" smtClean="0"/>
              <a:t/>
            </a:r>
            <a:br>
              <a:rPr lang="ar-SA" dirty="0" smtClean="0"/>
            </a:br>
            <a:r>
              <a:rPr lang="ar-SA" dirty="0" smtClean="0"/>
              <a:t>صعوبات التعلم؟</a:t>
            </a:r>
            <a:endParaRPr lang="ar-SA" dirty="0"/>
          </a:p>
        </p:txBody>
      </p:sp>
      <p:sp>
        <p:nvSpPr>
          <p:cNvPr id="3" name="عنصر نائب للمحتوى 2"/>
          <p:cNvSpPr>
            <a:spLocks noGrp="1"/>
          </p:cNvSpPr>
          <p:nvPr>
            <p:ph sz="quarter" idx="1"/>
          </p:nvPr>
        </p:nvSpPr>
        <p:spPr>
          <a:xfrm>
            <a:off x="457200" y="6096000"/>
            <a:ext cx="7467600" cy="377952"/>
          </a:xfrm>
        </p:spPr>
        <p:txBody>
          <a:bodyPr>
            <a:normAutofit fontScale="92500" lnSpcReduction="20000"/>
          </a:bodyPr>
          <a:lstStyle/>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lstStyle/>
          <a:p>
            <a:r>
              <a:rPr lang="ar-SA" dirty="0" smtClean="0"/>
              <a:t>1- القرارات المتخذة سوف تكون مبنية على أساس من الإيمان بما يقوله المجربون ، أو بالمبادئ والمواعظ المدركة بالحدس والتخمين والبديهة </a:t>
            </a:r>
            <a:r>
              <a:rPr lang="ar-SA" dirty="0" smtClean="0"/>
              <a:t>أو على </a:t>
            </a:r>
            <a:r>
              <a:rPr lang="ar-SA" dirty="0" smtClean="0"/>
              <a:t>أساس قرارات تربوية أشبه ما تكون بالعبارات الخطابية الجوفاء الخالية من المضمون .</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أنواع النظريات</a:t>
            </a:r>
            <a:endParaRPr lang="ar-SA" dirty="0"/>
          </a:p>
        </p:txBody>
      </p:sp>
      <p:sp>
        <p:nvSpPr>
          <p:cNvPr id="3" name="عنصر نائب للمحتوى 2"/>
          <p:cNvSpPr>
            <a:spLocks noGrp="1"/>
          </p:cNvSpPr>
          <p:nvPr>
            <p:ph sz="quarter" idx="1"/>
          </p:nvPr>
        </p:nvSpPr>
        <p:spPr/>
        <p:txBody>
          <a:bodyPr/>
          <a:lstStyle/>
          <a:p>
            <a:pPr algn="just"/>
            <a:r>
              <a:rPr lang="ar-SA" dirty="0" smtClean="0"/>
              <a:t>ميزت </a:t>
            </a:r>
            <a:r>
              <a:rPr lang="ar-SA" dirty="0" err="1" smtClean="0"/>
              <a:t>سوانسون</a:t>
            </a:r>
            <a:r>
              <a:rPr lang="ar-SA" dirty="0" smtClean="0"/>
              <a:t> 1988م بين نوعين من </a:t>
            </a:r>
            <a:r>
              <a:rPr lang="ar-SA" dirty="0" smtClean="0"/>
              <a:t>النظريات:</a:t>
            </a:r>
            <a:endParaRPr lang="ar-SA" dirty="0" smtClean="0"/>
          </a:p>
          <a:p>
            <a:pPr algn="just"/>
            <a:r>
              <a:rPr lang="ar-SA" dirty="0" smtClean="0"/>
              <a:t>1-النظرية الأساسية</a:t>
            </a:r>
            <a:r>
              <a:rPr lang="en-US" dirty="0" smtClean="0"/>
              <a:t>basic theory</a:t>
            </a:r>
            <a:endParaRPr lang="ar-SA" dirty="0" smtClean="0"/>
          </a:p>
          <a:p>
            <a:pPr algn="just">
              <a:buNone/>
            </a:pPr>
            <a:r>
              <a:rPr lang="ar-SA" dirty="0" smtClean="0"/>
              <a:t>    يقصد </a:t>
            </a:r>
            <a:r>
              <a:rPr lang="ar-SA" dirty="0" err="1" smtClean="0"/>
              <a:t>بها</a:t>
            </a:r>
            <a:r>
              <a:rPr lang="ar-SA" dirty="0" smtClean="0"/>
              <a:t> ذلك الإطار الفكري الذي يضم مجموعة من المفاهيم والأفكار الأساسية التي يمكننا من خلال فهمها واستيعابها تبسيط الظواهر المعقدة ، بحيث تصبح تلك الظواهر معلومات مجزأة يمكن فهمها والتعامل معها.</a:t>
            </a:r>
          </a:p>
          <a:p>
            <a:pPr algn="just"/>
            <a:r>
              <a:rPr lang="ar-SA" dirty="0" smtClean="0"/>
              <a:t>2- النظرية التطبيقية</a:t>
            </a:r>
            <a:r>
              <a:rPr lang="en-US" dirty="0" smtClean="0"/>
              <a:t>applied theory</a:t>
            </a:r>
            <a:endParaRPr lang="ar-SA" dirty="0" smtClean="0"/>
          </a:p>
          <a:p>
            <a:pPr algn="just">
              <a:buNone/>
            </a:pPr>
            <a:r>
              <a:rPr lang="ar-SA" dirty="0" smtClean="0"/>
              <a:t>   تقوم </a:t>
            </a:r>
            <a:r>
              <a:rPr lang="ar-SA" dirty="0" smtClean="0"/>
              <a:t>بترجمة مضمون النظرية الأساسية وتحويله إلى ممارسة وتطبيق تعليميين.</a:t>
            </a:r>
          </a:p>
          <a:p>
            <a:pPr algn="just">
              <a:buNone/>
            </a:pPr>
            <a:r>
              <a:rPr lang="ar-SA" dirty="0" smtClean="0"/>
              <a:t>   وتؤكد </a:t>
            </a:r>
            <a:r>
              <a:rPr lang="ar-SA" dirty="0" err="1" smtClean="0"/>
              <a:t>سوانسون</a:t>
            </a:r>
            <a:r>
              <a:rPr lang="ar-SA" dirty="0" smtClean="0"/>
              <a:t> أن التمييز بين هذين النوعين من النظريات يؤدي إلى التنسيق بين الجهود البحثية من خلال الربط بين ما يتم إجراؤه من بحوث ودراسات في إطار النظرية التطبيقية وما يتم التعرف علية من مفاهيم وأفكار في إطار النظرية الأساسية.</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3611562"/>
          </a:xfrm>
        </p:spPr>
        <p:txBody>
          <a:bodyPr/>
          <a:lstStyle/>
          <a:p>
            <a:pPr algn="ctr"/>
            <a:r>
              <a:rPr lang="ar-SA" dirty="0" smtClean="0"/>
              <a:t>إذن هل يمكن للنظريات أن تتغير؟</a:t>
            </a:r>
            <a:endParaRPr lang="ar-SA" dirty="0"/>
          </a:p>
        </p:txBody>
      </p:sp>
      <p:sp>
        <p:nvSpPr>
          <p:cNvPr id="3" name="عنصر نائب للمحتوى 2"/>
          <p:cNvSpPr>
            <a:spLocks noGrp="1"/>
          </p:cNvSpPr>
          <p:nvPr>
            <p:ph sz="quarter" idx="1"/>
          </p:nvPr>
        </p:nvSpPr>
        <p:spPr>
          <a:xfrm flipV="1">
            <a:off x="457200" y="6473952"/>
            <a:ext cx="7467600" cy="612648"/>
          </a:xfrm>
        </p:spPr>
        <p:txBody>
          <a:bodyPr/>
          <a:lstStyle/>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lstStyle/>
          <a:p>
            <a:pPr algn="just"/>
            <a:r>
              <a:rPr lang="ar-SA" dirty="0" smtClean="0"/>
              <a:t>يمكن أن نخلص إلى أنه يمكن للنظريات أن تتغير من خلال القيام بتطويرها وتعديلها . فأي نظرية سائدة وشائعة يمكن تحديها والاعتراض عليها ، كما يمكن تحويرها وتعديلها أو تقويتها وتدعيمها وهذا سيؤدي بالتالي إلى تغييرات في عملية التقييم بل وفي الممارسات والتطبيقات التعليمية.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28600"/>
            <a:ext cx="7467600" cy="76200"/>
          </a:xfrm>
        </p:spPr>
        <p:txBody>
          <a:bodyPr>
            <a:normAutofit fontScale="90000"/>
          </a:bodyPr>
          <a:lstStyle/>
          <a:p>
            <a:endParaRPr lang="ar-SA"/>
          </a:p>
        </p:txBody>
      </p:sp>
      <p:sp>
        <p:nvSpPr>
          <p:cNvPr id="3" name="عنصر نائب للمحتوى 2"/>
          <p:cNvSpPr>
            <a:spLocks noGrp="1"/>
          </p:cNvSpPr>
          <p:nvPr>
            <p:ph sz="quarter" idx="1"/>
          </p:nvPr>
        </p:nvSpPr>
        <p:spPr>
          <a:xfrm>
            <a:off x="457200" y="609600"/>
            <a:ext cx="7467600" cy="5864352"/>
          </a:xfrm>
        </p:spPr>
        <p:txBody>
          <a:bodyPr>
            <a:normAutofit fontScale="85000" lnSpcReduction="20000"/>
          </a:bodyPr>
          <a:lstStyle/>
          <a:p>
            <a:pPr algn="just"/>
            <a:r>
              <a:rPr lang="ar-SA" dirty="0" smtClean="0"/>
              <a:t>*مجال صعوبات التعلم من أهم المجالات التي كان إيقاع التطور فيها متعاظماً خلال النصف الثاني من هذا القرن.</a:t>
            </a:r>
          </a:p>
          <a:p>
            <a:pPr algn="just">
              <a:buFont typeface="Arial" pitchFamily="34" charset="0"/>
              <a:buChar char="•"/>
            </a:pPr>
            <a:r>
              <a:rPr lang="ar-SA" dirty="0" smtClean="0"/>
              <a:t>واكب ظهور تطور مجال صعوبات التعلم التوجهات المتعلقة بحقوق الإنسان في الولايات المتحدة الأمريكية.</a:t>
            </a:r>
          </a:p>
          <a:p>
            <a:pPr algn="just">
              <a:buFont typeface="Arial" pitchFamily="34" charset="0"/>
              <a:buChar char="•"/>
            </a:pPr>
            <a:r>
              <a:rPr lang="ar-SA" dirty="0" smtClean="0"/>
              <a:t>من الحقائق المسلم </a:t>
            </a:r>
            <a:r>
              <a:rPr lang="ar-SA" dirty="0" err="1" smtClean="0"/>
              <a:t>بها</a:t>
            </a:r>
            <a:r>
              <a:rPr lang="ar-SA" dirty="0" smtClean="0"/>
              <a:t> أن مجال صعوبات التعلم لم يكن مثل بقية المجالات الأخرى في التربية الخاصة معروفاً لدى معظم المربين قبل عام 1965م حيث تداخل مع عدد من المفاهيم التي ظهرت خلال الستينيات من هذا القرن مثل المعاقون إدراكياً والمعاقون تعليمياً وذوو العجز أو القصور اللغوي وذوو الاضطرابات المخية الوظيفية البسيطة.</a:t>
            </a:r>
          </a:p>
          <a:p>
            <a:pPr algn="just">
              <a:buFont typeface="Arial" pitchFamily="34" charset="0"/>
              <a:buChar char="•"/>
            </a:pPr>
            <a:r>
              <a:rPr lang="ar-SA" dirty="0" smtClean="0"/>
              <a:t> مع بداية السبعينات أصبح مفهوم صعوبات التعلم مألوفاً لجميع العاملين بحقل التربية الخاصة.</a:t>
            </a:r>
          </a:p>
          <a:p>
            <a:pPr algn="just">
              <a:buFont typeface="Arial" pitchFamily="34" charset="0"/>
              <a:buChar char="•"/>
            </a:pPr>
            <a:r>
              <a:rPr lang="ar-SA" dirty="0" smtClean="0"/>
              <a:t> تمت الإساءة لاستخدام مصطلح صعوبات التعلم من قبل الصحافة ، الإدارات المدرسية ، والعاملين في مجال صعوبات التعلم، حيث خلص بعض الباحثين إلى أن مصطلح صعوبات التعلم لا معنى له </a:t>
            </a:r>
            <a:r>
              <a:rPr lang="ar-SA" dirty="0" err="1" smtClean="0"/>
              <a:t>ولامبرر</a:t>
            </a:r>
            <a:r>
              <a:rPr lang="ar-SA" dirty="0" smtClean="0"/>
              <a:t> لوجوده ، إذ لا يوجد طفلان متشابهان وبالتالي فإنه ينبغي إهمال هذا المجال والاستغناء عنه  بمنهج وحيد فعال يتعامل مع كل طفل على حدة باعتباره حالة فريدة.</a:t>
            </a:r>
          </a:p>
          <a:p>
            <a:pPr algn="just">
              <a:buFont typeface="Arial" pitchFamily="34" charset="0"/>
              <a:buChar char="•"/>
            </a:pPr>
            <a:r>
              <a:rPr lang="ar-SA" dirty="0" smtClean="0"/>
              <a:t> أول تعريف رسمي صدر لمفهوم صعوبات التعلم على يد العالم صموئيل كيرك عام 1968م.</a:t>
            </a:r>
          </a:p>
          <a:p>
            <a:pPr algn="just">
              <a:buFont typeface="Arial" pitchFamily="34" charset="0"/>
              <a:buChar char="•"/>
            </a:pPr>
            <a:r>
              <a:rPr lang="ar-SA" dirty="0" smtClean="0"/>
              <a:t> إذن صعوبات التعلم ليست اضطراباً واحداً ذا طبيعة متجانسة ، بل ترجع إلى عجز أو قصور في واحد  أو أكثر من المجالات التالية :اضطرابات في القراءة ، والرياضيات ، والتعبير الكتابي ، كما تتضمن اضطراب في اللغة المنطوقة .</a:t>
            </a:r>
          </a:p>
          <a:p>
            <a:pPr algn="just"/>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dirty="0" smtClean="0"/>
              <a:t>إن صعوبات التعلم وخاصة القراءة ليست مرتبطة بلغة معينة كالإنجليزية أو الفرنسية أو العربية بل تظهر أيضاً لدى التلاميذ المتحدثين باللغة الصينية واليابانية واللتان تعتمدان على الرموز الصورية.ومن هنا نستنتج أن صعوبات التعلم عالمية لا تقتصر على لغة واحدة.</a:t>
            </a:r>
          </a:p>
          <a:p>
            <a:r>
              <a:rPr lang="ar-SA" dirty="0" smtClean="0"/>
              <a:t>إن اكتشاف حقل صعوبات التعلم واعتباره بصفة رسمية حالة مستقلة عن حالات الإعاقة قد تم على أساس من حركات الدعم والتأييد التي ناصرته ، لا على أساس من تحقيق علمي منظم، حيث نجحت حركات الدعم والتأييد للآباء والأطفال في التأثير على أعضاء الهيئة التشريعية في البرلمان ليصدروا في </a:t>
            </a:r>
            <a:r>
              <a:rPr lang="ar-SA" dirty="0" smtClean="0"/>
              <a:t>عام </a:t>
            </a:r>
            <a:r>
              <a:rPr lang="ar-SA" dirty="0" smtClean="0"/>
              <a:t>1971م التشريع الخاص بتربية المعوقين والمعروف باسم (القانون العام 91-230).وبموجب هذا التشريع تم اعتماد ميزانية ضخمة لإجراء المشروعات والبرامج البحثية والتدريبية التي تواجه احتياجات الأطفال ذوي صعوبات التعلم (</a:t>
            </a:r>
            <a:r>
              <a:rPr lang="en-US" dirty="0" smtClean="0"/>
              <a:t>Doris,1993</a:t>
            </a:r>
            <a:r>
              <a:rPr lang="ar-SA" dirty="0" smtClean="0"/>
              <a:t>).</a:t>
            </a:r>
          </a:p>
          <a:p>
            <a:endParaRPr lang="ar-SA" dirty="0" smtClean="0"/>
          </a:p>
          <a:p>
            <a:endParaRPr lang="ar-SA" dirty="0" smtClean="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3306762"/>
          </a:xfrm>
        </p:spPr>
        <p:txBody>
          <a:bodyPr/>
          <a:lstStyle/>
          <a:p>
            <a:pPr algn="ctr"/>
            <a:r>
              <a:rPr lang="ar-SA" dirty="0" smtClean="0"/>
              <a:t>من هم أبرز العلماء في مجال صعوبات التعلم</a:t>
            </a:r>
            <a:endParaRPr lang="ar-SA" dirty="0"/>
          </a:p>
        </p:txBody>
      </p:sp>
      <p:sp>
        <p:nvSpPr>
          <p:cNvPr id="3" name="عنصر نائب للمحتوى 2"/>
          <p:cNvSpPr>
            <a:spLocks noGrp="1"/>
          </p:cNvSpPr>
          <p:nvPr>
            <p:ph sz="quarter" idx="1"/>
          </p:nvPr>
        </p:nvSpPr>
        <p:spPr>
          <a:xfrm>
            <a:off x="762000" y="5867400"/>
            <a:ext cx="7467600" cy="4873752"/>
          </a:xfrm>
        </p:spPr>
        <p:txBody>
          <a:bodyPr/>
          <a:lstStyle/>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أبرز العلماء في مجال صعوبات التعلم</a:t>
            </a:r>
            <a:endParaRPr lang="ar-SA" dirty="0"/>
          </a:p>
        </p:txBody>
      </p:sp>
      <p:sp>
        <p:nvSpPr>
          <p:cNvPr id="3" name="عنصر نائب للمحتوى 2"/>
          <p:cNvSpPr>
            <a:spLocks noGrp="1"/>
          </p:cNvSpPr>
          <p:nvPr>
            <p:ph sz="quarter" idx="1"/>
          </p:nvPr>
        </p:nvSpPr>
        <p:spPr/>
        <p:txBody>
          <a:bodyPr/>
          <a:lstStyle/>
          <a:p>
            <a:r>
              <a:rPr lang="ar-SA" dirty="0" smtClean="0"/>
              <a:t> </a:t>
            </a:r>
            <a:r>
              <a:rPr lang="ar-SA" dirty="0" err="1" smtClean="0"/>
              <a:t>أورتون</a:t>
            </a:r>
            <a:r>
              <a:rPr lang="ar-SA" dirty="0" smtClean="0"/>
              <a:t>.</a:t>
            </a:r>
          </a:p>
          <a:p>
            <a:r>
              <a:rPr lang="ar-SA" dirty="0" err="1" smtClean="0"/>
              <a:t>دوريس</a:t>
            </a:r>
            <a:r>
              <a:rPr lang="ar-SA" dirty="0" smtClean="0"/>
              <a:t>.</a:t>
            </a:r>
          </a:p>
          <a:p>
            <a:r>
              <a:rPr lang="ar-SA" dirty="0" err="1" smtClean="0"/>
              <a:t>ستراوس</a:t>
            </a:r>
            <a:r>
              <a:rPr lang="ar-SA" dirty="0" smtClean="0"/>
              <a:t> </a:t>
            </a:r>
            <a:r>
              <a:rPr lang="ar-SA" dirty="0" err="1" smtClean="0"/>
              <a:t>وويرنير</a:t>
            </a:r>
            <a:r>
              <a:rPr lang="ar-SA" dirty="0" smtClean="0"/>
              <a:t>.</a:t>
            </a:r>
          </a:p>
          <a:p>
            <a:r>
              <a:rPr lang="ar-SA" dirty="0" err="1" smtClean="0"/>
              <a:t>كريكشانك</a:t>
            </a:r>
            <a:r>
              <a:rPr lang="ar-SA" dirty="0" smtClean="0"/>
              <a:t> </a:t>
            </a:r>
            <a:r>
              <a:rPr lang="ar-SA" dirty="0" err="1" smtClean="0"/>
              <a:t>ومايكلبست</a:t>
            </a:r>
            <a:r>
              <a:rPr lang="ar-SA" dirty="0" smtClean="0"/>
              <a:t> وجونسون.</a:t>
            </a:r>
          </a:p>
          <a:p>
            <a:r>
              <a:rPr lang="ar-SA" dirty="0" smtClean="0"/>
              <a:t>كيرك.</a:t>
            </a:r>
          </a:p>
          <a:p>
            <a:r>
              <a:rPr lang="ar-SA" dirty="0" err="1" smtClean="0"/>
              <a:t>ليرنر</a:t>
            </a:r>
            <a:r>
              <a:rPr lang="ar-SA" dirty="0" smtClean="0"/>
              <a:t>.</a:t>
            </a: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3382962"/>
          </a:xfrm>
        </p:spPr>
        <p:txBody>
          <a:bodyPr/>
          <a:lstStyle/>
          <a:p>
            <a:pPr algn="ctr"/>
            <a:r>
              <a:rPr lang="ar-SA" dirty="0" smtClean="0"/>
              <a:t>ما لمقصود بالنظرية؟</a:t>
            </a:r>
            <a:endParaRPr lang="ar-SA" dirty="0"/>
          </a:p>
        </p:txBody>
      </p:sp>
      <p:sp>
        <p:nvSpPr>
          <p:cNvPr id="3" name="عنصر نائب للمحتوى 2"/>
          <p:cNvSpPr>
            <a:spLocks noGrp="1"/>
          </p:cNvSpPr>
          <p:nvPr>
            <p:ph sz="quarter" idx="1"/>
          </p:nvPr>
        </p:nvSpPr>
        <p:spPr>
          <a:xfrm>
            <a:off x="457200" y="6019800"/>
            <a:ext cx="7467600" cy="454152"/>
          </a:xfrm>
        </p:spPr>
        <p:txBody>
          <a:bodyPr>
            <a:normAutofit lnSpcReduction="10000"/>
          </a:bodyPr>
          <a:lstStyle/>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النظرية</a:t>
            </a:r>
            <a:endParaRPr lang="ar-SA" dirty="0"/>
          </a:p>
        </p:txBody>
      </p:sp>
      <p:sp>
        <p:nvSpPr>
          <p:cNvPr id="3" name="عنصر نائب للمحتوى 2"/>
          <p:cNvSpPr>
            <a:spLocks noGrp="1"/>
          </p:cNvSpPr>
          <p:nvPr>
            <p:ph sz="quarter" idx="1"/>
          </p:nvPr>
        </p:nvSpPr>
        <p:spPr/>
        <p:txBody>
          <a:bodyPr/>
          <a:lstStyle/>
          <a:p>
            <a:r>
              <a:rPr lang="ar-SA" dirty="0" smtClean="0"/>
              <a:t>الكثير من عامة الناس وبعض من المثقفين يفهمون كلمة نظرية على أنها تعني شي غير حقيقي حيث لا يحمل في نظرهم قيمة تطبيقية كبيرة.وهذا يبدوا واضحاً فيما </a:t>
            </a:r>
            <a:r>
              <a:rPr lang="ar-SA" dirty="0" err="1" smtClean="0"/>
              <a:t>يتداولونه</a:t>
            </a:r>
            <a:r>
              <a:rPr lang="ar-SA" dirty="0" smtClean="0"/>
              <a:t> في حياتهم اليومية من عبارات مثل:</a:t>
            </a:r>
          </a:p>
          <a:p>
            <a:r>
              <a:rPr lang="ar-SA" dirty="0" smtClean="0"/>
              <a:t>هذا شي نظري.</a:t>
            </a:r>
          </a:p>
          <a:p>
            <a:r>
              <a:rPr lang="ar-SA" dirty="0" smtClean="0"/>
              <a:t>من وجهة نظري.</a:t>
            </a:r>
          </a:p>
          <a:p>
            <a:r>
              <a:rPr lang="ar-SA" dirty="0" smtClean="0"/>
              <a:t>وعلى النقيض من هذا المفهوم السطحي لكلمة نظرية فإن المعنى العلمي السليم لهذه الكلمة يفيد بأن النظرية تحاول تحري الظواهر والكشف عن طبيعتها ،وعندما تثبت البحوث والدراسات العلمية صحة النظرية وصدقها فإنها تحمل قيمة تطبيقية كبيرة تبنى عليها النماذج البحثية والتطبيقية.</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مراحل تكوين النظرية</a:t>
            </a:r>
            <a:endParaRPr lang="ar-SA" dirty="0"/>
          </a:p>
        </p:txBody>
      </p:sp>
      <p:sp>
        <p:nvSpPr>
          <p:cNvPr id="3" name="عنصر نائب للمحتوى 2"/>
          <p:cNvSpPr>
            <a:spLocks noGrp="1"/>
          </p:cNvSpPr>
          <p:nvPr>
            <p:ph sz="quarter" idx="1"/>
          </p:nvPr>
        </p:nvSpPr>
        <p:spPr>
          <a:xfrm>
            <a:off x="457200" y="1600200"/>
            <a:ext cx="7467600" cy="4873752"/>
          </a:xfrm>
        </p:spPr>
        <p:txBody>
          <a:bodyPr/>
          <a:lstStyle/>
          <a:p>
            <a:pPr>
              <a:buNone/>
            </a:pPr>
            <a:r>
              <a:rPr lang="ar-SA" dirty="0" smtClean="0">
                <a:solidFill>
                  <a:srgbClr val="C00000"/>
                </a:solidFill>
              </a:rPr>
              <a:t>1- وضع افتراض ما.</a:t>
            </a:r>
          </a:p>
          <a:p>
            <a:pPr>
              <a:buNone/>
            </a:pPr>
            <a:r>
              <a:rPr lang="ar-SA" dirty="0" smtClean="0">
                <a:solidFill>
                  <a:srgbClr val="C00000"/>
                </a:solidFill>
              </a:rPr>
              <a:t>يكون لدى الباحث شعور معين أو فكرة  مبنية على أساس من خبراته السابقة أو مشاهداته  أو معلومات توفرت له من مصدر آخر.</a:t>
            </a:r>
          </a:p>
          <a:p>
            <a:pPr>
              <a:buNone/>
            </a:pPr>
            <a:endParaRPr lang="ar-SA" dirty="0" smtClean="0">
              <a:solidFill>
                <a:srgbClr val="C00000"/>
              </a:solidFill>
            </a:endParaRPr>
          </a:p>
          <a:p>
            <a:pPr>
              <a:buNone/>
            </a:pPr>
            <a:r>
              <a:rPr lang="ar-SA" dirty="0" smtClean="0">
                <a:solidFill>
                  <a:srgbClr val="C00000"/>
                </a:solidFill>
              </a:rPr>
              <a:t>2- صياغة الافتراض.</a:t>
            </a:r>
          </a:p>
          <a:p>
            <a:pPr>
              <a:buNone/>
            </a:pPr>
            <a:r>
              <a:rPr lang="ar-SA" dirty="0" smtClean="0">
                <a:solidFill>
                  <a:srgbClr val="C00000"/>
                </a:solidFill>
              </a:rPr>
              <a:t> بحيث يمكن للباحث اختباره والتحقق من صحته.</a:t>
            </a:r>
          </a:p>
          <a:p>
            <a:pPr>
              <a:buNone/>
            </a:pPr>
            <a:endParaRPr lang="ar-SA" dirty="0" smtClean="0">
              <a:solidFill>
                <a:srgbClr val="C00000"/>
              </a:solidFill>
            </a:endParaRPr>
          </a:p>
          <a:p>
            <a:pPr>
              <a:buNone/>
            </a:pPr>
            <a:r>
              <a:rPr lang="ar-SA" dirty="0" smtClean="0">
                <a:solidFill>
                  <a:srgbClr val="C00000"/>
                </a:solidFill>
              </a:rPr>
              <a:t>3- قبول الافتراض أو رفضه.</a:t>
            </a:r>
          </a:p>
          <a:p>
            <a:pPr>
              <a:buNone/>
            </a:pPr>
            <a:r>
              <a:rPr lang="ar-SA" dirty="0" smtClean="0">
                <a:solidFill>
                  <a:srgbClr val="C00000"/>
                </a:solidFill>
              </a:rPr>
              <a:t>بناء على ما يتوصل إليه الباحث من نتائج .</a:t>
            </a:r>
          </a:p>
          <a:p>
            <a:pPr>
              <a:buNone/>
            </a:pPr>
            <a:endParaRPr lang="ar-SA" dirty="0" smtClean="0">
              <a:solidFill>
                <a:srgbClr val="C00000"/>
              </a:solidFill>
            </a:endParaRPr>
          </a:p>
          <a:p>
            <a:pPr>
              <a:buNone/>
            </a:pPr>
            <a:r>
              <a:rPr lang="ar-SA" dirty="0" smtClean="0">
                <a:solidFill>
                  <a:srgbClr val="C00000"/>
                </a:solidFill>
              </a:rPr>
              <a:t>4- الاستمرار بوضع فرضيات أخرى لتستمر عملية بناء النظرية.</a:t>
            </a:r>
            <a:endParaRPr lang="ar-SA" dirty="0">
              <a:solidFill>
                <a:srgbClr val="C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فوائد الإلمام بالنظريات المتعلقة بصعوبات التعلم</a:t>
            </a:r>
            <a:endParaRPr lang="ar-SA" dirty="0"/>
          </a:p>
        </p:txBody>
      </p:sp>
      <p:sp>
        <p:nvSpPr>
          <p:cNvPr id="3" name="عنصر نائب للمحتوى 2"/>
          <p:cNvSpPr>
            <a:spLocks noGrp="1"/>
          </p:cNvSpPr>
          <p:nvPr>
            <p:ph sz="quarter" idx="1"/>
          </p:nvPr>
        </p:nvSpPr>
        <p:spPr/>
        <p:txBody>
          <a:bodyPr/>
          <a:lstStyle/>
          <a:p>
            <a:r>
              <a:rPr lang="ar-SA" dirty="0" smtClean="0"/>
              <a:t>1- تساعد في فهم الأسس النظرية التي بنيت عليها مفاهيم صعوبات التعلم.</a:t>
            </a:r>
          </a:p>
          <a:p>
            <a:endParaRPr lang="ar-SA" dirty="0" smtClean="0"/>
          </a:p>
          <a:p>
            <a:r>
              <a:rPr lang="ar-SA" dirty="0" smtClean="0"/>
              <a:t>2- تلقي الضوء على أنواع وطبيعة الصعوبات التي يواجهها التلاميذ في تعلمهم.</a:t>
            </a:r>
          </a:p>
          <a:p>
            <a:endParaRPr lang="ar-SA" dirty="0" smtClean="0"/>
          </a:p>
          <a:p>
            <a:r>
              <a:rPr lang="ar-SA" dirty="0" smtClean="0"/>
              <a:t>3- تزويدنا بالأسس التي تبنى عليها عملية التدخل التربوي واختيار الأساليب والاستراتيجيات المناسبة.</a:t>
            </a:r>
          </a:p>
          <a:p>
            <a:endParaRPr lang="ar-SA" dirty="0" smtClean="0"/>
          </a:p>
          <a:p>
            <a:r>
              <a:rPr lang="ar-SA" dirty="0" smtClean="0"/>
              <a:t>4- تقود البحوث العلمية التي يتم إجراؤها في مجال صعوبات التعلم.</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FFFFFF"/>
      </a:dk1>
      <a:lt1>
        <a:sysClr val="window" lastClr="000000"/>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455</TotalTime>
  <Words>1048</Words>
  <Application>Microsoft Office PowerPoint</Application>
  <PresentationFormat>عرض على الشاشة (3:4)‏</PresentationFormat>
  <Paragraphs>77</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مشربية</vt:lpstr>
      <vt:lpstr>ماذا تعرفين عن مجال صعوبات التعلم؟</vt:lpstr>
      <vt:lpstr>الشريحة 2</vt:lpstr>
      <vt:lpstr>الشريحة 3</vt:lpstr>
      <vt:lpstr>من هم أبرز العلماء في مجال صعوبات التعلم</vt:lpstr>
      <vt:lpstr>أبرز العلماء في مجال صعوبات التعلم</vt:lpstr>
      <vt:lpstr>ما لمقصود بالنظرية؟</vt:lpstr>
      <vt:lpstr>النظرية</vt:lpstr>
      <vt:lpstr>مراحل تكوين النظرية</vt:lpstr>
      <vt:lpstr>فوائد الإلمام بالنظريات المتعلقة بصعوبات التعلم</vt:lpstr>
      <vt:lpstr>الحاجة إلى الإلمام بنظريات صعوبات التعلم</vt:lpstr>
      <vt:lpstr>الشريحة 11</vt:lpstr>
      <vt:lpstr>دور النظريات في مجال صعوبات التعلم</vt:lpstr>
      <vt:lpstr>الهدف من النظرية</vt:lpstr>
      <vt:lpstr>ما ذا إذ لم تكن هناك نظريات يسير عليها العاملون في مجال   صعوبات التعلم؟</vt:lpstr>
      <vt:lpstr>الشريحة 15</vt:lpstr>
      <vt:lpstr>أنواع النظريات</vt:lpstr>
      <vt:lpstr>إذن هل يمكن للنظريات أن تتغير؟</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مقدمة في مجال صعوبات التعلم</dc:title>
  <dc:creator>user0</dc:creator>
  <cp:lastModifiedBy>user0</cp:lastModifiedBy>
  <cp:revision>44</cp:revision>
  <dcterms:created xsi:type="dcterms:W3CDTF">2014-09-13T07:04:10Z</dcterms:created>
  <dcterms:modified xsi:type="dcterms:W3CDTF">2014-09-15T04:40:45Z</dcterms:modified>
</cp:coreProperties>
</file>