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0"/>
  </p:notesMasterIdLst>
  <p:sldIdLst>
    <p:sldId id="271" r:id="rId2"/>
    <p:sldId id="273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74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A3543D-A6AD-4075-9ED1-848D61800BFF}" type="doc">
      <dgm:prSet loTypeId="urn:microsoft.com/office/officeart/2005/8/layout/pyramid2" loCatId="list" qsTypeId="urn:microsoft.com/office/officeart/2009/2/quickstyle/3d8" qsCatId="3D" csTypeId="urn:microsoft.com/office/officeart/2005/8/colors/accent1_3" csCatId="accent1" phldr="1"/>
      <dgm:spPr/>
    </dgm:pt>
    <dgm:pt modelId="{7CEA70C1-7440-4E17-A869-6BBBDDB52056}">
      <dgm:prSet phldrT="[نص]"/>
      <dgm:spPr>
        <a:solidFill>
          <a:srgbClr val="FF9999">
            <a:alpha val="90000"/>
          </a:srgbClr>
        </a:solidFill>
      </dgm:spPr>
      <dgm:t>
        <a:bodyPr/>
        <a:lstStyle/>
        <a:p>
          <a:pPr rtl="1"/>
          <a:r>
            <a:rPr lang="ar-SA" b="1" dirty="0" smtClean="0"/>
            <a:t>السنوات الأولى حتى العاشرة</a:t>
          </a:r>
          <a:endParaRPr lang="ar-SA" b="1" dirty="0"/>
        </a:p>
      </dgm:t>
    </dgm:pt>
    <dgm:pt modelId="{2C10F4E3-E9AD-411E-91A0-85B6249E299C}" type="parTrans" cxnId="{69684204-4E0C-462D-B22B-BE58681BB231}">
      <dgm:prSet/>
      <dgm:spPr/>
      <dgm:t>
        <a:bodyPr/>
        <a:lstStyle/>
        <a:p>
          <a:pPr rtl="1"/>
          <a:endParaRPr lang="ar-SA"/>
        </a:p>
      </dgm:t>
    </dgm:pt>
    <dgm:pt modelId="{F0E081A2-0E58-4DD8-AAC5-0CE6870FF702}" type="sibTrans" cxnId="{69684204-4E0C-462D-B22B-BE58681BB231}">
      <dgm:prSet/>
      <dgm:spPr/>
      <dgm:t>
        <a:bodyPr/>
        <a:lstStyle/>
        <a:p>
          <a:pPr rtl="1"/>
          <a:endParaRPr lang="ar-SA"/>
        </a:p>
      </dgm:t>
    </dgm:pt>
    <dgm:pt modelId="{04184BD8-B9D3-4BD8-AB7E-225E07AB1B6B}">
      <dgm:prSet phldrT="[نص]"/>
      <dgm:spPr>
        <a:solidFill>
          <a:srgbClr val="E7DCC7">
            <a:alpha val="90000"/>
          </a:srgbClr>
        </a:solidFill>
      </dgm:spPr>
      <dgm:t>
        <a:bodyPr/>
        <a:lstStyle/>
        <a:p>
          <a:pPr rtl="1"/>
          <a:r>
            <a:rPr lang="ar-SA" b="1" dirty="0" smtClean="0"/>
            <a:t>الطفولة المبكرة</a:t>
          </a:r>
          <a:endParaRPr lang="ar-SA" b="1" dirty="0"/>
        </a:p>
      </dgm:t>
    </dgm:pt>
    <dgm:pt modelId="{7B5D6451-DA24-4C39-B025-982E21DCA765}" type="parTrans" cxnId="{5E889486-6230-4B4C-B14F-05AEC277010B}">
      <dgm:prSet/>
      <dgm:spPr/>
      <dgm:t>
        <a:bodyPr/>
        <a:lstStyle/>
        <a:p>
          <a:pPr rtl="1"/>
          <a:endParaRPr lang="ar-SA"/>
        </a:p>
      </dgm:t>
    </dgm:pt>
    <dgm:pt modelId="{1DC5940F-C27B-49AA-B171-86D738E5072B}" type="sibTrans" cxnId="{5E889486-6230-4B4C-B14F-05AEC277010B}">
      <dgm:prSet/>
      <dgm:spPr/>
      <dgm:t>
        <a:bodyPr/>
        <a:lstStyle/>
        <a:p>
          <a:pPr rtl="1"/>
          <a:endParaRPr lang="ar-SA"/>
        </a:p>
      </dgm:t>
    </dgm:pt>
    <dgm:pt modelId="{A9DDBD73-E8F9-4846-BC1C-47017A490D32}">
      <dgm:prSet phldrT="[نص]"/>
      <dgm:spPr>
        <a:solidFill>
          <a:srgbClr val="FFFF00">
            <a:alpha val="90000"/>
          </a:srgbClr>
        </a:solidFill>
      </dgm:spPr>
      <dgm:t>
        <a:bodyPr/>
        <a:lstStyle/>
        <a:p>
          <a:pPr rtl="1"/>
          <a:r>
            <a:rPr lang="ar-SA" b="1" dirty="0" smtClean="0"/>
            <a:t>الطفولة المتأخرة</a:t>
          </a:r>
          <a:endParaRPr lang="ar-SA" b="1" dirty="0"/>
        </a:p>
      </dgm:t>
    </dgm:pt>
    <dgm:pt modelId="{9FEC20EC-79DD-4B0C-899A-51BE19D03340}" type="parTrans" cxnId="{3EDC2AD3-9547-4430-A372-8A68F56F2ACD}">
      <dgm:prSet/>
      <dgm:spPr/>
      <dgm:t>
        <a:bodyPr/>
        <a:lstStyle/>
        <a:p>
          <a:pPr rtl="1"/>
          <a:endParaRPr lang="ar-SA"/>
        </a:p>
      </dgm:t>
    </dgm:pt>
    <dgm:pt modelId="{8E1F20B0-49F0-49A6-9755-2D0978A11D0E}" type="sibTrans" cxnId="{3EDC2AD3-9547-4430-A372-8A68F56F2ACD}">
      <dgm:prSet/>
      <dgm:spPr/>
      <dgm:t>
        <a:bodyPr/>
        <a:lstStyle/>
        <a:p>
          <a:pPr rtl="1"/>
          <a:endParaRPr lang="ar-SA"/>
        </a:p>
      </dgm:t>
    </dgm:pt>
    <dgm:pt modelId="{73B00AB3-40BC-4F34-9136-E551F8A72D5A}" type="pres">
      <dgm:prSet presAssocID="{6FA3543D-A6AD-4075-9ED1-848D61800BFF}" presName="compositeShape" presStyleCnt="0">
        <dgm:presLayoutVars>
          <dgm:dir/>
          <dgm:resizeHandles/>
        </dgm:presLayoutVars>
      </dgm:prSet>
      <dgm:spPr/>
    </dgm:pt>
    <dgm:pt modelId="{912E05DB-6C34-4E00-9BA4-120E5812FB5B}" type="pres">
      <dgm:prSet presAssocID="{6FA3543D-A6AD-4075-9ED1-848D61800BFF}" presName="pyramid" presStyleLbl="node1" presStyleIdx="0" presStyleCnt="1" custLinFactNeighborY="-2167"/>
      <dgm:spPr/>
    </dgm:pt>
    <dgm:pt modelId="{4DF00D8E-7B78-43A3-93C7-9C28180C5874}" type="pres">
      <dgm:prSet presAssocID="{6FA3543D-A6AD-4075-9ED1-848D61800BFF}" presName="theList" presStyleCnt="0"/>
      <dgm:spPr/>
    </dgm:pt>
    <dgm:pt modelId="{DCB73368-F78C-4D60-AF9D-EF8ED14942D2}" type="pres">
      <dgm:prSet presAssocID="{7CEA70C1-7440-4E17-A869-6BBBDDB52056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4998FB-F78D-445A-9376-D885508563A7}" type="pres">
      <dgm:prSet presAssocID="{7CEA70C1-7440-4E17-A869-6BBBDDB52056}" presName="aSpace" presStyleCnt="0"/>
      <dgm:spPr/>
    </dgm:pt>
    <dgm:pt modelId="{FCF8D694-2938-421E-83D6-69F162667A0C}" type="pres">
      <dgm:prSet presAssocID="{04184BD8-B9D3-4BD8-AB7E-225E07AB1B6B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7F2378-156B-4A14-8067-4C9BBCCB5DB6}" type="pres">
      <dgm:prSet presAssocID="{04184BD8-B9D3-4BD8-AB7E-225E07AB1B6B}" presName="aSpace" presStyleCnt="0"/>
      <dgm:spPr/>
    </dgm:pt>
    <dgm:pt modelId="{4C821B3F-3F48-4B61-AE1D-CA48E81C01F4}" type="pres">
      <dgm:prSet presAssocID="{A9DDBD73-E8F9-4846-BC1C-47017A490D32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ACBF27-B5A0-4236-B13D-D2AFE48B8AED}" type="pres">
      <dgm:prSet presAssocID="{A9DDBD73-E8F9-4846-BC1C-47017A490D32}" presName="aSpace" presStyleCnt="0"/>
      <dgm:spPr/>
    </dgm:pt>
  </dgm:ptLst>
  <dgm:cxnLst>
    <dgm:cxn modelId="{69684204-4E0C-462D-B22B-BE58681BB231}" srcId="{6FA3543D-A6AD-4075-9ED1-848D61800BFF}" destId="{7CEA70C1-7440-4E17-A869-6BBBDDB52056}" srcOrd="0" destOrd="0" parTransId="{2C10F4E3-E9AD-411E-91A0-85B6249E299C}" sibTransId="{F0E081A2-0E58-4DD8-AAC5-0CE6870FF702}"/>
    <dgm:cxn modelId="{5E889486-6230-4B4C-B14F-05AEC277010B}" srcId="{6FA3543D-A6AD-4075-9ED1-848D61800BFF}" destId="{04184BD8-B9D3-4BD8-AB7E-225E07AB1B6B}" srcOrd="1" destOrd="0" parTransId="{7B5D6451-DA24-4C39-B025-982E21DCA765}" sibTransId="{1DC5940F-C27B-49AA-B171-86D738E5072B}"/>
    <dgm:cxn modelId="{0B35AE7A-152A-4D5C-8B39-E9869CC1240A}" type="presOf" srcId="{7CEA70C1-7440-4E17-A869-6BBBDDB52056}" destId="{DCB73368-F78C-4D60-AF9D-EF8ED14942D2}" srcOrd="0" destOrd="0" presId="urn:microsoft.com/office/officeart/2005/8/layout/pyramid2"/>
    <dgm:cxn modelId="{BD520E00-7A38-4852-8430-2673DFF2B82E}" type="presOf" srcId="{04184BD8-B9D3-4BD8-AB7E-225E07AB1B6B}" destId="{FCF8D694-2938-421E-83D6-69F162667A0C}" srcOrd="0" destOrd="0" presId="urn:microsoft.com/office/officeart/2005/8/layout/pyramid2"/>
    <dgm:cxn modelId="{3EDC2AD3-9547-4430-A372-8A68F56F2ACD}" srcId="{6FA3543D-A6AD-4075-9ED1-848D61800BFF}" destId="{A9DDBD73-E8F9-4846-BC1C-47017A490D32}" srcOrd="2" destOrd="0" parTransId="{9FEC20EC-79DD-4B0C-899A-51BE19D03340}" sibTransId="{8E1F20B0-49F0-49A6-9755-2D0978A11D0E}"/>
    <dgm:cxn modelId="{EE571BBA-00E8-4FA5-A324-80938A0F4CAC}" type="presOf" srcId="{A9DDBD73-E8F9-4846-BC1C-47017A490D32}" destId="{4C821B3F-3F48-4B61-AE1D-CA48E81C01F4}" srcOrd="0" destOrd="0" presId="urn:microsoft.com/office/officeart/2005/8/layout/pyramid2"/>
    <dgm:cxn modelId="{7DA67FF5-30DF-4597-BA32-F3592A6E1482}" type="presOf" srcId="{6FA3543D-A6AD-4075-9ED1-848D61800BFF}" destId="{73B00AB3-40BC-4F34-9136-E551F8A72D5A}" srcOrd="0" destOrd="0" presId="urn:microsoft.com/office/officeart/2005/8/layout/pyramid2"/>
    <dgm:cxn modelId="{79DC2299-BD1A-4595-9611-66A11A00CF9C}" type="presParOf" srcId="{73B00AB3-40BC-4F34-9136-E551F8A72D5A}" destId="{912E05DB-6C34-4E00-9BA4-120E5812FB5B}" srcOrd="0" destOrd="0" presId="urn:microsoft.com/office/officeart/2005/8/layout/pyramid2"/>
    <dgm:cxn modelId="{9C2D8D9C-B0B9-4F06-AF8C-335045C8A05D}" type="presParOf" srcId="{73B00AB3-40BC-4F34-9136-E551F8A72D5A}" destId="{4DF00D8E-7B78-43A3-93C7-9C28180C5874}" srcOrd="1" destOrd="0" presId="urn:microsoft.com/office/officeart/2005/8/layout/pyramid2"/>
    <dgm:cxn modelId="{1F5B0C2F-EEDF-44E7-9EBE-A1C873051C5D}" type="presParOf" srcId="{4DF00D8E-7B78-43A3-93C7-9C28180C5874}" destId="{DCB73368-F78C-4D60-AF9D-EF8ED14942D2}" srcOrd="0" destOrd="0" presId="urn:microsoft.com/office/officeart/2005/8/layout/pyramid2"/>
    <dgm:cxn modelId="{A549A57E-5438-4F5A-940E-A1D8FE0E69CC}" type="presParOf" srcId="{4DF00D8E-7B78-43A3-93C7-9C28180C5874}" destId="{1C4998FB-F78D-445A-9376-D885508563A7}" srcOrd="1" destOrd="0" presId="urn:microsoft.com/office/officeart/2005/8/layout/pyramid2"/>
    <dgm:cxn modelId="{DA23A9BD-D543-4A1F-B402-2D6C3EA1E9D6}" type="presParOf" srcId="{4DF00D8E-7B78-43A3-93C7-9C28180C5874}" destId="{FCF8D694-2938-421E-83D6-69F162667A0C}" srcOrd="2" destOrd="0" presId="urn:microsoft.com/office/officeart/2005/8/layout/pyramid2"/>
    <dgm:cxn modelId="{D8732E95-26F1-4983-A2F9-3247E7E3D089}" type="presParOf" srcId="{4DF00D8E-7B78-43A3-93C7-9C28180C5874}" destId="{C97F2378-156B-4A14-8067-4C9BBCCB5DB6}" srcOrd="3" destOrd="0" presId="urn:microsoft.com/office/officeart/2005/8/layout/pyramid2"/>
    <dgm:cxn modelId="{55BDBD4F-E43C-428D-9A6A-FF9D88A3F64F}" type="presParOf" srcId="{4DF00D8E-7B78-43A3-93C7-9C28180C5874}" destId="{4C821B3F-3F48-4B61-AE1D-CA48E81C01F4}" srcOrd="4" destOrd="0" presId="urn:microsoft.com/office/officeart/2005/8/layout/pyramid2"/>
    <dgm:cxn modelId="{2DB196B0-0806-4EA4-A1C1-05C03FED2D33}" type="presParOf" srcId="{4DF00D8E-7B78-43A3-93C7-9C28180C5874}" destId="{D3ACBF27-B5A0-4236-B13D-D2AFE48B8AED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4EB24A-DD6E-44E2-98C8-AEEE0EE29777}" type="doc">
      <dgm:prSet loTypeId="urn:microsoft.com/office/officeart/2005/8/layout/default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EAB9B02C-C699-48F3-B443-CB73D40EE556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accent5">
                  <a:lumMod val="50000"/>
                </a:schemeClr>
              </a:solidFill>
            </a:rPr>
            <a:t>الإسلام يدعو إلى الكثير من الأخلاق مثل......؟؟؟؟</a:t>
          </a:r>
          <a:endParaRPr lang="ar-SA" sz="2400" b="1" dirty="0">
            <a:solidFill>
              <a:schemeClr val="accent5">
                <a:lumMod val="50000"/>
              </a:schemeClr>
            </a:solidFill>
          </a:endParaRPr>
        </a:p>
      </dgm:t>
    </dgm:pt>
    <dgm:pt modelId="{CE37FB9D-20A4-4535-A1D8-C66D5D5CA18E}" type="parTrans" cxnId="{AF0DB364-6A0E-42A7-B0D5-DB96C1D03D6E}">
      <dgm:prSet/>
      <dgm:spPr/>
      <dgm:t>
        <a:bodyPr/>
        <a:lstStyle/>
        <a:p>
          <a:pPr rtl="1"/>
          <a:endParaRPr lang="ar-SA" sz="1800" b="1">
            <a:solidFill>
              <a:schemeClr val="accent5">
                <a:lumMod val="50000"/>
              </a:schemeClr>
            </a:solidFill>
          </a:endParaRPr>
        </a:p>
      </dgm:t>
    </dgm:pt>
    <dgm:pt modelId="{01709B74-3779-4973-8B99-D5CF593242DA}" type="sibTrans" cxnId="{AF0DB364-6A0E-42A7-B0D5-DB96C1D03D6E}">
      <dgm:prSet/>
      <dgm:spPr/>
      <dgm:t>
        <a:bodyPr/>
        <a:lstStyle/>
        <a:p>
          <a:pPr rtl="1"/>
          <a:endParaRPr lang="ar-SA" sz="1800" b="1">
            <a:solidFill>
              <a:schemeClr val="accent5">
                <a:lumMod val="50000"/>
              </a:schemeClr>
            </a:solidFill>
          </a:endParaRPr>
        </a:p>
      </dgm:t>
    </dgm:pt>
    <dgm:pt modelId="{58CD02C1-197C-49EF-830D-2B89D7E1A27C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accent5">
                  <a:lumMod val="50000"/>
                </a:schemeClr>
              </a:solidFill>
            </a:rPr>
            <a:t>الأخلاق الإسلامية منبعثة من العقيدة الإسلامية التي تحدد للمسلم السلوك الأخلاقي .</a:t>
          </a:r>
          <a:endParaRPr lang="ar-SA" sz="2400" b="1" dirty="0">
            <a:solidFill>
              <a:schemeClr val="accent5">
                <a:lumMod val="50000"/>
              </a:schemeClr>
            </a:solidFill>
          </a:endParaRPr>
        </a:p>
      </dgm:t>
    </dgm:pt>
    <dgm:pt modelId="{54EB9828-4D00-45D0-A47F-98A6C8AFFE8D}" type="parTrans" cxnId="{392A1AF1-82A6-4059-9DE3-2C9EEE0BB1D9}">
      <dgm:prSet/>
      <dgm:spPr/>
      <dgm:t>
        <a:bodyPr/>
        <a:lstStyle/>
        <a:p>
          <a:pPr rtl="1"/>
          <a:endParaRPr lang="ar-SA" sz="1800" b="1">
            <a:solidFill>
              <a:schemeClr val="accent5">
                <a:lumMod val="50000"/>
              </a:schemeClr>
            </a:solidFill>
          </a:endParaRPr>
        </a:p>
      </dgm:t>
    </dgm:pt>
    <dgm:pt modelId="{3F900A0A-7E12-4117-B59D-70E66404D783}" type="sibTrans" cxnId="{392A1AF1-82A6-4059-9DE3-2C9EEE0BB1D9}">
      <dgm:prSet/>
      <dgm:spPr/>
      <dgm:t>
        <a:bodyPr/>
        <a:lstStyle/>
        <a:p>
          <a:pPr rtl="1"/>
          <a:endParaRPr lang="ar-SA" sz="1800" b="1">
            <a:solidFill>
              <a:schemeClr val="accent5">
                <a:lumMod val="50000"/>
              </a:schemeClr>
            </a:solidFill>
          </a:endParaRPr>
        </a:p>
      </dgm:t>
    </dgm:pt>
    <dgm:pt modelId="{EAF6AD66-A4B3-49D5-B58B-545405CA3A4C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accent5">
                  <a:lumMod val="50000"/>
                </a:schemeClr>
              </a:solidFill>
            </a:rPr>
            <a:t>الدين الإسلامي دعامته الأولى الأخلاق الحسنة</a:t>
          </a:r>
          <a:endParaRPr lang="ar-SA" sz="2400" b="1" dirty="0">
            <a:solidFill>
              <a:schemeClr val="accent5">
                <a:lumMod val="50000"/>
              </a:schemeClr>
            </a:solidFill>
          </a:endParaRPr>
        </a:p>
      </dgm:t>
    </dgm:pt>
    <dgm:pt modelId="{B228D512-0422-4902-A277-4BD937FDD27C}" type="parTrans" cxnId="{4ACEF932-29C5-4867-BBEB-5EED24FC1E90}">
      <dgm:prSet/>
      <dgm:spPr/>
      <dgm:t>
        <a:bodyPr/>
        <a:lstStyle/>
        <a:p>
          <a:pPr rtl="1"/>
          <a:endParaRPr lang="ar-SA" sz="1800" b="1">
            <a:solidFill>
              <a:schemeClr val="accent5">
                <a:lumMod val="50000"/>
              </a:schemeClr>
            </a:solidFill>
          </a:endParaRPr>
        </a:p>
      </dgm:t>
    </dgm:pt>
    <dgm:pt modelId="{1FF56F62-9DF1-4797-A1D5-97A2467A62F6}" type="sibTrans" cxnId="{4ACEF932-29C5-4867-BBEB-5EED24FC1E90}">
      <dgm:prSet/>
      <dgm:spPr/>
      <dgm:t>
        <a:bodyPr/>
        <a:lstStyle/>
        <a:p>
          <a:pPr rtl="1"/>
          <a:endParaRPr lang="ar-SA" sz="1800" b="1">
            <a:solidFill>
              <a:schemeClr val="accent5">
                <a:lumMod val="50000"/>
              </a:schemeClr>
            </a:solidFill>
          </a:endParaRPr>
        </a:p>
      </dgm:t>
    </dgm:pt>
    <dgm:pt modelId="{1430F081-ED67-4A5A-8AA8-1EC923377414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accent5">
                  <a:lumMod val="50000"/>
                </a:schemeClr>
              </a:solidFill>
            </a:rPr>
            <a:t>الأشياء التي تتعارض مع الأخلاق الإسلامية أمرنا الدين بالابتعاد عنها لماذا؟؟</a:t>
          </a:r>
          <a:endParaRPr lang="ar-SA" sz="2400" b="1" dirty="0">
            <a:solidFill>
              <a:schemeClr val="accent5">
                <a:lumMod val="50000"/>
              </a:schemeClr>
            </a:solidFill>
          </a:endParaRPr>
        </a:p>
      </dgm:t>
    </dgm:pt>
    <dgm:pt modelId="{AA4BF1C5-E928-4660-AF5D-B9E4043B6CEC}" type="parTrans" cxnId="{8EE58524-9234-43FD-8941-AE5A73521C36}">
      <dgm:prSet/>
      <dgm:spPr/>
      <dgm:t>
        <a:bodyPr/>
        <a:lstStyle/>
        <a:p>
          <a:pPr rtl="1"/>
          <a:endParaRPr lang="ar-SA" sz="1800" b="1">
            <a:solidFill>
              <a:schemeClr val="accent5">
                <a:lumMod val="50000"/>
              </a:schemeClr>
            </a:solidFill>
          </a:endParaRPr>
        </a:p>
      </dgm:t>
    </dgm:pt>
    <dgm:pt modelId="{74343DAF-C557-41A6-92AA-DAA452763E8B}" type="sibTrans" cxnId="{8EE58524-9234-43FD-8941-AE5A73521C36}">
      <dgm:prSet/>
      <dgm:spPr/>
      <dgm:t>
        <a:bodyPr/>
        <a:lstStyle/>
        <a:p>
          <a:pPr rtl="1"/>
          <a:endParaRPr lang="ar-SA" sz="1800" b="1">
            <a:solidFill>
              <a:schemeClr val="accent5">
                <a:lumMod val="50000"/>
              </a:schemeClr>
            </a:solidFill>
          </a:endParaRPr>
        </a:p>
      </dgm:t>
    </dgm:pt>
    <dgm:pt modelId="{F7780C38-2594-41F8-B58F-E55C2E8836CC}" type="pres">
      <dgm:prSet presAssocID="{494EB24A-DD6E-44E2-98C8-AEEE0EE2977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5F0FE9C-FD6F-41D9-B262-D22FE263C28B}" type="pres">
      <dgm:prSet presAssocID="{EAB9B02C-C699-48F3-B443-CB73D40EE556}" presName="node" presStyleLbl="node1" presStyleIdx="0" presStyleCnt="4" custLinFactNeighborX="-26" custLinFactNeighborY="751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5D92757-2D27-41E2-8F5C-E1A4424B675A}" type="pres">
      <dgm:prSet presAssocID="{01709B74-3779-4973-8B99-D5CF593242DA}" presName="sibTrans" presStyleCnt="0"/>
      <dgm:spPr/>
    </dgm:pt>
    <dgm:pt modelId="{3BC862B4-3700-4F00-84EB-59580F565FAA}" type="pres">
      <dgm:prSet presAssocID="{58CD02C1-197C-49EF-830D-2B89D7E1A27C}" presName="node" presStyleLbl="node1" presStyleIdx="1" presStyleCnt="4" custLinFactNeighborX="-43" custLinFactNeighborY="-623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012494-9B58-4834-BC4D-28B4F8A70097}" type="pres">
      <dgm:prSet presAssocID="{3F900A0A-7E12-4117-B59D-70E66404D783}" presName="sibTrans" presStyleCnt="0"/>
      <dgm:spPr/>
    </dgm:pt>
    <dgm:pt modelId="{71A933F8-1222-4938-BC3A-F14528973DE9}" type="pres">
      <dgm:prSet presAssocID="{EAF6AD66-A4B3-49D5-B58B-545405CA3A4C}" presName="node" presStyleLbl="node1" presStyleIdx="2" presStyleCnt="4" custLinFactNeighborX="-26" custLinFactNeighborY="1458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93DD7D-852E-476C-AF2B-F43052434F7A}" type="pres">
      <dgm:prSet presAssocID="{1FF56F62-9DF1-4797-A1D5-97A2467A62F6}" presName="sibTrans" presStyleCnt="0"/>
      <dgm:spPr/>
    </dgm:pt>
    <dgm:pt modelId="{813EC7C2-4421-4CA5-AC90-AD9AAF61A4D4}" type="pres">
      <dgm:prSet presAssocID="{1430F081-ED67-4A5A-8AA8-1EC92337741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92A1AF1-82A6-4059-9DE3-2C9EEE0BB1D9}" srcId="{494EB24A-DD6E-44E2-98C8-AEEE0EE29777}" destId="{58CD02C1-197C-49EF-830D-2B89D7E1A27C}" srcOrd="1" destOrd="0" parTransId="{54EB9828-4D00-45D0-A47F-98A6C8AFFE8D}" sibTransId="{3F900A0A-7E12-4117-B59D-70E66404D783}"/>
    <dgm:cxn modelId="{BD9D6609-573A-4DF5-85CA-E3EA4F9F0F43}" type="presOf" srcId="{EAF6AD66-A4B3-49D5-B58B-545405CA3A4C}" destId="{71A933F8-1222-4938-BC3A-F14528973DE9}" srcOrd="0" destOrd="0" presId="urn:microsoft.com/office/officeart/2005/8/layout/default"/>
    <dgm:cxn modelId="{4ACEF932-29C5-4867-BBEB-5EED24FC1E90}" srcId="{494EB24A-DD6E-44E2-98C8-AEEE0EE29777}" destId="{EAF6AD66-A4B3-49D5-B58B-545405CA3A4C}" srcOrd="2" destOrd="0" parTransId="{B228D512-0422-4902-A277-4BD937FDD27C}" sibTransId="{1FF56F62-9DF1-4797-A1D5-97A2467A62F6}"/>
    <dgm:cxn modelId="{AF0DB364-6A0E-42A7-B0D5-DB96C1D03D6E}" srcId="{494EB24A-DD6E-44E2-98C8-AEEE0EE29777}" destId="{EAB9B02C-C699-48F3-B443-CB73D40EE556}" srcOrd="0" destOrd="0" parTransId="{CE37FB9D-20A4-4535-A1D8-C66D5D5CA18E}" sibTransId="{01709B74-3779-4973-8B99-D5CF593242DA}"/>
    <dgm:cxn modelId="{1EEBC214-BD2A-4851-84BC-C66FA0B743F7}" type="presOf" srcId="{58CD02C1-197C-49EF-830D-2B89D7E1A27C}" destId="{3BC862B4-3700-4F00-84EB-59580F565FAA}" srcOrd="0" destOrd="0" presId="urn:microsoft.com/office/officeart/2005/8/layout/default"/>
    <dgm:cxn modelId="{D249AA23-839A-4E31-9B74-62713DE38FE7}" type="presOf" srcId="{EAB9B02C-C699-48F3-B443-CB73D40EE556}" destId="{35F0FE9C-FD6F-41D9-B262-D22FE263C28B}" srcOrd="0" destOrd="0" presId="urn:microsoft.com/office/officeart/2005/8/layout/default"/>
    <dgm:cxn modelId="{8EE58524-9234-43FD-8941-AE5A73521C36}" srcId="{494EB24A-DD6E-44E2-98C8-AEEE0EE29777}" destId="{1430F081-ED67-4A5A-8AA8-1EC923377414}" srcOrd="3" destOrd="0" parTransId="{AA4BF1C5-E928-4660-AF5D-B9E4043B6CEC}" sibTransId="{74343DAF-C557-41A6-92AA-DAA452763E8B}"/>
    <dgm:cxn modelId="{12353F2C-0337-4193-AA81-B5DB3D614CAA}" type="presOf" srcId="{494EB24A-DD6E-44E2-98C8-AEEE0EE29777}" destId="{F7780C38-2594-41F8-B58F-E55C2E8836CC}" srcOrd="0" destOrd="0" presId="urn:microsoft.com/office/officeart/2005/8/layout/default"/>
    <dgm:cxn modelId="{08B58CD8-FD86-4691-B127-1D9A4DCBAD17}" type="presOf" srcId="{1430F081-ED67-4A5A-8AA8-1EC923377414}" destId="{813EC7C2-4421-4CA5-AC90-AD9AAF61A4D4}" srcOrd="0" destOrd="0" presId="urn:microsoft.com/office/officeart/2005/8/layout/default"/>
    <dgm:cxn modelId="{D2EA5C9B-DD73-4E63-98B3-AE982B84DDE4}" type="presParOf" srcId="{F7780C38-2594-41F8-B58F-E55C2E8836CC}" destId="{35F0FE9C-FD6F-41D9-B262-D22FE263C28B}" srcOrd="0" destOrd="0" presId="urn:microsoft.com/office/officeart/2005/8/layout/default"/>
    <dgm:cxn modelId="{7FC521D3-EB6E-4BF5-85D1-BEB7E3730652}" type="presParOf" srcId="{F7780C38-2594-41F8-B58F-E55C2E8836CC}" destId="{D5D92757-2D27-41E2-8F5C-E1A4424B675A}" srcOrd="1" destOrd="0" presId="urn:microsoft.com/office/officeart/2005/8/layout/default"/>
    <dgm:cxn modelId="{FE6B1859-191A-47D3-AD0B-4AC2214B11F5}" type="presParOf" srcId="{F7780C38-2594-41F8-B58F-E55C2E8836CC}" destId="{3BC862B4-3700-4F00-84EB-59580F565FAA}" srcOrd="2" destOrd="0" presId="urn:microsoft.com/office/officeart/2005/8/layout/default"/>
    <dgm:cxn modelId="{129D721A-F154-4629-991F-A126522079A1}" type="presParOf" srcId="{F7780C38-2594-41F8-B58F-E55C2E8836CC}" destId="{B3012494-9B58-4834-BC4D-28B4F8A70097}" srcOrd="3" destOrd="0" presId="urn:microsoft.com/office/officeart/2005/8/layout/default"/>
    <dgm:cxn modelId="{60D9EAD8-C9B8-432F-BA43-18FAC54425BB}" type="presParOf" srcId="{F7780C38-2594-41F8-B58F-E55C2E8836CC}" destId="{71A933F8-1222-4938-BC3A-F14528973DE9}" srcOrd="4" destOrd="0" presId="urn:microsoft.com/office/officeart/2005/8/layout/default"/>
    <dgm:cxn modelId="{B35D92B6-12F2-40D4-A333-2C834EB72397}" type="presParOf" srcId="{F7780C38-2594-41F8-B58F-E55C2E8836CC}" destId="{B593DD7D-852E-476C-AF2B-F43052434F7A}" srcOrd="5" destOrd="0" presId="urn:microsoft.com/office/officeart/2005/8/layout/default"/>
    <dgm:cxn modelId="{5E0B8E60-B462-4C1C-A135-8A06AFBB075D}" type="presParOf" srcId="{F7780C38-2594-41F8-B58F-E55C2E8836CC}" destId="{813EC7C2-4421-4CA5-AC90-AD9AAF61A4D4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2E05DB-6C34-4E00-9BA4-120E5812FB5B}">
      <dsp:nvSpPr>
        <dsp:cNvPr id="0" name=""/>
        <dsp:cNvSpPr/>
      </dsp:nvSpPr>
      <dsp:spPr>
        <a:xfrm>
          <a:off x="960906" y="0"/>
          <a:ext cx="3801095" cy="3801095"/>
        </a:xfrm>
        <a:prstGeom prst="triangl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B73368-F78C-4D60-AF9D-EF8ED14942D2}">
      <dsp:nvSpPr>
        <dsp:cNvPr id="0" name=""/>
        <dsp:cNvSpPr/>
      </dsp:nvSpPr>
      <dsp:spPr>
        <a:xfrm>
          <a:off x="2861454" y="382151"/>
          <a:ext cx="2470711" cy="899790"/>
        </a:xfrm>
        <a:prstGeom prst="roundRect">
          <a:avLst/>
        </a:prstGeom>
        <a:solidFill>
          <a:srgbClr val="FF9999">
            <a:alpha val="9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السنوات الأولى حتى العاشرة</a:t>
          </a:r>
          <a:endParaRPr lang="ar-SA" sz="2300" b="1" kern="1200" dirty="0"/>
        </a:p>
      </dsp:txBody>
      <dsp:txXfrm>
        <a:off x="2905378" y="426075"/>
        <a:ext cx="2382863" cy="811942"/>
      </dsp:txXfrm>
    </dsp:sp>
    <dsp:sp modelId="{FCF8D694-2938-421E-83D6-69F162667A0C}">
      <dsp:nvSpPr>
        <dsp:cNvPr id="0" name=""/>
        <dsp:cNvSpPr/>
      </dsp:nvSpPr>
      <dsp:spPr>
        <a:xfrm>
          <a:off x="2861454" y="1394415"/>
          <a:ext cx="2470711" cy="899790"/>
        </a:xfrm>
        <a:prstGeom prst="roundRect">
          <a:avLst/>
        </a:prstGeom>
        <a:solidFill>
          <a:srgbClr val="E7DCC7">
            <a:alpha val="9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الطفولة المبكرة</a:t>
          </a:r>
          <a:endParaRPr lang="ar-SA" sz="2300" b="1" kern="1200" dirty="0"/>
        </a:p>
      </dsp:txBody>
      <dsp:txXfrm>
        <a:off x="2905378" y="1438339"/>
        <a:ext cx="2382863" cy="811942"/>
      </dsp:txXfrm>
    </dsp:sp>
    <dsp:sp modelId="{4C821B3F-3F48-4B61-AE1D-CA48E81C01F4}">
      <dsp:nvSpPr>
        <dsp:cNvPr id="0" name=""/>
        <dsp:cNvSpPr/>
      </dsp:nvSpPr>
      <dsp:spPr>
        <a:xfrm>
          <a:off x="2861454" y="2406679"/>
          <a:ext cx="2470711" cy="899790"/>
        </a:xfrm>
        <a:prstGeom prst="roundRect">
          <a:avLst/>
        </a:prstGeom>
        <a:solidFill>
          <a:srgbClr val="FFFF00">
            <a:alpha val="9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b="1" kern="1200" dirty="0" smtClean="0"/>
            <a:t>الطفولة المتأخرة</a:t>
          </a:r>
          <a:endParaRPr lang="ar-SA" sz="2300" b="1" kern="1200" dirty="0"/>
        </a:p>
      </dsp:txBody>
      <dsp:txXfrm>
        <a:off x="2905378" y="2450603"/>
        <a:ext cx="2382863" cy="8119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F0FE9C-FD6F-41D9-B262-D22FE263C28B}">
      <dsp:nvSpPr>
        <dsp:cNvPr id="0" name=""/>
        <dsp:cNvSpPr/>
      </dsp:nvSpPr>
      <dsp:spPr>
        <a:xfrm>
          <a:off x="0" y="360046"/>
          <a:ext cx="2618877" cy="157132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accent5">
                  <a:lumMod val="50000"/>
                </a:schemeClr>
              </a:solidFill>
            </a:rPr>
            <a:t>الإسلام يدعو إلى الكثير من الأخلاق مثل......؟؟؟؟</a:t>
          </a:r>
          <a:endParaRPr lang="ar-SA" sz="24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0" y="360046"/>
        <a:ext cx="2618877" cy="1571326"/>
      </dsp:txXfrm>
    </dsp:sp>
    <dsp:sp modelId="{3BC862B4-3700-4F00-84EB-59580F565FAA}">
      <dsp:nvSpPr>
        <dsp:cNvPr id="0" name=""/>
        <dsp:cNvSpPr/>
      </dsp:nvSpPr>
      <dsp:spPr>
        <a:xfrm>
          <a:off x="2880310" y="144020"/>
          <a:ext cx="2618877" cy="1571326"/>
        </a:xfrm>
        <a:prstGeom prst="rect">
          <a:avLst/>
        </a:prstGeom>
        <a:gradFill rotWithShape="0">
          <a:gsLst>
            <a:gs pos="0">
              <a:schemeClr val="accent2">
                <a:hueOff val="-1499998"/>
                <a:satOff val="-33333"/>
                <a:lumOff val="20000"/>
                <a:alphaOff val="0"/>
                <a:shade val="51000"/>
                <a:satMod val="130000"/>
              </a:schemeClr>
            </a:gs>
            <a:gs pos="80000">
              <a:schemeClr val="accent2">
                <a:hueOff val="-1499998"/>
                <a:satOff val="-33333"/>
                <a:lumOff val="20000"/>
                <a:alphaOff val="0"/>
                <a:shade val="93000"/>
                <a:satMod val="130000"/>
              </a:schemeClr>
            </a:gs>
            <a:gs pos="100000">
              <a:schemeClr val="accent2">
                <a:hueOff val="-1499998"/>
                <a:satOff val="-33333"/>
                <a:lumOff val="20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accent5">
                  <a:lumMod val="50000"/>
                </a:schemeClr>
              </a:solidFill>
            </a:rPr>
            <a:t>الأخلاق الإسلامية منبعثة من العقيدة الإسلامية التي تحدد للمسلم السلوك الأخلاقي .</a:t>
          </a:r>
          <a:endParaRPr lang="ar-SA" sz="24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2880310" y="144020"/>
        <a:ext cx="2618877" cy="1571326"/>
      </dsp:txXfrm>
    </dsp:sp>
    <dsp:sp modelId="{71A933F8-1222-4938-BC3A-F14528973DE9}">
      <dsp:nvSpPr>
        <dsp:cNvPr id="0" name=""/>
        <dsp:cNvSpPr/>
      </dsp:nvSpPr>
      <dsp:spPr>
        <a:xfrm>
          <a:off x="0" y="2304259"/>
          <a:ext cx="2618877" cy="1571326"/>
        </a:xfrm>
        <a:prstGeom prst="rect">
          <a:avLst/>
        </a:prstGeom>
        <a:gradFill rotWithShape="0">
          <a:gsLst>
            <a:gs pos="0">
              <a:schemeClr val="accent2">
                <a:hueOff val="-2999995"/>
                <a:satOff val="-66667"/>
                <a:lumOff val="40000"/>
                <a:alphaOff val="0"/>
                <a:shade val="51000"/>
                <a:satMod val="130000"/>
              </a:schemeClr>
            </a:gs>
            <a:gs pos="80000">
              <a:schemeClr val="accent2">
                <a:hueOff val="-2999995"/>
                <a:satOff val="-66667"/>
                <a:lumOff val="40000"/>
                <a:alphaOff val="0"/>
                <a:shade val="93000"/>
                <a:satMod val="130000"/>
              </a:schemeClr>
            </a:gs>
            <a:gs pos="100000">
              <a:schemeClr val="accent2">
                <a:hueOff val="-2999995"/>
                <a:satOff val="-66667"/>
                <a:lumOff val="40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accent5">
                  <a:lumMod val="50000"/>
                </a:schemeClr>
              </a:solidFill>
            </a:rPr>
            <a:t>الدين الإسلامي دعامته الأولى الأخلاق الحسنة</a:t>
          </a:r>
          <a:endParaRPr lang="ar-SA" sz="24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0" y="2304259"/>
        <a:ext cx="2618877" cy="1571326"/>
      </dsp:txXfrm>
    </dsp:sp>
    <dsp:sp modelId="{813EC7C2-4421-4CA5-AC90-AD9AAF61A4D4}">
      <dsp:nvSpPr>
        <dsp:cNvPr id="0" name=""/>
        <dsp:cNvSpPr/>
      </dsp:nvSpPr>
      <dsp:spPr>
        <a:xfrm>
          <a:off x="2881436" y="2075159"/>
          <a:ext cx="2618877" cy="1571326"/>
        </a:xfrm>
        <a:prstGeom prst="rect">
          <a:avLst/>
        </a:prstGeom>
        <a:gradFill rotWithShape="0">
          <a:gsLst>
            <a:gs pos="0">
              <a:schemeClr val="accent2">
                <a:hueOff val="-4499993"/>
                <a:satOff val="-100000"/>
                <a:lumOff val="60000"/>
                <a:alphaOff val="0"/>
                <a:shade val="51000"/>
                <a:satMod val="130000"/>
              </a:schemeClr>
            </a:gs>
            <a:gs pos="80000">
              <a:schemeClr val="accent2">
                <a:hueOff val="-4499993"/>
                <a:satOff val="-100000"/>
                <a:lumOff val="60000"/>
                <a:alphaOff val="0"/>
                <a:shade val="93000"/>
                <a:satMod val="130000"/>
              </a:schemeClr>
            </a:gs>
            <a:gs pos="100000">
              <a:schemeClr val="accent2">
                <a:hueOff val="-4499993"/>
                <a:satOff val="-100000"/>
                <a:lumOff val="6000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accent5">
                  <a:lumMod val="50000"/>
                </a:schemeClr>
              </a:solidFill>
            </a:rPr>
            <a:t>الأشياء التي تتعارض مع الأخلاق الإسلامية أمرنا الدين بالابتعاد عنها لماذا؟؟</a:t>
          </a:r>
          <a:endParaRPr lang="ar-SA" sz="2400" b="1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2881436" y="2075159"/>
        <a:ext cx="2618877" cy="1571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48926A1-0486-4287-B67B-3D58329D3B60}" type="datetimeFigureOut">
              <a:rPr lang="ar-SA" smtClean="0"/>
              <a:t>01/01/38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E941A66-4848-4BF6-AC0E-F1B7A232CAD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4719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19119-CB0B-4C66-AD05-B05E01B150C6}" type="slidenum">
              <a:rPr lang="ar-SA" smtClean="0">
                <a:solidFill>
                  <a:prstClr val="black"/>
                </a:solidFill>
              </a:rPr>
              <a:pPr/>
              <a:t>1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418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41A66-4848-4BF6-AC0E-F1B7A232CAD4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68739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19119-CB0B-4C66-AD05-B05E01B150C6}" type="slidenum">
              <a:rPr lang="ar-SA" smtClean="0">
                <a:solidFill>
                  <a:prstClr val="black"/>
                </a:solidFill>
              </a:rPr>
              <a:pPr/>
              <a:t>15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28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19119-CB0B-4C66-AD05-B05E01B150C6}" type="slidenum">
              <a:rPr lang="ar-SA" smtClean="0">
                <a:solidFill>
                  <a:prstClr val="black"/>
                </a:solidFill>
              </a:rPr>
              <a:pPr/>
              <a:t>16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276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19119-CB0B-4C66-AD05-B05E01B150C6}" type="slidenum">
              <a:rPr lang="ar-SA" smtClean="0">
                <a:solidFill>
                  <a:prstClr val="black"/>
                </a:solidFill>
              </a:rPr>
              <a:pPr/>
              <a:t>18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508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 bwMode="gray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0" name="Rectangle 78"/>
          <p:cNvSpPr>
            <a:spLocks noChangeArrowheads="1"/>
          </p:cNvSpPr>
          <p:nvPr/>
        </p:nvSpPr>
        <p:spPr bwMode="gray">
          <a:xfrm rot="5400000">
            <a:off x="10888663" y="1100138"/>
            <a:ext cx="2098675" cy="5080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54510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6800" y="2057401"/>
            <a:ext cx="7721600" cy="1698625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36800" y="3990975"/>
            <a:ext cx="7721600" cy="457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1"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5181600" y="5715001"/>
            <a:ext cx="215053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113F71"/>
                </a:solidFill>
              </a:rPr>
              <a:t>LOGO</a:t>
            </a:r>
          </a:p>
        </p:txBody>
      </p:sp>
      <p:grpSp>
        <p:nvGrpSpPr>
          <p:cNvPr id="3103" name="Group 31"/>
          <p:cNvGrpSpPr>
            <a:grpSpLocks/>
          </p:cNvGrpSpPr>
          <p:nvPr/>
        </p:nvGrpSpPr>
        <p:grpSpPr bwMode="auto">
          <a:xfrm rot="421294">
            <a:off x="1295401" y="692150"/>
            <a:ext cx="2495551" cy="1944688"/>
            <a:chOff x="521" y="482"/>
            <a:chExt cx="1134" cy="1142"/>
          </a:xfrm>
        </p:grpSpPr>
        <p:sp>
          <p:nvSpPr>
            <p:cNvPr id="3104" name="Oval 32"/>
            <p:cNvSpPr>
              <a:spLocks noChangeArrowheads="1"/>
            </p:cNvSpPr>
            <p:nvPr userDrawn="1"/>
          </p:nvSpPr>
          <p:spPr bwMode="gray">
            <a:xfrm rot="-128649">
              <a:off x="851" y="811"/>
              <a:ext cx="479" cy="494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ar-SA" sz="1800">
                <a:solidFill>
                  <a:srgbClr val="113F71"/>
                </a:solidFill>
                <a:latin typeface="Arial" pitchFamily="34" charset="0"/>
              </a:endParaRPr>
            </a:p>
          </p:txBody>
        </p:sp>
        <p:grpSp>
          <p:nvGrpSpPr>
            <p:cNvPr id="3105" name="Group 33"/>
            <p:cNvGrpSpPr>
              <a:grpSpLocks/>
            </p:cNvGrpSpPr>
            <p:nvPr userDrawn="1"/>
          </p:nvGrpSpPr>
          <p:grpSpPr bwMode="auto">
            <a:xfrm rot="56277">
              <a:off x="1311" y="1224"/>
              <a:ext cx="266" cy="218"/>
              <a:chOff x="3452" y="878"/>
              <a:chExt cx="402" cy="342"/>
            </a:xfrm>
          </p:grpSpPr>
          <p:sp>
            <p:nvSpPr>
              <p:cNvPr id="3106" name="Oval 34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07" name="Oval 35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08" name="Oval 36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3109" name="Group 37"/>
            <p:cNvGrpSpPr>
              <a:grpSpLocks/>
            </p:cNvGrpSpPr>
            <p:nvPr userDrawn="1"/>
          </p:nvGrpSpPr>
          <p:grpSpPr bwMode="auto">
            <a:xfrm rot="-23983151">
              <a:off x="1390" y="942"/>
              <a:ext cx="265" cy="219"/>
              <a:chOff x="3452" y="878"/>
              <a:chExt cx="402" cy="342"/>
            </a:xfrm>
          </p:grpSpPr>
          <p:sp>
            <p:nvSpPr>
              <p:cNvPr id="3110" name="Oval 38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11" name="Oval 39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12" name="Oval 40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3113" name="Group 41"/>
            <p:cNvGrpSpPr>
              <a:grpSpLocks/>
            </p:cNvGrpSpPr>
            <p:nvPr userDrawn="1"/>
          </p:nvGrpSpPr>
          <p:grpSpPr bwMode="auto">
            <a:xfrm rot="-4925197">
              <a:off x="1293" y="630"/>
              <a:ext cx="257" cy="226"/>
              <a:chOff x="3452" y="878"/>
              <a:chExt cx="402" cy="342"/>
            </a:xfrm>
          </p:grpSpPr>
          <p:sp>
            <p:nvSpPr>
              <p:cNvPr id="3114" name="Oval 42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15" name="Oval 43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16" name="Oval 44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3117" name="Group 45"/>
            <p:cNvGrpSpPr>
              <a:grpSpLocks/>
            </p:cNvGrpSpPr>
            <p:nvPr userDrawn="1"/>
          </p:nvGrpSpPr>
          <p:grpSpPr bwMode="auto">
            <a:xfrm rot="3149186">
              <a:off x="985" y="1383"/>
              <a:ext cx="257" cy="226"/>
              <a:chOff x="3452" y="878"/>
              <a:chExt cx="402" cy="342"/>
            </a:xfrm>
          </p:grpSpPr>
          <p:sp>
            <p:nvSpPr>
              <p:cNvPr id="3118" name="Oval 46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19" name="Oval 47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20" name="Oval 48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3121" name="Group 49"/>
            <p:cNvGrpSpPr>
              <a:grpSpLocks/>
            </p:cNvGrpSpPr>
            <p:nvPr userDrawn="1"/>
          </p:nvGrpSpPr>
          <p:grpSpPr bwMode="auto">
            <a:xfrm rot="-29276986">
              <a:off x="966" y="498"/>
              <a:ext cx="257" cy="226"/>
              <a:chOff x="3452" y="878"/>
              <a:chExt cx="402" cy="342"/>
            </a:xfrm>
          </p:grpSpPr>
          <p:sp>
            <p:nvSpPr>
              <p:cNvPr id="3122" name="Oval 50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23" name="Oval 51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24" name="Oval 52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3125" name="Group 53"/>
            <p:cNvGrpSpPr>
              <a:grpSpLocks/>
            </p:cNvGrpSpPr>
            <p:nvPr userDrawn="1"/>
          </p:nvGrpSpPr>
          <p:grpSpPr bwMode="auto">
            <a:xfrm rot="-10348150">
              <a:off x="628" y="649"/>
              <a:ext cx="266" cy="219"/>
              <a:chOff x="3452" y="878"/>
              <a:chExt cx="402" cy="342"/>
            </a:xfrm>
          </p:grpSpPr>
          <p:sp>
            <p:nvSpPr>
              <p:cNvPr id="3126" name="Oval 54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27" name="Oval 55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28" name="Oval 56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3129" name="Group 57"/>
            <p:cNvGrpSpPr>
              <a:grpSpLocks/>
            </p:cNvGrpSpPr>
            <p:nvPr userDrawn="1"/>
          </p:nvGrpSpPr>
          <p:grpSpPr bwMode="auto">
            <a:xfrm rot="-34593241">
              <a:off x="521" y="973"/>
              <a:ext cx="265" cy="218"/>
              <a:chOff x="3452" y="878"/>
              <a:chExt cx="402" cy="342"/>
            </a:xfrm>
          </p:grpSpPr>
          <p:sp>
            <p:nvSpPr>
              <p:cNvPr id="3130" name="Oval 58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31" name="Oval 59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32" name="Oval 60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3133" name="Group 61"/>
            <p:cNvGrpSpPr>
              <a:grpSpLocks/>
            </p:cNvGrpSpPr>
            <p:nvPr userDrawn="1"/>
          </p:nvGrpSpPr>
          <p:grpSpPr bwMode="auto">
            <a:xfrm rot="-15320246">
              <a:off x="654" y="1263"/>
              <a:ext cx="257" cy="226"/>
              <a:chOff x="3452" y="878"/>
              <a:chExt cx="402" cy="342"/>
            </a:xfrm>
          </p:grpSpPr>
          <p:sp>
            <p:nvSpPr>
              <p:cNvPr id="3134" name="Oval 62"/>
              <p:cNvSpPr>
                <a:spLocks noChangeArrowheads="1"/>
              </p:cNvSpPr>
              <p:nvPr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35" name="Oval 63"/>
              <p:cNvSpPr>
                <a:spLocks noChangeArrowheads="1"/>
              </p:cNvSpPr>
              <p:nvPr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3136" name="Oval 64"/>
              <p:cNvSpPr>
                <a:spLocks noChangeArrowheads="1"/>
              </p:cNvSpPr>
              <p:nvPr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</p:grpSp>
      <p:sp>
        <p:nvSpPr>
          <p:cNvPr id="3137" name="Rectangle 65"/>
          <p:cNvSpPr>
            <a:spLocks noChangeArrowheads="1"/>
          </p:cNvSpPr>
          <p:nvPr/>
        </p:nvSpPr>
        <p:spPr bwMode="gray">
          <a:xfrm>
            <a:off x="609600" y="0"/>
            <a:ext cx="10160000" cy="3048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2431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38" name="Rectangle 66"/>
          <p:cNvSpPr>
            <a:spLocks noChangeArrowheads="1"/>
          </p:cNvSpPr>
          <p:nvPr/>
        </p:nvSpPr>
        <p:spPr bwMode="gray">
          <a:xfrm>
            <a:off x="8885768" y="-7938"/>
            <a:ext cx="2798233" cy="3127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3333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40" name="Rectangle 68"/>
          <p:cNvSpPr>
            <a:spLocks noChangeArrowheads="1"/>
          </p:cNvSpPr>
          <p:nvPr/>
        </p:nvSpPr>
        <p:spPr bwMode="gray">
          <a:xfrm rot="10800000">
            <a:off x="3399367" y="6553200"/>
            <a:ext cx="8307917" cy="3175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3333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41" name="Rectangle 69"/>
          <p:cNvSpPr>
            <a:spLocks noChangeArrowheads="1"/>
          </p:cNvSpPr>
          <p:nvPr/>
        </p:nvSpPr>
        <p:spPr bwMode="gray">
          <a:xfrm>
            <a:off x="11684000" y="-7938"/>
            <a:ext cx="508000" cy="314326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24314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42" name="Rectangle 70"/>
          <p:cNvSpPr>
            <a:spLocks noChangeArrowheads="1"/>
          </p:cNvSpPr>
          <p:nvPr/>
        </p:nvSpPr>
        <p:spPr bwMode="gray">
          <a:xfrm>
            <a:off x="609601" y="6554788"/>
            <a:ext cx="2798233" cy="31750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36471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43" name="Rectangle 71"/>
          <p:cNvSpPr>
            <a:spLocks noChangeArrowheads="1"/>
          </p:cNvSpPr>
          <p:nvPr/>
        </p:nvSpPr>
        <p:spPr bwMode="gray">
          <a:xfrm>
            <a:off x="0" y="6553200"/>
            <a:ext cx="609600" cy="3190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44" name="Rectangle 72"/>
          <p:cNvSpPr>
            <a:spLocks noChangeArrowheads="1"/>
          </p:cNvSpPr>
          <p:nvPr/>
        </p:nvSpPr>
        <p:spPr bwMode="gray">
          <a:xfrm>
            <a:off x="0" y="0"/>
            <a:ext cx="609600" cy="3048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45" name="Rectangle 73"/>
          <p:cNvSpPr>
            <a:spLocks noChangeArrowheads="1"/>
          </p:cNvSpPr>
          <p:nvPr/>
        </p:nvSpPr>
        <p:spPr bwMode="gray">
          <a:xfrm rot="5400000">
            <a:off x="-2138892" y="2433108"/>
            <a:ext cx="4876800" cy="620184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3333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gray">
          <a:xfrm rot="5400000">
            <a:off x="-500592" y="5443008"/>
            <a:ext cx="1600200" cy="620184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57647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47" name="Rectangle 75"/>
          <p:cNvSpPr>
            <a:spLocks noChangeArrowheads="1"/>
          </p:cNvSpPr>
          <p:nvPr/>
        </p:nvSpPr>
        <p:spPr bwMode="ltGray">
          <a:xfrm>
            <a:off x="11692467" y="6538914"/>
            <a:ext cx="499533" cy="3270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8824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48" name="Rectangle 76"/>
          <p:cNvSpPr>
            <a:spLocks noChangeArrowheads="1"/>
          </p:cNvSpPr>
          <p:nvPr/>
        </p:nvSpPr>
        <p:spPr bwMode="gray">
          <a:xfrm rot="5400000">
            <a:off x="9542463" y="3903663"/>
            <a:ext cx="4791075" cy="5080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57647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49" name="Rectangle 77"/>
          <p:cNvSpPr>
            <a:spLocks noChangeArrowheads="1"/>
          </p:cNvSpPr>
          <p:nvPr/>
        </p:nvSpPr>
        <p:spPr bwMode="gray">
          <a:xfrm>
            <a:off x="11684000" y="1752600"/>
            <a:ext cx="508000" cy="1524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72549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52" name="Line 80"/>
          <p:cNvSpPr>
            <a:spLocks noChangeShapeType="1"/>
          </p:cNvSpPr>
          <p:nvPr/>
        </p:nvSpPr>
        <p:spPr bwMode="auto">
          <a:xfrm>
            <a:off x="0" y="304800"/>
            <a:ext cx="1219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auto">
          <a:xfrm>
            <a:off x="0" y="6553200"/>
            <a:ext cx="1219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54" name="Line 82"/>
          <p:cNvSpPr>
            <a:spLocks noChangeShapeType="1"/>
          </p:cNvSpPr>
          <p:nvPr/>
        </p:nvSpPr>
        <p:spPr bwMode="auto">
          <a:xfrm>
            <a:off x="6096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55" name="Line 83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56" name="Line 84"/>
          <p:cNvSpPr>
            <a:spLocks noChangeShapeType="1"/>
          </p:cNvSpPr>
          <p:nvPr/>
        </p:nvSpPr>
        <p:spPr bwMode="auto">
          <a:xfrm flipH="1">
            <a:off x="0" y="4953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57" name="Line 85"/>
          <p:cNvSpPr>
            <a:spLocks noChangeShapeType="1"/>
          </p:cNvSpPr>
          <p:nvPr/>
        </p:nvSpPr>
        <p:spPr bwMode="auto">
          <a:xfrm>
            <a:off x="11684000" y="1752600"/>
            <a:ext cx="50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58" name="Line 86"/>
          <p:cNvSpPr>
            <a:spLocks noChangeShapeType="1"/>
          </p:cNvSpPr>
          <p:nvPr/>
        </p:nvSpPr>
        <p:spPr bwMode="auto">
          <a:xfrm>
            <a:off x="11684000" y="1905000"/>
            <a:ext cx="50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59" name="Line 87"/>
          <p:cNvSpPr>
            <a:spLocks noChangeShapeType="1"/>
          </p:cNvSpPr>
          <p:nvPr/>
        </p:nvSpPr>
        <p:spPr bwMode="auto">
          <a:xfrm>
            <a:off x="3390900" y="6553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3160" name="Line 88"/>
          <p:cNvSpPr>
            <a:spLocks noChangeShapeType="1"/>
          </p:cNvSpPr>
          <p:nvPr/>
        </p:nvSpPr>
        <p:spPr bwMode="auto">
          <a:xfrm flipV="1">
            <a:off x="8896351" y="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31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>
                <a:solidFill>
                  <a:srgbClr val="113F71"/>
                </a:solidFill>
              </a:rPr>
              <a:t>أ.أماني الحسن </a:t>
            </a:r>
            <a:endParaRPr lang="en-US">
              <a:solidFill>
                <a:srgbClr val="113F71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DD2C84E-9137-46B8-A218-C84761E9CA44}" type="slidenum">
              <a:rPr lang="en-US">
                <a:solidFill>
                  <a:srgbClr val="113F71"/>
                </a:solidFill>
              </a:rPr>
              <a:pPr/>
              <a:t>‹#›</a:t>
            </a:fld>
            <a:endParaRPr lang="en-US">
              <a:solidFill>
                <a:srgbClr val="113F71"/>
              </a:solidFill>
            </a:endParaRPr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113F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081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7084" y="122239"/>
            <a:ext cx="2673349" cy="6027737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12801" y="122239"/>
            <a:ext cx="7821084" cy="602773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>
                <a:solidFill>
                  <a:srgbClr val="113F71"/>
                </a:solidFill>
              </a:rPr>
              <a:t>أ.أماني الحسن </a:t>
            </a:r>
            <a:endParaRPr lang="en-US">
              <a:solidFill>
                <a:srgbClr val="113F71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A639557-F040-492E-9FB0-96D1CB74D85D}" type="slidenum">
              <a:rPr lang="en-US">
                <a:solidFill>
                  <a:srgbClr val="113F71"/>
                </a:solidFill>
              </a:rPr>
              <a:pPr/>
              <a:t>‹#›</a:t>
            </a:fld>
            <a:endParaRPr lang="en-US">
              <a:solidFill>
                <a:srgbClr val="113F71"/>
              </a:solidFill>
            </a:endParaRPr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113F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403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20800" y="122238"/>
            <a:ext cx="8940800" cy="56356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812801" y="1228725"/>
            <a:ext cx="10697633" cy="4921250"/>
          </a:xfrm>
        </p:spPr>
        <p:txBody>
          <a:bodyPr/>
          <a:lstStyle/>
          <a:p>
            <a:r>
              <a:rPr lang="ar-SA" smtClean="0"/>
              <a:t>انقر فوق الرمز لإضافة جدول</a:t>
            </a:r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>
          <a:xfrm>
            <a:off x="7721600" y="6248401"/>
            <a:ext cx="3860800" cy="334963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>
                <a:solidFill>
                  <a:srgbClr val="113F71"/>
                </a:solidFill>
              </a:rPr>
              <a:t>أ.أماني الحسن </a:t>
            </a:r>
            <a:endParaRPr lang="en-US">
              <a:solidFill>
                <a:srgbClr val="113F71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>
          <a:xfrm>
            <a:off x="4572000" y="6338889"/>
            <a:ext cx="2844800" cy="244475"/>
          </a:xfrm>
        </p:spPr>
        <p:txBody>
          <a:bodyPr/>
          <a:lstStyle>
            <a:lvl1pPr>
              <a:defRPr/>
            </a:lvl1pPr>
          </a:lstStyle>
          <a:p>
            <a:fld id="{ED24B286-F634-4189-BC4F-59C2731EFE01}" type="slidenum">
              <a:rPr lang="en-US">
                <a:solidFill>
                  <a:srgbClr val="113F71"/>
                </a:solidFill>
              </a:rPr>
              <a:pPr/>
              <a:t>‹#›</a:t>
            </a:fld>
            <a:endParaRPr lang="en-US">
              <a:solidFill>
                <a:srgbClr val="113F71"/>
              </a:solidFill>
            </a:endParaRPr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2"/>
          </p:nvPr>
        </p:nvSpPr>
        <p:spPr>
          <a:xfrm>
            <a:off x="609600" y="6324601"/>
            <a:ext cx="2844800" cy="24447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113F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97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>
                <a:solidFill>
                  <a:srgbClr val="113F71"/>
                </a:solidFill>
              </a:rPr>
              <a:t>أ.أماني الحسن </a:t>
            </a:r>
            <a:endParaRPr lang="en-US">
              <a:solidFill>
                <a:srgbClr val="113F71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A89A05-6016-4E11-AF89-05AA1D8F3704}" type="slidenum">
              <a:rPr lang="en-US">
                <a:solidFill>
                  <a:srgbClr val="113F71"/>
                </a:solidFill>
              </a:rPr>
              <a:pPr/>
              <a:t>‹#›</a:t>
            </a:fld>
            <a:endParaRPr lang="en-US">
              <a:solidFill>
                <a:srgbClr val="113F71"/>
              </a:solidFill>
            </a:endParaRPr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113F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623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>
                <a:solidFill>
                  <a:srgbClr val="113F71"/>
                </a:solidFill>
              </a:rPr>
              <a:t>أ.أماني الحسن </a:t>
            </a:r>
            <a:endParaRPr lang="en-US">
              <a:solidFill>
                <a:srgbClr val="113F71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F79CCF-F814-4F81-AA6A-99D9B099DF11}" type="slidenum">
              <a:rPr lang="en-US">
                <a:solidFill>
                  <a:srgbClr val="113F71"/>
                </a:solidFill>
              </a:rPr>
              <a:pPr/>
              <a:t>‹#›</a:t>
            </a:fld>
            <a:endParaRPr lang="en-US">
              <a:solidFill>
                <a:srgbClr val="113F71"/>
              </a:solidFill>
            </a:endParaRPr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113F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60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12801" y="1228725"/>
            <a:ext cx="5247217" cy="4921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263217" y="1228725"/>
            <a:ext cx="5247216" cy="4921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>
                <a:solidFill>
                  <a:srgbClr val="113F71"/>
                </a:solidFill>
              </a:rPr>
              <a:t>أ.أماني الحسن </a:t>
            </a:r>
            <a:endParaRPr lang="en-US">
              <a:solidFill>
                <a:srgbClr val="113F71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19C58C-A4EF-4C18-B5A7-B287284B80BD}" type="slidenum">
              <a:rPr lang="en-US">
                <a:solidFill>
                  <a:srgbClr val="113F71"/>
                </a:solidFill>
              </a:rPr>
              <a:pPr/>
              <a:t>‹#›</a:t>
            </a:fld>
            <a:endParaRPr lang="en-US">
              <a:solidFill>
                <a:srgbClr val="113F71"/>
              </a:solidFill>
            </a:endParaRP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113F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053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>
                <a:solidFill>
                  <a:srgbClr val="113F71"/>
                </a:solidFill>
              </a:rPr>
              <a:t>أ.أماني الحسن </a:t>
            </a:r>
            <a:endParaRPr lang="en-US">
              <a:solidFill>
                <a:srgbClr val="113F71"/>
              </a:solidFill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D4D4C-464D-40A1-8525-28D7084EBFBB}" type="slidenum">
              <a:rPr lang="en-US">
                <a:solidFill>
                  <a:srgbClr val="113F71"/>
                </a:solidFill>
              </a:rPr>
              <a:pPr/>
              <a:t>‹#›</a:t>
            </a:fld>
            <a:endParaRPr lang="en-US">
              <a:solidFill>
                <a:srgbClr val="113F71"/>
              </a:solidFill>
            </a:endParaRPr>
          </a:p>
        </p:txBody>
      </p:sp>
      <p:sp>
        <p:nvSpPr>
          <p:cNvPr id="9" name="عنصر نائب للتاريخ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113F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170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>
                <a:solidFill>
                  <a:srgbClr val="113F71"/>
                </a:solidFill>
              </a:rPr>
              <a:t>أ.أماني الحسن </a:t>
            </a:r>
            <a:endParaRPr lang="en-US">
              <a:solidFill>
                <a:srgbClr val="113F71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CB86B6-2B51-4BAE-96B0-5F7E543FE257}" type="slidenum">
              <a:rPr lang="en-US">
                <a:solidFill>
                  <a:srgbClr val="113F71"/>
                </a:solidFill>
              </a:rPr>
              <a:pPr/>
              <a:t>‹#›</a:t>
            </a:fld>
            <a:endParaRPr lang="en-US">
              <a:solidFill>
                <a:srgbClr val="113F71"/>
              </a:solidFill>
            </a:endParaRP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113F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170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ذييل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>
                <a:solidFill>
                  <a:srgbClr val="113F71"/>
                </a:solidFill>
              </a:rPr>
              <a:t>أ.أماني الحسن </a:t>
            </a:r>
            <a:endParaRPr lang="en-US">
              <a:solidFill>
                <a:srgbClr val="113F71"/>
              </a:solidFill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4B224CC-FAF2-4CCD-A66F-2194E0B70569}" type="slidenum">
              <a:rPr lang="en-US">
                <a:solidFill>
                  <a:srgbClr val="113F71"/>
                </a:solidFill>
              </a:rPr>
              <a:pPr/>
              <a:t>‹#›</a:t>
            </a:fld>
            <a:endParaRPr lang="en-US">
              <a:solidFill>
                <a:srgbClr val="113F71"/>
              </a:solidFill>
            </a:endParaRP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113F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22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>
                <a:solidFill>
                  <a:srgbClr val="113F71"/>
                </a:solidFill>
              </a:rPr>
              <a:t>أ.أماني الحسن </a:t>
            </a:r>
            <a:endParaRPr lang="en-US">
              <a:solidFill>
                <a:srgbClr val="113F71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8E7F77-AFDC-4777-BD66-FE130BBFB885}" type="slidenum">
              <a:rPr lang="en-US">
                <a:solidFill>
                  <a:srgbClr val="113F71"/>
                </a:solidFill>
              </a:rPr>
              <a:pPr/>
              <a:t>‹#›</a:t>
            </a:fld>
            <a:endParaRPr lang="en-US">
              <a:solidFill>
                <a:srgbClr val="113F71"/>
              </a:solidFill>
            </a:endParaRP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113F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96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>
                <a:solidFill>
                  <a:srgbClr val="113F71"/>
                </a:solidFill>
              </a:rPr>
              <a:t>أ.أماني الحسن </a:t>
            </a:r>
            <a:endParaRPr lang="en-US">
              <a:solidFill>
                <a:srgbClr val="113F71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A15B4C-DC97-4863-A66B-145FCFBAC3CA}" type="slidenum">
              <a:rPr lang="en-US">
                <a:solidFill>
                  <a:srgbClr val="113F71"/>
                </a:solidFill>
              </a:rPr>
              <a:pPr/>
              <a:t>‹#›</a:t>
            </a:fld>
            <a:endParaRPr lang="en-US">
              <a:solidFill>
                <a:srgbClr val="113F71"/>
              </a:solidFill>
            </a:endParaRP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113F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02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Rectangle 69"/>
          <p:cNvSpPr>
            <a:spLocks noChangeArrowheads="1"/>
          </p:cNvSpPr>
          <p:nvPr/>
        </p:nvSpPr>
        <p:spPr bwMode="gray">
          <a:xfrm>
            <a:off x="609600" y="0"/>
            <a:ext cx="11303000" cy="76835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812801" y="1228725"/>
            <a:ext cx="10697633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7721600" y="6248401"/>
            <a:ext cx="38608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ar-SA" smtClean="0">
                <a:solidFill>
                  <a:srgbClr val="113F71"/>
                </a:solidFill>
              </a:rPr>
              <a:t>أ.أماني الحسن </a:t>
            </a:r>
            <a:endParaRPr lang="en-US">
              <a:solidFill>
                <a:srgbClr val="113F71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572000" y="6338889"/>
            <a:ext cx="284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2A98B081-7CAA-4F51-A51A-DA90A0F1586C}" type="slidenum">
              <a:rPr lang="en-US">
                <a:solidFill>
                  <a:srgbClr val="113F71"/>
                </a:solidFill>
                <a:latin typeface="Arial" pitchFamily="34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0" y="0"/>
            <a:ext cx="609600" cy="7683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0" y="762000"/>
            <a:ext cx="609600" cy="1524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0" y="914400"/>
            <a:ext cx="609600" cy="41910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42353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73" name="Rectangle 49"/>
          <p:cNvSpPr>
            <a:spLocks noChangeArrowheads="1"/>
          </p:cNvSpPr>
          <p:nvPr/>
        </p:nvSpPr>
        <p:spPr bwMode="gray">
          <a:xfrm>
            <a:off x="0" y="5105400"/>
            <a:ext cx="609600" cy="1544638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42353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gray">
          <a:xfrm>
            <a:off x="0" y="6656388"/>
            <a:ext cx="609600" cy="2095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gray">
          <a:xfrm>
            <a:off x="609601" y="6650038"/>
            <a:ext cx="1739900" cy="21590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gray">
          <a:xfrm>
            <a:off x="2336800" y="6650038"/>
            <a:ext cx="9855200" cy="215900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54510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gray">
          <a:xfrm>
            <a:off x="11703051" y="6656388"/>
            <a:ext cx="488949" cy="2095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4706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87" name="Rectangle 63"/>
          <p:cNvSpPr>
            <a:spLocks noChangeArrowheads="1"/>
          </p:cNvSpPr>
          <p:nvPr/>
        </p:nvSpPr>
        <p:spPr bwMode="gray">
          <a:xfrm>
            <a:off x="11692467" y="6019800"/>
            <a:ext cx="499533" cy="6429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gray">
          <a:xfrm>
            <a:off x="11684000" y="914400"/>
            <a:ext cx="508000" cy="51054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1373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gray">
          <a:xfrm>
            <a:off x="11684000" y="762000"/>
            <a:ext cx="508000" cy="1524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gray">
          <a:xfrm>
            <a:off x="11694584" y="0"/>
            <a:ext cx="497416" cy="762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gray">
          <a:xfrm>
            <a:off x="609601" y="762000"/>
            <a:ext cx="11087100" cy="1524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3333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20800" y="122238"/>
            <a:ext cx="89408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grpSp>
        <p:nvGrpSpPr>
          <p:cNvPr id="1128" name="Group 104"/>
          <p:cNvGrpSpPr>
            <a:grpSpLocks/>
          </p:cNvGrpSpPr>
          <p:nvPr/>
        </p:nvGrpSpPr>
        <p:grpSpPr bwMode="auto">
          <a:xfrm>
            <a:off x="10670118" y="69850"/>
            <a:ext cx="876300" cy="636588"/>
            <a:chOff x="5041" y="44"/>
            <a:chExt cx="414" cy="401"/>
          </a:xfrm>
        </p:grpSpPr>
        <p:sp>
          <p:nvSpPr>
            <p:cNvPr id="1129" name="Oval 105"/>
            <p:cNvSpPr>
              <a:spLocks noChangeArrowheads="1"/>
            </p:cNvSpPr>
            <p:nvPr userDrawn="1"/>
          </p:nvSpPr>
          <p:spPr bwMode="gray">
            <a:xfrm rot="149948">
              <a:off x="5161" y="161"/>
              <a:ext cx="175" cy="170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ar-SA" sz="1800">
                <a:solidFill>
                  <a:srgbClr val="113F71"/>
                </a:solidFill>
                <a:latin typeface="Arial" pitchFamily="34" charset="0"/>
              </a:endParaRPr>
            </a:p>
          </p:txBody>
        </p:sp>
        <p:grpSp>
          <p:nvGrpSpPr>
            <p:cNvPr id="1130" name="Group 106"/>
            <p:cNvGrpSpPr>
              <a:grpSpLocks/>
            </p:cNvGrpSpPr>
            <p:nvPr userDrawn="1"/>
          </p:nvGrpSpPr>
          <p:grpSpPr bwMode="auto">
            <a:xfrm rot="334874">
              <a:off x="5321" y="313"/>
              <a:ext cx="98" cy="75"/>
              <a:chOff x="3452" y="878"/>
              <a:chExt cx="402" cy="342"/>
            </a:xfrm>
          </p:grpSpPr>
          <p:sp>
            <p:nvSpPr>
              <p:cNvPr id="1131" name="Oval 107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32" name="Oval 108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33" name="Oval 109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1134" name="Group 110"/>
            <p:cNvGrpSpPr>
              <a:grpSpLocks/>
            </p:cNvGrpSpPr>
            <p:nvPr userDrawn="1"/>
          </p:nvGrpSpPr>
          <p:grpSpPr bwMode="auto">
            <a:xfrm rot="-23704554">
              <a:off x="5358" y="218"/>
              <a:ext cx="97" cy="75"/>
              <a:chOff x="3452" y="878"/>
              <a:chExt cx="402" cy="342"/>
            </a:xfrm>
          </p:grpSpPr>
          <p:sp>
            <p:nvSpPr>
              <p:cNvPr id="1135" name="Oval 111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36" name="Oval 112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37" name="Oval 113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1138" name="Group 114"/>
            <p:cNvGrpSpPr>
              <a:grpSpLocks/>
            </p:cNvGrpSpPr>
            <p:nvPr userDrawn="1"/>
          </p:nvGrpSpPr>
          <p:grpSpPr bwMode="auto">
            <a:xfrm rot="-4646600">
              <a:off x="5335" y="107"/>
              <a:ext cx="88" cy="82"/>
              <a:chOff x="3452" y="878"/>
              <a:chExt cx="402" cy="342"/>
            </a:xfrm>
          </p:grpSpPr>
          <p:sp>
            <p:nvSpPr>
              <p:cNvPr id="1139" name="Oval 115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40" name="Oval 116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41" name="Oval 117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1142" name="Group 118"/>
            <p:cNvGrpSpPr>
              <a:grpSpLocks/>
            </p:cNvGrpSpPr>
            <p:nvPr userDrawn="1"/>
          </p:nvGrpSpPr>
          <p:grpSpPr bwMode="auto">
            <a:xfrm rot="2913403">
              <a:off x="5210" y="359"/>
              <a:ext cx="88" cy="83"/>
              <a:chOff x="3452" y="878"/>
              <a:chExt cx="402" cy="342"/>
            </a:xfrm>
          </p:grpSpPr>
          <p:sp>
            <p:nvSpPr>
              <p:cNvPr id="1143" name="Oval 119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44" name="Oval 120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45" name="Oval 121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1146" name="Group 122"/>
            <p:cNvGrpSpPr>
              <a:grpSpLocks/>
            </p:cNvGrpSpPr>
            <p:nvPr userDrawn="1"/>
          </p:nvGrpSpPr>
          <p:grpSpPr bwMode="auto">
            <a:xfrm rot="-29488389">
              <a:off x="5212" y="46"/>
              <a:ext cx="88" cy="83"/>
              <a:chOff x="3452" y="878"/>
              <a:chExt cx="402" cy="342"/>
            </a:xfrm>
          </p:grpSpPr>
          <p:sp>
            <p:nvSpPr>
              <p:cNvPr id="1147" name="Oval 123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48" name="Oval 124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49" name="Oval 125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1150" name="Group 126"/>
            <p:cNvGrpSpPr>
              <a:grpSpLocks/>
            </p:cNvGrpSpPr>
            <p:nvPr userDrawn="1"/>
          </p:nvGrpSpPr>
          <p:grpSpPr bwMode="auto">
            <a:xfrm rot="-10069553">
              <a:off x="5089" y="95"/>
              <a:ext cx="97" cy="76"/>
              <a:chOff x="3452" y="878"/>
              <a:chExt cx="402" cy="342"/>
            </a:xfrm>
          </p:grpSpPr>
          <p:sp>
            <p:nvSpPr>
              <p:cNvPr id="1151" name="Oval 127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52" name="Oval 128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53" name="Oval 129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1154" name="Group 130"/>
            <p:cNvGrpSpPr>
              <a:grpSpLocks/>
            </p:cNvGrpSpPr>
            <p:nvPr userDrawn="1"/>
          </p:nvGrpSpPr>
          <p:grpSpPr bwMode="auto">
            <a:xfrm rot="-34314642">
              <a:off x="5041" y="204"/>
              <a:ext cx="97" cy="75"/>
              <a:chOff x="3452" y="878"/>
              <a:chExt cx="402" cy="342"/>
            </a:xfrm>
          </p:grpSpPr>
          <p:sp>
            <p:nvSpPr>
              <p:cNvPr id="1155" name="Oval 131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56" name="Oval 132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57" name="Oval 133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1158" name="Group 134"/>
            <p:cNvGrpSpPr>
              <a:grpSpLocks/>
            </p:cNvGrpSpPr>
            <p:nvPr userDrawn="1"/>
          </p:nvGrpSpPr>
          <p:grpSpPr bwMode="auto">
            <a:xfrm rot="-15041649">
              <a:off x="5085" y="304"/>
              <a:ext cx="88" cy="82"/>
              <a:chOff x="3452" y="878"/>
              <a:chExt cx="402" cy="342"/>
            </a:xfrm>
          </p:grpSpPr>
          <p:sp>
            <p:nvSpPr>
              <p:cNvPr id="1159" name="Oval 135"/>
              <p:cNvSpPr>
                <a:spLocks noChangeArrowheads="1"/>
              </p:cNvSpPr>
              <p:nvPr userDrawn="1"/>
            </p:nvSpPr>
            <p:spPr bwMode="gray">
              <a:xfrm>
                <a:off x="3639" y="1026"/>
                <a:ext cx="111" cy="12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60" name="Oval 136"/>
              <p:cNvSpPr>
                <a:spLocks noChangeArrowheads="1"/>
              </p:cNvSpPr>
              <p:nvPr userDrawn="1"/>
            </p:nvSpPr>
            <p:spPr bwMode="gray">
              <a:xfrm>
                <a:off x="3763" y="1129"/>
                <a:ext cx="91" cy="91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  <p:sp>
            <p:nvSpPr>
              <p:cNvPr id="1161" name="Oval 137"/>
              <p:cNvSpPr>
                <a:spLocks noChangeArrowheads="1"/>
              </p:cNvSpPr>
              <p:nvPr userDrawn="1"/>
            </p:nvSpPr>
            <p:spPr bwMode="gray">
              <a:xfrm>
                <a:off x="3452" y="878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0"/>
                      <a:invGamma/>
                    </a:schemeClr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ar-SA" sz="1800">
                  <a:solidFill>
                    <a:srgbClr val="113F71"/>
                  </a:solidFill>
                  <a:latin typeface="Arial" pitchFamily="34" charset="0"/>
                </a:endParaRPr>
              </a:p>
            </p:txBody>
          </p:sp>
        </p:grpSp>
      </p:grpSp>
      <p:sp>
        <p:nvSpPr>
          <p:cNvPr id="1162" name="Rectangle 138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609600" y="6324601"/>
            <a:ext cx="284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13F71"/>
              </a:solidFill>
            </a:endParaRPr>
          </a:p>
        </p:txBody>
      </p:sp>
      <p:sp>
        <p:nvSpPr>
          <p:cNvPr id="1175" name="Line 151"/>
          <p:cNvSpPr>
            <a:spLocks noChangeShapeType="1"/>
          </p:cNvSpPr>
          <p:nvPr/>
        </p:nvSpPr>
        <p:spPr bwMode="auto">
          <a:xfrm>
            <a:off x="0" y="762000"/>
            <a:ext cx="12192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176" name="Line 152"/>
          <p:cNvSpPr>
            <a:spLocks noChangeShapeType="1"/>
          </p:cNvSpPr>
          <p:nvPr/>
        </p:nvSpPr>
        <p:spPr bwMode="auto">
          <a:xfrm>
            <a:off x="0" y="914400"/>
            <a:ext cx="1219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177" name="Line 153"/>
          <p:cNvSpPr>
            <a:spLocks noChangeShapeType="1"/>
          </p:cNvSpPr>
          <p:nvPr/>
        </p:nvSpPr>
        <p:spPr bwMode="auto">
          <a:xfrm>
            <a:off x="0" y="6648450"/>
            <a:ext cx="1219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178" name="Line 154"/>
          <p:cNvSpPr>
            <a:spLocks noChangeShapeType="1"/>
          </p:cNvSpPr>
          <p:nvPr/>
        </p:nvSpPr>
        <p:spPr bwMode="auto">
          <a:xfrm>
            <a:off x="6096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179" name="Line 15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181" name="Line 157"/>
          <p:cNvSpPr>
            <a:spLocks noChangeShapeType="1"/>
          </p:cNvSpPr>
          <p:nvPr/>
        </p:nvSpPr>
        <p:spPr bwMode="auto">
          <a:xfrm flipH="1">
            <a:off x="0" y="51054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182" name="Line 158"/>
          <p:cNvSpPr>
            <a:spLocks noChangeShapeType="1"/>
          </p:cNvSpPr>
          <p:nvPr/>
        </p:nvSpPr>
        <p:spPr bwMode="auto">
          <a:xfrm>
            <a:off x="2336800" y="6648450"/>
            <a:ext cx="0" cy="20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1183" name="Line 159"/>
          <p:cNvSpPr>
            <a:spLocks noChangeShapeType="1"/>
          </p:cNvSpPr>
          <p:nvPr/>
        </p:nvSpPr>
        <p:spPr bwMode="auto">
          <a:xfrm>
            <a:off x="11684000" y="6019800"/>
            <a:ext cx="50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 sz="1800">
              <a:solidFill>
                <a:srgbClr val="113F7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762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l" rtl="1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2800" b="1" i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pitchFamily="34" charset="0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1584" y="2060849"/>
            <a:ext cx="8280920" cy="1698625"/>
          </a:xfrm>
        </p:spPr>
        <p:txBody>
          <a:bodyPr/>
          <a:lstStyle/>
          <a:p>
            <a:r>
              <a:rPr lang="ar-SA" sz="4400" i="0" dirty="0">
                <a:solidFill>
                  <a:srgbClr val="7030A0"/>
                </a:solidFill>
                <a:latin typeface="Times New Roman" pitchFamily="18" charset="0"/>
                <a:cs typeface="Old Antic Outline Shaded" pitchFamily="2" charset="-78"/>
              </a:rPr>
              <a:t>المحاضرة الأولى </a:t>
            </a:r>
            <a:r>
              <a:rPr lang="ar-SA" sz="6600" i="0" dirty="0">
                <a:solidFill>
                  <a:srgbClr val="7030A0"/>
                </a:solidFill>
                <a:latin typeface="Times New Roman" pitchFamily="18" charset="0"/>
                <a:cs typeface="Old Antic Outline Shaded" pitchFamily="2" charset="-78"/>
              </a:rPr>
              <a:t/>
            </a:r>
            <a:br>
              <a:rPr lang="ar-SA" sz="6600" i="0" dirty="0">
                <a:solidFill>
                  <a:srgbClr val="7030A0"/>
                </a:solidFill>
                <a:latin typeface="Times New Roman" pitchFamily="18" charset="0"/>
                <a:cs typeface="Old Antic Outline Shaded" pitchFamily="2" charset="-78"/>
              </a:rPr>
            </a:br>
            <a:r>
              <a:rPr lang="ar-SA" sz="4000" i="0" dirty="0">
                <a:solidFill>
                  <a:srgbClr val="00B050"/>
                </a:solidFill>
                <a:latin typeface="Times New Roman" pitchFamily="18" charset="0"/>
                <a:cs typeface="Old Antic Outline Shaded" pitchFamily="2" charset="-78"/>
              </a:rPr>
              <a:t/>
            </a:r>
            <a:br>
              <a:rPr lang="ar-SA" sz="4000" i="0" dirty="0">
                <a:solidFill>
                  <a:srgbClr val="00B050"/>
                </a:solidFill>
                <a:latin typeface="Times New Roman" pitchFamily="18" charset="0"/>
                <a:cs typeface="Old Antic Outline Shaded" pitchFamily="2" charset="-78"/>
              </a:rPr>
            </a:br>
            <a:r>
              <a:rPr lang="ar-SA" sz="4000" i="0" dirty="0">
                <a:solidFill>
                  <a:srgbClr val="00B050"/>
                </a:solidFill>
                <a:latin typeface="Times New Roman" pitchFamily="18" charset="0"/>
                <a:cs typeface="Old Antic Outline Shaded" pitchFamily="2" charset="-78"/>
              </a:rPr>
              <a:t> </a:t>
            </a:r>
            <a:r>
              <a:rPr lang="ar-SA" sz="4000" i="0" dirty="0" smtClean="0">
                <a:solidFill>
                  <a:srgbClr val="00B050"/>
                </a:solidFill>
                <a:latin typeface="Times New Roman" pitchFamily="18" charset="0"/>
                <a:cs typeface="Old Antic Outline Shaded" pitchFamily="2" charset="-78"/>
              </a:rPr>
              <a:t>مقدمة في التربية الدينية للطفل </a:t>
            </a:r>
            <a:endParaRPr lang="en-US" sz="8800" i="0" dirty="0">
              <a:solidFill>
                <a:srgbClr val="00B050"/>
              </a:solidFill>
              <a:latin typeface="Times New Roman" pitchFamily="18" charset="0"/>
              <a:cs typeface="Old Antic Outline Shaded" pitchFamily="2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75" y="4366220"/>
            <a:ext cx="2381250" cy="1943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2342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351582" y="2060848"/>
            <a:ext cx="7344816" cy="1656184"/>
          </a:xfrm>
          <a:prstGeom prst="roundRect">
            <a:avLst>
              <a:gd name="adj" fmla="val 469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>
              <a:solidFill>
                <a:srgbClr val="113F71"/>
              </a:solidFill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>
            <a:off x="3042382" y="44625"/>
            <a:ext cx="5963218" cy="899835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>
              <a:solidFill>
                <a:srgbClr val="113F71"/>
              </a:solidFill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gray">
          <a:xfrm>
            <a:off x="3431704" y="190382"/>
            <a:ext cx="4879502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الدين والأخلاق</a:t>
            </a:r>
            <a:endParaRPr lang="en-US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2351583" y="2348881"/>
            <a:ext cx="7018837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ترتبط الأخلاق بالدين ارتباطاً وثيقاً، إذ تتفق الديانات على أهمية الأخلاق فهي دعامة كل نهضة وتقدم وحضارة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وهي الحارس الذي يحمي المجتمعات من الانهيار، والانحلال والضياع.</a:t>
            </a: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94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ar-SA" sz="4000" dirty="0" smtClean="0"/>
              <a:t>ماذا تعنى لك الاخلاق؟ </a:t>
            </a:r>
            <a:endParaRPr lang="ar-SA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17" y="2300647"/>
            <a:ext cx="3122313" cy="39629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74382" y="-97837"/>
            <a:ext cx="15744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سؤال 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33374" y="2967335"/>
            <a:ext cx="925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؟؟؟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8120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47528" y="0"/>
            <a:ext cx="8458200" cy="692696"/>
          </a:xfrm>
        </p:spPr>
        <p:txBody>
          <a:bodyPr>
            <a:normAutofit fontScale="90000"/>
          </a:bodyPr>
          <a:lstStyle/>
          <a:p>
            <a:pPr algn="r" eaLnBrk="0" hangingPunct="0">
              <a:tabLst>
                <a:tab pos="3254375" algn="l"/>
              </a:tabLst>
            </a:pPr>
            <a:r>
              <a:rPr lang="ar-SA" sz="4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                      </a:t>
            </a:r>
            <a:r>
              <a:rPr lang="ar-SA" sz="6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معنى الأخلاق</a:t>
            </a:r>
            <a:endParaRPr lang="en-US" sz="4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3184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89134" name="AutoShape 46"/>
          <p:cNvSpPr>
            <a:spLocks noChangeArrowheads="1"/>
          </p:cNvSpPr>
          <p:nvPr/>
        </p:nvSpPr>
        <p:spPr bwMode="ltGray">
          <a:xfrm rot="5400000">
            <a:off x="-803520" y="1882006"/>
            <a:ext cx="4824413" cy="4056063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13F71"/>
              </a:solidFill>
              <a:latin typeface="Arial" pitchFamily="34" charset="0"/>
            </a:endParaRPr>
          </a:p>
        </p:txBody>
      </p:sp>
      <p:sp>
        <p:nvSpPr>
          <p:cNvPr id="89135" name="AutoShape 47"/>
          <p:cNvSpPr>
            <a:spLocks noChangeArrowheads="1"/>
          </p:cNvSpPr>
          <p:nvPr/>
        </p:nvSpPr>
        <p:spPr bwMode="ltGray">
          <a:xfrm rot="5400000" flipH="1">
            <a:off x="-492918" y="1910557"/>
            <a:ext cx="4032250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113F71"/>
              </a:solidFill>
            </a:endParaRPr>
          </a:p>
        </p:txBody>
      </p:sp>
      <p:sp>
        <p:nvSpPr>
          <p:cNvPr id="89137" name="AutoShape 49"/>
          <p:cNvSpPr>
            <a:spLocks noChangeArrowheads="1"/>
          </p:cNvSpPr>
          <p:nvPr/>
        </p:nvSpPr>
        <p:spPr bwMode="gray">
          <a:xfrm>
            <a:off x="3656299" y="3360813"/>
            <a:ext cx="6713104" cy="780319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Old Antic Bold" pitchFamily="2" charset="-78"/>
              </a:rPr>
              <a:t>باجلي:</a:t>
            </a:r>
            <a:r>
              <a:rPr lang="ar-SA" sz="2000" b="1" dirty="0" err="1">
                <a:solidFill>
                  <a:srgbClr val="113F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يرى</a:t>
            </a:r>
            <a:r>
              <a:rPr lang="ar-SA" sz="2000" b="1" dirty="0">
                <a:solidFill>
                  <a:srgbClr val="113F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 أن الخلق عبارة عن كثير من العادات الصالحة النافعة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000" b="1" dirty="0">
                <a:solidFill>
                  <a:srgbClr val="113F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 فأساس الخلق في نظره هو العادات المفيدة</a:t>
            </a:r>
            <a:endParaRPr lang="en-US" sz="2000" b="1" dirty="0">
              <a:solidFill>
                <a:srgbClr val="113F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89138" name="AutoShape 50"/>
          <p:cNvSpPr>
            <a:spLocks noChangeArrowheads="1"/>
          </p:cNvSpPr>
          <p:nvPr/>
        </p:nvSpPr>
        <p:spPr bwMode="gray">
          <a:xfrm>
            <a:off x="3410352" y="2599665"/>
            <a:ext cx="6517867" cy="556358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Old Antic Bold" pitchFamily="2" charset="-78"/>
              </a:rPr>
              <a:t>مدرسة الذكاء: </a:t>
            </a:r>
            <a:r>
              <a:rPr lang="ar-SA" sz="2000" b="1" dirty="0">
                <a:solidFill>
                  <a:srgbClr val="113F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الأخلاق نتيجة التفكير والعقل</a:t>
            </a:r>
            <a:endParaRPr lang="en-US" sz="2000" b="1" dirty="0">
              <a:solidFill>
                <a:srgbClr val="113F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89139" name="AutoShape 51"/>
          <p:cNvSpPr>
            <a:spLocks noChangeArrowheads="1"/>
          </p:cNvSpPr>
          <p:nvPr/>
        </p:nvSpPr>
        <p:spPr bwMode="gray">
          <a:xfrm>
            <a:off x="2710589" y="1726050"/>
            <a:ext cx="6841653" cy="508113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Old Antic Bold" pitchFamily="2" charset="-78"/>
              </a:rPr>
              <a:t>مدرسة الإدارة: </a:t>
            </a:r>
            <a:r>
              <a:rPr lang="ar-SA" sz="2000" b="1" dirty="0">
                <a:solidFill>
                  <a:srgbClr val="113F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الأخلاق نتاج من قوة العزيمة والصلابة</a:t>
            </a:r>
            <a:endParaRPr lang="en-US" sz="3600" b="1" dirty="0">
              <a:solidFill>
                <a:srgbClr val="113F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anose="020B0604020202020204" pitchFamily="34" charset="0"/>
            </a:endParaRPr>
          </a:p>
        </p:txBody>
      </p:sp>
      <p:sp>
        <p:nvSpPr>
          <p:cNvPr id="89140" name="AutoShape 52"/>
          <p:cNvSpPr>
            <a:spLocks noChangeArrowheads="1"/>
          </p:cNvSpPr>
          <p:nvPr/>
        </p:nvSpPr>
        <p:spPr bwMode="gray">
          <a:xfrm>
            <a:off x="1925312" y="1089570"/>
            <a:ext cx="7056784" cy="536079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Old Antic Bold" pitchFamily="2" charset="-78"/>
              </a:rPr>
              <a:t>مدرسة الوجدان:</a:t>
            </a:r>
            <a:r>
              <a:rPr lang="ar-SA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Old Antic Bold" pitchFamily="2" charset="-78"/>
              </a:rPr>
              <a:t> </a:t>
            </a:r>
            <a:r>
              <a:rPr lang="ar-SA" sz="2000" b="1" dirty="0">
                <a:solidFill>
                  <a:srgbClr val="113F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الأخلاق مستمدة من العاطفة </a:t>
            </a:r>
            <a:endParaRPr lang="en-US" sz="3600" b="1" dirty="0">
              <a:solidFill>
                <a:srgbClr val="113F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Old Antic Bold" pitchFamily="2" charset="-78"/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1769094" y="1178430"/>
            <a:ext cx="381000" cy="519245"/>
            <a:chOff x="2078" y="1387"/>
            <a:chExt cx="1615" cy="2201"/>
          </a:xfrm>
        </p:grpSpPr>
        <p:sp>
          <p:nvSpPr>
            <p:cNvPr id="89142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43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44" name="Oval 56"/>
            <p:cNvSpPr>
              <a:spLocks noChangeArrowheads="1"/>
            </p:cNvSpPr>
            <p:nvPr/>
          </p:nvSpPr>
          <p:spPr bwMode="gray">
            <a:xfrm>
              <a:off x="2254" y="1387"/>
              <a:ext cx="1101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45" name="Oval 57"/>
            <p:cNvSpPr>
              <a:spLocks noChangeArrowheads="1"/>
            </p:cNvSpPr>
            <p:nvPr/>
          </p:nvSpPr>
          <p:spPr bwMode="gray">
            <a:xfrm>
              <a:off x="2254" y="1387"/>
              <a:ext cx="1101" cy="2201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46" name="Oval 58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47" name="Oval 59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</p:grp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2602035" y="1659501"/>
            <a:ext cx="381000" cy="519245"/>
            <a:chOff x="2078" y="1387"/>
            <a:chExt cx="1615" cy="2201"/>
          </a:xfrm>
        </p:grpSpPr>
        <p:sp>
          <p:nvSpPr>
            <p:cNvPr id="89149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50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51" name="Oval 63"/>
            <p:cNvSpPr>
              <a:spLocks noChangeArrowheads="1"/>
            </p:cNvSpPr>
            <p:nvPr/>
          </p:nvSpPr>
          <p:spPr bwMode="gray">
            <a:xfrm>
              <a:off x="2254" y="1387"/>
              <a:ext cx="1101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52" name="Oval 64"/>
            <p:cNvSpPr>
              <a:spLocks noChangeArrowheads="1"/>
            </p:cNvSpPr>
            <p:nvPr/>
          </p:nvSpPr>
          <p:spPr bwMode="gray">
            <a:xfrm>
              <a:off x="2254" y="1387"/>
              <a:ext cx="1101" cy="2201"/>
            </a:xfrm>
            <a:prstGeom prst="ellipse">
              <a:avLst/>
            </a:prstGeom>
            <a:gradFill rotWithShape="1">
              <a:gsLst>
                <a:gs pos="0">
                  <a:srgbClr val="48BE67">
                    <a:gamma/>
                    <a:shade val="0"/>
                    <a:invGamma/>
                  </a:srgbClr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53" name="Oval 65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54" name="Oval 66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48BE67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</p:grpSp>
      <p:grpSp>
        <p:nvGrpSpPr>
          <p:cNvPr id="4" name="Group 67"/>
          <p:cNvGrpSpPr>
            <a:grpSpLocks/>
          </p:cNvGrpSpPr>
          <p:nvPr/>
        </p:nvGrpSpPr>
        <p:grpSpPr bwMode="auto">
          <a:xfrm>
            <a:off x="3260733" y="2663416"/>
            <a:ext cx="381000" cy="519245"/>
            <a:chOff x="2078" y="1387"/>
            <a:chExt cx="1615" cy="2201"/>
          </a:xfrm>
        </p:grpSpPr>
        <p:sp>
          <p:nvSpPr>
            <p:cNvPr id="89156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57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58" name="Oval 70"/>
            <p:cNvSpPr>
              <a:spLocks noChangeArrowheads="1"/>
            </p:cNvSpPr>
            <p:nvPr/>
          </p:nvSpPr>
          <p:spPr bwMode="gray">
            <a:xfrm>
              <a:off x="2254" y="1387"/>
              <a:ext cx="1101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59" name="Oval 71"/>
            <p:cNvSpPr>
              <a:spLocks noChangeArrowheads="1"/>
            </p:cNvSpPr>
            <p:nvPr/>
          </p:nvSpPr>
          <p:spPr bwMode="gray">
            <a:xfrm>
              <a:off x="2254" y="1387"/>
              <a:ext cx="1101" cy="2201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60" name="Oval 72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61" name="Oval 73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21B3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</p:grpSp>
      <p:grpSp>
        <p:nvGrpSpPr>
          <p:cNvPr id="5" name="Group 74"/>
          <p:cNvGrpSpPr>
            <a:grpSpLocks/>
          </p:cNvGrpSpPr>
          <p:nvPr/>
        </p:nvGrpSpPr>
        <p:grpSpPr bwMode="auto">
          <a:xfrm>
            <a:off x="3456009" y="3522358"/>
            <a:ext cx="381000" cy="519245"/>
            <a:chOff x="2078" y="1387"/>
            <a:chExt cx="1615" cy="2201"/>
          </a:xfrm>
        </p:grpSpPr>
        <p:sp>
          <p:nvSpPr>
            <p:cNvPr id="89163" name="Oval 7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64" name="Oval 7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65" name="Oval 77"/>
            <p:cNvSpPr>
              <a:spLocks noChangeArrowheads="1"/>
            </p:cNvSpPr>
            <p:nvPr/>
          </p:nvSpPr>
          <p:spPr bwMode="gray">
            <a:xfrm>
              <a:off x="2254" y="1387"/>
              <a:ext cx="1101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66" name="Oval 78"/>
            <p:cNvSpPr>
              <a:spLocks noChangeArrowheads="1"/>
            </p:cNvSpPr>
            <p:nvPr/>
          </p:nvSpPr>
          <p:spPr bwMode="gray">
            <a:xfrm>
              <a:off x="2254" y="1387"/>
              <a:ext cx="1101" cy="2201"/>
            </a:xfrm>
            <a:prstGeom prst="ellipse">
              <a:avLst/>
            </a:prstGeom>
            <a:gradFill rotWithShape="1">
              <a:gsLst>
                <a:gs pos="0">
                  <a:srgbClr val="8D67E1">
                    <a:gamma/>
                    <a:shade val="0"/>
                    <a:invGamma/>
                  </a:srgbClr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67" name="Oval 79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89168" name="Oval 80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8D67E1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</p:grpSp>
      <p:grpSp>
        <p:nvGrpSpPr>
          <p:cNvPr id="39" name="Group 74"/>
          <p:cNvGrpSpPr>
            <a:grpSpLocks/>
          </p:cNvGrpSpPr>
          <p:nvPr/>
        </p:nvGrpSpPr>
        <p:grpSpPr bwMode="auto">
          <a:xfrm>
            <a:off x="2711624" y="5571166"/>
            <a:ext cx="381000" cy="519245"/>
            <a:chOff x="2078" y="1387"/>
            <a:chExt cx="1615" cy="2201"/>
          </a:xfrm>
        </p:grpSpPr>
        <p:sp>
          <p:nvSpPr>
            <p:cNvPr id="40" name="Oval 7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</a:endParaRPr>
            </a:p>
          </p:txBody>
        </p:sp>
        <p:sp>
          <p:nvSpPr>
            <p:cNvPr id="41" name="Oval 7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</a:endParaRPr>
            </a:p>
          </p:txBody>
        </p:sp>
        <p:sp>
          <p:nvSpPr>
            <p:cNvPr id="42" name="Oval 77"/>
            <p:cNvSpPr>
              <a:spLocks noChangeArrowheads="1"/>
            </p:cNvSpPr>
            <p:nvPr/>
          </p:nvSpPr>
          <p:spPr bwMode="gray">
            <a:xfrm>
              <a:off x="2254" y="1387"/>
              <a:ext cx="1101" cy="2201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</a:endParaRPr>
            </a:p>
          </p:txBody>
        </p:sp>
        <p:sp>
          <p:nvSpPr>
            <p:cNvPr id="43" name="Oval 78"/>
            <p:cNvSpPr>
              <a:spLocks noChangeArrowheads="1"/>
            </p:cNvSpPr>
            <p:nvPr/>
          </p:nvSpPr>
          <p:spPr bwMode="gray">
            <a:xfrm>
              <a:off x="2254" y="1387"/>
              <a:ext cx="1101" cy="2201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</a:endParaRPr>
            </a:p>
          </p:txBody>
        </p:sp>
        <p:sp>
          <p:nvSpPr>
            <p:cNvPr id="44" name="Oval 79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</a:endParaRPr>
            </a:p>
          </p:txBody>
        </p:sp>
        <p:sp>
          <p:nvSpPr>
            <p:cNvPr id="45" name="Oval 80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</a:endParaRPr>
            </a:p>
          </p:txBody>
        </p:sp>
      </p:grpSp>
      <p:sp>
        <p:nvSpPr>
          <p:cNvPr id="47" name="AutoShape 49"/>
          <p:cNvSpPr>
            <a:spLocks noChangeArrowheads="1"/>
          </p:cNvSpPr>
          <p:nvPr/>
        </p:nvSpPr>
        <p:spPr bwMode="gray">
          <a:xfrm>
            <a:off x="3031287" y="5313817"/>
            <a:ext cx="6661648" cy="91176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Old Antic Bold" pitchFamily="2" charset="-78"/>
              </a:rPr>
              <a:t>مكدوجال:</a:t>
            </a:r>
            <a:r>
              <a:rPr lang="ar-SA" sz="2000" b="1" dirty="0" err="1">
                <a:solidFill>
                  <a:srgbClr val="113F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نظام</a:t>
            </a:r>
            <a:r>
              <a:rPr lang="ar-SA" sz="2000" b="1" dirty="0">
                <a:solidFill>
                  <a:srgbClr val="113F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 تصاعدي متكامل من العواطف تسيطر عليه سيدة العواطف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000" b="1" dirty="0">
                <a:solidFill>
                  <a:srgbClr val="113F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وتكون نتيجة تلك السيطرة تكامل الأخلاق</a:t>
            </a:r>
            <a:endParaRPr lang="en-US" sz="2000" b="1" dirty="0">
              <a:solidFill>
                <a:srgbClr val="113F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anose="020B0604020202020204" pitchFamily="34" charset="0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42"/>
          <a:stretch/>
        </p:blipFill>
        <p:spPr>
          <a:xfrm>
            <a:off x="1584576" y="2787475"/>
            <a:ext cx="1631105" cy="20690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9" name="AutoShape 49"/>
          <p:cNvSpPr>
            <a:spLocks noChangeArrowheads="1"/>
          </p:cNvSpPr>
          <p:nvPr/>
        </p:nvSpPr>
        <p:spPr bwMode="gray">
          <a:xfrm>
            <a:off x="3306644" y="4304689"/>
            <a:ext cx="6893813" cy="780319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Old Antic Bold" pitchFamily="2" charset="-78"/>
              </a:rPr>
              <a:t>ديوي:</a:t>
            </a:r>
            <a:r>
              <a:rPr lang="ar-SA" sz="2000" b="1" dirty="0" err="1">
                <a:solidFill>
                  <a:srgbClr val="113F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كل</a:t>
            </a:r>
            <a:r>
              <a:rPr lang="ar-SA" sz="2000" b="1" dirty="0">
                <a:solidFill>
                  <a:srgbClr val="113F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 ما ينطوي عليه العقل من عمليات الإمعان أي الموازنة والتروي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2000" b="1" dirty="0">
                <a:solidFill>
                  <a:srgbClr val="113F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anose="020B0604020202020204" pitchFamily="34" charset="0"/>
              </a:rPr>
              <a:t> والرغبة «الدافع» سواءً أكانت هذه العمليات قريبة أم بعيدة</a:t>
            </a:r>
            <a:endParaRPr lang="en-US" sz="2000" b="1" dirty="0">
              <a:solidFill>
                <a:srgbClr val="113F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Group 53"/>
          <p:cNvGrpSpPr>
            <a:grpSpLocks/>
          </p:cNvGrpSpPr>
          <p:nvPr/>
        </p:nvGrpSpPr>
        <p:grpSpPr bwMode="auto">
          <a:xfrm>
            <a:off x="3326611" y="4414790"/>
            <a:ext cx="381000" cy="519245"/>
            <a:chOff x="2078" y="1387"/>
            <a:chExt cx="1615" cy="2201"/>
          </a:xfrm>
        </p:grpSpPr>
        <p:sp>
          <p:nvSpPr>
            <p:cNvPr id="51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52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63529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63529"/>
                    <a:invGamma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53" name="Oval 56"/>
            <p:cNvSpPr>
              <a:spLocks noChangeArrowheads="1"/>
            </p:cNvSpPr>
            <p:nvPr/>
          </p:nvSpPr>
          <p:spPr bwMode="gray">
            <a:xfrm>
              <a:off x="2254" y="1387"/>
              <a:ext cx="1101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54" name="Oval 57"/>
            <p:cNvSpPr>
              <a:spLocks noChangeArrowheads="1"/>
            </p:cNvSpPr>
            <p:nvPr/>
          </p:nvSpPr>
          <p:spPr bwMode="gray">
            <a:xfrm>
              <a:off x="2254" y="1387"/>
              <a:ext cx="1101" cy="2201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55" name="Oval 58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  <p:sp>
          <p:nvSpPr>
            <p:cNvPr id="56" name="Oval 59"/>
            <p:cNvSpPr>
              <a:spLocks noChangeArrowheads="1"/>
            </p:cNvSpPr>
            <p:nvPr/>
          </p:nvSpPr>
          <p:spPr bwMode="gray">
            <a:xfrm>
              <a:off x="2337" y="1387"/>
              <a:ext cx="1096" cy="2201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113F71"/>
                </a:solidFill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2872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4" t="79984" r="5553" b="18"/>
          <a:stretch/>
        </p:blipFill>
        <p:spPr>
          <a:xfrm>
            <a:off x="7162801" y="5169694"/>
            <a:ext cx="3276600" cy="1535906"/>
          </a:xfrm>
          <a:prstGeom prst="rect">
            <a:avLst/>
          </a:prstGeom>
        </p:spPr>
      </p:pic>
      <p:pic>
        <p:nvPicPr>
          <p:cNvPr id="5" name="Picture 7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6" t="67988" r="32228" b="10681"/>
          <a:stretch/>
        </p:blipFill>
        <p:spPr>
          <a:xfrm>
            <a:off x="7572376" y="4248150"/>
            <a:ext cx="1638300" cy="1638300"/>
          </a:xfrm>
          <a:prstGeom prst="rect">
            <a:avLst/>
          </a:prstGeom>
        </p:spPr>
      </p:pic>
      <p:pic>
        <p:nvPicPr>
          <p:cNvPr id="6" name="Picture 10"/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rgbClr val="FF66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5" t="54657" r="32225" b="24012"/>
          <a:stretch/>
        </p:blipFill>
        <p:spPr>
          <a:xfrm>
            <a:off x="7674770" y="3224212"/>
            <a:ext cx="1535906" cy="1638300"/>
          </a:xfrm>
          <a:prstGeom prst="rect">
            <a:avLst/>
          </a:prstGeom>
        </p:spPr>
      </p:pic>
      <p:pic>
        <p:nvPicPr>
          <p:cNvPr id="7" name="Picture 13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9" t="41327" r="29995" b="38675"/>
          <a:stretch/>
        </p:blipFill>
        <p:spPr>
          <a:xfrm>
            <a:off x="7674770" y="2200275"/>
            <a:ext cx="1638300" cy="1535906"/>
          </a:xfrm>
          <a:prstGeom prst="rect">
            <a:avLst/>
          </a:prstGeom>
        </p:spPr>
      </p:pic>
      <p:pic>
        <p:nvPicPr>
          <p:cNvPr id="8" name="Picture 16"/>
          <p:cNvPicPr>
            <a:picLocks noChangeAspect="1"/>
          </p:cNvPicPr>
          <p:nvPr/>
        </p:nvPicPr>
        <p:blipFill rotWithShape="1">
          <a:blip r:embed="rId6" cstate="print">
            <a:duotone>
              <a:prstClr val="black"/>
              <a:srgbClr val="00FF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5" t="26664" r="30003" b="52004"/>
          <a:stretch/>
        </p:blipFill>
        <p:spPr>
          <a:xfrm>
            <a:off x="1127448" y="764704"/>
            <a:ext cx="8185622" cy="1947540"/>
          </a:xfrm>
          <a:prstGeom prst="rect">
            <a:avLst/>
          </a:prstGeom>
        </p:spPr>
      </p:pic>
      <p:sp>
        <p:nvSpPr>
          <p:cNvPr id="9" name="TextBox 20"/>
          <p:cNvSpPr txBox="1"/>
          <p:nvPr/>
        </p:nvSpPr>
        <p:spPr>
          <a:xfrm>
            <a:off x="2617304" y="1048613"/>
            <a:ext cx="65001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ar-SA" sz="4000" b="1" dirty="0">
                <a:solidFill>
                  <a:srgbClr val="FFFFFF">
                    <a:lumMod val="85000"/>
                  </a:srgbClr>
                </a:solidFill>
                <a:latin typeface="Arial Black" pitchFamily="34" charset="0"/>
              </a:rPr>
              <a:t>وظائف الخلق:</a:t>
            </a:r>
            <a:endParaRPr lang="en-US" sz="4000" b="1" dirty="0">
              <a:solidFill>
                <a:srgbClr val="FFFFFF">
                  <a:lumMod val="85000"/>
                </a:srgbClr>
              </a:solidFill>
              <a:latin typeface="Arial Black" pitchFamily="34" charset="0"/>
            </a:endParaRPr>
          </a:p>
        </p:txBody>
      </p:sp>
      <p:sp>
        <p:nvSpPr>
          <p:cNvPr id="10" name="TextBox 20"/>
          <p:cNvSpPr txBox="1"/>
          <p:nvPr/>
        </p:nvSpPr>
        <p:spPr>
          <a:xfrm>
            <a:off x="7924800" y="2444750"/>
            <a:ext cx="852488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>
              <a:defRPr/>
            </a:pPr>
            <a:r>
              <a:rPr lang="en-US" sz="4800" dirty="0">
                <a:solidFill>
                  <a:srgbClr val="FFFFFF">
                    <a:lumMod val="85000"/>
                  </a:srgbClr>
                </a:solidFill>
                <a:latin typeface="Arial Black" pitchFamily="34" charset="0"/>
              </a:rPr>
              <a:t>4</a:t>
            </a:r>
          </a:p>
        </p:txBody>
      </p:sp>
      <p:sp>
        <p:nvSpPr>
          <p:cNvPr id="11" name="TextBox 20"/>
          <p:cNvSpPr txBox="1"/>
          <p:nvPr/>
        </p:nvSpPr>
        <p:spPr>
          <a:xfrm>
            <a:off x="8153400" y="3511550"/>
            <a:ext cx="852488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>
              <a:defRPr/>
            </a:pPr>
            <a:r>
              <a:rPr lang="en-US" sz="4800" dirty="0">
                <a:solidFill>
                  <a:srgbClr val="FFFFFF">
                    <a:lumMod val="85000"/>
                  </a:srgbClr>
                </a:solidFill>
                <a:latin typeface="Arial Black" pitchFamily="34" charset="0"/>
              </a:rPr>
              <a:t>3</a:t>
            </a:r>
          </a:p>
        </p:txBody>
      </p:sp>
      <p:sp>
        <p:nvSpPr>
          <p:cNvPr id="12" name="TextBox 20"/>
          <p:cNvSpPr txBox="1"/>
          <p:nvPr/>
        </p:nvSpPr>
        <p:spPr>
          <a:xfrm>
            <a:off x="7848600" y="4578350"/>
            <a:ext cx="852488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>
              <a:defRPr/>
            </a:pPr>
            <a:r>
              <a:rPr lang="en-US" sz="4800" dirty="0">
                <a:solidFill>
                  <a:srgbClr val="FFFFFF">
                    <a:lumMod val="85000"/>
                  </a:srgbClr>
                </a:solidFill>
                <a:latin typeface="Arial Black" pitchFamily="34" charset="0"/>
              </a:rPr>
              <a:t>2</a:t>
            </a:r>
          </a:p>
        </p:txBody>
      </p:sp>
      <p:sp>
        <p:nvSpPr>
          <p:cNvPr id="13" name="TextBox 20"/>
          <p:cNvSpPr txBox="1"/>
          <p:nvPr/>
        </p:nvSpPr>
        <p:spPr>
          <a:xfrm>
            <a:off x="8215312" y="5645150"/>
            <a:ext cx="852488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>
              <a:defRPr/>
            </a:pPr>
            <a:r>
              <a:rPr lang="en-US" sz="4800" dirty="0">
                <a:solidFill>
                  <a:srgbClr val="FFFFFF">
                    <a:lumMod val="85000"/>
                  </a:srgbClr>
                </a:solidFill>
                <a:latin typeface="Arial Black" pitchFamily="34" charset="0"/>
              </a:rPr>
              <a:t>1</a:t>
            </a:r>
          </a:p>
        </p:txBody>
      </p:sp>
      <p:sp>
        <p:nvSpPr>
          <p:cNvPr id="14" name="مربع نص 13"/>
          <p:cNvSpPr txBox="1"/>
          <p:nvPr/>
        </p:nvSpPr>
        <p:spPr>
          <a:xfrm>
            <a:off x="1752600" y="5766591"/>
            <a:ext cx="5867400" cy="707886"/>
          </a:xfrm>
          <a:prstGeom prst="rect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2000" dirty="0">
                <a:solidFill>
                  <a:srgbClr val="113F71"/>
                </a:solidFill>
                <a:cs typeface="PT Bold Heading" pitchFamily="2" charset="-78"/>
              </a:rPr>
              <a:t>يجعل سلوك الإنسان متصفاً بالثبات والتماسك والتوافق والاضطراد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1752600" y="4853100"/>
            <a:ext cx="5867400" cy="400110"/>
          </a:xfrm>
          <a:prstGeom prst="rect">
            <a:avLst/>
          </a:prstGeom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2000" dirty="0">
                <a:solidFill>
                  <a:srgbClr val="113F71"/>
                </a:solidFill>
                <a:cs typeface="PT Bold Heading" pitchFamily="2" charset="-78"/>
              </a:rPr>
              <a:t>يمكن التنبؤ بتصرف الشخص وسلوكه في المواقف المختلفة</a:t>
            </a:r>
          </a:p>
        </p:txBody>
      </p:sp>
      <p:sp>
        <p:nvSpPr>
          <p:cNvPr id="16" name="مربع نص 15"/>
          <p:cNvSpPr txBox="1"/>
          <p:nvPr/>
        </p:nvSpPr>
        <p:spPr>
          <a:xfrm>
            <a:off x="1752600" y="3780785"/>
            <a:ext cx="5867400" cy="400110"/>
          </a:xfrm>
          <a:prstGeom prst="rect">
            <a:avLst/>
          </a:prstGeom>
          <a:ln w="28575">
            <a:solidFill>
              <a:srgbClr val="6633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2000" dirty="0">
                <a:solidFill>
                  <a:srgbClr val="113F71"/>
                </a:solidFill>
                <a:cs typeface="PT Bold Heading" pitchFamily="2" charset="-78"/>
              </a:rPr>
              <a:t>يجعل الفرد يتجه بانتظام وباستمرار نحو غايته العظمى</a:t>
            </a:r>
          </a:p>
        </p:txBody>
      </p:sp>
      <p:sp>
        <p:nvSpPr>
          <p:cNvPr id="17" name="مربع نص 16"/>
          <p:cNvSpPr txBox="1"/>
          <p:nvPr/>
        </p:nvSpPr>
        <p:spPr>
          <a:xfrm>
            <a:off x="1752600" y="2523514"/>
            <a:ext cx="5867400" cy="707886"/>
          </a:xfrm>
          <a:prstGeom prst="rect">
            <a:avLst/>
          </a:prstGeom>
          <a:ln w="28575">
            <a:solidFill>
              <a:srgbClr val="666633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 anchor="ctr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2000" dirty="0">
                <a:solidFill>
                  <a:srgbClr val="113F71"/>
                </a:solidFill>
                <a:cs typeface="PT Bold Heading" pitchFamily="2" charset="-78"/>
              </a:rPr>
              <a:t>يمكن الفرد من اختيار المسلك المستقيم في أي موقف من المواقف مهما يكن الاختيار قاسيا والمسلك صعبا .</a:t>
            </a:r>
          </a:p>
        </p:txBody>
      </p:sp>
    </p:spTree>
    <p:extLst>
      <p:ext uri="{BB962C8B-B14F-4D97-AF65-F5344CB8AC3E}">
        <p14:creationId xmlns:p14="http://schemas.microsoft.com/office/powerpoint/2010/main" val="375703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12800" y="365841"/>
            <a:ext cx="10697633" cy="3317517"/>
          </a:xfrm>
        </p:spPr>
        <p:txBody>
          <a:bodyPr/>
          <a:lstStyle/>
          <a:p>
            <a:pPr algn="ctr"/>
            <a:endParaRPr lang="ar-SA" dirty="0" smtClean="0"/>
          </a:p>
          <a:p>
            <a:pPr algn="ctr"/>
            <a:endParaRPr lang="ar-SA" sz="3600" dirty="0"/>
          </a:p>
          <a:p>
            <a:pPr algn="ctr"/>
            <a:r>
              <a:rPr lang="ar-SA" sz="3600" dirty="0" smtClean="0"/>
              <a:t>الأخلاق نظام معقد للغاية ، ينمو ببطء ، وتدخل فيه مركبات متعددة </a:t>
            </a:r>
          </a:p>
          <a:p>
            <a:pPr marL="0" indent="0" algn="ctr">
              <a:buNone/>
            </a:pPr>
            <a:r>
              <a:rPr lang="ar-SA" sz="3600" dirty="0" smtClean="0"/>
              <a:t>كالغرائز والعادات والعواطف ، ويتألف من تفاعل عوامل كثيرة في الحياة يقف الدين على رأسها . </a:t>
            </a:r>
            <a:endParaRPr lang="ar-SA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86" y="3548648"/>
            <a:ext cx="11055587" cy="307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02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3200" dirty="0">
                <a:solidFill>
                  <a:srgbClr val="FF0000"/>
                </a:solidFill>
              </a:rPr>
              <a:t>الدين الإسلامي والأخلاق</a:t>
            </a:r>
          </a:p>
        </p:txBody>
      </p:sp>
      <p:sp>
        <p:nvSpPr>
          <p:cNvPr id="5" name="عنصر نائب للمحتوى 2"/>
          <p:cNvSpPr txBox="1">
            <a:spLocks/>
          </p:cNvSpPr>
          <p:nvPr/>
        </p:nvSpPr>
        <p:spPr bwMode="gray">
          <a:xfrm>
            <a:off x="1847529" y="4653136"/>
            <a:ext cx="8309297" cy="1496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>
              <a:buClr>
                <a:srgbClr val="5AABCC"/>
              </a:buClr>
              <a:buNone/>
            </a:pPr>
            <a:r>
              <a:rPr lang="ar-SA" sz="2400" b="1" kern="0" dirty="0">
                <a:solidFill>
                  <a:srgbClr val="FF0000"/>
                </a:solidFill>
              </a:rPr>
              <a:t>يرى معظم فلاسفة المسلمين أن الخلق:</a:t>
            </a:r>
          </a:p>
          <a:p>
            <a:pPr>
              <a:buClr>
                <a:srgbClr val="5AABCC"/>
              </a:buClr>
            </a:pPr>
            <a:r>
              <a:rPr lang="ar-SA" sz="2400" b="1" kern="0" dirty="0">
                <a:solidFill>
                  <a:srgbClr val="113F71"/>
                </a:solidFill>
              </a:rPr>
              <a:t>حال أو هيئة للنفس تصدر عنها الأفعال بلا روية ولا تدبير. من أعلام هذا الرأي (الغزالي- ابن </a:t>
            </a:r>
            <a:r>
              <a:rPr lang="ar-SA" sz="2400" b="1" kern="0" dirty="0" err="1">
                <a:solidFill>
                  <a:srgbClr val="113F71"/>
                </a:solidFill>
              </a:rPr>
              <a:t>مسكويه</a:t>
            </a:r>
            <a:r>
              <a:rPr lang="ar-SA" sz="2400" b="1" kern="0" dirty="0">
                <a:solidFill>
                  <a:srgbClr val="113F71"/>
                </a:solidFill>
              </a:rPr>
              <a:t>)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الأخلاق الإسلامية منبعثة من العقيدة الإسلامية السمحاء التي تحدد للمسلم السلوك الأخلاقي والقيم الاجتماعية السوية والسنن الحميدة .</a:t>
            </a:r>
          </a:p>
          <a:p>
            <a:r>
              <a:rPr lang="ar-SA" dirty="0" smtClean="0"/>
              <a:t>الأخلاق الإسلامية ثابتة لا تتغير ولا تمليها المصلحة . </a:t>
            </a:r>
          </a:p>
          <a:p>
            <a:r>
              <a:rPr lang="ar-SA" dirty="0" smtClean="0"/>
              <a:t>القيم الإسلامية لا تتغير لأن المسلم يتلقى الأوامر والنواهي من الله سبحانه وتعالى . </a:t>
            </a:r>
          </a:p>
          <a:p>
            <a:r>
              <a:rPr lang="ar-SA" dirty="0" smtClean="0"/>
              <a:t>جوهر دعوة الرسول صلى الله عليه وسلم قوله  : ( إنما بعثت لأتمم مكارم الأخلاق ) . </a:t>
            </a:r>
          </a:p>
        </p:txBody>
      </p:sp>
    </p:spTree>
    <p:extLst>
      <p:ext uri="{BB962C8B-B14F-4D97-AF65-F5344CB8AC3E}">
        <p14:creationId xmlns:p14="http://schemas.microsoft.com/office/powerpoint/2010/main" val="9660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3200" dirty="0">
                <a:solidFill>
                  <a:srgbClr val="FF0000"/>
                </a:solidFill>
              </a:rPr>
              <a:t>الدين الإسلامي والأخلاق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/>
          </p:nvPr>
        </p:nvGraphicFramePr>
        <p:xfrm>
          <a:off x="3503713" y="764704"/>
          <a:ext cx="5500985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9013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8"/>
          <p:cNvSpPr>
            <a:spLocks noChangeArrowheads="1"/>
          </p:cNvSpPr>
          <p:nvPr/>
        </p:nvSpPr>
        <p:spPr bwMode="gray">
          <a:xfrm flipH="1">
            <a:off x="3552925" y="225908"/>
            <a:ext cx="5184575" cy="731355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4000" b="1" dirty="0">
                <a:solidFill>
                  <a:srgbClr val="C00000"/>
                </a:solidFill>
                <a:latin typeface="Times New Roman" pitchFamily="18" charset="0"/>
              </a:rPr>
              <a:t>الأخلاق والسلوك</a:t>
            </a:r>
            <a:endParaRPr lang="en-US" sz="40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075" y="2658280"/>
            <a:ext cx="10697633" cy="2029630"/>
          </a:xfrm>
        </p:spPr>
        <p:txBody>
          <a:bodyPr/>
          <a:lstStyle/>
          <a:p>
            <a:r>
              <a:rPr lang="ar-SA" sz="4000" dirty="0"/>
              <a:t>مجموعة رغبات الفرد وميوله الفعالة التي تجعله دائماً على استعداد للإتيان ببعض الأفعال ومغرماً ببعض النتائج وفي الوقت نفسه كارهاً لبعض الأفعال والنتائج الأخرى.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9274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8705" y="1700240"/>
            <a:ext cx="8280920" cy="1698625"/>
          </a:xfrm>
        </p:spPr>
        <p:txBody>
          <a:bodyPr/>
          <a:lstStyle/>
          <a:p>
            <a:r>
              <a:rPr lang="ar-SA" sz="4400" i="0" dirty="0">
                <a:solidFill>
                  <a:srgbClr val="7030A0"/>
                </a:solidFill>
                <a:latin typeface="Times New Roman" pitchFamily="18" charset="0"/>
                <a:cs typeface="Old Antic Outline Shaded" pitchFamily="2" charset="-78"/>
              </a:rPr>
              <a:t>شكراً </a:t>
            </a:r>
            <a:r>
              <a:rPr lang="ar-SA" sz="4400" i="0" dirty="0" smtClean="0">
                <a:solidFill>
                  <a:srgbClr val="7030A0"/>
                </a:solidFill>
                <a:latin typeface="Times New Roman" pitchFamily="18" charset="0"/>
                <a:cs typeface="Old Antic Outline Shaded" pitchFamily="2" charset="-78"/>
              </a:rPr>
              <a:t>لاستماعكن</a:t>
            </a:r>
            <a:r>
              <a:rPr lang="ar-SA" sz="6600" i="0" dirty="0">
                <a:solidFill>
                  <a:srgbClr val="7030A0"/>
                </a:solidFill>
                <a:latin typeface="Times New Roman" pitchFamily="18" charset="0"/>
                <a:cs typeface="Old Antic Outline Shaded" pitchFamily="2" charset="-78"/>
              </a:rPr>
              <a:t/>
            </a:r>
            <a:br>
              <a:rPr lang="ar-SA" sz="6600" i="0" dirty="0">
                <a:solidFill>
                  <a:srgbClr val="7030A0"/>
                </a:solidFill>
                <a:latin typeface="Times New Roman" pitchFamily="18" charset="0"/>
                <a:cs typeface="Old Antic Outline Shaded" pitchFamily="2" charset="-78"/>
              </a:rPr>
            </a:br>
            <a:r>
              <a:rPr lang="ar-SA" sz="4000" i="0" dirty="0">
                <a:solidFill>
                  <a:srgbClr val="00B050"/>
                </a:solidFill>
                <a:latin typeface="Times New Roman" pitchFamily="18" charset="0"/>
                <a:cs typeface="Old Antic Outline Shaded" pitchFamily="2" charset="-78"/>
              </a:rPr>
              <a:t/>
            </a:r>
            <a:br>
              <a:rPr lang="ar-SA" sz="4000" i="0" dirty="0">
                <a:solidFill>
                  <a:srgbClr val="00B050"/>
                </a:solidFill>
                <a:latin typeface="Times New Roman" pitchFamily="18" charset="0"/>
                <a:cs typeface="Old Antic Outline Shaded" pitchFamily="2" charset="-78"/>
              </a:rPr>
            </a:br>
            <a:r>
              <a:rPr lang="ar-SA" sz="4000" i="0" dirty="0">
                <a:solidFill>
                  <a:srgbClr val="00B050"/>
                </a:solidFill>
                <a:latin typeface="Times New Roman" pitchFamily="18" charset="0"/>
                <a:cs typeface="Old Antic Outline Shaded" pitchFamily="2" charset="-78"/>
              </a:rPr>
              <a:t> </a:t>
            </a:r>
            <a:endParaRPr lang="en-US" sz="8800" i="0" dirty="0">
              <a:solidFill>
                <a:srgbClr val="00B050"/>
              </a:solidFill>
              <a:latin typeface="Times New Roman" pitchFamily="18" charset="0"/>
              <a:cs typeface="Old Antic Outline Shade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1488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ما سيتم مناقشتة لهذا اليوم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6851" y="1228725"/>
            <a:ext cx="6603583" cy="4489495"/>
          </a:xfrm>
        </p:spPr>
        <p:txBody>
          <a:bodyPr/>
          <a:lstStyle/>
          <a:p>
            <a:r>
              <a:rPr lang="ar-SA" sz="3600" dirty="0" smtClean="0"/>
              <a:t>ماهية التربية الدينية؟ </a:t>
            </a:r>
          </a:p>
          <a:p>
            <a:r>
              <a:rPr lang="ar-SA" sz="3600" dirty="0" smtClean="0"/>
              <a:t>المعنى الاصطلاحي للدين</a:t>
            </a:r>
          </a:p>
          <a:p>
            <a:r>
              <a:rPr lang="ar-SA" sz="3600" dirty="0"/>
              <a:t>الفرق بين العقيدة الدينية وفلسفة الحياة؟؟!!</a:t>
            </a:r>
          </a:p>
          <a:p>
            <a:r>
              <a:rPr lang="ar-SA" sz="3600" dirty="0"/>
              <a:t>معنى الدين في الشريعة الإسلامية</a:t>
            </a:r>
          </a:p>
          <a:p>
            <a:r>
              <a:rPr lang="ar-SA" sz="3600" dirty="0"/>
              <a:t>الدين والارتقاء العقلي والاجتماعي </a:t>
            </a:r>
          </a:p>
          <a:p>
            <a:r>
              <a:rPr lang="ar-SA" sz="3600" dirty="0"/>
              <a:t>معنى الاخلاق</a:t>
            </a:r>
          </a:p>
          <a:p>
            <a:r>
              <a:rPr lang="ar-SA" sz="3600" dirty="0"/>
              <a:t>وظائف الخلق </a:t>
            </a:r>
          </a:p>
          <a:p>
            <a:endParaRPr lang="ar-S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70" y="2356835"/>
            <a:ext cx="3693660" cy="307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5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سؤال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013" y="1511750"/>
            <a:ext cx="10697633" cy="2171298"/>
          </a:xfrm>
        </p:spPr>
        <p:txBody>
          <a:bodyPr/>
          <a:lstStyle/>
          <a:p>
            <a:pPr algn="ctr"/>
            <a:r>
              <a:rPr lang="ar-SA" sz="5400" dirty="0" smtClean="0"/>
              <a:t>ماذا تعني التربية الدينية في نظرك </a:t>
            </a:r>
            <a:r>
              <a:rPr lang="ar-SA" dirty="0" smtClean="0"/>
              <a:t>؟ </a:t>
            </a: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143" y="2597399"/>
            <a:ext cx="5692261" cy="319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02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ماهية التربية الدينية :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 bwMode="auto">
          <a:xfrm>
            <a:off x="3131096" y="1268761"/>
            <a:ext cx="5472608" cy="250629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ar-SA" sz="2800" dirty="0" smtClean="0">
                <a:solidFill>
                  <a:srgbClr val="113F71"/>
                </a:solidFill>
                <a:latin typeface="Arial" pitchFamily="34" charset="0"/>
              </a:rPr>
              <a:t>تهتم التربية الدينية بترسيخ الإيمان بالله في نفوس الأطفال، وبالإسلام خاتم الرسالات وبما أقره الدين من مكانة الإنسان في الوجود وفي المجتمع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ar-SA" sz="2800" dirty="0">
              <a:solidFill>
                <a:srgbClr val="113F71"/>
              </a:solidFill>
              <a:latin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ar-SA" sz="2800" dirty="0" smtClean="0">
              <a:solidFill>
                <a:srgbClr val="113F71"/>
              </a:solidFill>
              <a:latin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ar-SA" sz="2800" dirty="0">
              <a:solidFill>
                <a:srgbClr val="113F71"/>
              </a:solidFill>
              <a:latin typeface="Arial" pitchFamily="34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ar-SA" sz="2800" dirty="0" smtClean="0">
                <a:solidFill>
                  <a:srgbClr val="113F71"/>
                </a:solidFill>
                <a:latin typeface="Arial" pitchFamily="34" charset="0"/>
              </a:rPr>
              <a:t> تهتم التربية الدينية بغرس القيم الإنسانية النبيلة التي نادى بها الدين الإسلامي الحنيف في نفوس الأطفال . </a:t>
            </a:r>
            <a:endParaRPr lang="ar-SA" sz="2800" dirty="0">
              <a:solidFill>
                <a:srgbClr val="113F7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71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351583" y="1090216"/>
            <a:ext cx="7344816" cy="1690712"/>
          </a:xfrm>
          <a:prstGeom prst="roundRect">
            <a:avLst>
              <a:gd name="adj" fmla="val 469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>
              <a:solidFill>
                <a:srgbClr val="113F71"/>
              </a:solidFill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>
            <a:off x="3042382" y="44625"/>
            <a:ext cx="5963218" cy="899835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ar-SA">
              <a:solidFill>
                <a:srgbClr val="113F71"/>
              </a:solidFill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gray">
          <a:xfrm>
            <a:off x="3431704" y="164624"/>
            <a:ext cx="4879502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معنى الدين :</a:t>
            </a:r>
            <a:endParaRPr lang="en-US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2351584" y="963885"/>
            <a:ext cx="7488832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- هو الاستسلام والخضوع والانقياد لله 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ar-SA" sz="2400" b="1" dirty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المعنى اللغوي : يشتق الدين في اللغة من الفعل دان، ومعناه خضع وأطاع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في اللغة: دان يدينه أي « ملكه وحكمه، أو </a:t>
            </a:r>
            <a:r>
              <a:rPr lang="ar-SA" sz="2400" b="1" dirty="0" err="1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ساسه</a:t>
            </a:r>
            <a:r>
              <a:rPr lang="ar-SA" sz="2400" b="1" dirty="0">
                <a:solidFill>
                  <a:srgbClr val="002060"/>
                </a:solidFill>
                <a:latin typeface="Calibri" pitchFamily="34" charset="0"/>
                <a:cs typeface="Arial" pitchFamily="34" charset="0"/>
              </a:rPr>
              <a:t> ودبره، أو قهره وحاسبه، أو جازاه وكافأه»</a:t>
            </a: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زاوية مطوية 6"/>
          <p:cNvSpPr/>
          <p:nvPr/>
        </p:nvSpPr>
        <p:spPr bwMode="auto">
          <a:xfrm>
            <a:off x="2073896" y="2934522"/>
            <a:ext cx="8136904" cy="3313879"/>
          </a:xfrm>
          <a:prstGeom prst="foldedCorner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800" b="1" dirty="0">
              <a:solidFill>
                <a:srgbClr val="735D31"/>
              </a:solidFill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2800" b="1" dirty="0">
                <a:solidFill>
                  <a:srgbClr val="735D31"/>
                </a:solidFill>
              </a:rPr>
              <a:t>ومن هنا كان الدين لغة يعني ( العادة والشأن) لأن الهدف النهائي للدين هو أن يتحول إلى مجموعة من السلوكيات التي </a:t>
            </a:r>
            <a:r>
              <a:rPr lang="ar-SA" sz="2800" b="1" dirty="0" err="1">
                <a:solidFill>
                  <a:srgbClr val="735D31"/>
                </a:solidFill>
              </a:rPr>
              <a:t>يعتادها</a:t>
            </a:r>
            <a:r>
              <a:rPr lang="ar-SA" sz="2800" b="1" dirty="0">
                <a:solidFill>
                  <a:srgbClr val="735D31"/>
                </a:solidFill>
              </a:rPr>
              <a:t> الإنسان.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sz="2800" b="1" dirty="0">
              <a:solidFill>
                <a:srgbClr val="735D31"/>
              </a:solidFill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2800" b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فهو السلوك اليومي للإنسان يتم في إطار عقدي وفكري معين.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ar-SA" sz="2800" b="1" dirty="0">
                <a:solidFill>
                  <a:srgbClr val="000000">
                    <a:lumMod val="50000"/>
                    <a:lumOff val="50000"/>
                  </a:srgbClr>
                </a:solidFill>
              </a:rPr>
              <a:t>ومن ثم يكون الدين هو « كل تلك الأعمال والمشاعر والمعتقدات التي تتعلق بعمل الإنسان وما يراه واجباً عليه نحو ربه»</a:t>
            </a:r>
          </a:p>
        </p:txBody>
      </p:sp>
    </p:spTree>
    <p:extLst>
      <p:ext uri="{BB962C8B-B14F-4D97-AF65-F5344CB8AC3E}">
        <p14:creationId xmlns:p14="http://schemas.microsoft.com/office/powerpoint/2010/main" val="370320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idx="1"/>
          </p:nvPr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439" y="2020327"/>
            <a:ext cx="4835922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Freeform 19"/>
          <p:cNvSpPr txBox="1">
            <a:spLocks/>
          </p:cNvSpPr>
          <p:nvPr/>
        </p:nvSpPr>
        <p:spPr bwMode="gray">
          <a:xfrm>
            <a:off x="2927648" y="95251"/>
            <a:ext cx="6705600" cy="1106487"/>
          </a:xfrm>
          <a:custGeom>
            <a:avLst/>
            <a:gdLst/>
            <a:ahLst/>
            <a:cxnLst>
              <a:cxn ang="0">
                <a:pos x="266" y="42"/>
              </a:cxn>
              <a:cxn ang="0">
                <a:pos x="107" y="103"/>
              </a:cxn>
              <a:cxn ang="0">
                <a:pos x="69" y="200"/>
              </a:cxn>
              <a:cxn ang="0">
                <a:pos x="38" y="235"/>
              </a:cxn>
              <a:cxn ang="0">
                <a:pos x="15" y="332"/>
              </a:cxn>
              <a:cxn ang="0">
                <a:pos x="38" y="447"/>
              </a:cxn>
              <a:cxn ang="0">
                <a:pos x="198" y="587"/>
              </a:cxn>
              <a:cxn ang="0">
                <a:pos x="568" y="655"/>
              </a:cxn>
              <a:cxn ang="0">
                <a:pos x="928" y="699"/>
              </a:cxn>
              <a:cxn ang="0">
                <a:pos x="1751" y="746"/>
              </a:cxn>
              <a:cxn ang="0">
                <a:pos x="2388" y="739"/>
              </a:cxn>
              <a:cxn ang="0">
                <a:pos x="2624" y="761"/>
              </a:cxn>
              <a:cxn ang="0">
                <a:pos x="3030" y="737"/>
              </a:cxn>
              <a:cxn ang="0">
                <a:pos x="3707" y="640"/>
              </a:cxn>
              <a:cxn ang="0">
                <a:pos x="4057" y="579"/>
              </a:cxn>
              <a:cxn ang="0">
                <a:pos x="4225" y="526"/>
              </a:cxn>
              <a:cxn ang="0">
                <a:pos x="4331" y="508"/>
              </a:cxn>
              <a:cxn ang="0">
                <a:pos x="4225" y="491"/>
              </a:cxn>
              <a:cxn ang="0">
                <a:pos x="4346" y="526"/>
              </a:cxn>
              <a:cxn ang="0">
                <a:pos x="4643" y="455"/>
              </a:cxn>
              <a:cxn ang="0">
                <a:pos x="4849" y="341"/>
              </a:cxn>
              <a:cxn ang="0">
                <a:pos x="4674" y="279"/>
              </a:cxn>
              <a:cxn ang="0">
                <a:pos x="4110" y="297"/>
              </a:cxn>
              <a:cxn ang="0">
                <a:pos x="4293" y="297"/>
              </a:cxn>
              <a:cxn ang="0">
                <a:pos x="4651" y="200"/>
              </a:cxn>
              <a:cxn ang="0">
                <a:pos x="4514" y="147"/>
              </a:cxn>
              <a:cxn ang="0">
                <a:pos x="3920" y="174"/>
              </a:cxn>
              <a:cxn ang="0">
                <a:pos x="3966" y="147"/>
              </a:cxn>
              <a:cxn ang="0">
                <a:pos x="3578" y="121"/>
              </a:cxn>
              <a:cxn ang="0">
                <a:pos x="3159" y="165"/>
              </a:cxn>
              <a:cxn ang="0">
                <a:pos x="2260" y="187"/>
              </a:cxn>
              <a:cxn ang="0">
                <a:pos x="1880" y="175"/>
              </a:cxn>
              <a:cxn ang="0">
                <a:pos x="1460" y="175"/>
              </a:cxn>
              <a:cxn ang="0">
                <a:pos x="967" y="130"/>
              </a:cxn>
              <a:cxn ang="0">
                <a:pos x="746" y="59"/>
              </a:cxn>
              <a:cxn ang="0">
                <a:pos x="472" y="6"/>
              </a:cxn>
              <a:cxn ang="0">
                <a:pos x="306" y="4"/>
              </a:cxn>
            </a:cxnLst>
            <a:rect l="0" t="0" r="r" b="b"/>
            <a:pathLst>
              <a:path w="4864" h="769">
                <a:moveTo>
                  <a:pt x="306" y="4"/>
                </a:moveTo>
                <a:cubicBezTo>
                  <a:pt x="265" y="21"/>
                  <a:pt x="307" y="25"/>
                  <a:pt x="266" y="42"/>
                </a:cubicBezTo>
                <a:cubicBezTo>
                  <a:pt x="228" y="27"/>
                  <a:pt x="225" y="21"/>
                  <a:pt x="167" y="42"/>
                </a:cubicBezTo>
                <a:cubicBezTo>
                  <a:pt x="141" y="52"/>
                  <a:pt x="142" y="90"/>
                  <a:pt x="107" y="103"/>
                </a:cubicBezTo>
                <a:cubicBezTo>
                  <a:pt x="84" y="130"/>
                  <a:pt x="69" y="156"/>
                  <a:pt x="46" y="182"/>
                </a:cubicBezTo>
                <a:cubicBezTo>
                  <a:pt x="53" y="188"/>
                  <a:pt x="61" y="196"/>
                  <a:pt x="69" y="200"/>
                </a:cubicBezTo>
                <a:cubicBezTo>
                  <a:pt x="76" y="204"/>
                  <a:pt x="94" y="200"/>
                  <a:pt x="91" y="209"/>
                </a:cubicBezTo>
                <a:cubicBezTo>
                  <a:pt x="89" y="218"/>
                  <a:pt x="47" y="232"/>
                  <a:pt x="38" y="235"/>
                </a:cubicBezTo>
                <a:cubicBezTo>
                  <a:pt x="20" y="298"/>
                  <a:pt x="37" y="278"/>
                  <a:pt x="0" y="306"/>
                </a:cubicBezTo>
                <a:cubicBezTo>
                  <a:pt x="5" y="314"/>
                  <a:pt x="11" y="322"/>
                  <a:pt x="15" y="332"/>
                </a:cubicBezTo>
                <a:cubicBezTo>
                  <a:pt x="27" y="345"/>
                  <a:pt x="65" y="366"/>
                  <a:pt x="69" y="385"/>
                </a:cubicBezTo>
                <a:cubicBezTo>
                  <a:pt x="71" y="398"/>
                  <a:pt x="28" y="428"/>
                  <a:pt x="38" y="447"/>
                </a:cubicBezTo>
                <a:cubicBezTo>
                  <a:pt x="28" y="480"/>
                  <a:pt x="110" y="494"/>
                  <a:pt x="129" y="499"/>
                </a:cubicBezTo>
                <a:cubicBezTo>
                  <a:pt x="157" y="521"/>
                  <a:pt x="162" y="579"/>
                  <a:pt x="198" y="587"/>
                </a:cubicBezTo>
                <a:cubicBezTo>
                  <a:pt x="275" y="607"/>
                  <a:pt x="321" y="631"/>
                  <a:pt x="400" y="635"/>
                </a:cubicBezTo>
                <a:cubicBezTo>
                  <a:pt x="471" y="643"/>
                  <a:pt x="513" y="654"/>
                  <a:pt x="568" y="655"/>
                </a:cubicBezTo>
                <a:cubicBezTo>
                  <a:pt x="628" y="661"/>
                  <a:pt x="700" y="664"/>
                  <a:pt x="760" y="671"/>
                </a:cubicBezTo>
                <a:cubicBezTo>
                  <a:pt x="817" y="693"/>
                  <a:pt x="869" y="677"/>
                  <a:pt x="928" y="699"/>
                </a:cubicBezTo>
                <a:cubicBezTo>
                  <a:pt x="1070" y="753"/>
                  <a:pt x="1355" y="693"/>
                  <a:pt x="1355" y="693"/>
                </a:cubicBezTo>
                <a:cubicBezTo>
                  <a:pt x="1539" y="731"/>
                  <a:pt x="1520" y="737"/>
                  <a:pt x="1751" y="746"/>
                </a:cubicBezTo>
                <a:cubicBezTo>
                  <a:pt x="1912" y="769"/>
                  <a:pt x="1924" y="727"/>
                  <a:pt x="2228" y="743"/>
                </a:cubicBezTo>
                <a:cubicBezTo>
                  <a:pt x="2298" y="752"/>
                  <a:pt x="2337" y="736"/>
                  <a:pt x="2388" y="739"/>
                </a:cubicBezTo>
                <a:cubicBezTo>
                  <a:pt x="2439" y="742"/>
                  <a:pt x="2496" y="758"/>
                  <a:pt x="2535" y="762"/>
                </a:cubicBezTo>
                <a:cubicBezTo>
                  <a:pt x="2574" y="766"/>
                  <a:pt x="2586" y="753"/>
                  <a:pt x="2624" y="761"/>
                </a:cubicBezTo>
                <a:cubicBezTo>
                  <a:pt x="2654" y="767"/>
                  <a:pt x="2674" y="747"/>
                  <a:pt x="2710" y="746"/>
                </a:cubicBezTo>
                <a:cubicBezTo>
                  <a:pt x="2816" y="740"/>
                  <a:pt x="2923" y="740"/>
                  <a:pt x="3030" y="737"/>
                </a:cubicBezTo>
                <a:cubicBezTo>
                  <a:pt x="3165" y="698"/>
                  <a:pt x="3192" y="700"/>
                  <a:pt x="3372" y="693"/>
                </a:cubicBezTo>
                <a:cubicBezTo>
                  <a:pt x="3491" y="677"/>
                  <a:pt x="3585" y="649"/>
                  <a:pt x="3707" y="640"/>
                </a:cubicBezTo>
                <a:cubicBezTo>
                  <a:pt x="3778" y="612"/>
                  <a:pt x="3647" y="661"/>
                  <a:pt x="3814" y="623"/>
                </a:cubicBezTo>
                <a:cubicBezTo>
                  <a:pt x="3939" y="593"/>
                  <a:pt x="3882" y="589"/>
                  <a:pt x="4057" y="579"/>
                </a:cubicBezTo>
                <a:cubicBezTo>
                  <a:pt x="4154" y="551"/>
                  <a:pt x="4197" y="549"/>
                  <a:pt x="4316" y="543"/>
                </a:cubicBezTo>
                <a:cubicBezTo>
                  <a:pt x="4293" y="535"/>
                  <a:pt x="4233" y="529"/>
                  <a:pt x="4225" y="526"/>
                </a:cubicBezTo>
                <a:cubicBezTo>
                  <a:pt x="4217" y="523"/>
                  <a:pt x="4240" y="518"/>
                  <a:pt x="4247" y="517"/>
                </a:cubicBezTo>
                <a:cubicBezTo>
                  <a:pt x="4275" y="513"/>
                  <a:pt x="4303" y="511"/>
                  <a:pt x="4331" y="508"/>
                </a:cubicBezTo>
                <a:cubicBezTo>
                  <a:pt x="4303" y="505"/>
                  <a:pt x="4275" y="504"/>
                  <a:pt x="4247" y="499"/>
                </a:cubicBezTo>
                <a:cubicBezTo>
                  <a:pt x="4240" y="498"/>
                  <a:pt x="4221" y="499"/>
                  <a:pt x="4225" y="491"/>
                </a:cubicBezTo>
                <a:cubicBezTo>
                  <a:pt x="4230" y="480"/>
                  <a:pt x="4245" y="485"/>
                  <a:pt x="4255" y="482"/>
                </a:cubicBezTo>
                <a:cubicBezTo>
                  <a:pt x="4318" y="494"/>
                  <a:pt x="4297" y="507"/>
                  <a:pt x="4346" y="526"/>
                </a:cubicBezTo>
                <a:cubicBezTo>
                  <a:pt x="4398" y="511"/>
                  <a:pt x="4453" y="470"/>
                  <a:pt x="4506" y="464"/>
                </a:cubicBezTo>
                <a:cubicBezTo>
                  <a:pt x="4552" y="460"/>
                  <a:pt x="4598" y="458"/>
                  <a:pt x="4643" y="455"/>
                </a:cubicBezTo>
                <a:cubicBezTo>
                  <a:pt x="4690" y="420"/>
                  <a:pt x="4742" y="423"/>
                  <a:pt x="4795" y="411"/>
                </a:cubicBezTo>
                <a:cubicBezTo>
                  <a:pt x="4834" y="382"/>
                  <a:pt x="4813" y="403"/>
                  <a:pt x="4849" y="341"/>
                </a:cubicBezTo>
                <a:cubicBezTo>
                  <a:pt x="4854" y="332"/>
                  <a:pt x="4864" y="314"/>
                  <a:pt x="4864" y="314"/>
                </a:cubicBezTo>
                <a:cubicBezTo>
                  <a:pt x="4803" y="279"/>
                  <a:pt x="4742" y="285"/>
                  <a:pt x="4674" y="279"/>
                </a:cubicBezTo>
                <a:cubicBezTo>
                  <a:pt x="4490" y="287"/>
                  <a:pt x="4499" y="279"/>
                  <a:pt x="4384" y="306"/>
                </a:cubicBezTo>
                <a:cubicBezTo>
                  <a:pt x="4293" y="303"/>
                  <a:pt x="4202" y="303"/>
                  <a:pt x="4110" y="297"/>
                </a:cubicBezTo>
                <a:cubicBezTo>
                  <a:pt x="4103" y="297"/>
                  <a:pt x="4126" y="288"/>
                  <a:pt x="4133" y="288"/>
                </a:cubicBezTo>
                <a:cubicBezTo>
                  <a:pt x="4187" y="288"/>
                  <a:pt x="4240" y="294"/>
                  <a:pt x="4293" y="297"/>
                </a:cubicBezTo>
                <a:cubicBezTo>
                  <a:pt x="4391" y="282"/>
                  <a:pt x="4444" y="268"/>
                  <a:pt x="4552" y="262"/>
                </a:cubicBezTo>
                <a:cubicBezTo>
                  <a:pt x="4601" y="247"/>
                  <a:pt x="4610" y="232"/>
                  <a:pt x="4651" y="200"/>
                </a:cubicBezTo>
                <a:cubicBezTo>
                  <a:pt x="4609" y="188"/>
                  <a:pt x="4562" y="193"/>
                  <a:pt x="4521" y="174"/>
                </a:cubicBezTo>
                <a:cubicBezTo>
                  <a:pt x="4514" y="171"/>
                  <a:pt x="4516" y="156"/>
                  <a:pt x="4514" y="147"/>
                </a:cubicBezTo>
                <a:cubicBezTo>
                  <a:pt x="4141" y="166"/>
                  <a:pt x="4291" y="156"/>
                  <a:pt x="4065" y="174"/>
                </a:cubicBezTo>
                <a:cubicBezTo>
                  <a:pt x="4015" y="182"/>
                  <a:pt x="3972" y="194"/>
                  <a:pt x="3920" y="174"/>
                </a:cubicBezTo>
                <a:cubicBezTo>
                  <a:pt x="3911" y="171"/>
                  <a:pt x="3935" y="160"/>
                  <a:pt x="3943" y="156"/>
                </a:cubicBezTo>
                <a:cubicBezTo>
                  <a:pt x="3951" y="152"/>
                  <a:pt x="3958" y="150"/>
                  <a:pt x="3966" y="147"/>
                </a:cubicBezTo>
                <a:cubicBezTo>
                  <a:pt x="3918" y="110"/>
                  <a:pt x="3968" y="135"/>
                  <a:pt x="3935" y="77"/>
                </a:cubicBezTo>
                <a:cubicBezTo>
                  <a:pt x="3812" y="86"/>
                  <a:pt x="3702" y="113"/>
                  <a:pt x="3578" y="121"/>
                </a:cubicBezTo>
                <a:cubicBezTo>
                  <a:pt x="3524" y="128"/>
                  <a:pt x="3477" y="135"/>
                  <a:pt x="3425" y="156"/>
                </a:cubicBezTo>
                <a:cubicBezTo>
                  <a:pt x="3342" y="188"/>
                  <a:pt x="3248" y="162"/>
                  <a:pt x="3159" y="165"/>
                </a:cubicBezTo>
                <a:cubicBezTo>
                  <a:pt x="2928" y="254"/>
                  <a:pt x="2813" y="169"/>
                  <a:pt x="2544" y="191"/>
                </a:cubicBezTo>
                <a:cubicBezTo>
                  <a:pt x="2445" y="200"/>
                  <a:pt x="2305" y="198"/>
                  <a:pt x="2260" y="187"/>
                </a:cubicBezTo>
                <a:cubicBezTo>
                  <a:pt x="2172" y="153"/>
                  <a:pt x="2149" y="194"/>
                  <a:pt x="2056" y="195"/>
                </a:cubicBezTo>
                <a:cubicBezTo>
                  <a:pt x="1964" y="187"/>
                  <a:pt x="1913" y="188"/>
                  <a:pt x="1880" y="175"/>
                </a:cubicBezTo>
                <a:cubicBezTo>
                  <a:pt x="1790" y="181"/>
                  <a:pt x="1677" y="212"/>
                  <a:pt x="1591" y="191"/>
                </a:cubicBezTo>
                <a:cubicBezTo>
                  <a:pt x="1548" y="181"/>
                  <a:pt x="1503" y="186"/>
                  <a:pt x="1460" y="175"/>
                </a:cubicBezTo>
                <a:cubicBezTo>
                  <a:pt x="1435" y="185"/>
                  <a:pt x="1426" y="155"/>
                  <a:pt x="1401" y="165"/>
                </a:cubicBezTo>
                <a:cubicBezTo>
                  <a:pt x="1252" y="156"/>
                  <a:pt x="1118" y="135"/>
                  <a:pt x="967" y="130"/>
                </a:cubicBezTo>
                <a:cubicBezTo>
                  <a:pt x="926" y="125"/>
                  <a:pt x="836" y="116"/>
                  <a:pt x="799" y="103"/>
                </a:cubicBezTo>
                <a:cubicBezTo>
                  <a:pt x="798" y="103"/>
                  <a:pt x="754" y="62"/>
                  <a:pt x="746" y="59"/>
                </a:cubicBezTo>
                <a:cubicBezTo>
                  <a:pt x="686" y="39"/>
                  <a:pt x="609" y="39"/>
                  <a:pt x="548" y="33"/>
                </a:cubicBezTo>
                <a:cubicBezTo>
                  <a:pt x="523" y="22"/>
                  <a:pt x="497" y="17"/>
                  <a:pt x="472" y="6"/>
                </a:cubicBezTo>
                <a:cubicBezTo>
                  <a:pt x="441" y="9"/>
                  <a:pt x="411" y="11"/>
                  <a:pt x="381" y="15"/>
                </a:cubicBezTo>
                <a:cubicBezTo>
                  <a:pt x="353" y="15"/>
                  <a:pt x="325" y="0"/>
                  <a:pt x="306" y="4"/>
                </a:cubicBezTo>
                <a:close/>
              </a:path>
            </a:pathLst>
          </a:custGeom>
          <a:gradFill flip="none" rotWithShape="1">
            <a:gsLst>
              <a:gs pos="0">
                <a:srgbClr val="FF9966"/>
              </a:gs>
              <a:gs pos="0">
                <a:srgbClr val="FF9966"/>
              </a:gs>
              <a:gs pos="0">
                <a:srgbClr val="FF9966"/>
              </a:gs>
              <a:gs pos="0">
                <a:srgbClr val="FF9966"/>
              </a:gs>
              <a:gs pos="0">
                <a:srgbClr val="FF9966"/>
              </a:gs>
              <a:gs pos="26000">
                <a:srgbClr val="FF9966">
                  <a:alpha val="53000"/>
                </a:srgbClr>
              </a:gs>
              <a:gs pos="100000">
                <a:schemeClr val="accent1">
                  <a:gamma/>
                  <a:tint val="48627"/>
                  <a:invGamma/>
                </a:schemeClr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1" eaLnBrk="1" fontAlgn="base" hangingPunct="1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1" eaLnBrk="1" fontAlgn="base" hangingPunct="1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latin typeface="Verdana" pitchFamily="34" charset="0"/>
              </a:defRPr>
            </a:lvl2pPr>
            <a:lvl3pPr algn="l" rtl="1" eaLnBrk="1" fontAlgn="base" hangingPunct="1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latin typeface="Verdana" pitchFamily="34" charset="0"/>
              </a:defRPr>
            </a:lvl3pPr>
            <a:lvl4pPr algn="l" rtl="1" eaLnBrk="1" fontAlgn="base" hangingPunct="1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latin typeface="Verdana" pitchFamily="34" charset="0"/>
              </a:defRPr>
            </a:lvl4pPr>
            <a:lvl5pPr algn="l" rtl="1" eaLnBrk="1" fontAlgn="base" hangingPunct="1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1" eaLnBrk="1" fontAlgn="base" hangingPunct="1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1" eaLnBrk="1" fontAlgn="base" hangingPunct="1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1" eaLnBrk="1" fontAlgn="base" hangingPunct="1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1" eaLnBrk="1" fontAlgn="base" hangingPunct="1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ar-SA" sz="3600" kern="0" dirty="0">
                <a:solidFill>
                  <a:srgbClr val="C00000"/>
                </a:solidFill>
              </a:rPr>
              <a:t>المعنى </a:t>
            </a:r>
            <a:r>
              <a:rPr lang="ar-SA" sz="3600" kern="0" dirty="0" err="1">
                <a:solidFill>
                  <a:srgbClr val="C00000"/>
                </a:solidFill>
              </a:rPr>
              <a:t>الإصطلاحي</a:t>
            </a:r>
            <a:r>
              <a:rPr lang="ar-SA" sz="3600" kern="0" dirty="0">
                <a:solidFill>
                  <a:srgbClr val="C00000"/>
                </a:solidFill>
              </a:rPr>
              <a:t> للدين:</a:t>
            </a:r>
          </a:p>
        </p:txBody>
      </p:sp>
      <p:sp>
        <p:nvSpPr>
          <p:cNvPr id="14" name="عنصر نائب للمحتوى 2"/>
          <p:cNvSpPr txBox="1">
            <a:spLocks/>
          </p:cNvSpPr>
          <p:nvPr/>
        </p:nvSpPr>
        <p:spPr bwMode="gray">
          <a:xfrm>
            <a:off x="2135561" y="1201737"/>
            <a:ext cx="8102873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>
                <a:srgbClr val="5AABCC"/>
              </a:buClr>
            </a:pPr>
            <a:endParaRPr lang="ar-SA" b="1" kern="0" dirty="0">
              <a:solidFill>
                <a:srgbClr val="113F71"/>
              </a:solidFill>
            </a:endParaRPr>
          </a:p>
          <a:p>
            <a:pPr>
              <a:buClr>
                <a:srgbClr val="5AABCC"/>
              </a:buClr>
            </a:pPr>
            <a:r>
              <a:rPr lang="ar-SA" b="1" kern="0" dirty="0">
                <a:solidFill>
                  <a:srgbClr val="113F71"/>
                </a:solidFill>
              </a:rPr>
              <a:t>الإيمان بشيء معين، والسير على هداه.</a:t>
            </a:r>
          </a:p>
          <a:p>
            <a:pPr marL="0" indent="0">
              <a:buClr>
                <a:srgbClr val="5AABCC"/>
              </a:buClr>
              <a:buNone/>
            </a:pPr>
            <a:r>
              <a:rPr lang="ar-SA" b="1" kern="0" dirty="0">
                <a:solidFill>
                  <a:srgbClr val="113F71"/>
                </a:solidFill>
              </a:rPr>
              <a:t>فالدين هو المسلك الذي يسلكه الفرد روحا وعقلا وجسدا بصورة </a:t>
            </a:r>
          </a:p>
          <a:p>
            <a:pPr marL="0" indent="0">
              <a:buClr>
                <a:srgbClr val="5AABCC"/>
              </a:buClr>
              <a:buNone/>
            </a:pPr>
            <a:r>
              <a:rPr lang="ar-SA" b="1" kern="0" dirty="0">
                <a:solidFill>
                  <a:srgbClr val="113F71"/>
                </a:solidFill>
              </a:rPr>
              <a:t>منتظمة تعكس ايمانه – على نحو معين – بالحياة ونظرته إليها . </a:t>
            </a:r>
          </a:p>
          <a:p>
            <a:pPr algn="just">
              <a:buClr>
                <a:srgbClr val="5AABCC"/>
              </a:buClr>
            </a:pPr>
            <a:r>
              <a:rPr lang="ar-SA" b="1" kern="0" dirty="0">
                <a:solidFill>
                  <a:srgbClr val="113F71"/>
                </a:solidFill>
              </a:rPr>
              <a:t> دور </a:t>
            </a:r>
            <a:r>
              <a:rPr lang="ar-SA" b="1" kern="0" dirty="0" err="1">
                <a:solidFill>
                  <a:srgbClr val="113F71"/>
                </a:solidFill>
              </a:rPr>
              <a:t>كايم</a:t>
            </a:r>
            <a:r>
              <a:rPr lang="ar-SA" b="1" kern="0" dirty="0">
                <a:solidFill>
                  <a:srgbClr val="113F71"/>
                </a:solidFill>
              </a:rPr>
              <a:t> يرى أن الدين :( نظام موحد من العقائد والعبادات المرتبطة بالأشياء المقدسة ) ، ويفرق بين العقائد والعبادات فيرى أن العقائد عبارة عن حالات فكرية أو مجموعة من التصورات الذهنية ، على حيت أن العبادات مجموعة من المبادئ العملية التعبدية . </a:t>
            </a:r>
          </a:p>
        </p:txBody>
      </p:sp>
    </p:spTree>
    <p:extLst>
      <p:ext uri="{BB962C8B-B14F-4D97-AF65-F5344CB8AC3E}">
        <p14:creationId xmlns:p14="http://schemas.microsoft.com/office/powerpoint/2010/main" val="42849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u="sng" dirty="0">
                <a:solidFill>
                  <a:schemeClr val="accent2">
                    <a:lumMod val="75000"/>
                  </a:schemeClr>
                </a:solidFill>
              </a:rPr>
              <a:t>الفرق بين العقيدة الدينية وفلسفة الحياة</a:t>
            </a:r>
            <a:r>
              <a:rPr lang="ar-SA" u="sng" dirty="0" smtClean="0">
                <a:solidFill>
                  <a:schemeClr val="accent2">
                    <a:lumMod val="75000"/>
                  </a:schemeClr>
                </a:solidFill>
              </a:rPr>
              <a:t>؟؟!!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33601" y="1916832"/>
            <a:ext cx="8023225" cy="4233143"/>
          </a:xfrm>
        </p:spPr>
        <p:txBody>
          <a:bodyPr/>
          <a:lstStyle/>
          <a:p>
            <a:pPr algn="just"/>
            <a:r>
              <a:rPr lang="ar-SA" dirty="0" smtClean="0"/>
              <a:t>تختلف العقيدة الدينية عن فلسفة الحياة ، ذلك أن الفرد أو المجتمع يستطيع أن يتوصل إلى فلسفة معينة للحياة من خلال المحاولة والخطأ أو استجابة لضغوط الحياة </a:t>
            </a:r>
          </a:p>
          <a:p>
            <a:pPr marL="0" indent="0" algn="just">
              <a:buNone/>
            </a:pPr>
            <a:endParaRPr lang="ar-SA" dirty="0"/>
          </a:p>
          <a:p>
            <a:pPr algn="just"/>
            <a:r>
              <a:rPr lang="ar-SA" dirty="0" smtClean="0"/>
              <a:t> أما العقيدة الدينية فأمر يتصل بالكيان الميتافيزيقي للإنسان ، فالإنسان مزود بحاسة روحية ، ولدية إيمان فطري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2571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19"/>
          <p:cNvSpPr>
            <a:spLocks noGrp="1"/>
          </p:cNvSpPr>
          <p:nvPr>
            <p:ph type="title"/>
          </p:nvPr>
        </p:nvSpPr>
        <p:spPr bwMode="gray">
          <a:xfrm>
            <a:off x="2514600" y="122238"/>
            <a:ext cx="6705600" cy="1106487"/>
          </a:xfrm>
          <a:custGeom>
            <a:avLst/>
            <a:gdLst/>
            <a:ahLst/>
            <a:cxnLst>
              <a:cxn ang="0">
                <a:pos x="266" y="42"/>
              </a:cxn>
              <a:cxn ang="0">
                <a:pos x="107" y="103"/>
              </a:cxn>
              <a:cxn ang="0">
                <a:pos x="69" y="200"/>
              </a:cxn>
              <a:cxn ang="0">
                <a:pos x="38" y="235"/>
              </a:cxn>
              <a:cxn ang="0">
                <a:pos x="15" y="332"/>
              </a:cxn>
              <a:cxn ang="0">
                <a:pos x="38" y="447"/>
              </a:cxn>
              <a:cxn ang="0">
                <a:pos x="198" y="587"/>
              </a:cxn>
              <a:cxn ang="0">
                <a:pos x="568" y="655"/>
              </a:cxn>
              <a:cxn ang="0">
                <a:pos x="928" y="699"/>
              </a:cxn>
              <a:cxn ang="0">
                <a:pos x="1751" y="746"/>
              </a:cxn>
              <a:cxn ang="0">
                <a:pos x="2388" y="739"/>
              </a:cxn>
              <a:cxn ang="0">
                <a:pos x="2624" y="761"/>
              </a:cxn>
              <a:cxn ang="0">
                <a:pos x="3030" y="737"/>
              </a:cxn>
              <a:cxn ang="0">
                <a:pos x="3707" y="640"/>
              </a:cxn>
              <a:cxn ang="0">
                <a:pos x="4057" y="579"/>
              </a:cxn>
              <a:cxn ang="0">
                <a:pos x="4225" y="526"/>
              </a:cxn>
              <a:cxn ang="0">
                <a:pos x="4331" y="508"/>
              </a:cxn>
              <a:cxn ang="0">
                <a:pos x="4225" y="491"/>
              </a:cxn>
              <a:cxn ang="0">
                <a:pos x="4346" y="526"/>
              </a:cxn>
              <a:cxn ang="0">
                <a:pos x="4643" y="455"/>
              </a:cxn>
              <a:cxn ang="0">
                <a:pos x="4849" y="341"/>
              </a:cxn>
              <a:cxn ang="0">
                <a:pos x="4674" y="279"/>
              </a:cxn>
              <a:cxn ang="0">
                <a:pos x="4110" y="297"/>
              </a:cxn>
              <a:cxn ang="0">
                <a:pos x="4293" y="297"/>
              </a:cxn>
              <a:cxn ang="0">
                <a:pos x="4651" y="200"/>
              </a:cxn>
              <a:cxn ang="0">
                <a:pos x="4514" y="147"/>
              </a:cxn>
              <a:cxn ang="0">
                <a:pos x="3920" y="174"/>
              </a:cxn>
              <a:cxn ang="0">
                <a:pos x="3966" y="147"/>
              </a:cxn>
              <a:cxn ang="0">
                <a:pos x="3578" y="121"/>
              </a:cxn>
              <a:cxn ang="0">
                <a:pos x="3159" y="165"/>
              </a:cxn>
              <a:cxn ang="0">
                <a:pos x="2260" y="187"/>
              </a:cxn>
              <a:cxn ang="0">
                <a:pos x="1880" y="175"/>
              </a:cxn>
              <a:cxn ang="0">
                <a:pos x="1460" y="175"/>
              </a:cxn>
              <a:cxn ang="0">
                <a:pos x="967" y="130"/>
              </a:cxn>
              <a:cxn ang="0">
                <a:pos x="746" y="59"/>
              </a:cxn>
              <a:cxn ang="0">
                <a:pos x="472" y="6"/>
              </a:cxn>
              <a:cxn ang="0">
                <a:pos x="306" y="4"/>
              </a:cxn>
            </a:cxnLst>
            <a:rect l="0" t="0" r="r" b="b"/>
            <a:pathLst>
              <a:path w="4864" h="769">
                <a:moveTo>
                  <a:pt x="306" y="4"/>
                </a:moveTo>
                <a:cubicBezTo>
                  <a:pt x="265" y="21"/>
                  <a:pt x="307" y="25"/>
                  <a:pt x="266" y="42"/>
                </a:cubicBezTo>
                <a:cubicBezTo>
                  <a:pt x="228" y="27"/>
                  <a:pt x="225" y="21"/>
                  <a:pt x="167" y="42"/>
                </a:cubicBezTo>
                <a:cubicBezTo>
                  <a:pt x="141" y="52"/>
                  <a:pt x="142" y="90"/>
                  <a:pt x="107" y="103"/>
                </a:cubicBezTo>
                <a:cubicBezTo>
                  <a:pt x="84" y="130"/>
                  <a:pt x="69" y="156"/>
                  <a:pt x="46" y="182"/>
                </a:cubicBezTo>
                <a:cubicBezTo>
                  <a:pt x="53" y="188"/>
                  <a:pt x="61" y="196"/>
                  <a:pt x="69" y="200"/>
                </a:cubicBezTo>
                <a:cubicBezTo>
                  <a:pt x="76" y="204"/>
                  <a:pt x="94" y="200"/>
                  <a:pt x="91" y="209"/>
                </a:cubicBezTo>
                <a:cubicBezTo>
                  <a:pt x="89" y="218"/>
                  <a:pt x="47" y="232"/>
                  <a:pt x="38" y="235"/>
                </a:cubicBezTo>
                <a:cubicBezTo>
                  <a:pt x="20" y="298"/>
                  <a:pt x="37" y="278"/>
                  <a:pt x="0" y="306"/>
                </a:cubicBezTo>
                <a:cubicBezTo>
                  <a:pt x="5" y="314"/>
                  <a:pt x="11" y="322"/>
                  <a:pt x="15" y="332"/>
                </a:cubicBezTo>
                <a:cubicBezTo>
                  <a:pt x="27" y="345"/>
                  <a:pt x="65" y="366"/>
                  <a:pt x="69" y="385"/>
                </a:cubicBezTo>
                <a:cubicBezTo>
                  <a:pt x="71" y="398"/>
                  <a:pt x="28" y="428"/>
                  <a:pt x="38" y="447"/>
                </a:cubicBezTo>
                <a:cubicBezTo>
                  <a:pt x="28" y="480"/>
                  <a:pt x="110" y="494"/>
                  <a:pt x="129" y="499"/>
                </a:cubicBezTo>
                <a:cubicBezTo>
                  <a:pt x="157" y="521"/>
                  <a:pt x="162" y="579"/>
                  <a:pt x="198" y="587"/>
                </a:cubicBezTo>
                <a:cubicBezTo>
                  <a:pt x="275" y="607"/>
                  <a:pt x="321" y="631"/>
                  <a:pt x="400" y="635"/>
                </a:cubicBezTo>
                <a:cubicBezTo>
                  <a:pt x="471" y="643"/>
                  <a:pt x="513" y="654"/>
                  <a:pt x="568" y="655"/>
                </a:cubicBezTo>
                <a:cubicBezTo>
                  <a:pt x="628" y="661"/>
                  <a:pt x="700" y="664"/>
                  <a:pt x="760" y="671"/>
                </a:cubicBezTo>
                <a:cubicBezTo>
                  <a:pt x="817" y="693"/>
                  <a:pt x="869" y="677"/>
                  <a:pt x="928" y="699"/>
                </a:cubicBezTo>
                <a:cubicBezTo>
                  <a:pt x="1070" y="753"/>
                  <a:pt x="1355" y="693"/>
                  <a:pt x="1355" y="693"/>
                </a:cubicBezTo>
                <a:cubicBezTo>
                  <a:pt x="1539" y="731"/>
                  <a:pt x="1520" y="737"/>
                  <a:pt x="1751" y="746"/>
                </a:cubicBezTo>
                <a:cubicBezTo>
                  <a:pt x="1912" y="769"/>
                  <a:pt x="1924" y="727"/>
                  <a:pt x="2228" y="743"/>
                </a:cubicBezTo>
                <a:cubicBezTo>
                  <a:pt x="2298" y="752"/>
                  <a:pt x="2337" y="736"/>
                  <a:pt x="2388" y="739"/>
                </a:cubicBezTo>
                <a:cubicBezTo>
                  <a:pt x="2439" y="742"/>
                  <a:pt x="2496" y="758"/>
                  <a:pt x="2535" y="762"/>
                </a:cubicBezTo>
                <a:cubicBezTo>
                  <a:pt x="2574" y="766"/>
                  <a:pt x="2586" y="753"/>
                  <a:pt x="2624" y="761"/>
                </a:cubicBezTo>
                <a:cubicBezTo>
                  <a:pt x="2654" y="767"/>
                  <a:pt x="2674" y="747"/>
                  <a:pt x="2710" y="746"/>
                </a:cubicBezTo>
                <a:cubicBezTo>
                  <a:pt x="2816" y="740"/>
                  <a:pt x="2923" y="740"/>
                  <a:pt x="3030" y="737"/>
                </a:cubicBezTo>
                <a:cubicBezTo>
                  <a:pt x="3165" y="698"/>
                  <a:pt x="3192" y="700"/>
                  <a:pt x="3372" y="693"/>
                </a:cubicBezTo>
                <a:cubicBezTo>
                  <a:pt x="3491" y="677"/>
                  <a:pt x="3585" y="649"/>
                  <a:pt x="3707" y="640"/>
                </a:cubicBezTo>
                <a:cubicBezTo>
                  <a:pt x="3778" y="612"/>
                  <a:pt x="3647" y="661"/>
                  <a:pt x="3814" y="623"/>
                </a:cubicBezTo>
                <a:cubicBezTo>
                  <a:pt x="3939" y="593"/>
                  <a:pt x="3882" y="589"/>
                  <a:pt x="4057" y="579"/>
                </a:cubicBezTo>
                <a:cubicBezTo>
                  <a:pt x="4154" y="551"/>
                  <a:pt x="4197" y="549"/>
                  <a:pt x="4316" y="543"/>
                </a:cubicBezTo>
                <a:cubicBezTo>
                  <a:pt x="4293" y="535"/>
                  <a:pt x="4233" y="529"/>
                  <a:pt x="4225" y="526"/>
                </a:cubicBezTo>
                <a:cubicBezTo>
                  <a:pt x="4217" y="523"/>
                  <a:pt x="4240" y="518"/>
                  <a:pt x="4247" y="517"/>
                </a:cubicBezTo>
                <a:cubicBezTo>
                  <a:pt x="4275" y="513"/>
                  <a:pt x="4303" y="511"/>
                  <a:pt x="4331" y="508"/>
                </a:cubicBezTo>
                <a:cubicBezTo>
                  <a:pt x="4303" y="505"/>
                  <a:pt x="4275" y="504"/>
                  <a:pt x="4247" y="499"/>
                </a:cubicBezTo>
                <a:cubicBezTo>
                  <a:pt x="4240" y="498"/>
                  <a:pt x="4221" y="499"/>
                  <a:pt x="4225" y="491"/>
                </a:cubicBezTo>
                <a:cubicBezTo>
                  <a:pt x="4230" y="480"/>
                  <a:pt x="4245" y="485"/>
                  <a:pt x="4255" y="482"/>
                </a:cubicBezTo>
                <a:cubicBezTo>
                  <a:pt x="4318" y="494"/>
                  <a:pt x="4297" y="507"/>
                  <a:pt x="4346" y="526"/>
                </a:cubicBezTo>
                <a:cubicBezTo>
                  <a:pt x="4398" y="511"/>
                  <a:pt x="4453" y="470"/>
                  <a:pt x="4506" y="464"/>
                </a:cubicBezTo>
                <a:cubicBezTo>
                  <a:pt x="4552" y="460"/>
                  <a:pt x="4598" y="458"/>
                  <a:pt x="4643" y="455"/>
                </a:cubicBezTo>
                <a:cubicBezTo>
                  <a:pt x="4690" y="420"/>
                  <a:pt x="4742" y="423"/>
                  <a:pt x="4795" y="411"/>
                </a:cubicBezTo>
                <a:cubicBezTo>
                  <a:pt x="4834" y="382"/>
                  <a:pt x="4813" y="403"/>
                  <a:pt x="4849" y="341"/>
                </a:cubicBezTo>
                <a:cubicBezTo>
                  <a:pt x="4854" y="332"/>
                  <a:pt x="4864" y="314"/>
                  <a:pt x="4864" y="314"/>
                </a:cubicBezTo>
                <a:cubicBezTo>
                  <a:pt x="4803" y="279"/>
                  <a:pt x="4742" y="285"/>
                  <a:pt x="4674" y="279"/>
                </a:cubicBezTo>
                <a:cubicBezTo>
                  <a:pt x="4490" y="287"/>
                  <a:pt x="4499" y="279"/>
                  <a:pt x="4384" y="306"/>
                </a:cubicBezTo>
                <a:cubicBezTo>
                  <a:pt x="4293" y="303"/>
                  <a:pt x="4202" y="303"/>
                  <a:pt x="4110" y="297"/>
                </a:cubicBezTo>
                <a:cubicBezTo>
                  <a:pt x="4103" y="297"/>
                  <a:pt x="4126" y="288"/>
                  <a:pt x="4133" y="288"/>
                </a:cubicBezTo>
                <a:cubicBezTo>
                  <a:pt x="4187" y="288"/>
                  <a:pt x="4240" y="294"/>
                  <a:pt x="4293" y="297"/>
                </a:cubicBezTo>
                <a:cubicBezTo>
                  <a:pt x="4391" y="282"/>
                  <a:pt x="4444" y="268"/>
                  <a:pt x="4552" y="262"/>
                </a:cubicBezTo>
                <a:cubicBezTo>
                  <a:pt x="4601" y="247"/>
                  <a:pt x="4610" y="232"/>
                  <a:pt x="4651" y="200"/>
                </a:cubicBezTo>
                <a:cubicBezTo>
                  <a:pt x="4609" y="188"/>
                  <a:pt x="4562" y="193"/>
                  <a:pt x="4521" y="174"/>
                </a:cubicBezTo>
                <a:cubicBezTo>
                  <a:pt x="4514" y="171"/>
                  <a:pt x="4516" y="156"/>
                  <a:pt x="4514" y="147"/>
                </a:cubicBezTo>
                <a:cubicBezTo>
                  <a:pt x="4141" y="166"/>
                  <a:pt x="4291" y="156"/>
                  <a:pt x="4065" y="174"/>
                </a:cubicBezTo>
                <a:cubicBezTo>
                  <a:pt x="4015" y="182"/>
                  <a:pt x="3972" y="194"/>
                  <a:pt x="3920" y="174"/>
                </a:cubicBezTo>
                <a:cubicBezTo>
                  <a:pt x="3911" y="171"/>
                  <a:pt x="3935" y="160"/>
                  <a:pt x="3943" y="156"/>
                </a:cubicBezTo>
                <a:cubicBezTo>
                  <a:pt x="3951" y="152"/>
                  <a:pt x="3958" y="150"/>
                  <a:pt x="3966" y="147"/>
                </a:cubicBezTo>
                <a:cubicBezTo>
                  <a:pt x="3918" y="110"/>
                  <a:pt x="3968" y="135"/>
                  <a:pt x="3935" y="77"/>
                </a:cubicBezTo>
                <a:cubicBezTo>
                  <a:pt x="3812" y="86"/>
                  <a:pt x="3702" y="113"/>
                  <a:pt x="3578" y="121"/>
                </a:cubicBezTo>
                <a:cubicBezTo>
                  <a:pt x="3524" y="128"/>
                  <a:pt x="3477" y="135"/>
                  <a:pt x="3425" y="156"/>
                </a:cubicBezTo>
                <a:cubicBezTo>
                  <a:pt x="3342" y="188"/>
                  <a:pt x="3248" y="162"/>
                  <a:pt x="3159" y="165"/>
                </a:cubicBezTo>
                <a:cubicBezTo>
                  <a:pt x="2928" y="254"/>
                  <a:pt x="2813" y="169"/>
                  <a:pt x="2544" y="191"/>
                </a:cubicBezTo>
                <a:cubicBezTo>
                  <a:pt x="2445" y="200"/>
                  <a:pt x="2305" y="198"/>
                  <a:pt x="2260" y="187"/>
                </a:cubicBezTo>
                <a:cubicBezTo>
                  <a:pt x="2172" y="153"/>
                  <a:pt x="2149" y="194"/>
                  <a:pt x="2056" y="195"/>
                </a:cubicBezTo>
                <a:cubicBezTo>
                  <a:pt x="1964" y="187"/>
                  <a:pt x="1913" y="188"/>
                  <a:pt x="1880" y="175"/>
                </a:cubicBezTo>
                <a:cubicBezTo>
                  <a:pt x="1790" y="181"/>
                  <a:pt x="1677" y="212"/>
                  <a:pt x="1591" y="191"/>
                </a:cubicBezTo>
                <a:cubicBezTo>
                  <a:pt x="1548" y="181"/>
                  <a:pt x="1503" y="186"/>
                  <a:pt x="1460" y="175"/>
                </a:cubicBezTo>
                <a:cubicBezTo>
                  <a:pt x="1435" y="185"/>
                  <a:pt x="1426" y="155"/>
                  <a:pt x="1401" y="165"/>
                </a:cubicBezTo>
                <a:cubicBezTo>
                  <a:pt x="1252" y="156"/>
                  <a:pt x="1118" y="135"/>
                  <a:pt x="967" y="130"/>
                </a:cubicBezTo>
                <a:cubicBezTo>
                  <a:pt x="926" y="125"/>
                  <a:pt x="836" y="116"/>
                  <a:pt x="799" y="103"/>
                </a:cubicBezTo>
                <a:cubicBezTo>
                  <a:pt x="798" y="103"/>
                  <a:pt x="754" y="62"/>
                  <a:pt x="746" y="59"/>
                </a:cubicBezTo>
                <a:cubicBezTo>
                  <a:pt x="686" y="39"/>
                  <a:pt x="609" y="39"/>
                  <a:pt x="548" y="33"/>
                </a:cubicBezTo>
                <a:cubicBezTo>
                  <a:pt x="523" y="22"/>
                  <a:pt x="497" y="17"/>
                  <a:pt x="472" y="6"/>
                </a:cubicBezTo>
                <a:cubicBezTo>
                  <a:pt x="441" y="9"/>
                  <a:pt x="411" y="11"/>
                  <a:pt x="381" y="15"/>
                </a:cubicBezTo>
                <a:cubicBezTo>
                  <a:pt x="353" y="15"/>
                  <a:pt x="325" y="0"/>
                  <a:pt x="306" y="4"/>
                </a:cubicBezTo>
                <a:close/>
              </a:path>
            </a:pathLst>
          </a:custGeom>
          <a:gradFill flip="none" rotWithShape="1">
            <a:gsLst>
              <a:gs pos="0">
                <a:srgbClr val="FF9966"/>
              </a:gs>
              <a:gs pos="0">
                <a:srgbClr val="FF9966"/>
              </a:gs>
              <a:gs pos="0">
                <a:srgbClr val="FF9966"/>
              </a:gs>
              <a:gs pos="0">
                <a:srgbClr val="FF9966"/>
              </a:gs>
              <a:gs pos="0">
                <a:srgbClr val="FF9966"/>
              </a:gs>
              <a:gs pos="26000">
                <a:srgbClr val="FF9966">
                  <a:alpha val="53000"/>
                </a:srgbClr>
              </a:gs>
              <a:gs pos="100000">
                <a:schemeClr val="accent1">
                  <a:gamma/>
                  <a:tint val="48627"/>
                  <a:invGamma/>
                </a:schemeClr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ar-SA" sz="3600" dirty="0">
                <a:solidFill>
                  <a:srgbClr val="C00000"/>
                </a:solidFill>
              </a:rPr>
              <a:t>معنى الدين في الشريعة الإسلامية:</a:t>
            </a: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 bwMode="gray">
          <a:xfrm>
            <a:off x="2133601" y="1228725"/>
            <a:ext cx="8023225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>
              <a:buClr>
                <a:srgbClr val="5AABCC"/>
              </a:buClr>
            </a:pPr>
            <a:endParaRPr lang="ar-SA" b="1" kern="0" dirty="0">
              <a:solidFill>
                <a:srgbClr val="113F71"/>
              </a:solidFill>
            </a:endParaRPr>
          </a:p>
          <a:p>
            <a:pPr marL="0" indent="0" algn="just">
              <a:buClr>
                <a:srgbClr val="5AABCC"/>
              </a:buClr>
              <a:buNone/>
            </a:pPr>
            <a:r>
              <a:rPr lang="ar-SA" b="1" kern="0" dirty="0">
                <a:solidFill>
                  <a:srgbClr val="113F71"/>
                </a:solidFill>
              </a:rPr>
              <a:t>يرى علماء الدين الإسلامي أن الدين:</a:t>
            </a:r>
          </a:p>
          <a:p>
            <a:pPr algn="just">
              <a:buClr>
                <a:srgbClr val="5AABCC"/>
              </a:buClr>
            </a:pPr>
            <a:r>
              <a:rPr lang="ar-SA" b="1" kern="0" dirty="0">
                <a:solidFill>
                  <a:srgbClr val="113F71"/>
                </a:solidFill>
              </a:rPr>
              <a:t>مجموعة من العقائد والقواعد والأحكام التي شرعها الله لعباده باختيارهم الرشيد الحميد إلى ما ينفعهم وتصلح به حياتهم.</a:t>
            </a:r>
          </a:p>
          <a:p>
            <a:pPr algn="just">
              <a:buClr>
                <a:srgbClr val="5AABCC"/>
              </a:buClr>
            </a:pPr>
            <a:r>
              <a:rPr lang="ar-SA" b="1" kern="0" dirty="0">
                <a:solidFill>
                  <a:srgbClr val="113F71"/>
                </a:solidFill>
              </a:rPr>
              <a:t>هو الإيمان والاعتقاد بوجود ذات غيبية علوية، لها شعور واختيار ولها تدبير وتصرف وتحكم في الشؤون التي يعنى بها الإنسان.</a:t>
            </a:r>
          </a:p>
          <a:p>
            <a:pPr algn="just">
              <a:buClr>
                <a:srgbClr val="5AABCC"/>
              </a:buClr>
            </a:pPr>
            <a:r>
              <a:rPr lang="ar-SA" b="1" kern="0" dirty="0">
                <a:solidFill>
                  <a:srgbClr val="113F71"/>
                </a:solidFill>
              </a:rPr>
              <a:t>نظام إلهي يرشد إلى الحق في العقيدة والخير في السلوك والمعاملات.</a:t>
            </a:r>
          </a:p>
          <a:p>
            <a:pPr algn="just">
              <a:buClr>
                <a:srgbClr val="5AABCC"/>
              </a:buClr>
            </a:pPr>
            <a:r>
              <a:rPr lang="ar-SA" b="1" kern="0" dirty="0">
                <a:solidFill>
                  <a:srgbClr val="113F71"/>
                </a:solidFill>
              </a:rPr>
              <a:t>فسر الدين بمعنى الشريعة ، وفسر بمعنى الطاعة . </a:t>
            </a:r>
          </a:p>
          <a:p>
            <a:pPr marL="0" indent="0" algn="just">
              <a:buClr>
                <a:srgbClr val="5AABCC"/>
              </a:buClr>
              <a:buNone/>
            </a:pPr>
            <a:endParaRPr lang="ar-SA" b="1" kern="0" dirty="0">
              <a:solidFill>
                <a:srgbClr val="113F71"/>
              </a:solidFill>
            </a:endParaRPr>
          </a:p>
          <a:p>
            <a:pPr marL="0" indent="0" algn="just">
              <a:buClr>
                <a:srgbClr val="5AABCC"/>
              </a:buClr>
              <a:buNone/>
            </a:pPr>
            <a:endParaRPr lang="ar-SA" kern="0" dirty="0">
              <a:solidFill>
                <a:srgbClr val="113F7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A89A05-6016-4E11-AF89-05AA1D8F3704}" type="slidenum">
              <a:rPr lang="en-US" smtClean="0">
                <a:solidFill>
                  <a:srgbClr val="113F71"/>
                </a:solidFill>
              </a:rPr>
              <a:pPr/>
              <a:t>8</a:t>
            </a:fld>
            <a:endParaRPr lang="en-US">
              <a:solidFill>
                <a:srgbClr val="113F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66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4600" y="116632"/>
            <a:ext cx="6705600" cy="491554"/>
          </a:xfrm>
        </p:spPr>
        <p:txBody>
          <a:bodyPr/>
          <a:lstStyle/>
          <a:p>
            <a:pPr algn="ctr"/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الدين والارتقاء العقلي والاجتماعي </a:t>
            </a:r>
            <a:endParaRPr lang="ar-SA" sz="3600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/>
          </p:nvPr>
        </p:nvGraphicFramePr>
        <p:xfrm>
          <a:off x="3913959" y="2004827"/>
          <a:ext cx="6293073" cy="3801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عنصر نائب للمحتوى 2"/>
          <p:cNvSpPr txBox="1">
            <a:spLocks/>
          </p:cNvSpPr>
          <p:nvPr/>
        </p:nvSpPr>
        <p:spPr bwMode="gray">
          <a:xfrm>
            <a:off x="2183807" y="436638"/>
            <a:ext cx="8023225" cy="3136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rtl="1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>
                <a:srgbClr val="5AABCC"/>
              </a:buClr>
            </a:pPr>
            <a:endParaRPr lang="ar-SA" b="1" kern="0" dirty="0">
              <a:solidFill>
                <a:srgbClr val="113F71"/>
              </a:solidFill>
            </a:endParaRPr>
          </a:p>
          <a:p>
            <a:pPr>
              <a:buClr>
                <a:srgbClr val="5AABCC"/>
              </a:buClr>
            </a:pPr>
            <a:r>
              <a:rPr lang="ar-SA" b="1" kern="0" dirty="0">
                <a:solidFill>
                  <a:srgbClr val="113F71"/>
                </a:solidFill>
              </a:rPr>
              <a:t>نظراً لكون الأصول الدينية عبارة عن مجردات، فإنها تحتاج من أجل فهمها إلى بعض القدرات العقلية العليا على التفكير والتخيل والتصور.</a:t>
            </a:r>
          </a:p>
          <a:p>
            <a:pPr marL="0" indent="0">
              <a:buClr>
                <a:srgbClr val="5AABCC"/>
              </a:buClr>
              <a:buNone/>
            </a:pPr>
            <a:endParaRPr lang="ar-SA" kern="0" dirty="0">
              <a:solidFill>
                <a:srgbClr val="113F71"/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807" y="3284984"/>
            <a:ext cx="2668509" cy="219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67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19gl">
  <a:themeElements>
    <a:clrScheme name="sample 2">
      <a:dk1>
        <a:srgbClr val="113F71"/>
      </a:dk1>
      <a:lt1>
        <a:srgbClr val="FFFFFF"/>
      </a:lt1>
      <a:dk2>
        <a:srgbClr val="000000"/>
      </a:dk2>
      <a:lt2>
        <a:srgbClr val="C1D1D3"/>
      </a:lt2>
      <a:accent1>
        <a:srgbClr val="2D7ACF"/>
      </a:accent1>
      <a:accent2>
        <a:srgbClr val="99CC00"/>
      </a:accent2>
      <a:accent3>
        <a:srgbClr val="FFFFFF"/>
      </a:accent3>
      <a:accent4>
        <a:srgbClr val="0D345F"/>
      </a:accent4>
      <a:accent5>
        <a:srgbClr val="ADBEE4"/>
      </a:accent5>
      <a:accent6>
        <a:srgbClr val="8AB900"/>
      </a:accent6>
      <a:hlink>
        <a:srgbClr val="5AABCC"/>
      </a:hlink>
      <a:folHlink>
        <a:srgbClr val="BD9E61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ample 1">
        <a:dk1>
          <a:srgbClr val="1F52C0"/>
        </a:dk1>
        <a:lt1>
          <a:srgbClr val="FFFFFF"/>
        </a:lt1>
        <a:dk2>
          <a:srgbClr val="000000"/>
        </a:dk2>
        <a:lt2>
          <a:srgbClr val="D6E1E2"/>
        </a:lt2>
        <a:accent1>
          <a:srgbClr val="E38B55"/>
        </a:accent1>
        <a:accent2>
          <a:srgbClr val="CB81D5"/>
        </a:accent2>
        <a:accent3>
          <a:srgbClr val="FFFFFF"/>
        </a:accent3>
        <a:accent4>
          <a:srgbClr val="1945A4"/>
        </a:accent4>
        <a:accent5>
          <a:srgbClr val="EFC4B4"/>
        </a:accent5>
        <a:accent6>
          <a:srgbClr val="B874C1"/>
        </a:accent6>
        <a:hlink>
          <a:srgbClr val="705FC3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13F71"/>
        </a:dk1>
        <a:lt1>
          <a:srgbClr val="FFFFFF"/>
        </a:lt1>
        <a:dk2>
          <a:srgbClr val="000000"/>
        </a:dk2>
        <a:lt2>
          <a:srgbClr val="C1D1D3"/>
        </a:lt2>
        <a:accent1>
          <a:srgbClr val="2D7ACF"/>
        </a:accent1>
        <a:accent2>
          <a:srgbClr val="99CC00"/>
        </a:accent2>
        <a:accent3>
          <a:srgbClr val="FFFFFF"/>
        </a:accent3>
        <a:accent4>
          <a:srgbClr val="0D345F"/>
        </a:accent4>
        <a:accent5>
          <a:srgbClr val="ADBEE4"/>
        </a:accent5>
        <a:accent6>
          <a:srgbClr val="8AB900"/>
        </a:accent6>
        <a:hlink>
          <a:srgbClr val="5AABCC"/>
        </a:hlink>
        <a:folHlink>
          <a:srgbClr val="BD9E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F2163"/>
        </a:dk1>
        <a:lt1>
          <a:srgbClr val="FFFFFF"/>
        </a:lt1>
        <a:dk2>
          <a:srgbClr val="000000"/>
        </a:dk2>
        <a:lt2>
          <a:srgbClr val="CCD8DA"/>
        </a:lt2>
        <a:accent1>
          <a:srgbClr val="4067CA"/>
        </a:accent1>
        <a:accent2>
          <a:srgbClr val="00B4B0"/>
        </a:accent2>
        <a:accent3>
          <a:srgbClr val="FFFFFF"/>
        </a:accent3>
        <a:accent4>
          <a:srgbClr val="191B53"/>
        </a:accent4>
        <a:accent5>
          <a:srgbClr val="AFB8E1"/>
        </a:accent5>
        <a:accent6>
          <a:srgbClr val="00A39F"/>
        </a:accent6>
        <a:hlink>
          <a:srgbClr val="6DB1DF"/>
        </a:hlink>
        <a:folHlink>
          <a:srgbClr val="9292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122</TotalTime>
  <Words>796</Words>
  <Application>Microsoft Office PowerPoint</Application>
  <PresentationFormat>Widescreen</PresentationFormat>
  <Paragraphs>100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Andalus</vt:lpstr>
      <vt:lpstr>Arial</vt:lpstr>
      <vt:lpstr>Arial Black</vt:lpstr>
      <vt:lpstr>Calibri</vt:lpstr>
      <vt:lpstr>Old Antic Bold</vt:lpstr>
      <vt:lpstr>Old Antic Outline Shaded</vt:lpstr>
      <vt:lpstr>PT Bold Heading</vt:lpstr>
      <vt:lpstr>Times New Roman</vt:lpstr>
      <vt:lpstr>Verdana</vt:lpstr>
      <vt:lpstr>Wingdings</vt:lpstr>
      <vt:lpstr>cdb2004119gl</vt:lpstr>
      <vt:lpstr>المحاضرة الأولى    مقدمة في التربية الدينية للطفل </vt:lpstr>
      <vt:lpstr>ما سيتم مناقشتة لهذا اليوم </vt:lpstr>
      <vt:lpstr>سؤال</vt:lpstr>
      <vt:lpstr>ماهية التربية الدينية :</vt:lpstr>
      <vt:lpstr>PowerPoint Presentation</vt:lpstr>
      <vt:lpstr>PowerPoint Presentation</vt:lpstr>
      <vt:lpstr>الفرق بين العقيدة الدينية وفلسفة الحياة؟؟!!</vt:lpstr>
      <vt:lpstr>معنى الدين في الشريعة الإسلامية:</vt:lpstr>
      <vt:lpstr>الدين والارتقاء العقلي والاجتماعي </vt:lpstr>
      <vt:lpstr>PowerPoint Presentation</vt:lpstr>
      <vt:lpstr>PowerPoint Presentation</vt:lpstr>
      <vt:lpstr>                        معنى الأخلاق</vt:lpstr>
      <vt:lpstr>PowerPoint Presentation</vt:lpstr>
      <vt:lpstr>PowerPoint Presentation</vt:lpstr>
      <vt:lpstr>الدين الإسلامي والأخلاق</vt:lpstr>
      <vt:lpstr>الدين الإسلامي والأخلاق</vt:lpstr>
      <vt:lpstr>PowerPoint Presentation</vt:lpstr>
      <vt:lpstr>شكراً لاستماعكن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Entisar</dc:creator>
  <cp:lastModifiedBy>Lena Alkhuraiji</cp:lastModifiedBy>
  <cp:revision>18</cp:revision>
  <dcterms:created xsi:type="dcterms:W3CDTF">2015-09-03T09:43:10Z</dcterms:created>
  <dcterms:modified xsi:type="dcterms:W3CDTF">2016-10-02T05:26:49Z</dcterms:modified>
</cp:coreProperties>
</file>