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4"/>
  </p:notesMasterIdLst>
  <p:sldIdLst>
    <p:sldId id="256" r:id="rId2"/>
    <p:sldId id="260" r:id="rId3"/>
    <p:sldId id="285" r:id="rId4"/>
    <p:sldId id="261" r:id="rId5"/>
    <p:sldId id="262" r:id="rId6"/>
    <p:sldId id="283" r:id="rId7"/>
    <p:sldId id="318" r:id="rId8"/>
    <p:sldId id="282" r:id="rId9"/>
    <p:sldId id="331" r:id="rId10"/>
    <p:sldId id="320" r:id="rId11"/>
    <p:sldId id="311" r:id="rId12"/>
    <p:sldId id="329" r:id="rId13"/>
    <p:sldId id="292" r:id="rId14"/>
    <p:sldId id="326" r:id="rId15"/>
    <p:sldId id="324" r:id="rId16"/>
    <p:sldId id="315" r:id="rId17"/>
    <p:sldId id="303" r:id="rId18"/>
    <p:sldId id="305" r:id="rId19"/>
    <p:sldId id="327" r:id="rId20"/>
    <p:sldId id="307" r:id="rId21"/>
    <p:sldId id="313" r:id="rId22"/>
    <p:sldId id="323"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p:scale>
          <a:sx n="61" d="100"/>
          <a:sy n="61" d="100"/>
        </p:scale>
        <p:origin x="-3054" y="-1158"/>
      </p:cViewPr>
      <p:guideLst>
        <p:guide orient="horz" pos="2160"/>
        <p:guide pos="2880"/>
      </p:guideLst>
    </p:cSldViewPr>
  </p:slideViewPr>
  <p:outlineViewPr>
    <p:cViewPr>
      <p:scale>
        <a:sx n="33" d="100"/>
        <a:sy n="33" d="100"/>
      </p:scale>
      <p:origin x="0" y="1632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1C1FD-520C-4745-9019-C877CA429B0B}" type="datetimeFigureOut">
              <a:rPr lang="en-US" smtClean="0"/>
              <a:t>9/10/2015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617030-CEA0-4432-97F1-88C520C1CC03}" type="slidenum">
              <a:rPr lang="en-US" smtClean="0"/>
              <a:t>‹#›</a:t>
            </a:fld>
            <a:endParaRPr lang="en-US"/>
          </a:p>
        </p:txBody>
      </p:sp>
    </p:spTree>
    <p:extLst>
      <p:ext uri="{BB962C8B-B14F-4D97-AF65-F5344CB8AC3E}">
        <p14:creationId xmlns:p14="http://schemas.microsoft.com/office/powerpoint/2010/main" val="2643857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6F8E4-498C-42D7-9736-BA1F47DA1E47}" type="slidenum">
              <a:rPr lang="ar-SA"/>
              <a:pPr/>
              <a:t>14</a:t>
            </a:fld>
            <a:endParaRPr lang="en-US"/>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27/11/36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l"/>
            <a:r>
              <a:rPr lang="ar-SA" dirty="0" smtClean="0"/>
              <a:t>الاتصال الاستراتيجي في العلاقات العامة</a:t>
            </a:r>
            <a:br>
              <a:rPr lang="ar-SA" dirty="0" smtClean="0"/>
            </a:br>
            <a:r>
              <a:rPr lang="ar-SA" dirty="0" smtClean="0"/>
              <a:t/>
            </a:r>
            <a:br>
              <a:rPr lang="ar-SA" dirty="0" smtClean="0"/>
            </a:br>
            <a:r>
              <a:rPr lang="ar-SA" dirty="0"/>
              <a:t/>
            </a:r>
            <a:br>
              <a:rPr lang="ar-SA" dirty="0"/>
            </a:br>
            <a:r>
              <a:rPr lang="ar-SA" sz="3200" dirty="0" smtClean="0"/>
              <a:t>تمهيد</a:t>
            </a:r>
            <a:endParaRPr lang="en-US" sz="3200" dirty="0"/>
          </a:p>
        </p:txBody>
      </p:sp>
      <p:sp>
        <p:nvSpPr>
          <p:cNvPr id="3" name="عنوان فرعي 2"/>
          <p:cNvSpPr>
            <a:spLocks noGrp="1"/>
          </p:cNvSpPr>
          <p:nvPr>
            <p:ph type="subTitle" idx="1"/>
          </p:nvPr>
        </p:nvSpPr>
        <p:spPr>
          <a:xfrm>
            <a:off x="467544" y="3284984"/>
            <a:ext cx="7304856" cy="2353816"/>
          </a:xfrm>
        </p:spPr>
        <p:txBody>
          <a:bodyPr/>
          <a:lstStyle/>
          <a:p>
            <a:pPr algn="l"/>
            <a:endParaRPr lang="ar-SA" dirty="0" smtClean="0"/>
          </a:p>
          <a:p>
            <a:pPr algn="l"/>
            <a:endParaRPr lang="ar-SA" dirty="0" smtClean="0"/>
          </a:p>
          <a:p>
            <a:pPr algn="l"/>
            <a:r>
              <a:rPr lang="ar-SA" dirty="0" smtClean="0"/>
              <a:t>المحاضرة الأولى</a:t>
            </a: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3717032"/>
            <a:ext cx="2428875" cy="2894062"/>
          </a:xfrm>
          <a:prstGeom prst="rect">
            <a:avLst/>
          </a:prstGeom>
        </p:spPr>
      </p:pic>
    </p:spTree>
    <p:extLst>
      <p:ext uri="{BB962C8B-B14F-4D97-AF65-F5344CB8AC3E}">
        <p14:creationId xmlns:p14="http://schemas.microsoft.com/office/powerpoint/2010/main" val="105763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274638"/>
            <a:ext cx="8218487" cy="1138138"/>
          </a:xfrm>
        </p:spPr>
        <p:txBody>
          <a:bodyPr>
            <a:normAutofit/>
          </a:bodyPr>
          <a:lstStyle/>
          <a:p>
            <a:r>
              <a:rPr lang="ar-SA" sz="2800" b="1" dirty="0" smtClean="0">
                <a:solidFill>
                  <a:srgbClr val="00B050"/>
                </a:solidFill>
              </a:rPr>
              <a:t>لماذا يعد وضوح </a:t>
            </a:r>
            <a:r>
              <a:rPr lang="ar-SA" sz="2800" b="1" dirty="0">
                <a:solidFill>
                  <a:srgbClr val="00B050"/>
                </a:solidFill>
              </a:rPr>
              <a:t>دور العلاقات </a:t>
            </a:r>
            <a:r>
              <a:rPr lang="ar-SA" sz="2800" b="1" dirty="0" smtClean="0">
                <a:solidFill>
                  <a:srgbClr val="00B050"/>
                </a:solidFill>
              </a:rPr>
              <a:t>العامة امرا مهما ؟</a:t>
            </a:r>
            <a:r>
              <a:rPr lang="ar-SA" sz="2800" b="1" dirty="0">
                <a:solidFill>
                  <a:srgbClr val="00B050"/>
                </a:solidFill>
              </a:rPr>
              <a:t/>
            </a:r>
            <a:br>
              <a:rPr lang="ar-SA" sz="2800" b="1" dirty="0">
                <a:solidFill>
                  <a:srgbClr val="00B050"/>
                </a:solidFill>
              </a:rPr>
            </a:br>
            <a:endParaRPr lang="en-US" sz="2800" b="1" dirty="0">
              <a:solidFill>
                <a:srgbClr val="00B050"/>
              </a:solidFill>
              <a:effectLst>
                <a:outerShdw blurRad="38100" dist="38100" dir="2700000" algn="tl">
                  <a:srgbClr val="C0C0C0"/>
                </a:outerShdw>
              </a:effectLst>
              <a:cs typeface="AL-Mohanad Bold" pitchFamily="2" charset="-78"/>
            </a:endParaRPr>
          </a:p>
        </p:txBody>
      </p:sp>
      <p:sp>
        <p:nvSpPr>
          <p:cNvPr id="7171" name="Rectangle 3"/>
          <p:cNvSpPr>
            <a:spLocks noGrp="1" noChangeArrowheads="1"/>
          </p:cNvSpPr>
          <p:nvPr>
            <p:ph idx="1"/>
          </p:nvPr>
        </p:nvSpPr>
        <p:spPr>
          <a:xfrm>
            <a:off x="457200" y="1124744"/>
            <a:ext cx="8229600" cy="5001419"/>
          </a:xfrm>
        </p:spPr>
        <p:txBody>
          <a:bodyPr>
            <a:noAutofit/>
          </a:bodyPr>
          <a:lstStyle/>
          <a:p>
            <a:pPr algn="ctr"/>
            <a:r>
              <a:rPr lang="ar-SA" sz="2700" dirty="0" smtClean="0"/>
              <a:t>منع </a:t>
            </a:r>
            <a:r>
              <a:rPr lang="ar-SA" sz="2700" u="sng" dirty="0"/>
              <a:t>التداخل والازدواج في الاختصاصات </a:t>
            </a:r>
            <a:r>
              <a:rPr lang="ar-SA" sz="2700" dirty="0"/>
              <a:t>بين العلاقات العامة وغيرها من الأنشطة الأخرى بالمنشأة .</a:t>
            </a:r>
          </a:p>
          <a:p>
            <a:pPr algn="just"/>
            <a:r>
              <a:rPr lang="ar-SA" sz="2700" dirty="0"/>
              <a:t>إمكان تصميم </a:t>
            </a:r>
            <a:r>
              <a:rPr lang="ar-SA" sz="2700" u="sng" dirty="0"/>
              <a:t>هيكل تنظيمي </a:t>
            </a:r>
            <a:r>
              <a:rPr lang="ar-SA" sz="2700" dirty="0"/>
              <a:t>لإدارة العلاقات العامة في المنشأة يتناسب مع طبيعة عملها.</a:t>
            </a:r>
          </a:p>
          <a:p>
            <a:pPr algn="just"/>
            <a:r>
              <a:rPr lang="ar-SA" sz="2700" dirty="0" smtClean="0"/>
              <a:t>تسهيل </a:t>
            </a:r>
            <a:r>
              <a:rPr lang="ar-SA" sz="2700" dirty="0"/>
              <a:t>حصول العلاقات العامة على </a:t>
            </a:r>
            <a:r>
              <a:rPr lang="ar-SA" sz="2700" u="sng" dirty="0"/>
              <a:t>ميزانيات</a:t>
            </a:r>
            <a:r>
              <a:rPr lang="ar-SA" sz="2700" dirty="0"/>
              <a:t> تتناسب مع طبيعة أعمالها وأنشطتها.</a:t>
            </a:r>
          </a:p>
          <a:p>
            <a:pPr algn="just"/>
            <a:r>
              <a:rPr lang="ar-SA" sz="2700" dirty="0"/>
              <a:t>تحديد الاشتراطات والخصائص والمؤهلات </a:t>
            </a:r>
            <a:r>
              <a:rPr lang="ar-SA" sz="2700" u="sng" dirty="0"/>
              <a:t>اللازم توافرها في العاملين </a:t>
            </a:r>
            <a:r>
              <a:rPr lang="ar-SA" sz="2700" dirty="0"/>
              <a:t>في إدارة العلاقات العامة </a:t>
            </a:r>
          </a:p>
        </p:txBody>
      </p:sp>
      <p:sp>
        <p:nvSpPr>
          <p:cNvPr id="4" name="عنصر نائب لرقم الشريحة 3"/>
          <p:cNvSpPr>
            <a:spLocks noGrp="1"/>
          </p:cNvSpPr>
          <p:nvPr>
            <p:ph type="sldNum" sz="quarter" idx="12"/>
          </p:nvPr>
        </p:nvSpPr>
        <p:spPr/>
        <p:txBody>
          <a:bodyPr/>
          <a:lstStyle/>
          <a:p>
            <a:fld id="{D95BBF4F-FCEF-450D-98B2-67A0EF9CBCFA}" type="slidenum">
              <a:rPr lang="ar-SA" smtClean="0"/>
              <a:pPr/>
              <a:t>10</a:t>
            </a:fld>
            <a:endParaRPr lang="en-US"/>
          </a:p>
        </p:txBody>
      </p:sp>
      <p:sp>
        <p:nvSpPr>
          <p:cNvPr id="5" name="عنصر نائب للتذييل 4"/>
          <p:cNvSpPr>
            <a:spLocks noGrp="1"/>
          </p:cNvSpPr>
          <p:nvPr>
            <p:ph type="ftr" sz="quarter" idx="11"/>
          </p:nvPr>
        </p:nvSpPr>
        <p:spPr/>
        <p:txBody>
          <a:bodyPr/>
          <a:lstStyle/>
          <a:p>
            <a:r>
              <a:rPr lang="ar-SA" smtClean="0"/>
              <a:t>العلاقات العامة                                                       صفية العبدالكريم</a:t>
            </a:r>
            <a:endParaRPr lang="en-US"/>
          </a:p>
        </p:txBody>
      </p:sp>
    </p:spTree>
    <p:extLst>
      <p:ext uri="{BB962C8B-B14F-4D97-AF65-F5344CB8AC3E}">
        <p14:creationId xmlns:p14="http://schemas.microsoft.com/office/powerpoint/2010/main" val="2611457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sldNum" sz="quarter" idx="11"/>
          </p:nvPr>
        </p:nvSpPr>
        <p:spPr>
          <a:ln/>
        </p:spPr>
        <p:txBody>
          <a:bodyPr/>
          <a:lstStyle/>
          <a:p>
            <a:pPr>
              <a:defRPr/>
            </a:pPr>
            <a:fld id="{BAC1F150-F88E-4607-81A5-FEE130FE267E}" type="slidenum">
              <a:rPr lang="ar-SA"/>
              <a:pPr>
                <a:defRPr/>
              </a:pPr>
              <a:t>11</a:t>
            </a:fld>
            <a:endParaRPr lang="en-US"/>
          </a:p>
        </p:txBody>
      </p:sp>
      <p:sp>
        <p:nvSpPr>
          <p:cNvPr id="10242" name="Slide Number Placeholder 4"/>
          <p:cNvSpPr txBox="1">
            <a:spLocks noGrp="1"/>
          </p:cNvSpPr>
          <p:nvPr/>
        </p:nvSpPr>
        <p:spPr bwMode="auto">
          <a:xfrm>
            <a:off x="6553200" y="62484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rtl="0" eaLnBrk="1" hangingPunct="1"/>
            <a:fld id="{CA03FDFB-C13A-4085-B374-4858A2FD6BA4}" type="slidenum">
              <a:rPr lang="ar-SA" sz="1200" b="0">
                <a:latin typeface="Arial" pitchFamily="34" charset="0"/>
              </a:rPr>
              <a:pPr rtl="0" eaLnBrk="1" hangingPunct="1"/>
              <a:t>11</a:t>
            </a:fld>
            <a:endParaRPr lang="en-US" sz="1200" b="0">
              <a:latin typeface="Arial" pitchFamily="34" charset="0"/>
            </a:endParaRPr>
          </a:p>
        </p:txBody>
      </p:sp>
      <p:sp>
        <p:nvSpPr>
          <p:cNvPr id="239618" name="Rectangle 2"/>
          <p:cNvSpPr>
            <a:spLocks noGrp="1" noRot="1" noChangeArrowheads="1"/>
          </p:cNvSpPr>
          <p:nvPr>
            <p:ph type="title"/>
          </p:nvPr>
        </p:nvSpPr>
        <p:spPr/>
        <p:txBody>
          <a:bodyPr/>
          <a:lstStyle/>
          <a:p>
            <a:pPr eaLnBrk="1" hangingPunct="1">
              <a:defRPr/>
            </a:pPr>
            <a:r>
              <a:rPr lang="ar-SA" dirty="0" smtClean="0"/>
              <a:t>التطور التاريخي للعلاقات العامة </a:t>
            </a:r>
            <a:endParaRPr lang="en-US" dirty="0" smtClean="0"/>
          </a:p>
        </p:txBody>
      </p:sp>
      <p:sp>
        <p:nvSpPr>
          <p:cNvPr id="239619" name="Rectangle 3"/>
          <p:cNvSpPr>
            <a:spLocks noGrp="1" noChangeArrowheads="1"/>
          </p:cNvSpPr>
          <p:nvPr>
            <p:ph type="body" idx="1"/>
          </p:nvPr>
        </p:nvSpPr>
        <p:spPr>
          <a:xfrm>
            <a:off x="250825" y="1600200"/>
            <a:ext cx="8435975" cy="4525963"/>
          </a:xfrm>
        </p:spPr>
        <p:txBody>
          <a:bodyPr/>
          <a:lstStyle/>
          <a:p>
            <a:pPr marL="0" indent="0" algn="justLow" eaLnBrk="1" hangingPunct="1">
              <a:buFont typeface="Wingdings" pitchFamily="2" charset="2"/>
              <a:buNone/>
            </a:pPr>
            <a:r>
              <a:rPr lang="ar-SA" dirty="0" smtClean="0">
                <a:solidFill>
                  <a:srgbClr val="7030A0"/>
                </a:solidFill>
              </a:rPr>
              <a:t>يعود تطور العلاقات العامة الى تاريخ وجود الانسان فمنذ نشأة الخليقة وهناك ممارسات تمثل دور العلاقات العامة حتي وان كانت لا تقوم علي اسس علمية , ففي بلاد ما بين النهرين </a:t>
            </a:r>
            <a:r>
              <a:rPr lang="ar-SA" dirty="0" smtClean="0">
                <a:solidFill>
                  <a:srgbClr val="7030A0"/>
                </a:solidFill>
              </a:rPr>
              <a:t>وجدت </a:t>
            </a:r>
            <a:r>
              <a:rPr lang="ar-SA" dirty="0" smtClean="0">
                <a:solidFill>
                  <a:srgbClr val="7030A0"/>
                </a:solidFill>
              </a:rPr>
              <a:t>مخطوطات تتضمن نشرات </a:t>
            </a:r>
            <a:r>
              <a:rPr lang="ar-SA" dirty="0" smtClean="0">
                <a:solidFill>
                  <a:srgbClr val="7030A0"/>
                </a:solidFill>
              </a:rPr>
              <a:t>توزع </a:t>
            </a:r>
            <a:r>
              <a:rPr lang="ar-SA" dirty="0" smtClean="0">
                <a:solidFill>
                  <a:srgbClr val="7030A0"/>
                </a:solidFill>
              </a:rPr>
              <a:t>علي المزارعين  تقوم بإرشادهم الى كيفية استخدام الاراضي وكيفية القيام بزراعتها . </a:t>
            </a:r>
          </a:p>
          <a:p>
            <a:pPr marL="0" indent="0" eaLnBrk="1" hangingPunct="1">
              <a:buFont typeface="Wingdings" pitchFamily="2" charset="2"/>
              <a:buNone/>
            </a:pPr>
            <a:endParaRPr lang="en-US" dirty="0" smtClean="0">
              <a:solidFill>
                <a:srgbClr val="7030A0"/>
              </a:solidFill>
            </a:endParaRPr>
          </a:p>
        </p:txBody>
      </p:sp>
    </p:spTree>
    <p:extLst>
      <p:ext uri="{BB962C8B-B14F-4D97-AF65-F5344CB8AC3E}">
        <p14:creationId xmlns:p14="http://schemas.microsoft.com/office/powerpoint/2010/main" val="3865116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lumMod val="50000"/>
                  </a:schemeClr>
                </a:solidFill>
              </a:rPr>
              <a:t>التطور التاريخي للعلاقات العامة </a:t>
            </a:r>
            <a:endParaRPr lang="en-US" dirty="0"/>
          </a:p>
        </p:txBody>
      </p:sp>
      <p:sp>
        <p:nvSpPr>
          <p:cNvPr id="3" name="عنصر نائب للمحتوى 2"/>
          <p:cNvSpPr>
            <a:spLocks noGrp="1"/>
          </p:cNvSpPr>
          <p:nvPr>
            <p:ph idx="1"/>
          </p:nvPr>
        </p:nvSpPr>
        <p:spPr/>
        <p:txBody>
          <a:bodyPr>
            <a:normAutofit fontScale="92500" lnSpcReduction="20000"/>
          </a:bodyPr>
          <a:lstStyle/>
          <a:p>
            <a:endParaRPr lang="ar-SA" dirty="0" smtClean="0"/>
          </a:p>
          <a:p>
            <a:pPr marL="0" indent="0">
              <a:buNone/>
            </a:pPr>
            <a:r>
              <a:rPr lang="ar-SA" dirty="0">
                <a:solidFill>
                  <a:srgbClr val="7030A0"/>
                </a:solidFill>
              </a:rPr>
              <a:t>حيث كشفت الدراسات التاريخية عن المبادئ الارشادية التي كانت تستخدم لدى </a:t>
            </a:r>
            <a:r>
              <a:rPr lang="ar-SA" dirty="0" smtClean="0">
                <a:solidFill>
                  <a:srgbClr val="7030A0"/>
                </a:solidFill>
              </a:rPr>
              <a:t>في </a:t>
            </a:r>
            <a:r>
              <a:rPr lang="ar-SA" dirty="0">
                <a:solidFill>
                  <a:srgbClr val="7030A0"/>
                </a:solidFill>
              </a:rPr>
              <a:t>روما لتوجيه الناس في عملهم واماكن تواجدهم فقد استخدمت أساليب وقنوات اتصال من قبل الحكومة لمخاطبة الناس ومعرفة آرائهم واتجاهاتهم وارشادهم .</a:t>
            </a:r>
          </a:p>
          <a:p>
            <a:pPr marL="0" indent="0">
              <a:buNone/>
            </a:pPr>
            <a:endParaRPr lang="ar-SA" dirty="0">
              <a:solidFill>
                <a:srgbClr val="7030A0"/>
              </a:solidFill>
            </a:endParaRPr>
          </a:p>
          <a:p>
            <a:pPr marL="0" indent="0">
              <a:buNone/>
            </a:pPr>
            <a:r>
              <a:rPr lang="ar-EG" dirty="0">
                <a:solidFill>
                  <a:srgbClr val="7030A0"/>
                </a:solidFill>
              </a:rPr>
              <a:t> </a:t>
            </a:r>
            <a:r>
              <a:rPr lang="ar-SA" dirty="0" smtClean="0">
                <a:solidFill>
                  <a:srgbClr val="7030A0"/>
                </a:solidFill>
              </a:rPr>
              <a:t>كما </a:t>
            </a:r>
            <a:r>
              <a:rPr lang="ar-EG" dirty="0" smtClean="0">
                <a:solidFill>
                  <a:srgbClr val="7030A0"/>
                </a:solidFill>
              </a:rPr>
              <a:t>اهتم </a:t>
            </a:r>
            <a:r>
              <a:rPr lang="ar-EG" dirty="0">
                <a:solidFill>
                  <a:srgbClr val="7030A0"/>
                </a:solidFill>
              </a:rPr>
              <a:t>ملوك الفراعنة بالاتصال بالأهالي في مناسبات كثيرة؛ واهتمت الدولة بتسجيل ووصف الأحداث الهامة في المجتمع؛ مثل الانتصارات الحربية، والبعثات التجارية، وإقامة الجسور، وتعبيد </a:t>
            </a:r>
            <a:r>
              <a:rPr lang="ar-EG" dirty="0" err="1">
                <a:solidFill>
                  <a:srgbClr val="7030A0"/>
                </a:solidFill>
              </a:rPr>
              <a:t>الطرق..الخ</a:t>
            </a:r>
            <a:r>
              <a:rPr lang="ar-EG" dirty="0">
                <a:solidFill>
                  <a:srgbClr val="7030A0"/>
                </a:solidFill>
              </a:rPr>
              <a:t>. وأصبحت العلاقات العامة بمسمياتها المختلقة في ذلك الوقت سبيلا للتلاؤم بين الفراعنة وبقية أفراد </a:t>
            </a:r>
            <a:r>
              <a:rPr lang="ar-EG" dirty="0" smtClean="0">
                <a:solidFill>
                  <a:srgbClr val="7030A0"/>
                </a:solidFill>
              </a:rPr>
              <a:t>مجتمعهم</a:t>
            </a:r>
            <a:r>
              <a:rPr lang="ar-SA" dirty="0" smtClean="0">
                <a:solidFill>
                  <a:srgbClr val="7030A0"/>
                </a:solidFill>
              </a:rPr>
              <a:t>.</a:t>
            </a:r>
            <a:endParaRPr lang="ar-SA" dirty="0">
              <a:solidFill>
                <a:srgbClr val="7030A0"/>
              </a:solidFill>
            </a:endParaRPr>
          </a:p>
          <a:p>
            <a:pPr marL="0" indent="0">
              <a:buNone/>
            </a:pPr>
            <a:endParaRPr lang="en-US" dirty="0"/>
          </a:p>
        </p:txBody>
      </p:sp>
    </p:spTree>
    <p:extLst>
      <p:ext uri="{BB962C8B-B14F-4D97-AF65-F5344CB8AC3E}">
        <p14:creationId xmlns:p14="http://schemas.microsoft.com/office/powerpoint/2010/main" val="5937690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sldNum" sz="quarter" idx="11"/>
          </p:nvPr>
        </p:nvSpPr>
        <p:spPr>
          <a:ln/>
        </p:spPr>
        <p:txBody>
          <a:bodyPr/>
          <a:lstStyle/>
          <a:p>
            <a:pPr>
              <a:defRPr/>
            </a:pPr>
            <a:fld id="{44E7C02A-467C-426F-A154-1492C9B50FDD}" type="slidenum">
              <a:rPr lang="ar-SA"/>
              <a:pPr>
                <a:defRPr/>
              </a:pPr>
              <a:t>13</a:t>
            </a:fld>
            <a:endParaRPr lang="en-US"/>
          </a:p>
        </p:txBody>
      </p:sp>
      <p:sp>
        <p:nvSpPr>
          <p:cNvPr id="9218" name="Slide Number Placeholder 4"/>
          <p:cNvSpPr txBox="1">
            <a:spLocks noGrp="1"/>
          </p:cNvSpPr>
          <p:nvPr/>
        </p:nvSpPr>
        <p:spPr bwMode="auto">
          <a:xfrm>
            <a:off x="6553200" y="62484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rtl="0" eaLnBrk="1" hangingPunct="1"/>
            <a:fld id="{11E8D416-57B1-4316-8CC7-B3DB94898A39}" type="slidenum">
              <a:rPr lang="ar-SA" sz="1200" b="0">
                <a:latin typeface="Arial" pitchFamily="34" charset="0"/>
              </a:rPr>
              <a:pPr rtl="0" eaLnBrk="1" hangingPunct="1"/>
              <a:t>13</a:t>
            </a:fld>
            <a:endParaRPr lang="en-US" sz="1200" b="0">
              <a:latin typeface="Arial" pitchFamily="34" charset="0"/>
            </a:endParaRPr>
          </a:p>
        </p:txBody>
      </p:sp>
      <p:sp>
        <p:nvSpPr>
          <p:cNvPr id="240642" name="Rectangle 2"/>
          <p:cNvSpPr>
            <a:spLocks noGrp="1" noRot="1" noChangeArrowheads="1"/>
          </p:cNvSpPr>
          <p:nvPr>
            <p:ph type="title"/>
          </p:nvPr>
        </p:nvSpPr>
        <p:spPr/>
        <p:txBody>
          <a:bodyPr/>
          <a:lstStyle/>
          <a:p>
            <a:pPr eaLnBrk="1" hangingPunct="1">
              <a:defRPr/>
            </a:pPr>
            <a:r>
              <a:rPr lang="ar-SA" dirty="0" smtClean="0">
                <a:solidFill>
                  <a:schemeClr val="accent6">
                    <a:lumMod val="50000"/>
                  </a:schemeClr>
                </a:solidFill>
              </a:rPr>
              <a:t>التطور التاريخي للعلاقات العامة </a:t>
            </a:r>
          </a:p>
        </p:txBody>
      </p:sp>
      <p:sp>
        <p:nvSpPr>
          <p:cNvPr id="240643" name="Rectangle 3"/>
          <p:cNvSpPr>
            <a:spLocks noGrp="1" noChangeArrowheads="1"/>
          </p:cNvSpPr>
          <p:nvPr>
            <p:ph type="body" idx="1"/>
          </p:nvPr>
        </p:nvSpPr>
        <p:spPr>
          <a:xfrm>
            <a:off x="518864" y="1600200"/>
            <a:ext cx="8229600" cy="4525963"/>
          </a:xfrm>
        </p:spPr>
        <p:txBody>
          <a:bodyPr>
            <a:normAutofit/>
          </a:bodyPr>
          <a:lstStyle/>
          <a:p>
            <a:r>
              <a:rPr lang="ar-SA" dirty="0" smtClean="0"/>
              <a:t>نلاحظ مما سبق أن جذور </a:t>
            </a:r>
            <a:r>
              <a:rPr lang="ar-SA" dirty="0"/>
              <a:t>العلاقات العامة عريقة وقديمة قدم الإنسان الذي يعتبر كائنا اجتماعيا لابد وان يتعامل (يتواصل) مع الآخرين ليبني بذلك علاقات معهم بسبب التفاعل والرغبة في </a:t>
            </a:r>
            <a:r>
              <a:rPr lang="ar-SA" dirty="0" smtClean="0"/>
              <a:t>التواصل</a:t>
            </a:r>
          </a:p>
          <a:p>
            <a:pPr marL="0" indent="0">
              <a:buNone/>
            </a:pPr>
            <a:endParaRPr lang="ar-SA" dirty="0" smtClean="0">
              <a:solidFill>
                <a:srgbClr val="7030A0"/>
              </a:solidFill>
            </a:endParaRPr>
          </a:p>
          <a:p>
            <a:pPr marL="0" indent="0">
              <a:buNone/>
            </a:pPr>
            <a:endParaRPr lang="ar-SA" dirty="0" smtClean="0">
              <a:solidFill>
                <a:srgbClr val="7030A0"/>
              </a:solidFill>
            </a:endParaRPr>
          </a:p>
        </p:txBody>
      </p:sp>
    </p:spTree>
    <p:extLst>
      <p:ext uri="{BB962C8B-B14F-4D97-AF65-F5344CB8AC3E}">
        <p14:creationId xmlns:p14="http://schemas.microsoft.com/office/powerpoint/2010/main" val="40556758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685800" y="152400"/>
            <a:ext cx="6870700" cy="1447800"/>
          </a:xfrm>
        </p:spPr>
        <p:txBody>
          <a:bodyPr>
            <a:normAutofit fontScale="90000"/>
          </a:bodyPr>
          <a:lstStyle/>
          <a:p>
            <a:r>
              <a:rPr lang="ar-SA" sz="4800" b="1" u="sng" dirty="0">
                <a:solidFill>
                  <a:srgbClr val="FF0000"/>
                </a:solidFill>
                <a:cs typeface="Simplified Arabic" pitchFamily="2" charset="-78"/>
              </a:rPr>
              <a:t>نشأة وتطور العلاقات </a:t>
            </a:r>
            <a:r>
              <a:rPr lang="ar-SA" sz="4800" b="1" u="sng" dirty="0" smtClean="0">
                <a:solidFill>
                  <a:srgbClr val="FF0000"/>
                </a:solidFill>
                <a:cs typeface="Simplified Arabic" pitchFamily="2" charset="-78"/>
              </a:rPr>
              <a:t>العامة</a:t>
            </a:r>
            <a:br>
              <a:rPr lang="ar-SA" sz="4800" b="1" u="sng" dirty="0" smtClean="0">
                <a:solidFill>
                  <a:srgbClr val="FF0000"/>
                </a:solidFill>
                <a:cs typeface="Simplified Arabic" pitchFamily="2" charset="-78"/>
              </a:rPr>
            </a:br>
            <a:r>
              <a:rPr lang="ar-SA" sz="4800" b="1" u="sng" dirty="0" smtClean="0">
                <a:solidFill>
                  <a:srgbClr val="FF0000"/>
                </a:solidFill>
                <a:cs typeface="Simplified Arabic" pitchFamily="2" charset="-78"/>
              </a:rPr>
              <a:t> </a:t>
            </a:r>
            <a:r>
              <a:rPr lang="ar-SA" sz="4800" b="1" u="sng" dirty="0">
                <a:solidFill>
                  <a:srgbClr val="FF0000"/>
                </a:solidFill>
                <a:cs typeface="Simplified Arabic" pitchFamily="2" charset="-78"/>
              </a:rPr>
              <a:t>كمهنة وعلم</a:t>
            </a:r>
            <a:endParaRPr lang="en-US" sz="4800" b="1" dirty="0">
              <a:solidFill>
                <a:srgbClr val="FF0000"/>
              </a:solidFill>
              <a:cs typeface="Simplified Arabic" pitchFamily="2" charset="-78"/>
            </a:endParaRPr>
          </a:p>
        </p:txBody>
      </p:sp>
      <p:sp>
        <p:nvSpPr>
          <p:cNvPr id="337923" name="Rectangle 3"/>
          <p:cNvSpPr>
            <a:spLocks noGrp="1" noChangeArrowheads="1"/>
          </p:cNvSpPr>
          <p:nvPr>
            <p:ph type="body" idx="1"/>
          </p:nvPr>
        </p:nvSpPr>
        <p:spPr>
          <a:xfrm>
            <a:off x="685800" y="1676400"/>
            <a:ext cx="7696200" cy="4724400"/>
          </a:xfrm>
        </p:spPr>
        <p:txBody>
          <a:bodyPr/>
          <a:lstStyle/>
          <a:p>
            <a:pPr algn="ctr">
              <a:lnSpc>
                <a:spcPct val="90000"/>
              </a:lnSpc>
            </a:pPr>
            <a:r>
              <a:rPr lang="ar-SA" sz="3600" dirty="0">
                <a:cs typeface="Simplified Arabic" pitchFamily="2" charset="-78"/>
              </a:rPr>
              <a:t>تعتبر الولايات المتحدة الأمريكية هي المكان الأول الذي ظهرت فيه ممارسة أنشطة العلاقات </a:t>
            </a:r>
            <a:r>
              <a:rPr lang="ar-SA" sz="3600" dirty="0" smtClean="0">
                <a:cs typeface="Simplified Arabic" pitchFamily="2" charset="-78"/>
              </a:rPr>
              <a:t>العامة التي نعرفها اليوم </a:t>
            </a:r>
            <a:r>
              <a:rPr lang="ar-SA" sz="3600" dirty="0">
                <a:cs typeface="Simplified Arabic" pitchFamily="2" charset="-78"/>
              </a:rPr>
              <a:t>, </a:t>
            </a:r>
            <a:r>
              <a:rPr lang="ar-SA" sz="3600" dirty="0" smtClean="0">
                <a:cs typeface="Simplified Arabic" pitchFamily="2" charset="-78"/>
              </a:rPr>
              <a:t>,أيضا </a:t>
            </a:r>
            <a:r>
              <a:rPr lang="ar-SA" sz="3600" dirty="0">
                <a:cs typeface="Simplified Arabic" pitchFamily="2" charset="-78"/>
              </a:rPr>
              <a:t>هي </a:t>
            </a:r>
            <a:r>
              <a:rPr lang="ar-SA" sz="3600" dirty="0" smtClean="0">
                <a:cs typeface="Simplified Arabic" pitchFamily="2" charset="-78"/>
              </a:rPr>
              <a:t>نفس </a:t>
            </a:r>
            <a:r>
              <a:rPr lang="ar-SA" sz="3600" dirty="0">
                <a:cs typeface="Simplified Arabic" pitchFamily="2" charset="-78"/>
              </a:rPr>
              <a:t>المكان الذي شهد تطورها من مجرد ممارسة غير مقننة ومجهولة </a:t>
            </a:r>
            <a:r>
              <a:rPr lang="ar-SA" sz="3600" dirty="0" smtClean="0">
                <a:cs typeface="Simplified Arabic" pitchFamily="2" charset="-78"/>
              </a:rPr>
              <a:t>المسمى </a:t>
            </a:r>
            <a:r>
              <a:rPr lang="ar-SA" sz="3600" dirty="0">
                <a:cs typeface="Simplified Arabic" pitchFamily="2" charset="-78"/>
              </a:rPr>
              <a:t>إلي ممارسة أكثر </a:t>
            </a:r>
            <a:r>
              <a:rPr lang="ar-SA" sz="3600" dirty="0" smtClean="0">
                <a:cs typeface="Simplified Arabic" pitchFamily="2" charset="-78"/>
              </a:rPr>
              <a:t>تقنينا </a:t>
            </a:r>
            <a:r>
              <a:rPr lang="ar-SA" sz="3600" dirty="0">
                <a:cs typeface="Simplified Arabic" pitchFamily="2" charset="-78"/>
              </a:rPr>
              <a:t>, كمهنة </a:t>
            </a:r>
            <a:r>
              <a:rPr lang="ar-SA" sz="3600" dirty="0" smtClean="0">
                <a:cs typeface="Simplified Arabic" pitchFamily="2" charset="-78"/>
              </a:rPr>
              <a:t>معترفا </a:t>
            </a:r>
            <a:r>
              <a:rPr lang="ar-SA" sz="3600" dirty="0">
                <a:cs typeface="Simplified Arabic" pitchFamily="2" charset="-78"/>
              </a:rPr>
              <a:t>بها , ثم أصبحت </a:t>
            </a:r>
            <a:r>
              <a:rPr lang="ar-SA" sz="3600" dirty="0" smtClean="0">
                <a:cs typeface="Simplified Arabic" pitchFamily="2" charset="-78"/>
              </a:rPr>
              <a:t>علما </a:t>
            </a:r>
            <a:r>
              <a:rPr lang="ar-SA" sz="3600" dirty="0">
                <a:cs typeface="Simplified Arabic" pitchFamily="2" charset="-78"/>
              </a:rPr>
              <a:t>يدرس في المعاهد المتخصصة والجامعات </a:t>
            </a:r>
            <a:r>
              <a:rPr lang="ar-SA" sz="3600" dirty="0">
                <a:cs typeface="Simplified Arabic" pitchFamily="2" charset="-78"/>
              </a:rPr>
              <a:t>.</a:t>
            </a:r>
            <a:endParaRPr lang="en-US" sz="3600" dirty="0">
              <a:cs typeface="Simplified Arabic" pitchFamily="2" charset="-78"/>
            </a:endParaRPr>
          </a:p>
        </p:txBody>
      </p:sp>
    </p:spTree>
    <p:extLst>
      <p:ext uri="{BB962C8B-B14F-4D97-AF65-F5344CB8AC3E}">
        <p14:creationId xmlns:p14="http://schemas.microsoft.com/office/powerpoint/2010/main" val="25022107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dissolve">
                                      <p:cBhvr>
                                        <p:cTn id="7" dur="1000"/>
                                        <p:tgtEl>
                                          <p:spTgt spid="3379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37923">
                                            <p:txEl>
                                              <p:pRg st="0" end="0"/>
                                            </p:txEl>
                                          </p:spTgt>
                                        </p:tgtEl>
                                        <p:attrNameLst>
                                          <p:attrName>style.visibility</p:attrName>
                                        </p:attrNameLst>
                                      </p:cBhvr>
                                      <p:to>
                                        <p:strVal val="visible"/>
                                      </p:to>
                                    </p:set>
                                    <p:animEffect transition="in" filter="dissolve">
                                      <p:cBhvr>
                                        <p:cTn id="12" dur="1000"/>
                                        <p:tgtEl>
                                          <p:spTgt spid="3379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3" presetClass="exit" presetSubtype="16" fill="hold" grpId="1" nodeType="clickEffect">
                                  <p:stCondLst>
                                    <p:cond delay="0"/>
                                  </p:stCondLst>
                                  <p:childTnLst>
                                    <p:animEffect transition="out" filter="plus(in)">
                                      <p:cBhvr>
                                        <p:cTn id="16" dur="2000"/>
                                        <p:tgtEl>
                                          <p:spTgt spid="337923">
                                            <p:txEl>
                                              <p:pRg st="0" end="0"/>
                                            </p:txEl>
                                          </p:spTgt>
                                        </p:tgtEl>
                                      </p:cBhvr>
                                    </p:animEffect>
                                    <p:set>
                                      <p:cBhvr>
                                        <p:cTn id="17" dur="1" fill="hold">
                                          <p:stCondLst>
                                            <p:cond delay="1999"/>
                                          </p:stCondLst>
                                        </p:cTn>
                                        <p:tgtEl>
                                          <p:spTgt spid="337923">
                                            <p:txEl>
                                              <p:pRg st="0" end="0"/>
                                            </p:txEl>
                                          </p:spTgt>
                                        </p:tgtEl>
                                        <p:attrNameLst>
                                          <p:attrName>style.visibility</p:attrName>
                                        </p:attrNameLst>
                                      </p:cBhvr>
                                      <p:to>
                                        <p:strVal val="hidden"/>
                                      </p:to>
                                    </p:set>
                                  </p:childTnLst>
                                </p:cTn>
                              </p:par>
                              <p:par>
                                <p:cTn id="18" presetID="13" presetClass="exit" presetSubtype="16" fill="hold" grpId="1" nodeType="withEffect">
                                  <p:stCondLst>
                                    <p:cond delay="0"/>
                                  </p:stCondLst>
                                  <p:childTnLst>
                                    <p:animEffect transition="out" filter="plus(in)">
                                      <p:cBhvr>
                                        <p:cTn id="19" dur="2000"/>
                                        <p:tgtEl>
                                          <p:spTgt spid="337922"/>
                                        </p:tgtEl>
                                      </p:cBhvr>
                                    </p:animEffect>
                                    <p:set>
                                      <p:cBhvr>
                                        <p:cTn id="20" dur="1" fill="hold">
                                          <p:stCondLst>
                                            <p:cond delay="1999"/>
                                          </p:stCondLst>
                                        </p:cTn>
                                        <p:tgtEl>
                                          <p:spTgt spid="3379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2" grpId="0"/>
      <p:bldP spid="337922" grpId="1"/>
      <p:bldP spid="337923" grpId="0" build="p"/>
      <p:bldP spid="337923" grpI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solidFill>
                  <a:srgbClr val="00B050"/>
                </a:solidFill>
              </a:rPr>
              <a:t>العلاقات العامة في العصر الحديث</a:t>
            </a:r>
            <a:br>
              <a:rPr lang="ar-SA" dirty="0">
                <a:solidFill>
                  <a:srgbClr val="00B050"/>
                </a:solidFill>
              </a:rPr>
            </a:br>
            <a:endParaRPr lang="en-US" dirty="0">
              <a:solidFill>
                <a:srgbClr val="00B050"/>
              </a:solidFill>
            </a:endParaRPr>
          </a:p>
        </p:txBody>
      </p:sp>
      <p:sp>
        <p:nvSpPr>
          <p:cNvPr id="3" name="عنصر نائب للمحتوى 2"/>
          <p:cNvSpPr>
            <a:spLocks noGrp="1"/>
          </p:cNvSpPr>
          <p:nvPr>
            <p:ph idx="1"/>
          </p:nvPr>
        </p:nvSpPr>
        <p:spPr/>
        <p:txBody>
          <a:bodyPr>
            <a:normAutofit fontScale="70000" lnSpcReduction="20000"/>
          </a:bodyPr>
          <a:lstStyle/>
          <a:p>
            <a:pPr>
              <a:buNone/>
            </a:pPr>
            <a:r>
              <a:rPr lang="ar-SA" dirty="0" smtClean="0"/>
              <a:t>عندما </a:t>
            </a:r>
            <a:r>
              <a:rPr lang="ar-SA" dirty="0"/>
              <a:t>تطورت البشرية وتقدمت كان لابد من التعريف بهذا التقدم ومن هنا</a:t>
            </a:r>
          </a:p>
          <a:p>
            <a:pPr>
              <a:buNone/>
            </a:pPr>
            <a:r>
              <a:rPr lang="ar-SA" b="1" dirty="0"/>
              <a:t>عرفت العلاقات العامة بمفهومها الحديث مع بداية القرن 20 الميلادي</a:t>
            </a:r>
          </a:p>
          <a:p>
            <a:pPr>
              <a:buNone/>
            </a:pPr>
            <a:endParaRPr lang="ar-SA" dirty="0"/>
          </a:p>
          <a:p>
            <a:pPr>
              <a:buNone/>
            </a:pPr>
            <a:r>
              <a:rPr lang="ar-SA" sz="3800" b="1" dirty="0" err="1">
                <a:solidFill>
                  <a:srgbClr val="FF0000"/>
                </a:solidFill>
              </a:rPr>
              <a:t>دورمان</a:t>
            </a:r>
            <a:r>
              <a:rPr lang="ar-SA" sz="3800" b="1" dirty="0">
                <a:solidFill>
                  <a:srgbClr val="FF0000"/>
                </a:solidFill>
              </a:rPr>
              <a:t> </a:t>
            </a:r>
            <a:r>
              <a:rPr lang="ar-SA" sz="3800" b="1" dirty="0" err="1">
                <a:solidFill>
                  <a:srgbClr val="FF0000"/>
                </a:solidFill>
              </a:rPr>
              <a:t>ايتون</a:t>
            </a:r>
            <a:r>
              <a:rPr lang="ar-SA" sz="3800" b="1" dirty="0">
                <a:solidFill>
                  <a:srgbClr val="FF0000"/>
                </a:solidFill>
              </a:rPr>
              <a:t> </a:t>
            </a:r>
            <a:r>
              <a:rPr lang="ar-SA" dirty="0"/>
              <a:t>يعد أول من استخدم تعبير العلاقات العامة عام 1882م </a:t>
            </a:r>
            <a:r>
              <a:rPr lang="ar-SA" dirty="0" smtClean="0"/>
              <a:t>عندما</a:t>
            </a:r>
            <a:r>
              <a:rPr lang="en-US" dirty="0" smtClean="0"/>
              <a:t> </a:t>
            </a:r>
            <a:r>
              <a:rPr lang="ar-SA" dirty="0" smtClean="0"/>
              <a:t>ألقى </a:t>
            </a:r>
            <a:r>
              <a:rPr lang="ar-SA" dirty="0"/>
              <a:t>خطابا تحت عنوان العلاقات العامة وواجبات المهنة القانونية</a:t>
            </a:r>
          </a:p>
          <a:p>
            <a:pPr>
              <a:buNone/>
            </a:pPr>
            <a:endParaRPr lang="ar-SA" dirty="0"/>
          </a:p>
          <a:p>
            <a:pPr>
              <a:buNone/>
            </a:pPr>
            <a:r>
              <a:rPr lang="ar-SA" dirty="0"/>
              <a:t>عام 1908م استخدم </a:t>
            </a:r>
            <a:r>
              <a:rPr lang="ar-SA" sz="4000" b="1" dirty="0">
                <a:solidFill>
                  <a:srgbClr val="FF0000"/>
                </a:solidFill>
              </a:rPr>
              <a:t>تيودور فيل </a:t>
            </a:r>
            <a:r>
              <a:rPr lang="ar-SA" dirty="0"/>
              <a:t>مصطلح العلاقات العامة عندما أكد أن</a:t>
            </a:r>
          </a:p>
          <a:p>
            <a:pPr>
              <a:buNone/>
            </a:pPr>
            <a:r>
              <a:rPr lang="ar-SA" dirty="0"/>
              <a:t>شركته تحرص على مصالح جمهورها وتعمل على التعرف عليها</a:t>
            </a:r>
          </a:p>
          <a:p>
            <a:pPr>
              <a:buNone/>
            </a:pPr>
            <a:endParaRPr lang="en-US" dirty="0" smtClean="0"/>
          </a:p>
          <a:p>
            <a:pPr>
              <a:buNone/>
            </a:pPr>
            <a:r>
              <a:rPr lang="ar-SA" sz="4000" b="1" dirty="0" err="1">
                <a:solidFill>
                  <a:srgbClr val="FF0000"/>
                </a:solidFill>
              </a:rPr>
              <a:t>إيفي</a:t>
            </a:r>
            <a:r>
              <a:rPr lang="ar-SA" sz="4000" b="1" dirty="0">
                <a:solidFill>
                  <a:srgbClr val="FF0000"/>
                </a:solidFill>
              </a:rPr>
              <a:t> لي </a:t>
            </a:r>
            <a:r>
              <a:rPr lang="ar-SA" dirty="0"/>
              <a:t>يعد (أبو العلاقات العامة) فهو الذي وضع مبادئ العلاقات العامة وهو الذي أصدر نشرة عنوانها ”العلاقات العامة“ كما أنه أول من وضع مبادئ تعامل مكاتب أو إدارات العلاقات العامة مع وسائل الإعلام (الصحافة في ذلك الوقت) حيث كتب لوسائل الإعلام يقول:</a:t>
            </a:r>
          </a:p>
          <a:p>
            <a:pPr>
              <a:buNone/>
            </a:pPr>
            <a:endParaRPr lang="ar-SA" dirty="0"/>
          </a:p>
          <a:p>
            <a:pPr>
              <a:buNone/>
            </a:pPr>
            <a:endParaRPr lang="ar-SA" dirty="0"/>
          </a:p>
          <a:p>
            <a:pPr marL="0" indent="0">
              <a:buNone/>
            </a:pPr>
            <a:endParaRPr lang="en-US" dirty="0"/>
          </a:p>
        </p:txBody>
      </p:sp>
    </p:spTree>
    <p:extLst>
      <p:ext uri="{BB962C8B-B14F-4D97-AF65-F5344CB8AC3E}">
        <p14:creationId xmlns:p14="http://schemas.microsoft.com/office/powerpoint/2010/main" val="37717773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0" y="274638"/>
            <a:ext cx="8229600" cy="1143000"/>
          </a:xfrm>
        </p:spPr>
        <p:txBody>
          <a:bodyPr/>
          <a:lstStyle/>
          <a:p>
            <a:r>
              <a:rPr lang="ar-SA" dirty="0"/>
              <a:t>رائد العلاقات العامة </a:t>
            </a:r>
            <a:r>
              <a:rPr lang="ar-SA" dirty="0" smtClean="0"/>
              <a:t>(</a:t>
            </a:r>
            <a:r>
              <a:rPr lang="ar-SA" dirty="0" err="1" smtClean="0"/>
              <a:t>ايفي</a:t>
            </a:r>
            <a:r>
              <a:rPr lang="ar-SA" dirty="0" smtClean="0"/>
              <a:t> لي) </a:t>
            </a:r>
            <a:endParaRPr lang="en-US" dirty="0"/>
          </a:p>
        </p:txBody>
      </p:sp>
      <p:sp>
        <p:nvSpPr>
          <p:cNvPr id="8" name="عنصر نائب للمحتوى 7"/>
          <p:cNvSpPr>
            <a:spLocks noGrp="1"/>
          </p:cNvSpPr>
          <p:nvPr>
            <p:ph sz="half" idx="4294967295"/>
          </p:nvPr>
        </p:nvSpPr>
        <p:spPr>
          <a:xfrm>
            <a:off x="0" y="1484313"/>
            <a:ext cx="4402138" cy="4641850"/>
          </a:xfrm>
        </p:spPr>
        <p:txBody>
          <a:bodyPr>
            <a:normAutofit/>
          </a:bodyPr>
          <a:lstStyle/>
          <a:p>
            <a:pPr marL="0" indent="0">
              <a:buNone/>
            </a:pPr>
            <a:r>
              <a:rPr lang="ar-EG" sz="2800" b="1" dirty="0" smtClean="0"/>
              <a:t>قال  </a:t>
            </a:r>
            <a:r>
              <a:rPr lang="ar-EG" sz="2800" b="1" dirty="0"/>
              <a:t>"</a:t>
            </a:r>
            <a:r>
              <a:rPr lang="ar-EG" sz="2800" b="1" dirty="0" err="1"/>
              <a:t>ايفي</a:t>
            </a:r>
            <a:r>
              <a:rPr lang="ar-EG" sz="2800" b="1" dirty="0"/>
              <a:t> لي" مقولته الشهيرة التي تركز على أنه من المهم أن تفعل الخير، لكن الأكثر أهمية أن تُقنع الناس بأن ما تفعله هو الخير، فإن الكثير من الباحثين والمهتمين بالإعلام ودراساته يرون أنها تؤكد وتؤصل لأهمية العلاقات العامة وضرورتها في حياتنا اليومية.</a:t>
            </a:r>
            <a:endParaRPr lang="en-US" sz="2800" dirty="0"/>
          </a:p>
          <a:p>
            <a:pPr marL="0" indent="0">
              <a:buNone/>
            </a:pPr>
            <a:endParaRPr lang="en-US" sz="2800" dirty="0"/>
          </a:p>
        </p:txBody>
      </p:sp>
      <p:pic>
        <p:nvPicPr>
          <p:cNvPr id="12" name="عنصر نائب للمحتوى 11"/>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5292080" y="1412776"/>
            <a:ext cx="3311525" cy="3816350"/>
          </a:xfrm>
        </p:spPr>
      </p:pic>
    </p:spTree>
    <p:extLst>
      <p:ext uri="{BB962C8B-B14F-4D97-AF65-F5344CB8AC3E}">
        <p14:creationId xmlns:p14="http://schemas.microsoft.com/office/powerpoint/2010/main" val="2565269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9970" name="Rectangle 2"/>
          <p:cNvSpPr>
            <a:spLocks noGrp="1" noChangeArrowheads="1"/>
          </p:cNvSpPr>
          <p:nvPr>
            <p:ph type="body" idx="1"/>
          </p:nvPr>
        </p:nvSpPr>
        <p:spPr>
          <a:xfrm>
            <a:off x="685800" y="609600"/>
            <a:ext cx="7696200" cy="5638800"/>
          </a:xfrm>
        </p:spPr>
        <p:txBody>
          <a:bodyPr>
            <a:normAutofit fontScale="70000" lnSpcReduction="20000"/>
          </a:bodyPr>
          <a:lstStyle/>
          <a:p>
            <a:pPr marL="609600" indent="-609600"/>
            <a:r>
              <a:rPr lang="ar-SA" b="1" dirty="0">
                <a:cs typeface="Simplified Arabic" pitchFamily="2" charset="-78"/>
              </a:rPr>
              <a:t>تجدر الإشارة إلي أن </a:t>
            </a:r>
            <a:r>
              <a:rPr lang="ar-SA" b="1" dirty="0">
                <a:solidFill>
                  <a:schemeClr val="tx2"/>
                </a:solidFill>
                <a:cs typeface="Simplified Arabic" pitchFamily="2" charset="-78"/>
              </a:rPr>
              <a:t>(</a:t>
            </a:r>
            <a:r>
              <a:rPr lang="en-US" b="1" dirty="0">
                <a:solidFill>
                  <a:schemeClr val="tx2"/>
                </a:solidFill>
              </a:rPr>
              <a:t>Ivy lee</a:t>
            </a:r>
            <a:r>
              <a:rPr lang="ar-SA" b="1" dirty="0">
                <a:solidFill>
                  <a:schemeClr val="tx2"/>
                </a:solidFill>
              </a:rPr>
              <a:t>) أيفي لي </a:t>
            </a:r>
          </a:p>
          <a:p>
            <a:r>
              <a:rPr lang="ar-SA" dirty="0" smtClean="0"/>
              <a:t>هو</a:t>
            </a:r>
            <a:r>
              <a:rPr lang="ar-SA" b="1" dirty="0" smtClean="0"/>
              <a:t> </a:t>
            </a:r>
            <a:r>
              <a:rPr lang="ar-SA" dirty="0" smtClean="0"/>
              <a:t>رائد </a:t>
            </a:r>
            <a:r>
              <a:rPr lang="ar-SA" dirty="0"/>
              <a:t>العلاقات العامة , قد بدأ في أرساء قواعد مهنة العلاقات العامة كممارسة , ثم مهنة أخذت في </a:t>
            </a:r>
            <a:r>
              <a:rPr lang="ar-SA" dirty="0" err="1"/>
              <a:t>الإنتشار</a:t>
            </a:r>
            <a:r>
              <a:rPr lang="ar-SA" dirty="0"/>
              <a:t> , من خلال بداياته العملية الأولي لصالح شركة (</a:t>
            </a:r>
            <a:r>
              <a:rPr lang="en-US" dirty="0"/>
              <a:t>Colorado</a:t>
            </a:r>
            <a:r>
              <a:rPr lang="ar-SA" dirty="0"/>
              <a:t>), عندما عرض خدماته على كبار الرأسماليين وكانوا موضع نقد وكره شديد من الصحافة </a:t>
            </a:r>
            <a:r>
              <a:rPr lang="ar-SA" dirty="0" smtClean="0"/>
              <a:t>والشعب</a:t>
            </a:r>
            <a:endParaRPr lang="ar-SA" dirty="0"/>
          </a:p>
          <a:p>
            <a:r>
              <a:rPr lang="ar-SA" dirty="0"/>
              <a:t>أبتدع لي ما أسماه العلاقات العامة و الإقناع الجماهيري</a:t>
            </a:r>
          </a:p>
          <a:p>
            <a:r>
              <a:rPr lang="ar-SA" dirty="0"/>
              <a:t>أستطاع أن يغير الصورة البشعة عن المليونير الجشع القاسي روكفلر بتصوريه وهو يلعب الكرة مع الأطفال وهو يحن على عامل مريض ويشارك الموظفين أفراحهم وأحزانهم</a:t>
            </a:r>
          </a:p>
          <a:p>
            <a:r>
              <a:rPr lang="ar-SA" dirty="0"/>
              <a:t>وضع له صورة جديدة صورة العجوز المليونير الذي ينفق أمواله في سبيل </a:t>
            </a:r>
            <a:r>
              <a:rPr lang="ar-SA" dirty="0" smtClean="0"/>
              <a:t>الخير</a:t>
            </a:r>
          </a:p>
          <a:p>
            <a:pPr marL="0" indent="0">
              <a:buNone/>
            </a:pPr>
            <a:r>
              <a:rPr lang="ar-SA" dirty="0"/>
              <a:t> </a:t>
            </a:r>
            <a:r>
              <a:rPr lang="ar-SA" dirty="0" smtClean="0"/>
              <a:t> - تأسيس </a:t>
            </a:r>
            <a:r>
              <a:rPr lang="ar-SA" dirty="0"/>
              <a:t>المنظمات والجمعيات وتنظيم النشاطات الخيرية</a:t>
            </a:r>
            <a:br>
              <a:rPr lang="ar-SA" dirty="0"/>
            </a:br>
            <a:r>
              <a:rPr lang="ar-SA" dirty="0" smtClean="0"/>
              <a:t>  - </a:t>
            </a:r>
            <a:r>
              <a:rPr lang="ar-SA" dirty="0"/>
              <a:t>تمويل الجامعات وتدعيم البحث العلمي والتقني.</a:t>
            </a:r>
            <a:br>
              <a:rPr lang="ar-SA" dirty="0"/>
            </a:br>
            <a:r>
              <a:rPr lang="ar-SA" dirty="0" smtClean="0"/>
              <a:t>  - </a:t>
            </a:r>
            <a:r>
              <a:rPr lang="ar-SA" dirty="0"/>
              <a:t>إعلام الصحافة بكل شفافية عن مبالغ الضرائب التي تدفعها مؤسساته </a:t>
            </a:r>
          </a:p>
          <a:p>
            <a:pPr marL="0" indent="0">
              <a:buNone/>
            </a:pPr>
            <a:r>
              <a:rPr lang="ar-SA" dirty="0" smtClean="0"/>
              <a:t>  - الكشف </a:t>
            </a:r>
            <a:r>
              <a:rPr lang="ar-SA" dirty="0"/>
              <a:t>عن الأجور المدفوعة لآلاف العمال شهريا</a:t>
            </a:r>
            <a:endParaRPr lang="en-US" dirty="0"/>
          </a:p>
          <a:p>
            <a:pPr marL="0" indent="0">
              <a:buNone/>
            </a:pPr>
            <a:endParaRPr lang="ar-SA" dirty="0" smtClean="0"/>
          </a:p>
          <a:p>
            <a:pPr marL="0" indent="0">
              <a:buNone/>
            </a:pPr>
            <a:r>
              <a:rPr lang="ar-SA" dirty="0" smtClean="0"/>
              <a:t>وبذلك تكون هي </a:t>
            </a:r>
            <a:r>
              <a:rPr lang="ar-SA" dirty="0"/>
              <a:t>أول مهمات العلاقات العامة التي نفذت في ذلك الوقت , وهي أول إدارة مهنية </a:t>
            </a:r>
            <a:r>
              <a:rPr lang="ar-SA" dirty="0" err="1"/>
              <a:t>لإزمة</a:t>
            </a:r>
            <a:r>
              <a:rPr lang="ar-SA" dirty="0"/>
              <a:t> .</a:t>
            </a:r>
            <a:endParaRPr lang="en-US" dirty="0"/>
          </a:p>
        </p:txBody>
      </p:sp>
    </p:spTree>
    <p:extLst>
      <p:ext uri="{BB962C8B-B14F-4D97-AF65-F5344CB8AC3E}">
        <p14:creationId xmlns:p14="http://schemas.microsoft.com/office/powerpoint/2010/main" val="5058234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9970">
                                            <p:txEl>
                                              <p:pRg st="0" end="0"/>
                                            </p:txEl>
                                          </p:spTgt>
                                        </p:tgtEl>
                                        <p:attrNameLst>
                                          <p:attrName>style.visibility</p:attrName>
                                        </p:attrNameLst>
                                      </p:cBhvr>
                                      <p:to>
                                        <p:strVal val="visible"/>
                                      </p:to>
                                    </p:set>
                                    <p:animEffect transition="in" filter="fade">
                                      <p:cBhvr>
                                        <p:cTn id="7" dur="2000"/>
                                        <p:tgtEl>
                                          <p:spTgt spid="3399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9970">
                                            <p:txEl>
                                              <p:pRg st="1" end="1"/>
                                            </p:txEl>
                                          </p:spTgt>
                                        </p:tgtEl>
                                        <p:attrNameLst>
                                          <p:attrName>style.visibility</p:attrName>
                                        </p:attrNameLst>
                                      </p:cBhvr>
                                      <p:to>
                                        <p:strVal val="visible"/>
                                      </p:to>
                                    </p:set>
                                    <p:animEffect transition="in" filter="fade">
                                      <p:cBhvr>
                                        <p:cTn id="12" dur="2000"/>
                                        <p:tgtEl>
                                          <p:spTgt spid="3399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9970">
                                            <p:txEl>
                                              <p:pRg st="2" end="2"/>
                                            </p:txEl>
                                          </p:spTgt>
                                        </p:tgtEl>
                                        <p:attrNameLst>
                                          <p:attrName>style.visibility</p:attrName>
                                        </p:attrNameLst>
                                      </p:cBhvr>
                                      <p:to>
                                        <p:strVal val="visible"/>
                                      </p:to>
                                    </p:set>
                                    <p:animEffect transition="in" filter="fade">
                                      <p:cBhvr>
                                        <p:cTn id="17" dur="2000"/>
                                        <p:tgtEl>
                                          <p:spTgt spid="3399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9970">
                                            <p:txEl>
                                              <p:pRg st="3" end="3"/>
                                            </p:txEl>
                                          </p:spTgt>
                                        </p:tgtEl>
                                        <p:attrNameLst>
                                          <p:attrName>style.visibility</p:attrName>
                                        </p:attrNameLst>
                                      </p:cBhvr>
                                      <p:to>
                                        <p:strVal val="visible"/>
                                      </p:to>
                                    </p:set>
                                    <p:animEffect transition="in" filter="fade">
                                      <p:cBhvr>
                                        <p:cTn id="22" dur="2000"/>
                                        <p:tgtEl>
                                          <p:spTgt spid="3399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9970">
                                            <p:txEl>
                                              <p:pRg st="4" end="4"/>
                                            </p:txEl>
                                          </p:spTgt>
                                        </p:tgtEl>
                                        <p:attrNameLst>
                                          <p:attrName>style.visibility</p:attrName>
                                        </p:attrNameLst>
                                      </p:cBhvr>
                                      <p:to>
                                        <p:strVal val="visible"/>
                                      </p:to>
                                    </p:set>
                                    <p:animEffect transition="in" filter="fade">
                                      <p:cBhvr>
                                        <p:cTn id="27" dur="2000"/>
                                        <p:tgtEl>
                                          <p:spTgt spid="33997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9970">
                                            <p:txEl>
                                              <p:pRg st="5" end="5"/>
                                            </p:txEl>
                                          </p:spTgt>
                                        </p:tgtEl>
                                        <p:attrNameLst>
                                          <p:attrName>style.visibility</p:attrName>
                                        </p:attrNameLst>
                                      </p:cBhvr>
                                      <p:to>
                                        <p:strVal val="visible"/>
                                      </p:to>
                                    </p:set>
                                    <p:animEffect transition="in" filter="fade">
                                      <p:cBhvr>
                                        <p:cTn id="32" dur="2000"/>
                                        <p:tgtEl>
                                          <p:spTgt spid="33997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9970">
                                            <p:txEl>
                                              <p:pRg st="6" end="6"/>
                                            </p:txEl>
                                          </p:spTgt>
                                        </p:tgtEl>
                                        <p:attrNameLst>
                                          <p:attrName>style.visibility</p:attrName>
                                        </p:attrNameLst>
                                      </p:cBhvr>
                                      <p:to>
                                        <p:strVal val="visible"/>
                                      </p:to>
                                    </p:set>
                                    <p:animEffect transition="in" filter="fade">
                                      <p:cBhvr>
                                        <p:cTn id="37" dur="2000"/>
                                        <p:tgtEl>
                                          <p:spTgt spid="33997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39970">
                                            <p:txEl>
                                              <p:pRg st="8" end="8"/>
                                            </p:txEl>
                                          </p:spTgt>
                                        </p:tgtEl>
                                        <p:attrNameLst>
                                          <p:attrName>style.visibility</p:attrName>
                                        </p:attrNameLst>
                                      </p:cBhvr>
                                      <p:to>
                                        <p:strVal val="visible"/>
                                      </p:to>
                                    </p:set>
                                    <p:animEffect transition="in" filter="fade">
                                      <p:cBhvr>
                                        <p:cTn id="42" dur="2000"/>
                                        <p:tgtEl>
                                          <p:spTgt spid="33997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0"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body" idx="1"/>
          </p:nvPr>
        </p:nvSpPr>
        <p:spPr>
          <a:xfrm>
            <a:off x="685800" y="609600"/>
            <a:ext cx="7696200" cy="5638800"/>
          </a:xfrm>
        </p:spPr>
        <p:txBody>
          <a:bodyPr>
            <a:normAutofit fontScale="92500" lnSpcReduction="10000"/>
          </a:bodyPr>
          <a:lstStyle/>
          <a:p>
            <a:pPr marL="609600" indent="-609600"/>
            <a:r>
              <a:rPr lang="ar-SA" dirty="0">
                <a:cs typeface="Simplified Arabic" pitchFamily="2" charset="-78"/>
              </a:rPr>
              <a:t>وعندما وقعت أزمة السكة الحديد لشركة (</a:t>
            </a:r>
            <a:r>
              <a:rPr lang="en-US" dirty="0">
                <a:cs typeface="Simplified Arabic" pitchFamily="2" charset="-78"/>
              </a:rPr>
              <a:t>Pennsylvania railway </a:t>
            </a:r>
            <a:r>
              <a:rPr lang="ar-SA" dirty="0">
                <a:cs typeface="Simplified Arabic" pitchFamily="2" charset="-78"/>
              </a:rPr>
              <a:t>) عند وقوع تصادم عنيف بين قطارين تابعين لها , كان </a:t>
            </a:r>
            <a:r>
              <a:rPr lang="en-US" dirty="0">
                <a:cs typeface="Simplified Arabic" pitchFamily="2" charset="-78"/>
              </a:rPr>
              <a:t>lee</a:t>
            </a:r>
            <a:r>
              <a:rPr lang="ar-SA" dirty="0">
                <a:cs typeface="Simplified Arabic" pitchFamily="2" charset="-78"/>
              </a:rPr>
              <a:t> يعمل مستشار للعلاقات العامة لصالحها , وقد أدار تلك الأزمة بطريقة لم تكن مألوفة وقتذاك </a:t>
            </a:r>
            <a:r>
              <a:rPr lang="ar-SA" dirty="0">
                <a:solidFill>
                  <a:schemeClr val="tx2"/>
                </a:solidFill>
              </a:rPr>
              <a:t> </a:t>
            </a:r>
            <a:r>
              <a:rPr lang="ar-SA" dirty="0" smtClean="0">
                <a:solidFill>
                  <a:schemeClr val="tx2"/>
                </a:solidFill>
              </a:rPr>
              <a:t>.</a:t>
            </a:r>
            <a:endParaRPr lang="en-US" dirty="0" smtClean="0">
              <a:solidFill>
                <a:schemeClr val="tx2"/>
              </a:solidFill>
            </a:endParaRPr>
          </a:p>
          <a:p>
            <a:pPr fontAlgn="base"/>
            <a:r>
              <a:rPr lang="ar-SA" dirty="0"/>
              <a:t/>
            </a:r>
            <a:br>
              <a:rPr lang="ar-SA" dirty="0"/>
            </a:br>
            <a:r>
              <a:rPr lang="ar-SA" dirty="0" smtClean="0"/>
              <a:t>فكان أول </a:t>
            </a:r>
            <a:r>
              <a:rPr lang="ar-SA" dirty="0"/>
              <a:t>بيان صحفي </a:t>
            </a:r>
            <a:r>
              <a:rPr lang="ar-SA" dirty="0" smtClean="0"/>
              <a:t>معاصر</a:t>
            </a:r>
            <a:r>
              <a:rPr lang="ar-SA" baseline="30000" dirty="0"/>
              <a:t> </a:t>
            </a:r>
            <a:r>
              <a:rPr lang="ar-SA" dirty="0" smtClean="0"/>
              <a:t>كانت </a:t>
            </a:r>
            <a:r>
              <a:rPr lang="ar-SA" dirty="0"/>
              <a:t>على يد </a:t>
            </a:r>
            <a:r>
              <a:rPr lang="ar-SA" dirty="0" err="1"/>
              <a:t>آيفي</a:t>
            </a:r>
            <a:r>
              <a:rPr lang="ar-SA" dirty="0"/>
              <a:t> لي</a:t>
            </a:r>
            <a:r>
              <a:rPr lang="ar-SA" dirty="0" smtClean="0"/>
              <a:t>.</a:t>
            </a:r>
            <a:r>
              <a:rPr lang="ar-SA" dirty="0"/>
              <a:t> حيث كانت تعمل وكالة لي تعمل مع السكك الحديدية في ولاية بنسلفانيا عند تحطم قطار أتلانتيك سيتي </a:t>
            </a:r>
            <a:r>
              <a:rPr lang="ar-SA" dirty="0" smtClean="0"/>
              <a:t>وتعاون </a:t>
            </a:r>
            <a:r>
              <a:rPr lang="ar-SA" dirty="0" err="1"/>
              <a:t>آيفي</a:t>
            </a:r>
            <a:r>
              <a:rPr lang="ar-SA" dirty="0"/>
              <a:t> لي والشركة في إصدار أول بيان صحفي مباشرة للصحفيين قبل انتشار الإصدارات الأخرى من القصة أو الافتراضات بين الناس وإبلاغها. واستخدم البيان الصحفي بالإضافة إلى دعوة الصحفيين والمصورين إلى مكان الحادث كوسيلة لتعزيز التواصل المفتوح مع وسائل الإعلام.</a:t>
            </a:r>
          </a:p>
          <a:p>
            <a:pPr marL="0" indent="0" fontAlgn="base">
              <a:buNone/>
            </a:pPr>
            <a:endParaRPr lang="ar-SA" dirty="0" smtClean="0"/>
          </a:p>
          <a:p>
            <a:pPr marL="609600" indent="-609600"/>
            <a:endParaRPr lang="en-US" dirty="0">
              <a:solidFill>
                <a:schemeClr val="tx2"/>
              </a:solidFill>
            </a:endParaRPr>
          </a:p>
        </p:txBody>
      </p:sp>
    </p:spTree>
    <p:extLst>
      <p:ext uri="{BB962C8B-B14F-4D97-AF65-F5344CB8AC3E}">
        <p14:creationId xmlns:p14="http://schemas.microsoft.com/office/powerpoint/2010/main" val="38210338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0994">
                                            <p:txEl>
                                              <p:pRg st="0" end="0"/>
                                            </p:txEl>
                                          </p:spTgt>
                                        </p:tgtEl>
                                        <p:attrNameLst>
                                          <p:attrName>style.visibility</p:attrName>
                                        </p:attrNameLst>
                                      </p:cBhvr>
                                      <p:to>
                                        <p:strVal val="visible"/>
                                      </p:to>
                                    </p:set>
                                    <p:animEffect transition="in" filter="fade">
                                      <p:cBhvr>
                                        <p:cTn id="7" dur="2000"/>
                                        <p:tgtEl>
                                          <p:spTgt spid="3409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0994">
                                            <p:txEl>
                                              <p:pRg st="1" end="1"/>
                                            </p:txEl>
                                          </p:spTgt>
                                        </p:tgtEl>
                                        <p:attrNameLst>
                                          <p:attrName>style.visibility</p:attrName>
                                        </p:attrNameLst>
                                      </p:cBhvr>
                                      <p:to>
                                        <p:strVal val="visible"/>
                                      </p:to>
                                    </p:set>
                                    <p:animEffect transition="in" filter="fade">
                                      <p:cBhvr>
                                        <p:cTn id="12" dur="2000"/>
                                        <p:tgtEl>
                                          <p:spTgt spid="34099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260648"/>
            <a:ext cx="5328592" cy="6597352"/>
          </a:xfrm>
        </p:spPr>
      </p:pic>
    </p:spTree>
    <p:extLst>
      <p:ext uri="{BB962C8B-B14F-4D97-AF65-F5344CB8AC3E}">
        <p14:creationId xmlns:p14="http://schemas.microsoft.com/office/powerpoint/2010/main" val="1347630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accent6">
                    <a:lumMod val="75000"/>
                  </a:schemeClr>
                </a:solidFill>
              </a:rPr>
              <a:t>مفاهيم وتعريفات</a:t>
            </a:r>
            <a:endParaRPr lang="en-US" dirty="0">
              <a:solidFill>
                <a:schemeClr val="accent6">
                  <a:lumMod val="75000"/>
                </a:schemeClr>
              </a:solidFill>
            </a:endParaRPr>
          </a:p>
        </p:txBody>
      </p:sp>
      <p:sp>
        <p:nvSpPr>
          <p:cNvPr id="3" name="عنصر نائب للمحتوى 2"/>
          <p:cNvSpPr>
            <a:spLocks noGrp="1"/>
          </p:cNvSpPr>
          <p:nvPr>
            <p:ph idx="1"/>
          </p:nvPr>
        </p:nvSpPr>
        <p:spPr>
          <a:xfrm>
            <a:off x="457200" y="1268760"/>
            <a:ext cx="8229600" cy="5400600"/>
          </a:xfrm>
        </p:spPr>
        <p:txBody>
          <a:bodyPr>
            <a:noAutofit/>
          </a:bodyPr>
          <a:lstStyle/>
          <a:p>
            <a:pPr marL="0" indent="0">
              <a:buNone/>
            </a:pPr>
            <a:r>
              <a:rPr lang="ar-SA" sz="2400" dirty="0" smtClean="0"/>
              <a:t>ا</a:t>
            </a:r>
            <a:r>
              <a:rPr lang="ar-SA" sz="3600" dirty="0" smtClean="0"/>
              <a:t>ختلفت </a:t>
            </a:r>
            <a:r>
              <a:rPr lang="ar-SA" sz="3600" dirty="0"/>
              <a:t>وجهات نظر الباحثين </a:t>
            </a:r>
            <a:r>
              <a:rPr lang="ar-SA" sz="3600" dirty="0" smtClean="0"/>
              <a:t>في </a:t>
            </a:r>
            <a:r>
              <a:rPr lang="ar-SA" sz="3600" dirty="0"/>
              <a:t>وضع تعريف مُحدد للعلاقات العامة نظراً لتعدد مجالات نشاط العلاقات العامة </a:t>
            </a:r>
            <a:r>
              <a:rPr lang="ar-SA" sz="3600" dirty="0" smtClean="0"/>
              <a:t>في المنظمة.</a:t>
            </a:r>
            <a:r>
              <a:rPr lang="ar-SA" sz="3600" dirty="0"/>
              <a:t> </a:t>
            </a:r>
            <a:r>
              <a:rPr lang="ar-SA" sz="3600" dirty="0" smtClean="0"/>
              <a:t>وقد جمع </a:t>
            </a:r>
            <a:r>
              <a:rPr lang="ar-SA" sz="3600" dirty="0"/>
              <a:t>وحلل الدكتور </a:t>
            </a:r>
            <a:r>
              <a:rPr lang="en-US" sz="3600" dirty="0"/>
              <a:t>Rex F. Harlow </a:t>
            </a:r>
            <a:r>
              <a:rPr lang="ar-SA" sz="3600" dirty="0"/>
              <a:t>كل تعاريف العلاقات العامة </a:t>
            </a:r>
            <a:r>
              <a:rPr lang="ar-SA" sz="3600" dirty="0" smtClean="0"/>
              <a:t>ووجد </a:t>
            </a:r>
            <a:r>
              <a:rPr lang="ar-SA" sz="3600" dirty="0"/>
              <a:t>472 </a:t>
            </a:r>
            <a:r>
              <a:rPr lang="ar-SA" sz="3600" dirty="0" smtClean="0"/>
              <a:t>تعريف. كما أن في </a:t>
            </a:r>
            <a:r>
              <a:rPr lang="ar-SA" sz="3600" dirty="0"/>
              <a:t>عام 1982م الجمعية الأمريكية للعلاقات العامة عرفت العلاقات العامة بتعريف بأكثر من 700 كلمة.</a:t>
            </a:r>
          </a:p>
          <a:p>
            <a:pPr marL="0" indent="0">
              <a:buNone/>
            </a:pPr>
            <a:r>
              <a:rPr lang="ar-SA" sz="3600" dirty="0" smtClean="0"/>
              <a:t> وسنلقي </a:t>
            </a:r>
            <a:r>
              <a:rPr lang="ar-SA" sz="3600" dirty="0"/>
              <a:t>الضوء على بعض التعريفات </a:t>
            </a:r>
            <a:r>
              <a:rPr lang="ar-SA" sz="3600" dirty="0" smtClean="0"/>
              <a:t>التي </a:t>
            </a:r>
            <a:r>
              <a:rPr lang="ar-SA" sz="3600" dirty="0"/>
              <a:t>تناولت العلاقات العامة على النحو التالي:</a:t>
            </a:r>
          </a:p>
          <a:p>
            <a:pPr marL="0" indent="0">
              <a:buNone/>
            </a:pPr>
            <a:endParaRPr lang="ar-SA" sz="2600" dirty="0" smtClean="0"/>
          </a:p>
          <a:p>
            <a:pPr marL="0" indent="0">
              <a:buNone/>
            </a:pPr>
            <a:endParaRPr lang="en-US" sz="2600" dirty="0"/>
          </a:p>
        </p:txBody>
      </p:sp>
    </p:spTree>
    <p:extLst>
      <p:ext uri="{BB962C8B-B14F-4D97-AF65-F5344CB8AC3E}">
        <p14:creationId xmlns:p14="http://schemas.microsoft.com/office/powerpoint/2010/main" val="6788469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2018" name="Rectangle 2"/>
          <p:cNvSpPr>
            <a:spLocks noGrp="1" noChangeArrowheads="1"/>
          </p:cNvSpPr>
          <p:nvPr>
            <p:ph type="body" idx="1"/>
          </p:nvPr>
        </p:nvSpPr>
        <p:spPr>
          <a:xfrm>
            <a:off x="685800" y="609600"/>
            <a:ext cx="7696200" cy="5638800"/>
          </a:xfrm>
        </p:spPr>
        <p:txBody>
          <a:bodyPr/>
          <a:lstStyle/>
          <a:p>
            <a:pPr marL="609600" indent="-609600"/>
            <a:r>
              <a:rPr lang="ar-SA" b="1" dirty="0">
                <a:cs typeface="Simplified Arabic" pitchFamily="2" charset="-78"/>
              </a:rPr>
              <a:t>ويتضح مما سبق أن نشأة العلاقات العامة </a:t>
            </a:r>
            <a:r>
              <a:rPr lang="ar-SA" b="1" dirty="0" smtClean="0">
                <a:cs typeface="Simplified Arabic" pitchFamily="2" charset="-78"/>
              </a:rPr>
              <a:t>ارتبطت بظهور </a:t>
            </a:r>
            <a:r>
              <a:rPr lang="ar-SA" b="1" dirty="0" smtClean="0">
                <a:cs typeface="Simplified Arabic" pitchFamily="2" charset="-78"/>
              </a:rPr>
              <a:t>الأزمات, </a:t>
            </a:r>
            <a:r>
              <a:rPr lang="ar-SA" b="1" dirty="0">
                <a:cs typeface="Simplified Arabic" pitchFamily="2" charset="-78"/>
              </a:rPr>
              <a:t>وهذا ما تسبب في </a:t>
            </a:r>
            <a:r>
              <a:rPr lang="ar-SA" b="1" dirty="0" smtClean="0">
                <a:cs typeface="Simplified Arabic" pitchFamily="2" charset="-78"/>
              </a:rPr>
              <a:t>اعتقاد </a:t>
            </a:r>
            <a:r>
              <a:rPr lang="ar-SA" b="1" dirty="0">
                <a:cs typeface="Simplified Arabic" pitchFamily="2" charset="-78"/>
              </a:rPr>
              <a:t>البعض أن العلاقات العامة لا تظهر الحاجة إليها إلا عند التعرض للأزمات , </a:t>
            </a:r>
            <a:endParaRPr lang="ar-SA" b="1" dirty="0" smtClean="0">
              <a:cs typeface="Simplified Arabic" pitchFamily="2" charset="-78"/>
            </a:endParaRPr>
          </a:p>
          <a:p>
            <a:pPr marL="609600" indent="-609600"/>
            <a:r>
              <a:rPr lang="ar-SA" b="1" dirty="0" smtClean="0">
                <a:cs typeface="Simplified Arabic" pitchFamily="2" charset="-78"/>
              </a:rPr>
              <a:t>ولكن </a:t>
            </a:r>
            <a:r>
              <a:rPr lang="ar-SA" b="1" dirty="0">
                <a:cs typeface="Simplified Arabic" pitchFamily="2" charset="-78"/>
              </a:rPr>
              <a:t>أعمال (لي) لم تقتصر آنذاك علي </a:t>
            </a:r>
            <a:r>
              <a:rPr lang="ar-SA" b="1" dirty="0" smtClean="0">
                <a:cs typeface="Simplified Arabic" pitchFamily="2" charset="-78"/>
              </a:rPr>
              <a:t>إدارة </a:t>
            </a:r>
            <a:r>
              <a:rPr lang="ar-SA" b="1" dirty="0">
                <a:cs typeface="Simplified Arabic" pitchFamily="2" charset="-78"/>
              </a:rPr>
              <a:t>الأزمة </a:t>
            </a:r>
            <a:r>
              <a:rPr lang="ar-SA" b="1" dirty="0" smtClean="0">
                <a:cs typeface="Simplified Arabic" pitchFamily="2" charset="-78"/>
              </a:rPr>
              <a:t>,إذ </a:t>
            </a:r>
            <a:r>
              <a:rPr lang="ar-SA" b="1" dirty="0">
                <a:cs typeface="Simplified Arabic" pitchFamily="2" charset="-78"/>
              </a:rPr>
              <a:t>يرجع إليه </a:t>
            </a:r>
            <a:r>
              <a:rPr lang="ar-SA" b="1" dirty="0" smtClean="0">
                <a:cs typeface="Simplified Arabic" pitchFamily="2" charset="-78"/>
              </a:rPr>
              <a:t>الفضل </a:t>
            </a:r>
            <a:r>
              <a:rPr lang="ar-SA" b="1" dirty="0">
                <a:cs typeface="Simplified Arabic" pitchFamily="2" charset="-78"/>
              </a:rPr>
              <a:t>في حث المؤسسات التجارية والصناعية إلي نشر سياساتها وإعلام الجمهور بأهدافها , والعمل علي كسب ثقته , وهذا ما يؤكد أنه رائد العلاقات العامة المهنية  </a:t>
            </a:r>
            <a:r>
              <a:rPr lang="ar-SA" b="1" dirty="0">
                <a:solidFill>
                  <a:schemeClr val="tx2"/>
                </a:solidFill>
              </a:rPr>
              <a:t> .</a:t>
            </a:r>
            <a:endParaRPr lang="en-US" b="1" dirty="0">
              <a:solidFill>
                <a:schemeClr val="tx2"/>
              </a:solidFill>
            </a:endParaRPr>
          </a:p>
        </p:txBody>
      </p:sp>
    </p:spTree>
    <p:extLst>
      <p:ext uri="{BB962C8B-B14F-4D97-AF65-F5344CB8AC3E}">
        <p14:creationId xmlns:p14="http://schemas.microsoft.com/office/powerpoint/2010/main" val="32414038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2018">
                                            <p:txEl>
                                              <p:pRg st="0" end="0"/>
                                            </p:txEl>
                                          </p:spTgt>
                                        </p:tgtEl>
                                        <p:attrNameLst>
                                          <p:attrName>style.visibility</p:attrName>
                                        </p:attrNameLst>
                                      </p:cBhvr>
                                      <p:to>
                                        <p:strVal val="visible"/>
                                      </p:to>
                                    </p:set>
                                    <p:animEffect transition="in" filter="fade">
                                      <p:cBhvr>
                                        <p:cTn id="7" dur="2000"/>
                                        <p:tgtEl>
                                          <p:spTgt spid="342018">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42018">
                                            <p:txEl>
                                              <p:pRg st="1" end="1"/>
                                            </p:txEl>
                                          </p:spTgt>
                                        </p:tgtEl>
                                        <p:attrNameLst>
                                          <p:attrName>style.visibility</p:attrName>
                                        </p:attrNameLst>
                                      </p:cBhvr>
                                      <p:to>
                                        <p:strVal val="visible"/>
                                      </p:to>
                                    </p:set>
                                    <p:animEffect transition="in" filter="fade">
                                      <p:cBhvr>
                                        <p:cTn id="11" dur="2000"/>
                                        <p:tgtEl>
                                          <p:spTgt spid="3420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1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علاقات العامة .... نظرة تاريخية</a:t>
            </a:r>
            <a:r>
              <a:rPr lang="ar-SA" dirty="0"/>
              <a:t/>
            </a:r>
            <a:br>
              <a:rPr lang="ar-SA" dirty="0"/>
            </a:br>
            <a:endParaRPr lang="en-US" b="1" dirty="0"/>
          </a:p>
        </p:txBody>
      </p:sp>
      <p:sp>
        <p:nvSpPr>
          <p:cNvPr id="3" name="عنصر نائب للمحتوى 2"/>
          <p:cNvSpPr>
            <a:spLocks noGrp="1"/>
          </p:cNvSpPr>
          <p:nvPr>
            <p:ph idx="1"/>
          </p:nvPr>
        </p:nvSpPr>
        <p:spPr/>
        <p:txBody>
          <a:bodyPr>
            <a:normAutofit fontScale="85000" lnSpcReduction="20000"/>
          </a:bodyPr>
          <a:lstStyle/>
          <a:p>
            <a:r>
              <a:rPr lang="ar-SA" dirty="0" smtClean="0"/>
              <a:t>وبعد </a:t>
            </a:r>
            <a:r>
              <a:rPr lang="ar-SA" dirty="0"/>
              <a:t>تأسيس جمعية العلاقات العامة في أمريكا عام 1947م تطورت ونمت العلاقات العامة خلال الثلاثين سنة الأخيرة حتى أصبحنا </a:t>
            </a:r>
            <a:r>
              <a:rPr lang="ar-SA" dirty="0" err="1"/>
              <a:t>فى</a:t>
            </a:r>
            <a:r>
              <a:rPr lang="ar-SA" dirty="0"/>
              <a:t> (عصر العلاقات العامة) وأصبح عدد المشتغلين فيها عام 1988م ما يقارب من 170000 شخص </a:t>
            </a:r>
            <a:r>
              <a:rPr lang="ar-SA" dirty="0" err="1"/>
              <a:t>فى</a:t>
            </a:r>
            <a:r>
              <a:rPr lang="ar-SA" dirty="0"/>
              <a:t> أمريكا.</a:t>
            </a:r>
          </a:p>
          <a:p>
            <a:r>
              <a:rPr lang="ar-SA" dirty="0"/>
              <a:t>وأصبح حوالى 80% من مجموع أكبر 300 شركة فيها أقسام للعلاقات العامة.</a:t>
            </a:r>
          </a:p>
          <a:p>
            <a:r>
              <a:rPr lang="ar-SA" dirty="0"/>
              <a:t>ولابد أن نشير بأن العلاقات العامة دخلت إلى الوطن </a:t>
            </a:r>
            <a:r>
              <a:rPr lang="ar-SA" dirty="0" err="1"/>
              <a:t>العربى</a:t>
            </a:r>
            <a:r>
              <a:rPr lang="ar-SA" dirty="0"/>
              <a:t> </a:t>
            </a:r>
            <a:r>
              <a:rPr lang="ar-SA" dirty="0" err="1"/>
              <a:t>فى</a:t>
            </a:r>
            <a:r>
              <a:rPr lang="ar-SA" dirty="0"/>
              <a:t> أواسط الخمسينات وبدأت في مصر على يد رائد العلاقات العامة الأستاذ </a:t>
            </a:r>
            <a:r>
              <a:rPr lang="ar-SA" b="1" dirty="0"/>
              <a:t>(إبراهيم إمام) </a:t>
            </a:r>
            <a:r>
              <a:rPr lang="ar-SA" dirty="0"/>
              <a:t>عندما قام بتدريس هذا العلم والفن </a:t>
            </a:r>
            <a:r>
              <a:rPr lang="ar-SA" dirty="0" err="1"/>
              <a:t>فى</a:t>
            </a:r>
            <a:r>
              <a:rPr lang="ar-SA" dirty="0"/>
              <a:t> جامعة القاهرة قسم الصحافة وبدأ بعدها بالانتشار حتى صارت للعلاقات العامة أقسام خاصة في الشركات الكبيرة لا بل دخلت العلاقات العامة في أوراق المؤسسات الحكومية وأصبحت مادة تدرس </a:t>
            </a:r>
            <a:r>
              <a:rPr lang="ar-SA" dirty="0" err="1"/>
              <a:t>قي</a:t>
            </a:r>
            <a:r>
              <a:rPr lang="ar-SA" dirty="0"/>
              <a:t> كليات الإدارة والتجارة.</a:t>
            </a:r>
          </a:p>
          <a:p>
            <a:pPr marL="0" indent="0">
              <a:buNone/>
            </a:pPr>
            <a:endParaRPr lang="en-US" dirty="0"/>
          </a:p>
        </p:txBody>
      </p:sp>
    </p:spTree>
    <p:extLst>
      <p:ext uri="{BB962C8B-B14F-4D97-AF65-F5344CB8AC3E}">
        <p14:creationId xmlns:p14="http://schemas.microsoft.com/office/powerpoint/2010/main" val="33140218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EG" b="1" dirty="0"/>
              <a:t>"أرامكو السعودية"</a:t>
            </a:r>
            <a:endParaRPr lang="en-US" dirty="0"/>
          </a:p>
        </p:txBody>
      </p:sp>
      <p:sp>
        <p:nvSpPr>
          <p:cNvPr id="3" name="عنصر نائب للمحتوى 2"/>
          <p:cNvSpPr>
            <a:spLocks noGrp="1"/>
          </p:cNvSpPr>
          <p:nvPr>
            <p:ph idx="1"/>
          </p:nvPr>
        </p:nvSpPr>
        <p:spPr/>
        <p:txBody>
          <a:bodyPr>
            <a:normAutofit fontScale="85000" lnSpcReduction="10000"/>
          </a:bodyPr>
          <a:lstStyle/>
          <a:p>
            <a:r>
              <a:rPr lang="ar-EG" b="1" dirty="0"/>
              <a:t>يمكن اعتبار شركة "أرامكو السعودية" أحد أهم الشركات المحلية التي أولت العلاقات العامة عناية خاصة فقد أنشأت هذه الشركة منذ وقت مبكر قسماً مهماً للعلاقات العامة بها منذ عام 1950م</a:t>
            </a:r>
            <a:r>
              <a:rPr lang="ar-SA" b="1" baseline="30000" dirty="0"/>
              <a:t> </a:t>
            </a:r>
            <a:r>
              <a:rPr lang="ar-EG" b="1" dirty="0"/>
              <a:t>ويعد من خلال هذا القسم</a:t>
            </a:r>
            <a:r>
              <a:rPr lang="ar-SA" b="1" dirty="0"/>
              <a:t> أنشطة إعلامية مثل:</a:t>
            </a:r>
            <a:endParaRPr lang="en-US" dirty="0"/>
          </a:p>
          <a:p>
            <a:pPr lvl="0"/>
            <a:r>
              <a:rPr lang="ar-EG" b="1" dirty="0"/>
              <a:t>مجلة القافلة (الشهرية) التي صدرت منذ أكثر من خمسين عاما وكان لها دور بارز في المجتمع</a:t>
            </a:r>
            <a:endParaRPr lang="en-US" dirty="0"/>
          </a:p>
          <a:p>
            <a:pPr lvl="0"/>
            <a:r>
              <a:rPr lang="ar-EG" b="1" dirty="0"/>
              <a:t>المساهمة في المناسبات الوطنية (الجنادرية/ اليوم الوطني ..الخ).</a:t>
            </a:r>
            <a:endParaRPr lang="en-US" dirty="0"/>
          </a:p>
          <a:p>
            <a:pPr lvl="0"/>
            <a:r>
              <a:rPr lang="ar-EG" b="1" dirty="0"/>
              <a:t>الزيارات الميدانية</a:t>
            </a:r>
            <a:endParaRPr lang="en-US" dirty="0"/>
          </a:p>
          <a:p>
            <a:pPr lvl="0"/>
            <a:r>
              <a:rPr lang="ar-EG" b="1" dirty="0"/>
              <a:t>إقامة المسابقات المتنوعة</a:t>
            </a:r>
            <a:endParaRPr lang="en-US" dirty="0"/>
          </a:p>
          <a:p>
            <a:pPr lvl="0"/>
            <a:r>
              <a:rPr lang="ar-EG" b="1" dirty="0"/>
              <a:t>فتح منافذ عرض في أماكن عامة ..الخ</a:t>
            </a:r>
            <a:endParaRPr lang="ar-SA" dirty="0"/>
          </a:p>
          <a:p>
            <a:endParaRPr lang="ar-SA" dirty="0"/>
          </a:p>
          <a:p>
            <a:endParaRPr lang="en-US" dirty="0"/>
          </a:p>
          <a:p>
            <a:pPr marL="0" indent="0">
              <a:buNone/>
            </a:pPr>
            <a:endParaRPr lang="en-US" dirty="0"/>
          </a:p>
        </p:txBody>
      </p:sp>
    </p:spTree>
    <p:extLst>
      <p:ext uri="{BB962C8B-B14F-4D97-AF65-F5344CB8AC3E}">
        <p14:creationId xmlns:p14="http://schemas.microsoft.com/office/powerpoint/2010/main" val="4284320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lumMod val="75000"/>
                  </a:schemeClr>
                </a:solidFill>
              </a:rPr>
              <a:t>مفاهيم وتعريفات</a:t>
            </a:r>
            <a:endParaRPr lang="en-US" dirty="0"/>
          </a:p>
        </p:txBody>
      </p:sp>
      <p:sp>
        <p:nvSpPr>
          <p:cNvPr id="3" name="عنصر نائب للمحتوى 2"/>
          <p:cNvSpPr>
            <a:spLocks noGrp="1"/>
          </p:cNvSpPr>
          <p:nvPr>
            <p:ph idx="1"/>
          </p:nvPr>
        </p:nvSpPr>
        <p:spPr/>
        <p:txBody>
          <a:bodyPr>
            <a:normAutofit lnSpcReduction="10000"/>
          </a:bodyPr>
          <a:lstStyle/>
          <a:p>
            <a:pPr marL="0" indent="0">
              <a:buNone/>
            </a:pPr>
            <a:r>
              <a:rPr lang="ar-SA" dirty="0"/>
              <a:t>العلاقات العامة هي وظيفة الإدارة التي تسعى إلى ربط سياسات المنظمة مع الصالح العام وتنفيذ البرامج التي تكسب ثقة وتأييد الجمهور.</a:t>
            </a:r>
            <a:endParaRPr lang="en-US" dirty="0"/>
          </a:p>
          <a:p>
            <a:pPr marL="0" indent="0">
              <a:buNone/>
            </a:pPr>
            <a:endParaRPr lang="ar-SA" dirty="0"/>
          </a:p>
          <a:p>
            <a:pPr marL="0" indent="0">
              <a:buNone/>
            </a:pPr>
            <a:r>
              <a:rPr lang="ar-SA" dirty="0"/>
              <a:t>العلاقات العامة هي وظيفة الإدارة المستمرة والمخططة التي تسعى بها المنظمة إلى كسب تفاهم وتعاطف وتأثير الجماهير التي تهمها والحفاظ على استمرار هذا التفاهم وذلك من خلال قياس اتجاهات الرأي العام لضمان توافقه مع سياسات المنظمة وأنشطتها.</a:t>
            </a:r>
            <a:endParaRPr lang="en-US" dirty="0"/>
          </a:p>
          <a:p>
            <a:pPr marL="0" indent="0">
              <a:buNone/>
            </a:pPr>
            <a:endParaRPr lang="en-US" dirty="0"/>
          </a:p>
        </p:txBody>
      </p:sp>
    </p:spTree>
    <p:extLst>
      <p:ext uri="{BB962C8B-B14F-4D97-AF65-F5344CB8AC3E}">
        <p14:creationId xmlns:p14="http://schemas.microsoft.com/office/powerpoint/2010/main" val="401427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lumMod val="75000"/>
                  </a:schemeClr>
                </a:solidFill>
              </a:rPr>
              <a:t>مفاهيم</a:t>
            </a:r>
            <a:r>
              <a:rPr lang="ar-SA" dirty="0"/>
              <a:t> </a:t>
            </a:r>
            <a:r>
              <a:rPr lang="ar-SA" dirty="0">
                <a:solidFill>
                  <a:schemeClr val="accent6">
                    <a:lumMod val="75000"/>
                  </a:schemeClr>
                </a:solidFill>
              </a:rPr>
              <a:t>وتعريفات</a:t>
            </a:r>
            <a:endParaRPr lang="en-US"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marL="0" indent="0">
              <a:buNone/>
            </a:pPr>
            <a:r>
              <a:rPr lang="ar-SA" sz="2800" dirty="0" smtClean="0"/>
              <a:t>مجموع </a:t>
            </a:r>
            <a:r>
              <a:rPr lang="ar-SA" sz="2800" dirty="0"/>
              <a:t>القرارات الهامة والمستقلة عن بعضها التي تتخذها مؤسسة ما، بغرض تحقيق أهداف </a:t>
            </a:r>
            <a:r>
              <a:rPr lang="ar-SA" sz="2800" dirty="0" smtClean="0"/>
              <a:t>معينة</a:t>
            </a:r>
            <a:r>
              <a:rPr lang="ar-SA" sz="2800" dirty="0"/>
              <a:t>، وذلك باستعمال وسائل اتصال وتقنيات متعددة.</a:t>
            </a:r>
            <a:endParaRPr lang="en-US" sz="2800" dirty="0"/>
          </a:p>
          <a:p>
            <a:pPr marL="0" indent="0">
              <a:buNone/>
            </a:pPr>
            <a:endParaRPr lang="ar-SA" sz="2800" dirty="0" smtClean="0"/>
          </a:p>
          <a:p>
            <a:pPr marL="0" indent="0">
              <a:buNone/>
            </a:pPr>
            <a:r>
              <a:rPr lang="ar-SA" sz="2800" b="1" dirty="0" smtClean="0">
                <a:solidFill>
                  <a:srgbClr val="00B0F0"/>
                </a:solidFill>
              </a:rPr>
              <a:t>برنامج </a:t>
            </a:r>
            <a:r>
              <a:rPr lang="ar-SA" sz="2800" b="1" dirty="0">
                <a:solidFill>
                  <a:srgbClr val="00B0F0"/>
                </a:solidFill>
              </a:rPr>
              <a:t>علمي واضح وقابل للتحقيق </a:t>
            </a:r>
            <a:r>
              <a:rPr lang="ar-SA" sz="2800" dirty="0" smtClean="0"/>
              <a:t>و هو أساس </a:t>
            </a:r>
            <a:r>
              <a:rPr lang="ar-SA" sz="2800" dirty="0"/>
              <a:t>نجاح المؤسسة، التي تريد أن تنتهج سياسة اتصال شفافة مع جمهورها الداخلي أو الخارجي، حتى تكون لنفسها أو لمنتوجها وخدماتها صورة طيبة اتجاه الجماهير.</a:t>
            </a:r>
            <a:endParaRPr lang="en-US" sz="2800" dirty="0"/>
          </a:p>
        </p:txBody>
      </p:sp>
    </p:spTree>
    <p:extLst>
      <p:ext uri="{BB962C8B-B14F-4D97-AF65-F5344CB8AC3E}">
        <p14:creationId xmlns:p14="http://schemas.microsoft.com/office/powerpoint/2010/main" val="3807697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lumMod val="75000"/>
                  </a:schemeClr>
                </a:solidFill>
              </a:rPr>
              <a:t>مفاهيم وتعريفات</a:t>
            </a:r>
            <a:endParaRPr lang="en-US" dirty="0">
              <a:solidFill>
                <a:schemeClr val="accent6">
                  <a:lumMod val="75000"/>
                </a:schemeClr>
              </a:solidFill>
            </a:endParaRPr>
          </a:p>
        </p:txBody>
      </p:sp>
      <p:sp>
        <p:nvSpPr>
          <p:cNvPr id="3" name="عنصر نائب للمحتوى 2"/>
          <p:cNvSpPr>
            <a:spLocks noGrp="1"/>
          </p:cNvSpPr>
          <p:nvPr>
            <p:ph idx="1"/>
          </p:nvPr>
        </p:nvSpPr>
        <p:spPr>
          <a:xfrm>
            <a:off x="323528" y="1412776"/>
            <a:ext cx="8229600" cy="4525963"/>
          </a:xfrm>
        </p:spPr>
        <p:txBody>
          <a:bodyPr/>
          <a:lstStyle/>
          <a:p>
            <a:r>
              <a:rPr lang="ar-SA" dirty="0" smtClean="0"/>
              <a:t>العلاقات </a:t>
            </a:r>
            <a:r>
              <a:rPr lang="ar-SA" dirty="0"/>
              <a:t>العامة هي خطة عمل استراتيجية تسعى إلى تحقيق أهداف محددة ضمن إطار زمني محدد، باستخدام الموارد المتاحة بكفاءة وفعالية. وهي عملية اتصال ديناميكية، تحوي </a:t>
            </a:r>
            <a:r>
              <a:rPr lang="ar-SA" b="1" dirty="0">
                <a:solidFill>
                  <a:srgbClr val="00B0F0"/>
                </a:solidFill>
              </a:rPr>
              <a:t>سلسلة من الأفعال وردود </a:t>
            </a:r>
            <a:r>
              <a:rPr lang="ar-SA" b="1" dirty="0" smtClean="0">
                <a:solidFill>
                  <a:srgbClr val="00B0F0"/>
                </a:solidFill>
              </a:rPr>
              <a:t>الأفعال.</a:t>
            </a:r>
            <a:endParaRPr lang="en-US" dirty="0"/>
          </a:p>
          <a:p>
            <a:pPr marL="0" indent="0">
              <a:buNone/>
            </a:pPr>
            <a:endParaRPr lang="en-US" dirty="0"/>
          </a:p>
        </p:txBody>
      </p:sp>
    </p:spTree>
    <p:extLst>
      <p:ext uri="{BB962C8B-B14F-4D97-AF65-F5344CB8AC3E}">
        <p14:creationId xmlns:p14="http://schemas.microsoft.com/office/powerpoint/2010/main" val="3987372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solidFill>
              </a:rPr>
              <a:t>مفاهيم وتعريفات</a:t>
            </a:r>
            <a:endParaRPr lang="en-US" dirty="0">
              <a:solidFill>
                <a:schemeClr val="accent6"/>
              </a:solidFill>
            </a:endParaRPr>
          </a:p>
        </p:txBody>
      </p:sp>
      <p:sp>
        <p:nvSpPr>
          <p:cNvPr id="3" name="عنصر نائب للمحتوى 2"/>
          <p:cNvSpPr>
            <a:spLocks noGrp="1"/>
          </p:cNvSpPr>
          <p:nvPr>
            <p:ph idx="1"/>
          </p:nvPr>
        </p:nvSpPr>
        <p:spPr/>
        <p:txBody>
          <a:bodyPr>
            <a:normAutofit/>
          </a:bodyPr>
          <a:lstStyle/>
          <a:p>
            <a:pPr marL="0" indent="0">
              <a:buNone/>
            </a:pPr>
            <a:r>
              <a:rPr lang="ar-SA" dirty="0"/>
              <a:t>(أنها مجموعة </a:t>
            </a:r>
            <a:r>
              <a:rPr lang="ar-SA" dirty="0" smtClean="0"/>
              <a:t>الاتصالات </a:t>
            </a:r>
            <a:r>
              <a:rPr lang="ar-SA" dirty="0"/>
              <a:t>المتوفرة بين </a:t>
            </a:r>
            <a:r>
              <a:rPr lang="ar-SA" dirty="0" smtClean="0"/>
              <a:t>المؤسسة </a:t>
            </a:r>
            <a:r>
              <a:rPr lang="ar-SA" dirty="0"/>
              <a:t>وبين الجماهير </a:t>
            </a:r>
            <a:r>
              <a:rPr lang="ar-SA" dirty="0" smtClean="0"/>
              <a:t>المتعاملة </a:t>
            </a:r>
            <a:r>
              <a:rPr lang="ar-SA" dirty="0"/>
              <a:t>معها، التي تقوم على أسس علمية من الدراسة والتحليل والتخطيط، بهدف تكوين علاقات طيبة يسودها التفاهم المتبادل والعمل الدؤوب للحفاظ عليها وعلى </a:t>
            </a:r>
            <a:r>
              <a:rPr lang="ar-SA" dirty="0" smtClean="0"/>
              <a:t>استمراريتها.</a:t>
            </a:r>
          </a:p>
          <a:p>
            <a:pPr marL="0" indent="0">
              <a:buNone/>
            </a:pPr>
            <a:r>
              <a:rPr lang="ar-SA" dirty="0"/>
              <a:t/>
            </a:r>
            <a:br>
              <a:rPr lang="ar-SA" dirty="0"/>
            </a:br>
            <a:r>
              <a:rPr lang="ar-SA" dirty="0"/>
              <a:t>وبمعنى آخر…هي فن إنشاء العلاقات الطيبة مع الجمهور لتمكين أية مؤسسة من القيام برسالتها على أكمل وجه، ومن أجل إدخال كل تحسين ممكن يهدف إلى كسب رضا الجمهور.)</a:t>
            </a:r>
            <a:endParaRPr lang="en-US" dirty="0"/>
          </a:p>
          <a:p>
            <a:endParaRPr lang="en-US" dirty="0"/>
          </a:p>
        </p:txBody>
      </p:sp>
    </p:spTree>
    <p:extLst>
      <p:ext uri="{BB962C8B-B14F-4D97-AF65-F5344CB8AC3E}">
        <p14:creationId xmlns:p14="http://schemas.microsoft.com/office/powerpoint/2010/main" val="241260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solidFill>
              </a:rPr>
              <a:t>مفاهيم وتعريفات</a:t>
            </a:r>
            <a:endParaRPr lang="en-US" dirty="0"/>
          </a:p>
        </p:txBody>
      </p:sp>
      <p:sp>
        <p:nvSpPr>
          <p:cNvPr id="3" name="عنصر نائب للمحتوى 2"/>
          <p:cNvSpPr>
            <a:spLocks noGrp="1"/>
          </p:cNvSpPr>
          <p:nvPr>
            <p:ph idx="1"/>
          </p:nvPr>
        </p:nvSpPr>
        <p:spPr/>
        <p:txBody>
          <a:bodyPr>
            <a:normAutofit fontScale="77500" lnSpcReduction="20000"/>
          </a:bodyPr>
          <a:lstStyle/>
          <a:p>
            <a:pPr algn="just">
              <a:lnSpc>
                <a:spcPct val="90000"/>
              </a:lnSpc>
            </a:pPr>
            <a:r>
              <a:rPr lang="ar-SA" sz="2800" dirty="0"/>
              <a:t> </a:t>
            </a:r>
            <a:r>
              <a:rPr lang="ar-SA" sz="2800" dirty="0" smtClean="0"/>
              <a:t>العالم </a:t>
            </a:r>
            <a:r>
              <a:rPr lang="ar-SA" dirty="0" smtClean="0"/>
              <a:t>بيرنز</a:t>
            </a:r>
            <a:r>
              <a:rPr lang="en-US" dirty="0" smtClean="0"/>
              <a:t> </a:t>
            </a:r>
            <a:r>
              <a:rPr lang="ar-SA" dirty="0" smtClean="0"/>
              <a:t> </a:t>
            </a:r>
            <a:r>
              <a:rPr lang="en-US" dirty="0"/>
              <a:t>Edward L. </a:t>
            </a:r>
            <a:r>
              <a:rPr lang="en-US" dirty="0" err="1"/>
              <a:t>Bernays</a:t>
            </a:r>
            <a:r>
              <a:rPr lang="ar-SA" dirty="0"/>
              <a:t> عرض تعريفين هما : </a:t>
            </a:r>
          </a:p>
          <a:p>
            <a:pPr lvl="1" algn="just">
              <a:lnSpc>
                <a:spcPct val="90000"/>
              </a:lnSpc>
              <a:buFontTx/>
              <a:buNone/>
            </a:pPr>
            <a:endParaRPr lang="ar-SA" sz="3200" dirty="0"/>
          </a:p>
          <a:p>
            <a:pPr lvl="2" algn="just">
              <a:lnSpc>
                <a:spcPct val="90000"/>
              </a:lnSpc>
            </a:pPr>
            <a:r>
              <a:rPr lang="ar-SA" sz="3200" dirty="0"/>
              <a:t>محاولة كسب تأييد الرأي العام بالنسبة لنشاط أو قضية أو حركة أو مؤسسة عن طريق الإعلام والاقناع.</a:t>
            </a:r>
          </a:p>
          <a:p>
            <a:pPr lvl="2" algn="just">
              <a:lnSpc>
                <a:spcPct val="90000"/>
              </a:lnSpc>
            </a:pPr>
            <a:endParaRPr lang="ar-SA" sz="3200" dirty="0"/>
          </a:p>
          <a:p>
            <a:pPr lvl="2" algn="just">
              <a:lnSpc>
                <a:spcPct val="90000"/>
              </a:lnSpc>
            </a:pPr>
            <a:r>
              <a:rPr lang="ar-SA" sz="3200" dirty="0"/>
              <a:t>أو أنها إعلام يعطى للجمهور ، وإقناع يوجه إلى الجمهور ليعدل اتجاهاته وسلوكه ومجهوده لخلق تكامل بين اتجاهات وتصرفات المنظمة واتجاهات وتصرفات  جمهورها .</a:t>
            </a:r>
          </a:p>
          <a:p>
            <a:pPr lvl="2" algn="just">
              <a:lnSpc>
                <a:spcPct val="90000"/>
              </a:lnSpc>
            </a:pPr>
            <a:endParaRPr lang="ar-SA" sz="3200" dirty="0"/>
          </a:p>
          <a:p>
            <a:pPr algn="just">
              <a:lnSpc>
                <a:spcPct val="90000"/>
              </a:lnSpc>
              <a:buFontTx/>
              <a:buNone/>
            </a:pPr>
            <a:r>
              <a:rPr lang="ar-SA" dirty="0"/>
              <a:t>		وهذا التعريف يعني أن هناك ثلاث وظائف رئيسية للعلاقات العامة هي : </a:t>
            </a:r>
          </a:p>
          <a:p>
            <a:pPr algn="just">
              <a:lnSpc>
                <a:spcPct val="90000"/>
              </a:lnSpc>
              <a:buFontTx/>
              <a:buNone/>
            </a:pPr>
            <a:r>
              <a:rPr lang="ar-SA" dirty="0"/>
              <a:t>			الإعلام </a:t>
            </a:r>
          </a:p>
          <a:p>
            <a:pPr algn="just">
              <a:lnSpc>
                <a:spcPct val="90000"/>
              </a:lnSpc>
              <a:buFontTx/>
              <a:buNone/>
            </a:pPr>
            <a:r>
              <a:rPr lang="ar-SA" dirty="0"/>
              <a:t>			الإقناع </a:t>
            </a:r>
          </a:p>
          <a:p>
            <a:pPr algn="just">
              <a:lnSpc>
                <a:spcPct val="90000"/>
              </a:lnSpc>
              <a:buFontTx/>
              <a:buNone/>
            </a:pPr>
            <a:r>
              <a:rPr lang="ar-SA" dirty="0"/>
              <a:t>			المواءمة بين الجمهور والمنشأة</a:t>
            </a:r>
          </a:p>
          <a:p>
            <a:pPr marL="0" indent="0">
              <a:buNone/>
            </a:pPr>
            <a:endParaRPr lang="en-US" dirty="0"/>
          </a:p>
        </p:txBody>
      </p:sp>
    </p:spTree>
    <p:extLst>
      <p:ext uri="{BB962C8B-B14F-4D97-AF65-F5344CB8AC3E}">
        <p14:creationId xmlns:p14="http://schemas.microsoft.com/office/powerpoint/2010/main" val="3094077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71400"/>
            <a:ext cx="8229600" cy="1503040"/>
          </a:xfrm>
        </p:spPr>
        <p:txBody>
          <a:bodyPr>
            <a:normAutofit fontScale="90000"/>
          </a:bodyPr>
          <a:lstStyle/>
          <a:p>
            <a:r>
              <a:rPr lang="ar-SA" b="1" dirty="0">
                <a:solidFill>
                  <a:schemeClr val="accent6"/>
                </a:solidFill>
              </a:rPr>
              <a:t/>
            </a:r>
            <a:br>
              <a:rPr lang="ar-SA" b="1" dirty="0">
                <a:solidFill>
                  <a:schemeClr val="accent6"/>
                </a:solidFill>
              </a:rPr>
            </a:br>
            <a:r>
              <a:rPr lang="ar-SA" b="1" dirty="0" smtClean="0">
                <a:solidFill>
                  <a:schemeClr val="accent6"/>
                </a:solidFill>
              </a:rPr>
              <a:t>ومن </a:t>
            </a:r>
            <a:r>
              <a:rPr lang="ar-SA" b="1" dirty="0">
                <a:solidFill>
                  <a:schemeClr val="accent6"/>
                </a:solidFill>
              </a:rPr>
              <a:t>التعاريف المهمة للعلاقات العامة هو تعريف (المعهد </a:t>
            </a:r>
            <a:r>
              <a:rPr lang="ar-SA" b="1" dirty="0" smtClean="0">
                <a:solidFill>
                  <a:schemeClr val="accent6"/>
                </a:solidFill>
              </a:rPr>
              <a:t>البريطاني </a:t>
            </a:r>
            <a:r>
              <a:rPr lang="ar-SA" b="1" dirty="0">
                <a:solidFill>
                  <a:schemeClr val="accent6"/>
                </a:solidFill>
              </a:rPr>
              <a:t>للعلاقات العامة)</a:t>
            </a:r>
            <a:r>
              <a:rPr lang="ar-SA" dirty="0">
                <a:solidFill>
                  <a:schemeClr val="accent6"/>
                </a:solidFill>
              </a:rPr>
              <a:t/>
            </a:r>
            <a:br>
              <a:rPr lang="ar-SA" dirty="0">
                <a:solidFill>
                  <a:schemeClr val="accent6"/>
                </a:solidFill>
              </a:rPr>
            </a:br>
            <a:endParaRPr lang="en-US" dirty="0">
              <a:solidFill>
                <a:schemeClr val="accent6"/>
              </a:solidFill>
            </a:endParaRPr>
          </a:p>
        </p:txBody>
      </p:sp>
      <p:sp>
        <p:nvSpPr>
          <p:cNvPr id="3" name="عنصر نائب للمحتوى 2"/>
          <p:cNvSpPr>
            <a:spLocks noGrp="1"/>
          </p:cNvSpPr>
          <p:nvPr>
            <p:ph idx="1"/>
          </p:nvPr>
        </p:nvSpPr>
        <p:spPr/>
        <p:txBody>
          <a:bodyPr>
            <a:normAutofit fontScale="92500" lnSpcReduction="20000"/>
          </a:bodyPr>
          <a:lstStyle/>
          <a:p>
            <a:r>
              <a:rPr lang="ar-SA" sz="3000" dirty="0"/>
              <a:t>الذى وضع مفهوم العلاقات العامة بأنها (الجهود المُخططة والمستمرة لتأسيس وصيانة السمعة الحسنة والتفاهم المتبادل بين المؤسسة وجمهورها).</a:t>
            </a:r>
          </a:p>
          <a:p>
            <a:endParaRPr lang="ar-SA" sz="3000" b="1" dirty="0" smtClean="0"/>
          </a:p>
          <a:p>
            <a:pPr marL="0" indent="0">
              <a:buNone/>
            </a:pPr>
            <a:r>
              <a:rPr lang="ar-SA" sz="3000" b="1" dirty="0" smtClean="0"/>
              <a:t>ماذا </a:t>
            </a:r>
            <a:r>
              <a:rPr lang="ar-SA" sz="3000" b="1" dirty="0"/>
              <a:t>يعنى هذا التعريف :</a:t>
            </a:r>
            <a:endParaRPr lang="ar-SA" sz="3000" dirty="0"/>
          </a:p>
          <a:p>
            <a:r>
              <a:rPr lang="ar-SA" sz="3000" dirty="0"/>
              <a:t>1-    جهود مخططة </a:t>
            </a:r>
            <a:r>
              <a:rPr lang="ar-SA" sz="3000" dirty="0" smtClean="0"/>
              <a:t>ومستمرة (</a:t>
            </a:r>
            <a:r>
              <a:rPr lang="ar-SA" sz="3000" dirty="0" smtClean="0"/>
              <a:t>ليس عشوائيا).</a:t>
            </a:r>
            <a:endParaRPr lang="ar-SA" sz="3000" dirty="0"/>
          </a:p>
          <a:p>
            <a:r>
              <a:rPr lang="ar-SA" sz="3000" dirty="0"/>
              <a:t>2-    الهدف منها هو (تأسيس وصيانة السمعة الحسنة والتفاهم المتبادل) : </a:t>
            </a:r>
            <a:r>
              <a:rPr lang="ar-SA" sz="3000" dirty="0" err="1"/>
              <a:t>أى</a:t>
            </a:r>
            <a:r>
              <a:rPr lang="ar-SA" sz="3000" dirty="0"/>
              <a:t> أن هدف المؤسسة مفهوم و واضح للآخرين داخل المؤسسة وخارجها </a:t>
            </a:r>
            <a:r>
              <a:rPr lang="ar-SA" sz="3000" dirty="0" smtClean="0"/>
              <a:t>.</a:t>
            </a:r>
          </a:p>
          <a:p>
            <a:r>
              <a:rPr lang="ar-SA" sz="3000" dirty="0" smtClean="0"/>
              <a:t>العلاقات </a:t>
            </a:r>
            <a:r>
              <a:rPr lang="ar-SA" sz="3000" dirty="0"/>
              <a:t>العامة هي فن: لأنها حرفة تتطلب مهارة وقدرة خلاقة .. لباقة .. </a:t>
            </a:r>
            <a:r>
              <a:rPr lang="ar-SA" sz="3000" dirty="0" err="1"/>
              <a:t>تَحدُّث..تنظيم</a:t>
            </a:r>
            <a:r>
              <a:rPr lang="ar-SA" sz="3000" dirty="0"/>
              <a:t> مناسبات </a:t>
            </a:r>
            <a:r>
              <a:rPr lang="ar-SA" sz="3000" dirty="0" err="1"/>
              <a:t>ومعارض..إلخ</a:t>
            </a:r>
            <a:r>
              <a:rPr lang="ar-SA" sz="3000" dirty="0"/>
              <a:t>.</a:t>
            </a:r>
          </a:p>
          <a:p>
            <a:pPr marL="0" indent="0">
              <a:buNone/>
            </a:pPr>
            <a:endParaRPr lang="en-US" dirty="0"/>
          </a:p>
        </p:txBody>
      </p:sp>
    </p:spTree>
    <p:extLst>
      <p:ext uri="{BB962C8B-B14F-4D97-AF65-F5344CB8AC3E}">
        <p14:creationId xmlns:p14="http://schemas.microsoft.com/office/powerpoint/2010/main" val="3783199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ما هو </a:t>
            </a:r>
            <a:r>
              <a:rPr lang="ar-SA" dirty="0"/>
              <a:t>الدور الذي يلعبه الاتصال الاستراتيجي في العلاقات العامة في المؤسسات؟</a:t>
            </a:r>
            <a:endParaRPr lang="en-US" dirty="0"/>
          </a:p>
        </p:txBody>
      </p:sp>
      <p:sp>
        <p:nvSpPr>
          <p:cNvPr id="3" name="عنصر نائب للمحتوى 2"/>
          <p:cNvSpPr>
            <a:spLocks noGrp="1"/>
          </p:cNvSpPr>
          <p:nvPr>
            <p:ph idx="1"/>
          </p:nvPr>
        </p:nvSpPr>
        <p:spPr/>
        <p:txBody>
          <a:bodyPr/>
          <a:lstStyle/>
          <a:p>
            <a:pPr marL="0" indent="0">
              <a:buNone/>
            </a:pPr>
            <a:r>
              <a:rPr lang="ar-SA" dirty="0">
                <a:solidFill>
                  <a:srgbClr val="7030A0"/>
                </a:solidFill>
              </a:rPr>
              <a:t>الاتصالات الاستراتيجية هو مفهوم شامل يمكن أن </a:t>
            </a:r>
            <a:r>
              <a:rPr lang="ar-SA" dirty="0" smtClean="0">
                <a:solidFill>
                  <a:srgbClr val="7030A0"/>
                </a:solidFill>
              </a:rPr>
              <a:t>تشمل </a:t>
            </a:r>
            <a:r>
              <a:rPr lang="ar-SA" dirty="0">
                <a:solidFill>
                  <a:srgbClr val="7030A0"/>
                </a:solidFill>
              </a:rPr>
              <a:t>الاتصال التنظيمي ، </a:t>
            </a:r>
            <a:r>
              <a:rPr lang="ar-SA" dirty="0" smtClean="0">
                <a:solidFill>
                  <a:srgbClr val="7030A0"/>
                </a:solidFill>
              </a:rPr>
              <a:t>اتصال </a:t>
            </a:r>
            <a:r>
              <a:rPr lang="ar-SA" dirty="0">
                <a:solidFill>
                  <a:srgbClr val="7030A0"/>
                </a:solidFill>
              </a:rPr>
              <a:t>المؤسسي ، وحملات التوعية ، وما إلى ذلك </a:t>
            </a:r>
            <a:endParaRPr lang="ar-SA" dirty="0" smtClean="0">
              <a:solidFill>
                <a:srgbClr val="7030A0"/>
              </a:solidFill>
            </a:endParaRPr>
          </a:p>
        </p:txBody>
      </p:sp>
    </p:spTree>
    <p:extLst>
      <p:ext uri="{BB962C8B-B14F-4D97-AF65-F5344CB8AC3E}">
        <p14:creationId xmlns:p14="http://schemas.microsoft.com/office/powerpoint/2010/main" val="1202058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TotalTime>
  <Words>1241</Words>
  <Application>Microsoft Office PowerPoint</Application>
  <PresentationFormat>عرض على الشاشة (3:4)‏</PresentationFormat>
  <Paragraphs>101</Paragraphs>
  <Slides>22</Slides>
  <Notes>1</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سمة Office</vt:lpstr>
      <vt:lpstr>الاتصال الاستراتيجي في العلاقات العامة   تمهيد</vt:lpstr>
      <vt:lpstr>مفاهيم وتعريفات</vt:lpstr>
      <vt:lpstr>مفاهيم وتعريفات</vt:lpstr>
      <vt:lpstr>مفاهيم وتعريفات</vt:lpstr>
      <vt:lpstr>مفاهيم وتعريفات</vt:lpstr>
      <vt:lpstr>مفاهيم وتعريفات</vt:lpstr>
      <vt:lpstr>مفاهيم وتعريفات</vt:lpstr>
      <vt:lpstr> ومن التعاريف المهمة للعلاقات العامة هو تعريف (المعهد البريطاني للعلاقات العامة) </vt:lpstr>
      <vt:lpstr>ما هو الدور الذي يلعبه الاتصال الاستراتيجي في العلاقات العامة في المؤسسات؟</vt:lpstr>
      <vt:lpstr>لماذا يعد وضوح دور العلاقات العامة امرا مهما ؟ </vt:lpstr>
      <vt:lpstr>التطور التاريخي للعلاقات العامة </vt:lpstr>
      <vt:lpstr>التطور التاريخي للعلاقات العامة </vt:lpstr>
      <vt:lpstr>التطور التاريخي للعلاقات العامة </vt:lpstr>
      <vt:lpstr>نشأة وتطور العلاقات العامة  كمهنة وعلم</vt:lpstr>
      <vt:lpstr>العلاقات العامة في العصر الحديث </vt:lpstr>
      <vt:lpstr>رائد العلاقات العامة (ايفي لي) </vt:lpstr>
      <vt:lpstr>عرض تقديمي في PowerPoint</vt:lpstr>
      <vt:lpstr>عرض تقديمي في PowerPoint</vt:lpstr>
      <vt:lpstr>عرض تقديمي في PowerPoint</vt:lpstr>
      <vt:lpstr>عرض تقديمي في PowerPoint</vt:lpstr>
      <vt:lpstr>علاقات العامة .... نظرة تاريخية </vt:lpstr>
      <vt:lpstr>"أرامكو السعودية"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الاتصال الاستراتيجي في العلاقات العامة</dc:title>
  <dc:creator>Sony</dc:creator>
  <cp:lastModifiedBy>Nada Nasser Alahmari</cp:lastModifiedBy>
  <cp:revision>93</cp:revision>
  <dcterms:created xsi:type="dcterms:W3CDTF">2015-09-09T16:21:11Z</dcterms:created>
  <dcterms:modified xsi:type="dcterms:W3CDTF">2015-09-10T06:59:14Z</dcterms:modified>
</cp:coreProperties>
</file>