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sldIdLst>
    <p:sldId id="256" r:id="rId2"/>
    <p:sldId id="260" r:id="rId3"/>
    <p:sldId id="273" r:id="rId4"/>
    <p:sldId id="257" r:id="rId5"/>
    <p:sldId id="258" r:id="rId6"/>
    <p:sldId id="259" r:id="rId7"/>
    <p:sldId id="262" r:id="rId8"/>
    <p:sldId id="264" r:id="rId9"/>
    <p:sldId id="267"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27B53D-7C09-4301-84D1-E0387ADD0832}" v="1" dt="2019-01-12T17:59:02.6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1" d="100"/>
          <a:sy n="61" d="100"/>
        </p:scale>
        <p:origin x="-102"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odi aljodi" userId="226b4f66daac348d" providerId="LiveId" clId="{BD27B53D-7C09-4301-84D1-E0387ADD0832}"/>
    <pc:docChg chg="custSel addSld delSld modSld">
      <pc:chgData name="joodi aljodi" userId="226b4f66daac348d" providerId="LiveId" clId="{BD27B53D-7C09-4301-84D1-E0387ADD0832}" dt="2019-01-12T18:23:14.775" v="39" actId="20577"/>
      <pc:docMkLst>
        <pc:docMk/>
      </pc:docMkLst>
      <pc:sldChg chg="modSp">
        <pc:chgData name="joodi aljodi" userId="226b4f66daac348d" providerId="LiveId" clId="{BD27B53D-7C09-4301-84D1-E0387ADD0832}" dt="2019-01-12T18:12:16.191" v="23" actId="1036"/>
        <pc:sldMkLst>
          <pc:docMk/>
          <pc:sldMk cId="2027380058" sldId="257"/>
        </pc:sldMkLst>
        <pc:spChg chg="mod">
          <ac:chgData name="joodi aljodi" userId="226b4f66daac348d" providerId="LiveId" clId="{BD27B53D-7C09-4301-84D1-E0387ADD0832}" dt="2019-01-12T18:12:16.191" v="23" actId="1036"/>
          <ac:spMkLst>
            <pc:docMk/>
            <pc:sldMk cId="2027380058" sldId="257"/>
            <ac:spMk id="3" creationId="{6F232A39-1C75-4CFC-A9D6-A4CF004F4306}"/>
          </ac:spMkLst>
        </pc:spChg>
      </pc:sldChg>
      <pc:sldChg chg="del">
        <pc:chgData name="joodi aljodi" userId="226b4f66daac348d" providerId="LiveId" clId="{BD27B53D-7C09-4301-84D1-E0387ADD0832}" dt="2019-01-12T18:18:40.465" v="24" actId="2696"/>
        <pc:sldMkLst>
          <pc:docMk/>
          <pc:sldMk cId="420862964" sldId="263"/>
        </pc:sldMkLst>
      </pc:sldChg>
      <pc:sldChg chg="modSp">
        <pc:chgData name="joodi aljodi" userId="226b4f66daac348d" providerId="LiveId" clId="{BD27B53D-7C09-4301-84D1-E0387ADD0832}" dt="2019-01-12T18:23:14.775" v="39" actId="20577"/>
        <pc:sldMkLst>
          <pc:docMk/>
          <pc:sldMk cId="669540807" sldId="267"/>
        </pc:sldMkLst>
        <pc:spChg chg="mod">
          <ac:chgData name="joodi aljodi" userId="226b4f66daac348d" providerId="LiveId" clId="{BD27B53D-7C09-4301-84D1-E0387ADD0832}" dt="2019-01-12T18:23:14.775" v="39" actId="20577"/>
          <ac:spMkLst>
            <pc:docMk/>
            <pc:sldMk cId="669540807" sldId="267"/>
            <ac:spMk id="3" creationId="{A9B02F7E-657D-4586-BB38-30262A9287C6}"/>
          </ac:spMkLst>
        </pc:spChg>
      </pc:sldChg>
      <pc:sldChg chg="add del">
        <pc:chgData name="joodi aljodi" userId="226b4f66daac348d" providerId="LiveId" clId="{BD27B53D-7C09-4301-84D1-E0387ADD0832}" dt="2019-01-12T17:59:10.817" v="1" actId="2696"/>
        <pc:sldMkLst>
          <pc:docMk/>
          <pc:sldMk cId="1567580800" sldId="276"/>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r">
              <a:defRPr sz="66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1/13/2019</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4FAB73BC-B049-4115-A692-8D63A059BFB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3453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80946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r">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901078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lvl1pPr>
              <a:defRPr sz="1200"/>
            </a:lvl1pPr>
          </a:lstStyle>
          <a:p>
            <a:fld id="{82FF5DD9-2C52-442D-92E2-8072C0C3D7CD}" type="datetimeFigureOut">
              <a:rPr lang="en-US" smtClean="0"/>
              <a:t>1/13/2019</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19288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C44961B7-6B89-48AB-966F-622E2788EECC}"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9455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9012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1129166" y="2974448"/>
            <a:ext cx="4645152" cy="249387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6094337" y="2971669"/>
            <a:ext cx="4645152" cy="248719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59895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7033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3111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r">
              <a:defRPr sz="24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1CF131DD-A141-4471-BCF9-C6073EDD7E20}" type="datetimeFigureOut">
              <a:rPr lang="en-US" smtClean="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22397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1125300" y="5469856"/>
            <a:ext cx="5849605" cy="320123"/>
          </a:xfrm>
        </p:spPr>
        <p:txBody>
          <a:bodyPr/>
          <a:lstStyle>
            <a:lvl1pPr algn="r">
              <a:defRPr/>
            </a:lvl1pPr>
          </a:lstStyle>
          <a:p>
            <a:fld id="{AB334A90-EB03-42F3-8859-2C2B2724C058}" type="datetimeFigureOut">
              <a:rPr lang="en-US" smtClean="0"/>
              <a:t>1/13/2019</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4FAB73BC-B049-4115-A692-8D63A059BFB8}" type="slidenum">
              <a:rPr lang="en-US" smtClean="0"/>
              <a:pPr/>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47734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BC48EC7-AF6A-48D3-8284-14BACBEBDD84}" type="datetimeFigureOut">
              <a:rPr lang="en-US" smtClean="0"/>
              <a:t>1/13/2019</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835842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r" defTabSz="914400" rtl="1"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1421FAF-4720-4D58-9FEF-AA6D8922681C}"/>
              </a:ext>
            </a:extLst>
          </p:cNvPr>
          <p:cNvSpPr>
            <a:spLocks noGrp="1"/>
          </p:cNvSpPr>
          <p:nvPr>
            <p:ph type="ctrTitle"/>
          </p:nvPr>
        </p:nvSpPr>
        <p:spPr>
          <a:xfrm>
            <a:off x="1128403" y="945913"/>
            <a:ext cx="9552849" cy="2618554"/>
          </a:xfrm>
        </p:spPr>
        <p:txBody>
          <a:bodyPr/>
          <a:lstStyle/>
          <a:p>
            <a:r>
              <a:rPr lang="ar-SA" b="1" dirty="0">
                <a:solidFill>
                  <a:srgbClr val="C00000"/>
                </a:solidFill>
              </a:rPr>
              <a:t>الفروق الفردية</a:t>
            </a:r>
            <a:endParaRPr lang="en-US" b="1" dirty="0">
              <a:solidFill>
                <a:srgbClr val="C00000"/>
              </a:solidFill>
            </a:endParaRPr>
          </a:p>
        </p:txBody>
      </p:sp>
      <p:pic>
        <p:nvPicPr>
          <p:cNvPr id="9" name="صورة 8">
            <a:extLst>
              <a:ext uri="{FF2B5EF4-FFF2-40B4-BE49-F238E27FC236}">
                <a16:creationId xmlns:a16="http://schemas.microsoft.com/office/drawing/2014/main" xmlns="" id="{1ADF0CA0-F0E7-44BA-8EFF-11D85C3AC076}"/>
              </a:ext>
            </a:extLst>
          </p:cNvPr>
          <p:cNvPicPr>
            <a:picLocks noChangeAspect="1"/>
          </p:cNvPicPr>
          <p:nvPr/>
        </p:nvPicPr>
        <p:blipFill>
          <a:blip r:embed="rId2"/>
          <a:stretch>
            <a:fillRect/>
          </a:stretch>
        </p:blipFill>
        <p:spPr>
          <a:xfrm>
            <a:off x="378239" y="1272209"/>
            <a:ext cx="5207000" cy="4780721"/>
          </a:xfrm>
          <a:prstGeom prst="rect">
            <a:avLst/>
          </a:prstGeom>
          <a:ln>
            <a:noFill/>
          </a:ln>
          <a:effectLst>
            <a:softEdge rad="112500"/>
          </a:effectLst>
        </p:spPr>
      </p:pic>
    </p:spTree>
    <p:extLst>
      <p:ext uri="{BB962C8B-B14F-4D97-AF65-F5344CB8AC3E}">
        <p14:creationId xmlns:p14="http://schemas.microsoft.com/office/powerpoint/2010/main" val="2146945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E11F927D-68E5-4853-9C85-54BCBD63711A}"/>
              </a:ext>
            </a:extLst>
          </p:cNvPr>
          <p:cNvSpPr>
            <a:spLocks noGrp="1"/>
          </p:cNvSpPr>
          <p:nvPr>
            <p:ph idx="1"/>
          </p:nvPr>
        </p:nvSpPr>
        <p:spPr>
          <a:xfrm>
            <a:off x="1130270" y="1055077"/>
            <a:ext cx="9603275" cy="4411268"/>
          </a:xfrm>
        </p:spPr>
        <p:txBody>
          <a:bodyPr/>
          <a:lstStyle/>
          <a:p>
            <a:pPr>
              <a:buFont typeface="Wingdings" panose="05000000000000000000" pitchFamily="2" charset="2"/>
              <a:buChar char="q"/>
            </a:pPr>
            <a:r>
              <a:rPr lang="ar-SA" sz="2800" b="1" dirty="0">
                <a:solidFill>
                  <a:srgbClr val="0070C0"/>
                </a:solidFill>
              </a:rPr>
              <a:t> هل يؤثر المستوى الاجتماعي والثقافي للأسرة على ذكاء الأبناء!!!!</a:t>
            </a:r>
          </a:p>
          <a:p>
            <a:pPr>
              <a:buFont typeface="Wingdings" panose="05000000000000000000" pitchFamily="2" charset="2"/>
              <a:buChar char="q"/>
            </a:pPr>
            <a:r>
              <a:rPr lang="ar-SA" dirty="0"/>
              <a:t> هل هناك علاقة </a:t>
            </a:r>
            <a:r>
              <a:rPr lang="ar-SA" dirty="0">
                <a:solidFill>
                  <a:srgbClr val="FF0000"/>
                </a:solidFill>
              </a:rPr>
              <a:t>بين مهنة الوالدين </a:t>
            </a:r>
            <a:r>
              <a:rPr lang="ar-SA" dirty="0"/>
              <a:t>والذكاء والتحصيل الدراسي للأبناء؟</a:t>
            </a:r>
          </a:p>
          <a:p>
            <a:pPr>
              <a:buFont typeface="Wingdings" panose="05000000000000000000" pitchFamily="2" charset="2"/>
              <a:buChar char="q"/>
            </a:pPr>
            <a:r>
              <a:rPr lang="ar-SA" dirty="0"/>
              <a:t> هل هناك علاقة </a:t>
            </a:r>
            <a:r>
              <a:rPr lang="ar-SA" dirty="0">
                <a:solidFill>
                  <a:srgbClr val="FF0000"/>
                </a:solidFill>
              </a:rPr>
              <a:t>بين المستوى التعليمي للوالدين </a:t>
            </a:r>
            <a:r>
              <a:rPr lang="ar-SA" dirty="0"/>
              <a:t>والذكاء والتحصيل الدراسي للأبناء؟</a:t>
            </a:r>
          </a:p>
          <a:p>
            <a:pPr>
              <a:buFont typeface="Wingdings" panose="05000000000000000000" pitchFamily="2" charset="2"/>
              <a:buChar char="q"/>
            </a:pPr>
            <a:r>
              <a:rPr lang="ar-SA" dirty="0"/>
              <a:t> هل يؤثر </a:t>
            </a:r>
            <a:r>
              <a:rPr lang="ar-SA" dirty="0">
                <a:solidFill>
                  <a:srgbClr val="FF0000"/>
                </a:solidFill>
              </a:rPr>
              <a:t>حجم الاسرة </a:t>
            </a:r>
            <a:r>
              <a:rPr lang="ar-SA" dirty="0"/>
              <a:t>على الذكاء والتحصيل الدراسي للأبناء؟</a:t>
            </a:r>
          </a:p>
          <a:p>
            <a:pPr>
              <a:buFont typeface="Wingdings" panose="05000000000000000000" pitchFamily="2" charset="2"/>
              <a:buChar char="q"/>
            </a:pPr>
            <a:r>
              <a:rPr lang="ar-SA" dirty="0"/>
              <a:t> هل هناك علاقة بين </a:t>
            </a:r>
            <a:r>
              <a:rPr lang="ar-SA" dirty="0">
                <a:solidFill>
                  <a:srgbClr val="FF0000"/>
                </a:solidFill>
              </a:rPr>
              <a:t>الظروف السكنية للأسرة </a:t>
            </a:r>
            <a:r>
              <a:rPr lang="ar-SA" dirty="0"/>
              <a:t>والذكاء والتحصيل الدراسي؟</a:t>
            </a:r>
            <a:endParaRPr lang="en-US" dirty="0"/>
          </a:p>
        </p:txBody>
      </p:sp>
      <p:pic>
        <p:nvPicPr>
          <p:cNvPr id="5" name="صورة 4">
            <a:extLst>
              <a:ext uri="{FF2B5EF4-FFF2-40B4-BE49-F238E27FC236}">
                <a16:creationId xmlns:a16="http://schemas.microsoft.com/office/drawing/2014/main" xmlns="" id="{17DD94CA-5CC6-46A6-8EAE-9DC82693F839}"/>
              </a:ext>
            </a:extLst>
          </p:cNvPr>
          <p:cNvPicPr>
            <a:picLocks noChangeAspect="1"/>
          </p:cNvPicPr>
          <p:nvPr/>
        </p:nvPicPr>
        <p:blipFill>
          <a:blip r:embed="rId2"/>
          <a:stretch>
            <a:fillRect/>
          </a:stretch>
        </p:blipFill>
        <p:spPr>
          <a:xfrm>
            <a:off x="441667" y="2799471"/>
            <a:ext cx="3129212" cy="3003452"/>
          </a:xfrm>
          <a:prstGeom prst="rect">
            <a:avLst/>
          </a:prstGeom>
        </p:spPr>
      </p:pic>
    </p:spTree>
    <p:extLst>
      <p:ext uri="{BB962C8B-B14F-4D97-AF65-F5344CB8AC3E}">
        <p14:creationId xmlns:p14="http://schemas.microsoft.com/office/powerpoint/2010/main" val="1916877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8EE5928-67AA-41D5-A0BE-63168B8AA07E}"/>
              </a:ext>
            </a:extLst>
          </p:cNvPr>
          <p:cNvSpPr>
            <a:spLocks noGrp="1"/>
          </p:cNvSpPr>
          <p:nvPr>
            <p:ph type="title"/>
          </p:nvPr>
        </p:nvSpPr>
        <p:spPr/>
        <p:txBody>
          <a:bodyPr>
            <a:normAutofit/>
          </a:bodyPr>
          <a:lstStyle/>
          <a:p>
            <a:r>
              <a:rPr lang="ar-SA" sz="4000" b="1" dirty="0">
                <a:solidFill>
                  <a:srgbClr val="C00000"/>
                </a:solidFill>
              </a:rPr>
              <a:t>مقدمة </a:t>
            </a:r>
            <a:endParaRPr lang="en-US" sz="4000" b="1" dirty="0">
              <a:solidFill>
                <a:srgbClr val="C00000"/>
              </a:solidFill>
            </a:endParaRPr>
          </a:p>
        </p:txBody>
      </p:sp>
      <p:sp>
        <p:nvSpPr>
          <p:cNvPr id="3" name="عنصر نائب للمحتوى 2">
            <a:extLst>
              <a:ext uri="{FF2B5EF4-FFF2-40B4-BE49-F238E27FC236}">
                <a16:creationId xmlns:a16="http://schemas.microsoft.com/office/drawing/2014/main" xmlns="" id="{D7AE0236-31AF-4C71-BAB2-0AF2654926D5}"/>
              </a:ext>
            </a:extLst>
          </p:cNvPr>
          <p:cNvSpPr>
            <a:spLocks noGrp="1"/>
          </p:cNvSpPr>
          <p:nvPr>
            <p:ph idx="1"/>
          </p:nvPr>
        </p:nvSpPr>
        <p:spPr>
          <a:xfrm>
            <a:off x="1130270" y="1802296"/>
            <a:ext cx="9603275" cy="4214191"/>
          </a:xfrm>
        </p:spPr>
        <p:txBody>
          <a:bodyPr>
            <a:noAutofit/>
          </a:bodyPr>
          <a:lstStyle/>
          <a:p>
            <a:r>
              <a:rPr lang="ar-SA" sz="2400" dirty="0"/>
              <a:t>إن ظاهرة الفروق الفردية تعطي للحياة معنى وتحدد وظائف أفرادها. </a:t>
            </a:r>
          </a:p>
          <a:p>
            <a:r>
              <a:rPr lang="ar-SA" sz="2400" dirty="0"/>
              <a:t>اهتم العلماء بدراسة الفروق الفردية في مجالات عدة لعمل مقاييس شتى وكثيرة لخصائص الانسان ومن أبرز العلماء والفلاسفة :</a:t>
            </a:r>
          </a:p>
          <a:p>
            <a:r>
              <a:rPr lang="ar-SA" sz="2400" dirty="0">
                <a:solidFill>
                  <a:srgbClr val="0070C0"/>
                </a:solidFill>
              </a:rPr>
              <a:t> أفلاطون: </a:t>
            </a:r>
            <a:r>
              <a:rPr lang="ar-SA" sz="2400" dirty="0">
                <a:solidFill>
                  <a:schemeClr val="accent1">
                    <a:lumMod val="75000"/>
                  </a:schemeClr>
                </a:solidFill>
              </a:rPr>
              <a:t>قسم الناس إلى ثلاث طبقات " المفكرين – العمال – الجنود ".</a:t>
            </a:r>
          </a:p>
          <a:p>
            <a:r>
              <a:rPr lang="ar-SA" sz="2400" dirty="0">
                <a:solidFill>
                  <a:srgbClr val="0070C0"/>
                </a:solidFill>
              </a:rPr>
              <a:t> أرسطو: </a:t>
            </a:r>
            <a:r>
              <a:rPr lang="ar-SA" sz="2400" dirty="0">
                <a:solidFill>
                  <a:schemeClr val="accent1">
                    <a:lumMod val="75000"/>
                  </a:schemeClr>
                </a:solidFill>
              </a:rPr>
              <a:t>اهتم بالفروق الفردية بين الافراد والجماعات والاجناس ، أيضا اهتم بالفروق بين الجنسين في السمات العقلية والجسمية، يؤمن بأن لكل فرد من الناس مجالا معينا كالفنون ، الطب، العلوم ، الهندسة ..</a:t>
            </a:r>
          </a:p>
          <a:p>
            <a:r>
              <a:rPr lang="ar-SA" sz="2400" dirty="0">
                <a:solidFill>
                  <a:srgbClr val="0070C0"/>
                </a:solidFill>
              </a:rPr>
              <a:t>الفارابي: </a:t>
            </a:r>
            <a:r>
              <a:rPr lang="ar-SA" sz="2400" dirty="0">
                <a:solidFill>
                  <a:schemeClr val="accent1">
                    <a:lumMod val="75000"/>
                  </a:schemeClr>
                </a:solidFill>
              </a:rPr>
              <a:t>يرى أن الانسان يختلف عن أخيه الانسان بمقدار حظه من "القوه الناطقة " .</a:t>
            </a:r>
          </a:p>
          <a:p>
            <a:endParaRPr lang="ar-SA" sz="2400" dirty="0">
              <a:solidFill>
                <a:srgbClr val="0070C0"/>
              </a:solidFill>
            </a:endParaRPr>
          </a:p>
        </p:txBody>
      </p:sp>
    </p:spTree>
    <p:extLst>
      <p:ext uri="{BB962C8B-B14F-4D97-AF65-F5344CB8AC3E}">
        <p14:creationId xmlns:p14="http://schemas.microsoft.com/office/powerpoint/2010/main" val="411594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E60BF1F7-B73F-49CF-A432-E06677579D4B}"/>
              </a:ext>
            </a:extLst>
          </p:cNvPr>
          <p:cNvSpPr>
            <a:spLocks noGrp="1"/>
          </p:cNvSpPr>
          <p:nvPr>
            <p:ph idx="1"/>
          </p:nvPr>
        </p:nvSpPr>
        <p:spPr>
          <a:xfrm>
            <a:off x="1130270" y="1153551"/>
            <a:ext cx="9603275" cy="4312794"/>
          </a:xfrm>
        </p:spPr>
        <p:txBody>
          <a:bodyPr/>
          <a:lstStyle/>
          <a:p>
            <a:r>
              <a:rPr lang="ar-SA" sz="2400" dirty="0"/>
              <a:t> </a:t>
            </a:r>
            <a:r>
              <a:rPr lang="ar-SA" sz="2400" dirty="0">
                <a:solidFill>
                  <a:srgbClr val="0070C0"/>
                </a:solidFill>
              </a:rPr>
              <a:t>الغزالي : </a:t>
            </a:r>
            <a:r>
              <a:rPr lang="ar-SA" sz="2400" dirty="0">
                <a:solidFill>
                  <a:srgbClr val="002060"/>
                </a:solidFill>
              </a:rPr>
              <a:t>وجود الفروق الفردية بين الناس وعلاقتهم بالقرب من الله والبعد عنه".</a:t>
            </a:r>
          </a:p>
          <a:p>
            <a:r>
              <a:rPr lang="ar-SA" sz="2400" dirty="0">
                <a:solidFill>
                  <a:srgbClr val="0070C0"/>
                </a:solidFill>
              </a:rPr>
              <a:t> ابن خلدون : </a:t>
            </a:r>
            <a:r>
              <a:rPr lang="ar-SA" sz="2400" dirty="0">
                <a:solidFill>
                  <a:srgbClr val="002060"/>
                </a:solidFill>
              </a:rPr>
              <a:t>يؤمن باختلاف الفروق الفردية بين الفرد وعلاقتها بالبيئة الجغرافية التي يعيش فيها.</a:t>
            </a:r>
          </a:p>
          <a:p>
            <a:r>
              <a:rPr lang="ar-SA" sz="2400" dirty="0">
                <a:solidFill>
                  <a:srgbClr val="0070C0"/>
                </a:solidFill>
              </a:rPr>
              <a:t>فرانسيس </a:t>
            </a:r>
            <a:r>
              <a:rPr lang="ar-SA" sz="2400" dirty="0" err="1">
                <a:solidFill>
                  <a:srgbClr val="0070C0"/>
                </a:solidFill>
              </a:rPr>
              <a:t>جالتون</a:t>
            </a:r>
            <a:r>
              <a:rPr lang="ar-SA" sz="2400" dirty="0">
                <a:solidFill>
                  <a:srgbClr val="0070C0"/>
                </a:solidFill>
              </a:rPr>
              <a:t>: </a:t>
            </a:r>
            <a:r>
              <a:rPr lang="ar-SA" sz="2400" dirty="0">
                <a:solidFill>
                  <a:srgbClr val="002060"/>
                </a:solidFill>
              </a:rPr>
              <a:t>الذي تبع اهتمامه بالفروق الفردية من نظرية دارون عن الفروق بين الأنواع.</a:t>
            </a:r>
          </a:p>
          <a:p>
            <a:r>
              <a:rPr lang="ar-SA" sz="2400" dirty="0">
                <a:solidFill>
                  <a:srgbClr val="0070C0"/>
                </a:solidFill>
              </a:rPr>
              <a:t> فونت : </a:t>
            </a:r>
            <a:r>
              <a:rPr lang="ar-SA" sz="2400" dirty="0">
                <a:solidFill>
                  <a:srgbClr val="002060"/>
                </a:solidFill>
              </a:rPr>
              <a:t>عالم نفس ألماني انشأ أول معمل تجريبي لدراسة الفروق الفردية في شمال ألمانيا.</a:t>
            </a:r>
          </a:p>
          <a:p>
            <a:r>
              <a:rPr lang="ar-SA" sz="2400" dirty="0">
                <a:solidFill>
                  <a:srgbClr val="0070C0"/>
                </a:solidFill>
              </a:rPr>
              <a:t>كاتل: </a:t>
            </a:r>
            <a:r>
              <a:rPr lang="ar-SA" sz="2400" dirty="0">
                <a:solidFill>
                  <a:srgbClr val="002060"/>
                </a:solidFill>
              </a:rPr>
              <a:t>الأمريكي الذي عمل فترة طويلة مساعدا </a:t>
            </a:r>
            <a:r>
              <a:rPr lang="ar-SA" sz="2400" dirty="0" err="1">
                <a:solidFill>
                  <a:srgbClr val="002060"/>
                </a:solidFill>
              </a:rPr>
              <a:t>لفونت</a:t>
            </a:r>
            <a:r>
              <a:rPr lang="ar-SA" sz="2400" dirty="0">
                <a:solidFill>
                  <a:srgbClr val="002060"/>
                </a:solidFill>
              </a:rPr>
              <a:t> بمعمله والذي تركزت أبحاثه على دراسة الفروق الفردية بالفترة الزمنية الفاصلة بين حدوث المثير وبين صدور الاستجابة.</a:t>
            </a:r>
          </a:p>
          <a:p>
            <a:endParaRPr lang="en-US" dirty="0">
              <a:solidFill>
                <a:srgbClr val="002060"/>
              </a:solidFill>
            </a:endParaRPr>
          </a:p>
        </p:txBody>
      </p:sp>
    </p:spTree>
    <p:extLst>
      <p:ext uri="{BB962C8B-B14F-4D97-AF65-F5344CB8AC3E}">
        <p14:creationId xmlns:p14="http://schemas.microsoft.com/office/powerpoint/2010/main" val="414209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94F6021-5E23-4FE7-9416-3042B8A3C7AD}"/>
              </a:ext>
            </a:extLst>
          </p:cNvPr>
          <p:cNvSpPr>
            <a:spLocks noGrp="1"/>
          </p:cNvSpPr>
          <p:nvPr>
            <p:ph type="title"/>
          </p:nvPr>
        </p:nvSpPr>
        <p:spPr/>
        <p:txBody>
          <a:bodyPr>
            <a:normAutofit/>
          </a:bodyPr>
          <a:lstStyle/>
          <a:p>
            <a:r>
              <a:rPr lang="ar-SA" sz="4000" b="1" dirty="0">
                <a:solidFill>
                  <a:srgbClr val="C00000"/>
                </a:solidFill>
              </a:rPr>
              <a:t>عمومية الفروق الفردية</a:t>
            </a:r>
            <a:endParaRPr lang="en-US" sz="4000" b="1" dirty="0">
              <a:solidFill>
                <a:srgbClr val="C00000"/>
              </a:solidFill>
            </a:endParaRPr>
          </a:p>
        </p:txBody>
      </p:sp>
      <p:sp>
        <p:nvSpPr>
          <p:cNvPr id="3" name="عنصر نائب للمحتوى 2">
            <a:extLst>
              <a:ext uri="{FF2B5EF4-FFF2-40B4-BE49-F238E27FC236}">
                <a16:creationId xmlns:a16="http://schemas.microsoft.com/office/drawing/2014/main" xmlns="" id="{6F232A39-1C75-4CFC-A9D6-A4CF004F4306}"/>
              </a:ext>
            </a:extLst>
          </p:cNvPr>
          <p:cNvSpPr>
            <a:spLocks noGrp="1"/>
          </p:cNvSpPr>
          <p:nvPr>
            <p:ph idx="1"/>
          </p:nvPr>
        </p:nvSpPr>
        <p:spPr>
          <a:xfrm>
            <a:off x="1130270" y="2181294"/>
            <a:ext cx="9603275" cy="3457506"/>
          </a:xfrm>
        </p:spPr>
        <p:txBody>
          <a:bodyPr>
            <a:normAutofit fontScale="92500" lnSpcReduction="10000"/>
          </a:bodyPr>
          <a:lstStyle/>
          <a:p>
            <a:r>
              <a:rPr lang="ar-SA" sz="2400" dirty="0"/>
              <a:t>هل تقتصر دراسة الفروق الفردية على الجنس البشري..؟؟</a:t>
            </a:r>
          </a:p>
          <a:p>
            <a:r>
              <a:rPr lang="ar-SA" sz="2400" dirty="0"/>
              <a:t>الفروق الفردية في الشخصية وتخصصات علم النفس..؟؟</a:t>
            </a:r>
          </a:p>
          <a:p>
            <a:r>
              <a:rPr lang="ar-SA" sz="2400" dirty="0"/>
              <a:t> ماهي الشخصية ؟؟</a:t>
            </a:r>
          </a:p>
          <a:p>
            <a:r>
              <a:rPr lang="ar-SA" sz="2400" dirty="0">
                <a:solidFill>
                  <a:srgbClr val="002060"/>
                </a:solidFill>
              </a:rPr>
              <a:t>البحث الاحصائي يؤمن بأن الفروق ترتبط  ببعضها بمجموعه من القواسم المشتركة وتكون سمات أو أبعاد رئيسية:</a:t>
            </a:r>
          </a:p>
          <a:p>
            <a:r>
              <a:rPr lang="ar-SA" sz="2400" dirty="0"/>
              <a:t>أ- الصفات الجسمية.</a:t>
            </a:r>
          </a:p>
          <a:p>
            <a:r>
              <a:rPr lang="ar-SA" sz="2400" dirty="0"/>
              <a:t>ب- الصفات النفسية " تنظيم عقلي – تنظيم انفعالي"</a:t>
            </a:r>
            <a:endParaRPr lang="en-US" sz="2400" dirty="0"/>
          </a:p>
        </p:txBody>
      </p:sp>
    </p:spTree>
    <p:extLst>
      <p:ext uri="{BB962C8B-B14F-4D97-AF65-F5344CB8AC3E}">
        <p14:creationId xmlns:p14="http://schemas.microsoft.com/office/powerpoint/2010/main" val="202738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A9920C6D-2A10-4019-8923-3FB4555A0BAA}"/>
              </a:ext>
            </a:extLst>
          </p:cNvPr>
          <p:cNvSpPr>
            <a:spLocks noGrp="1"/>
          </p:cNvSpPr>
          <p:nvPr>
            <p:ph idx="1"/>
          </p:nvPr>
        </p:nvSpPr>
        <p:spPr>
          <a:xfrm>
            <a:off x="1130270" y="1060174"/>
            <a:ext cx="9603275" cy="4406171"/>
          </a:xfrm>
        </p:spPr>
        <p:txBody>
          <a:bodyPr>
            <a:normAutofit lnSpcReduction="10000"/>
          </a:bodyPr>
          <a:lstStyle/>
          <a:p>
            <a:r>
              <a:rPr lang="ar-SA" sz="2800" b="1" dirty="0">
                <a:solidFill>
                  <a:srgbClr val="002060"/>
                </a:solidFill>
              </a:rPr>
              <a:t>قسم </a:t>
            </a:r>
            <a:r>
              <a:rPr lang="ar-SA" sz="2800" b="1" dirty="0" err="1">
                <a:solidFill>
                  <a:srgbClr val="002060"/>
                </a:solidFill>
              </a:rPr>
              <a:t>كرونباك</a:t>
            </a:r>
            <a:r>
              <a:rPr lang="ar-SA" sz="2800" b="1" dirty="0">
                <a:solidFill>
                  <a:srgbClr val="002060"/>
                </a:solidFill>
              </a:rPr>
              <a:t> التنظيم العقلي والانفعالي للشخصية إلى نوعين من الأداء:</a:t>
            </a:r>
          </a:p>
          <a:p>
            <a:r>
              <a:rPr lang="ar-SA" sz="2800" dirty="0"/>
              <a:t>أ- أداء أقصى .</a:t>
            </a:r>
          </a:p>
          <a:p>
            <a:r>
              <a:rPr lang="ar-SA" sz="2800" dirty="0"/>
              <a:t>ب- أدى مميز.</a:t>
            </a:r>
          </a:p>
          <a:p>
            <a:r>
              <a:rPr lang="ar-SA" sz="2800" b="1" dirty="0">
                <a:solidFill>
                  <a:srgbClr val="C00000"/>
                </a:solidFill>
              </a:rPr>
              <a:t>أنواع الفروق الفردية:</a:t>
            </a:r>
          </a:p>
          <a:p>
            <a:r>
              <a:rPr lang="ar-SA" sz="2800" dirty="0">
                <a:solidFill>
                  <a:schemeClr val="bg2">
                    <a:lumMod val="10000"/>
                  </a:schemeClr>
                </a:solidFill>
              </a:rPr>
              <a:t>أ- فروق النوع : يوجد في الصفات المختلفة .</a:t>
            </a:r>
          </a:p>
          <a:p>
            <a:r>
              <a:rPr lang="ar-SA" sz="2800" dirty="0">
                <a:solidFill>
                  <a:schemeClr val="bg2">
                    <a:lumMod val="10000"/>
                  </a:schemeClr>
                </a:solidFill>
              </a:rPr>
              <a:t>ب- فروق الدرجة : يوجد بالصفات المتشابهة.</a:t>
            </a:r>
          </a:p>
          <a:p>
            <a:r>
              <a:rPr lang="ar-SA" sz="2800" b="1" dirty="0">
                <a:solidFill>
                  <a:schemeClr val="accent3">
                    <a:lumMod val="75000"/>
                  </a:schemeClr>
                </a:solidFill>
              </a:rPr>
              <a:t>الفروق بين الافراد في أي صفة، برأيك من أي نوع من النوعين السابقين؟</a:t>
            </a:r>
          </a:p>
          <a:p>
            <a:endParaRPr lang="en-US" sz="2800" b="1" dirty="0">
              <a:solidFill>
                <a:srgbClr val="C00000"/>
              </a:solidFill>
            </a:endParaRPr>
          </a:p>
        </p:txBody>
      </p:sp>
    </p:spTree>
    <p:extLst>
      <p:ext uri="{BB962C8B-B14F-4D97-AF65-F5344CB8AC3E}">
        <p14:creationId xmlns:p14="http://schemas.microsoft.com/office/powerpoint/2010/main" val="1427571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7185943-7082-43DE-9EF8-E008DE2325C2}"/>
              </a:ext>
            </a:extLst>
          </p:cNvPr>
          <p:cNvSpPr>
            <a:spLocks noGrp="1"/>
          </p:cNvSpPr>
          <p:nvPr>
            <p:ph type="title"/>
          </p:nvPr>
        </p:nvSpPr>
        <p:spPr/>
        <p:txBody>
          <a:bodyPr/>
          <a:lstStyle/>
          <a:p>
            <a:r>
              <a:rPr lang="ar-SA" b="1" dirty="0">
                <a:solidFill>
                  <a:schemeClr val="accent6"/>
                </a:solidFill>
              </a:rPr>
              <a:t>مظاهر الفروق الفردية</a:t>
            </a:r>
            <a:endParaRPr lang="en-US" b="1" dirty="0">
              <a:solidFill>
                <a:schemeClr val="accent6"/>
              </a:solidFill>
            </a:endParaRPr>
          </a:p>
        </p:txBody>
      </p:sp>
      <p:sp>
        <p:nvSpPr>
          <p:cNvPr id="3" name="عنصر نائب للمحتوى 2">
            <a:extLst>
              <a:ext uri="{FF2B5EF4-FFF2-40B4-BE49-F238E27FC236}">
                <a16:creationId xmlns:a16="http://schemas.microsoft.com/office/drawing/2014/main" xmlns="" id="{879399CD-03BA-419E-841A-D8A157F925B5}"/>
              </a:ext>
            </a:extLst>
          </p:cNvPr>
          <p:cNvSpPr>
            <a:spLocks noGrp="1"/>
          </p:cNvSpPr>
          <p:nvPr>
            <p:ph idx="1"/>
          </p:nvPr>
        </p:nvSpPr>
        <p:spPr/>
        <p:txBody>
          <a:bodyPr>
            <a:normAutofit/>
          </a:bodyPr>
          <a:lstStyle/>
          <a:p>
            <a:r>
              <a:rPr lang="ar-SA" sz="2800" dirty="0">
                <a:solidFill>
                  <a:srgbClr val="002060"/>
                </a:solidFill>
              </a:rPr>
              <a:t>أ-  الفروق داخل الفرد</a:t>
            </a:r>
          </a:p>
          <a:p>
            <a:r>
              <a:rPr lang="ar-SA" sz="2800" dirty="0">
                <a:solidFill>
                  <a:srgbClr val="002060"/>
                </a:solidFill>
              </a:rPr>
              <a:t>ب- الفروق بين الافراد</a:t>
            </a:r>
          </a:p>
          <a:p>
            <a:r>
              <a:rPr lang="ar-SA" sz="2800" dirty="0">
                <a:solidFill>
                  <a:srgbClr val="002060"/>
                </a:solidFill>
              </a:rPr>
              <a:t>ج- الفروق بين الجماعات</a:t>
            </a:r>
            <a:endParaRPr lang="en-US" sz="2800" dirty="0">
              <a:solidFill>
                <a:srgbClr val="002060"/>
              </a:solidFill>
            </a:endParaRPr>
          </a:p>
        </p:txBody>
      </p:sp>
      <p:pic>
        <p:nvPicPr>
          <p:cNvPr id="5" name="صورة 4">
            <a:extLst>
              <a:ext uri="{FF2B5EF4-FFF2-40B4-BE49-F238E27FC236}">
                <a16:creationId xmlns:a16="http://schemas.microsoft.com/office/drawing/2014/main" xmlns="" id="{0141465E-18A4-467A-B490-10F08FE2EFD9}"/>
              </a:ext>
            </a:extLst>
          </p:cNvPr>
          <p:cNvPicPr>
            <a:picLocks noChangeAspect="1"/>
          </p:cNvPicPr>
          <p:nvPr/>
        </p:nvPicPr>
        <p:blipFill>
          <a:blip r:embed="rId2"/>
          <a:stretch>
            <a:fillRect/>
          </a:stretch>
        </p:blipFill>
        <p:spPr>
          <a:xfrm>
            <a:off x="470384" y="1006988"/>
            <a:ext cx="5230678" cy="4459357"/>
          </a:xfrm>
          <a:prstGeom prst="rect">
            <a:avLst/>
          </a:prstGeom>
        </p:spPr>
      </p:pic>
    </p:spTree>
    <p:extLst>
      <p:ext uri="{BB962C8B-B14F-4D97-AF65-F5344CB8AC3E}">
        <p14:creationId xmlns:p14="http://schemas.microsoft.com/office/powerpoint/2010/main" val="31318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B73F395-38A8-4F22-965C-0C8298551670}"/>
              </a:ext>
            </a:extLst>
          </p:cNvPr>
          <p:cNvSpPr>
            <a:spLocks noGrp="1"/>
          </p:cNvSpPr>
          <p:nvPr>
            <p:ph type="title"/>
          </p:nvPr>
        </p:nvSpPr>
        <p:spPr/>
        <p:txBody>
          <a:bodyPr/>
          <a:lstStyle/>
          <a:p>
            <a:r>
              <a:rPr lang="ar-SA" dirty="0">
                <a:solidFill>
                  <a:srgbClr val="C00000"/>
                </a:solidFill>
              </a:rPr>
              <a:t>تعريف الفروق الفردية</a:t>
            </a:r>
            <a:endParaRPr lang="en-US" dirty="0">
              <a:solidFill>
                <a:srgbClr val="C00000"/>
              </a:solidFill>
            </a:endParaRPr>
          </a:p>
        </p:txBody>
      </p:sp>
      <p:sp>
        <p:nvSpPr>
          <p:cNvPr id="3" name="عنصر نائب للمحتوى 2">
            <a:extLst>
              <a:ext uri="{FF2B5EF4-FFF2-40B4-BE49-F238E27FC236}">
                <a16:creationId xmlns:a16="http://schemas.microsoft.com/office/drawing/2014/main" xmlns="" id="{2582E6C6-9577-435B-9932-8168B49FC7A5}"/>
              </a:ext>
            </a:extLst>
          </p:cNvPr>
          <p:cNvSpPr>
            <a:spLocks noGrp="1"/>
          </p:cNvSpPr>
          <p:nvPr>
            <p:ph idx="1"/>
          </p:nvPr>
        </p:nvSpPr>
        <p:spPr>
          <a:xfrm>
            <a:off x="1130270" y="1630017"/>
            <a:ext cx="9603275" cy="3836328"/>
          </a:xfrm>
        </p:spPr>
        <p:txBody>
          <a:bodyPr>
            <a:normAutofit lnSpcReduction="10000"/>
          </a:bodyPr>
          <a:lstStyle/>
          <a:p>
            <a:pPr marL="0" indent="0">
              <a:buNone/>
            </a:pPr>
            <a:r>
              <a:rPr lang="ar-SA" sz="2400" dirty="0">
                <a:solidFill>
                  <a:schemeClr val="bg2">
                    <a:lumMod val="10000"/>
                  </a:schemeClr>
                </a:solidFill>
              </a:rPr>
              <a:t>الانحرافات الفردية عن متوسط المجموعة في الصفات المختلفة جسمية كانت أم نفسية وقد يكون مدى هذه الفروق كبيرا أو صغيرا وفقا لتوزيع المستويات المختلفة لكل صفة من الصفات التي نهتم بتحليلها ودراستها.</a:t>
            </a:r>
          </a:p>
          <a:p>
            <a:pPr marL="0" indent="0">
              <a:buNone/>
            </a:pPr>
            <a:endParaRPr lang="ar-SA" sz="2400" dirty="0">
              <a:solidFill>
                <a:schemeClr val="bg2">
                  <a:lumMod val="10000"/>
                </a:schemeClr>
              </a:solidFill>
            </a:endParaRPr>
          </a:p>
          <a:p>
            <a:pPr marL="0" indent="0">
              <a:buNone/>
            </a:pPr>
            <a:r>
              <a:rPr lang="ar-SA" sz="2400" b="1" dirty="0">
                <a:solidFill>
                  <a:srgbClr val="C00000"/>
                </a:solidFill>
              </a:rPr>
              <a:t>وعلى هذا يمكن القول أن : </a:t>
            </a:r>
            <a:r>
              <a:rPr lang="ar-SA" sz="2400" dirty="0">
                <a:solidFill>
                  <a:schemeClr val="bg2">
                    <a:lumMod val="10000"/>
                  </a:schemeClr>
                </a:solidFill>
              </a:rPr>
              <a:t>الفروق الفردية تعد مقياسا علميا لمدى الاختلافات القائمة بين الرياضيين في الصفة الواحدة وهكذا تعتمد الفروق الفردية على مفهومي التشابه والاختلاف التشابه النوعي في وجود الصفة والاختلاف الكمي في درجات مستويات هذا الوجود. </a:t>
            </a:r>
          </a:p>
          <a:p>
            <a:pPr marL="0" indent="0">
              <a:buNone/>
            </a:pPr>
            <a:r>
              <a:rPr lang="ar-SA" sz="2400" dirty="0">
                <a:solidFill>
                  <a:schemeClr val="bg2">
                    <a:lumMod val="10000"/>
                  </a:schemeClr>
                </a:solidFill>
              </a:rPr>
              <a:t>وهذا العلم يسمى </a:t>
            </a:r>
            <a:r>
              <a:rPr lang="ar-SA" sz="2400" b="1" u="sng" dirty="0">
                <a:solidFill>
                  <a:srgbClr val="7030A0"/>
                </a:solidFill>
              </a:rPr>
              <a:t>علم النفس الفارق. </a:t>
            </a:r>
            <a:endParaRPr lang="en-US" sz="2400" b="1" u="sng" dirty="0">
              <a:solidFill>
                <a:srgbClr val="7030A0"/>
              </a:solidFill>
            </a:endParaRPr>
          </a:p>
        </p:txBody>
      </p:sp>
    </p:spTree>
    <p:extLst>
      <p:ext uri="{BB962C8B-B14F-4D97-AF65-F5344CB8AC3E}">
        <p14:creationId xmlns:p14="http://schemas.microsoft.com/office/powerpoint/2010/main" val="335089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5BF8029-C834-4642-B430-C56239F1391C}"/>
              </a:ext>
            </a:extLst>
          </p:cNvPr>
          <p:cNvSpPr>
            <a:spLocks noGrp="1"/>
          </p:cNvSpPr>
          <p:nvPr>
            <p:ph type="title"/>
          </p:nvPr>
        </p:nvSpPr>
        <p:spPr/>
        <p:txBody>
          <a:bodyPr>
            <a:normAutofit/>
          </a:bodyPr>
          <a:lstStyle/>
          <a:p>
            <a:r>
              <a:rPr lang="ar-SA" sz="4400" b="1" u="sng" dirty="0">
                <a:solidFill>
                  <a:srgbClr val="C00000"/>
                </a:solidFill>
              </a:rPr>
              <a:t>تساؤلات:</a:t>
            </a:r>
            <a:endParaRPr lang="en-US" sz="4400" b="1" u="sng" dirty="0">
              <a:solidFill>
                <a:srgbClr val="C00000"/>
              </a:solidFill>
            </a:endParaRPr>
          </a:p>
        </p:txBody>
      </p:sp>
      <p:sp>
        <p:nvSpPr>
          <p:cNvPr id="3" name="عنصر نائب للمحتوى 2">
            <a:extLst>
              <a:ext uri="{FF2B5EF4-FFF2-40B4-BE49-F238E27FC236}">
                <a16:creationId xmlns:a16="http://schemas.microsoft.com/office/drawing/2014/main" xmlns="" id="{A6758FA0-DBCF-419E-A32A-484617D552B4}"/>
              </a:ext>
            </a:extLst>
          </p:cNvPr>
          <p:cNvSpPr>
            <a:spLocks noGrp="1"/>
          </p:cNvSpPr>
          <p:nvPr>
            <p:ph idx="1"/>
          </p:nvPr>
        </p:nvSpPr>
        <p:spPr/>
        <p:txBody>
          <a:bodyPr/>
          <a:lstStyle/>
          <a:p>
            <a:pPr algn="ctr"/>
            <a:r>
              <a:rPr lang="ar-SA" dirty="0"/>
              <a:t> </a:t>
            </a:r>
            <a:r>
              <a:rPr lang="ar-SA" sz="2800" dirty="0">
                <a:solidFill>
                  <a:schemeClr val="accent4">
                    <a:lumMod val="50000"/>
                  </a:schemeClr>
                </a:solidFill>
              </a:rPr>
              <a:t>هل الاختلافات بين الافراد في سمات الشخصية أكثر أو أقل من الفروق بينهم في السمات العقلية؟ </a:t>
            </a:r>
          </a:p>
          <a:p>
            <a:pPr algn="ctr"/>
            <a:r>
              <a:rPr lang="ar-SA" sz="2800" dirty="0">
                <a:solidFill>
                  <a:schemeClr val="accent4">
                    <a:lumMod val="50000"/>
                  </a:schemeClr>
                </a:solidFill>
              </a:rPr>
              <a:t> هل هذه الفروق الفردية ثابتة أم متغيرة؟</a:t>
            </a:r>
          </a:p>
          <a:p>
            <a:pPr marL="0" indent="0">
              <a:buNone/>
            </a:pPr>
            <a:endParaRPr lang="en-US" dirty="0"/>
          </a:p>
        </p:txBody>
      </p:sp>
      <p:pic>
        <p:nvPicPr>
          <p:cNvPr id="6" name="صورة 5">
            <a:extLst>
              <a:ext uri="{FF2B5EF4-FFF2-40B4-BE49-F238E27FC236}">
                <a16:creationId xmlns:a16="http://schemas.microsoft.com/office/drawing/2014/main" xmlns="" id="{3AD667C9-418A-48AF-83DF-21094C982953}"/>
              </a:ext>
            </a:extLst>
          </p:cNvPr>
          <p:cNvPicPr>
            <a:picLocks noChangeAspect="1"/>
          </p:cNvPicPr>
          <p:nvPr/>
        </p:nvPicPr>
        <p:blipFill>
          <a:blip r:embed="rId2"/>
          <a:stretch>
            <a:fillRect/>
          </a:stretch>
        </p:blipFill>
        <p:spPr>
          <a:xfrm>
            <a:off x="618979" y="2982350"/>
            <a:ext cx="2644726" cy="2797395"/>
          </a:xfrm>
          <a:prstGeom prst="rect">
            <a:avLst/>
          </a:prstGeom>
        </p:spPr>
      </p:pic>
    </p:spTree>
    <p:extLst>
      <p:ext uri="{BB962C8B-B14F-4D97-AF65-F5344CB8AC3E}">
        <p14:creationId xmlns:p14="http://schemas.microsoft.com/office/powerpoint/2010/main" val="1799344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23C0B50-D51B-49DD-BE89-4255B2568B44}"/>
              </a:ext>
            </a:extLst>
          </p:cNvPr>
          <p:cNvSpPr>
            <a:spLocks noGrp="1"/>
          </p:cNvSpPr>
          <p:nvPr>
            <p:ph type="title"/>
          </p:nvPr>
        </p:nvSpPr>
        <p:spPr/>
        <p:txBody>
          <a:bodyPr/>
          <a:lstStyle/>
          <a:p>
            <a:r>
              <a:rPr lang="ar-SA" dirty="0">
                <a:solidFill>
                  <a:srgbClr val="C00000"/>
                </a:solidFill>
              </a:rPr>
              <a:t>العوامل المؤثرة في توزيع الفروق الفردية</a:t>
            </a:r>
            <a:br>
              <a:rPr lang="ar-SA" dirty="0">
                <a:solidFill>
                  <a:srgbClr val="C00000"/>
                </a:solidFill>
              </a:rPr>
            </a:br>
            <a:endParaRPr lang="en-US" dirty="0">
              <a:solidFill>
                <a:srgbClr val="C00000"/>
              </a:solidFill>
            </a:endParaRPr>
          </a:p>
        </p:txBody>
      </p:sp>
      <p:sp>
        <p:nvSpPr>
          <p:cNvPr id="3" name="عنصر نائب للمحتوى 2">
            <a:extLst>
              <a:ext uri="{FF2B5EF4-FFF2-40B4-BE49-F238E27FC236}">
                <a16:creationId xmlns:a16="http://schemas.microsoft.com/office/drawing/2014/main" xmlns="" id="{A9B02F7E-657D-4586-BB38-30262A9287C6}"/>
              </a:ext>
            </a:extLst>
          </p:cNvPr>
          <p:cNvSpPr>
            <a:spLocks noGrp="1"/>
          </p:cNvSpPr>
          <p:nvPr>
            <p:ph idx="1"/>
          </p:nvPr>
        </p:nvSpPr>
        <p:spPr>
          <a:xfrm>
            <a:off x="1130270" y="1899138"/>
            <a:ext cx="9603275" cy="3567207"/>
          </a:xfrm>
        </p:spPr>
        <p:txBody>
          <a:bodyPr>
            <a:normAutofit/>
          </a:bodyPr>
          <a:lstStyle/>
          <a:p>
            <a:r>
              <a:rPr lang="ar-SA" sz="2600" b="1" dirty="0">
                <a:solidFill>
                  <a:schemeClr val="accent1"/>
                </a:solidFill>
              </a:rPr>
              <a:t>الوراثة والبيئة</a:t>
            </a:r>
          </a:p>
          <a:p>
            <a:r>
              <a:rPr lang="ar-SA" sz="2400" b="1" dirty="0">
                <a:solidFill>
                  <a:schemeClr val="accent1"/>
                </a:solidFill>
              </a:rPr>
              <a:t>العمر الزمني</a:t>
            </a:r>
            <a:r>
              <a:rPr lang="ar-SA" sz="2400" dirty="0"/>
              <a:t> </a:t>
            </a:r>
          </a:p>
          <a:p>
            <a:r>
              <a:rPr lang="ar-SA" sz="2400" b="1" dirty="0">
                <a:solidFill>
                  <a:schemeClr val="accent1"/>
                </a:solidFill>
              </a:rPr>
              <a:t>الجنس</a:t>
            </a:r>
          </a:p>
          <a:p>
            <a:r>
              <a:rPr lang="ar-SA" sz="2400" b="1">
                <a:solidFill>
                  <a:schemeClr val="accent1"/>
                </a:solidFill>
              </a:rPr>
              <a:t>المستوى العقلي المعرفي</a:t>
            </a:r>
            <a:r>
              <a:rPr lang="ar-SA" sz="2400" b="1" dirty="0">
                <a:solidFill>
                  <a:schemeClr val="accent1"/>
                </a:solidFill>
              </a:rPr>
              <a:t>.</a:t>
            </a:r>
            <a:endParaRPr lang="ar-SA" sz="2400" dirty="0"/>
          </a:p>
        </p:txBody>
      </p:sp>
      <p:pic>
        <p:nvPicPr>
          <p:cNvPr id="5" name="صورة 4">
            <a:extLst>
              <a:ext uri="{FF2B5EF4-FFF2-40B4-BE49-F238E27FC236}">
                <a16:creationId xmlns:a16="http://schemas.microsoft.com/office/drawing/2014/main" xmlns="" id="{7C0A7DFB-622C-44CB-904C-541D10CD9CCC}"/>
              </a:ext>
            </a:extLst>
          </p:cNvPr>
          <p:cNvPicPr>
            <a:picLocks noChangeAspect="1"/>
          </p:cNvPicPr>
          <p:nvPr/>
        </p:nvPicPr>
        <p:blipFill>
          <a:blip r:embed="rId2"/>
          <a:stretch>
            <a:fillRect/>
          </a:stretch>
        </p:blipFill>
        <p:spPr>
          <a:xfrm>
            <a:off x="310776" y="2530000"/>
            <a:ext cx="5621131" cy="3097077"/>
          </a:xfrm>
          <a:prstGeom prst="rect">
            <a:avLst/>
          </a:prstGeom>
        </p:spPr>
      </p:pic>
    </p:spTree>
    <p:extLst>
      <p:ext uri="{BB962C8B-B14F-4D97-AF65-F5344CB8AC3E}">
        <p14:creationId xmlns:p14="http://schemas.microsoft.com/office/powerpoint/2010/main" val="669540807"/>
      </p:ext>
    </p:extLst>
  </p:cSld>
  <p:clrMapOvr>
    <a:masterClrMapping/>
  </p:clrMapOvr>
</p:sld>
</file>

<file path=ppt/theme/theme1.xml><?xml version="1.0" encoding="utf-8"?>
<a:theme xmlns:a="http://schemas.openxmlformats.org/drawingml/2006/main" name="معرض">
  <a:themeElements>
    <a:clrScheme name="معرض">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معرض">
      <a:majorFont>
        <a:latin typeface="Century Gothic"/>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عرض">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TM10001114[[fn=معرض]]</Template>
  <TotalTime>703</TotalTime>
  <Words>505</Words>
  <Application>Microsoft Office PowerPoint</Application>
  <PresentationFormat>مخصص</PresentationFormat>
  <Paragraphs>48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معرض</vt:lpstr>
      <vt:lpstr>الفروق الفردية</vt:lpstr>
      <vt:lpstr>مقدمة </vt:lpstr>
      <vt:lpstr>عرض تقديمي في PowerPoint</vt:lpstr>
      <vt:lpstr>عمومية الفروق الفردية</vt:lpstr>
      <vt:lpstr>عرض تقديمي في PowerPoint</vt:lpstr>
      <vt:lpstr>مظاهر الفروق الفردية</vt:lpstr>
      <vt:lpstr>تعريف الفروق الفردية</vt:lpstr>
      <vt:lpstr>تساؤلات:</vt:lpstr>
      <vt:lpstr>العوامل المؤثرة في توزيع الفروق الفردية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MAJIDAH</dc:creator>
  <cp:lastModifiedBy>majdah</cp:lastModifiedBy>
  <cp:revision>42</cp:revision>
  <dcterms:created xsi:type="dcterms:W3CDTF">2017-10-07T19:18:04Z</dcterms:created>
  <dcterms:modified xsi:type="dcterms:W3CDTF">2019-01-13T04:16:06Z</dcterms:modified>
</cp:coreProperties>
</file>