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792" r:id="rId1"/>
  </p:sldMasterIdLst>
  <p:notesMasterIdLst>
    <p:notesMasterId r:id="rId22"/>
  </p:notesMasterIdLst>
  <p:sldIdLst>
    <p:sldId id="256" r:id="rId2"/>
    <p:sldId id="277" r:id="rId3"/>
    <p:sldId id="276" r:id="rId4"/>
    <p:sldId id="268" r:id="rId5"/>
    <p:sldId id="267" r:id="rId6"/>
    <p:sldId id="266" r:id="rId7"/>
    <p:sldId id="265" r:id="rId8"/>
    <p:sldId id="271" r:id="rId9"/>
    <p:sldId id="278" r:id="rId10"/>
    <p:sldId id="279" r:id="rId11"/>
    <p:sldId id="280" r:id="rId12"/>
    <p:sldId id="281" r:id="rId13"/>
    <p:sldId id="282" r:id="rId14"/>
    <p:sldId id="283" r:id="rId15"/>
    <p:sldId id="284" r:id="rId16"/>
    <p:sldId id="285" r:id="rId17"/>
    <p:sldId id="286" r:id="rId18"/>
    <p:sldId id="287" r:id="rId19"/>
    <p:sldId id="288" r:id="rId20"/>
    <p:sldId id="289" r:id="rId21"/>
  </p:sldIdLst>
  <p:sldSz cx="9144000" cy="6858000" type="screen4x3"/>
  <p:notesSz cx="6858000" cy="9144000"/>
  <p:defaultTextStyle>
    <a:defPPr>
      <a:defRPr lang="x-none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inimized">
    <p:restoredLeft sz="45103" autoAdjust="0"/>
    <p:restoredTop sz="94660"/>
  </p:normalViewPr>
  <p:slideViewPr>
    <p:cSldViewPr>
      <p:cViewPr varScale="1">
        <p:scale>
          <a:sx n="68" d="100"/>
          <a:sy n="68" d="100"/>
        </p:scale>
        <p:origin x="550" y="3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1AA6432-37AC-044F-A66C-38510BA44F47}" type="datetimeFigureOut">
              <a:rPr lang="en-US" smtClean="0"/>
              <a:t>10/30/2017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ar-SA" smtClean="0"/>
              <a:t>Click to edit Master text styles</a:t>
            </a:r>
          </a:p>
          <a:p>
            <a:pPr lvl="1"/>
            <a:r>
              <a:rPr lang="ar-SA" smtClean="0"/>
              <a:t>Second level</a:t>
            </a:r>
          </a:p>
          <a:p>
            <a:pPr lvl="2"/>
            <a:r>
              <a:rPr lang="ar-SA" smtClean="0"/>
              <a:t>Third level</a:t>
            </a:r>
          </a:p>
          <a:p>
            <a:pPr lvl="3"/>
            <a:r>
              <a:rPr lang="ar-SA" smtClean="0"/>
              <a:t>Fourth level</a:t>
            </a:r>
          </a:p>
          <a:p>
            <a:pPr lvl="4"/>
            <a:r>
              <a:rPr lang="ar-SA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68A552E-2E2D-1D49-9FF1-1AD43F6675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23256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8A552E-2E2D-1D49-9FF1-1AD43F66752F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3663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817112" y="1730403"/>
            <a:ext cx="5648623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2277" y="2470925"/>
            <a:ext cx="6511131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5286C5-8E8E-4C75-9F84-3BC74314594B}" type="datetimeFigureOut">
              <a:rPr lang="x-none" smtClean="0"/>
              <a:pPr/>
              <a:t>30/10/17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B34288-C373-4591-8F7A-C1CF1221319D}" type="slidenum">
              <a:rPr lang="x-none" smtClean="0"/>
              <a:pPr/>
              <a:t>‹#›</a:t>
            </a:fld>
            <a:endParaRPr lang="x-non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5286C5-8E8E-4C75-9F84-3BC74314594B}" type="datetimeFigureOut">
              <a:rPr lang="x-none" smtClean="0"/>
              <a:pPr/>
              <a:t>30/10/17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B34288-C373-4591-8F7A-C1CF1221319D}" type="slidenum">
              <a:rPr lang="x-none" smtClean="0"/>
              <a:pPr/>
              <a:t>‹#›</a:t>
            </a:fld>
            <a:endParaRPr lang="x-non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46783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46783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5286C5-8E8E-4C75-9F84-3BC74314594B}" type="datetimeFigureOut">
              <a:rPr lang="x-none" smtClean="0"/>
              <a:pPr/>
              <a:t>30/10/17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B34288-C373-4591-8F7A-C1CF1221319D}" type="slidenum">
              <a:rPr lang="x-none" smtClean="0"/>
              <a:pPr/>
              <a:t>‹#›</a:t>
            </a:fld>
            <a:endParaRPr lang="x-non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5286C5-8E8E-4C75-9F84-3BC74314594B}" type="datetimeFigureOut">
              <a:rPr lang="x-none" smtClean="0"/>
              <a:pPr/>
              <a:t>30/10/17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B34288-C373-4591-8F7A-C1CF1221319D}" type="slidenum">
              <a:rPr lang="x-none" smtClean="0"/>
              <a:pPr/>
              <a:t>‹#›</a:t>
            </a:fld>
            <a:endParaRPr lang="x-non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19399" y="1726737"/>
            <a:ext cx="5650992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216152" y="2468304"/>
            <a:ext cx="6510528" cy="329184"/>
          </a:xfrm>
        </p:spPr>
        <p:txBody>
          <a:bodyPr anchor="t"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5286C5-8E8E-4C75-9F84-3BC74314594B}" type="datetimeFigureOut">
              <a:rPr lang="x-none" smtClean="0"/>
              <a:pPr/>
              <a:t>30/10/17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B34288-C373-4591-8F7A-C1CF1221319D}" type="slidenum">
              <a:rPr lang="x-none" smtClean="0"/>
              <a:pPr/>
              <a:t>‹#›</a:t>
            </a:fld>
            <a:endParaRPr lang="x-non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5286C5-8E8E-4C75-9F84-3BC74314594B}" type="datetimeFigureOut">
              <a:rPr lang="x-none" smtClean="0"/>
              <a:pPr/>
              <a:t>30/10/17</a:t>
            </a:fld>
            <a:endParaRPr 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B34288-C373-4591-8F7A-C1CF1221319D}" type="slidenum">
              <a:rPr lang="x-none" smtClean="0"/>
              <a:pPr/>
              <a:t>‹#›</a:t>
            </a:fld>
            <a:endParaRPr lang="x-none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9150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016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5286C5-8E8E-4C75-9F84-3BC74314594B}" type="datetimeFigureOut">
              <a:rPr lang="x-none" smtClean="0"/>
              <a:pPr/>
              <a:t>30/10/17</a:t>
            </a:fld>
            <a:endParaRPr lang="x-non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B34288-C373-4591-8F7A-C1CF1221319D}" type="slidenum">
              <a:rPr lang="x-none" smtClean="0"/>
              <a:pPr/>
              <a:t>‹#›</a:t>
            </a:fld>
            <a:endParaRPr lang="x-non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5286C5-8E8E-4C75-9F84-3BC74314594B}" type="datetimeFigureOut">
              <a:rPr lang="x-none" smtClean="0"/>
              <a:pPr/>
              <a:t>30/10/17</a:t>
            </a:fld>
            <a:endParaRPr lang="x-non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B34288-C373-4591-8F7A-C1CF1221319D}" type="slidenum">
              <a:rPr lang="x-none" smtClean="0"/>
              <a:pPr/>
              <a:t>‹#›</a:t>
            </a:fld>
            <a:endParaRPr lang="x-non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5286C5-8E8E-4C75-9F84-3BC74314594B}" type="datetimeFigureOut">
              <a:rPr lang="x-none" smtClean="0"/>
              <a:pPr/>
              <a:t>30/10/17</a:t>
            </a:fld>
            <a:endParaRPr lang="x-non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B34288-C373-4591-8F7A-C1CF1221319D}" type="slidenum">
              <a:rPr lang="x-none" smtClean="0"/>
              <a:pPr/>
              <a:t>‹#›</a:t>
            </a:fld>
            <a:endParaRPr lang="x-non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ight Triangle 1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Triangle 17"/>
          <p:cNvSpPr/>
          <p:nvPr/>
        </p:nvSpPr>
        <p:spPr>
          <a:xfrm rot="5400000">
            <a:off x="433389" y="-433387"/>
            <a:ext cx="6858000" cy="7724778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784930" y="1576103"/>
            <a:ext cx="521208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9552" y="2618912"/>
            <a:ext cx="380777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297954" y="2253385"/>
            <a:ext cx="5794760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5286C5-8E8E-4C75-9F84-3BC74314594B}" type="datetimeFigureOut">
              <a:rPr lang="x-none" smtClean="0"/>
              <a:pPr/>
              <a:t>30/10/17</a:t>
            </a:fld>
            <a:endParaRPr 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55B34288-C373-4591-8F7A-C1CF1221319D}" type="slidenum">
              <a:rPr lang="x-none" smtClean="0"/>
              <a:pPr/>
              <a:t>‹#›</a:t>
            </a:fld>
            <a:endParaRPr lang="x-non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028825" y="0"/>
            <a:ext cx="7115175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anchor="ctr"/>
          <a:lstStyle>
            <a:lvl1pPr algn="r">
              <a:defRPr/>
            </a:lvl1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9" name="Right Triangle 8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0" y="5048250"/>
            <a:ext cx="3571875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71197" y="1717501"/>
            <a:ext cx="54864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143479" y="2180529"/>
            <a:ext cx="6096545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5286C5-8E8E-4C75-9F84-3BC74314594B}" type="datetimeFigureOut">
              <a:rPr lang="x-none" smtClean="0"/>
              <a:pPr/>
              <a:t>30/10/17</a:t>
            </a:fld>
            <a:endParaRPr 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B34288-C373-4591-8F7A-C1CF1221319D}" type="slidenum">
              <a:rPr lang="x-none" smtClean="0"/>
              <a:pPr/>
              <a:t>‹#›</a:t>
            </a:fld>
            <a:endParaRPr lang="x-non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2382" y="5050633"/>
            <a:ext cx="3574257" cy="1807368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5051292"/>
            <a:ext cx="9146380" cy="1806709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100628"/>
            <a:ext cx="7520940" cy="3579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01168" y="5870448"/>
            <a:ext cx="2176272" cy="2011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0E5286C5-8E8E-4C75-9F84-3BC74314594B}" type="datetimeFigureOut">
              <a:rPr lang="x-none" smtClean="0"/>
              <a:pPr/>
              <a:t>30/10/17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7514" y="6285122"/>
            <a:ext cx="47244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spc="200" baseline="0">
                <a:solidFill>
                  <a:srgbClr val="FFFFFF"/>
                </a:solidFill>
              </a:defRPr>
            </a:lvl1pPr>
          </a:lstStyle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1038" y="6170822"/>
            <a:ext cx="502920" cy="502920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4" tIns="9144" rIns="9144" bIns="9144" rtlCol="0" anchor="ctr">
            <a:normAutofit/>
          </a:bodyPr>
          <a:lstStyle>
            <a:lvl1pPr algn="ctr">
              <a:defRPr sz="1650">
                <a:solidFill>
                  <a:srgbClr val="FFFFFF"/>
                </a:solidFill>
              </a:defRPr>
            </a:lvl1pPr>
          </a:lstStyle>
          <a:p>
            <a:fld id="{55B34288-C373-4591-8F7A-C1CF1221319D}" type="slidenum">
              <a:rPr lang="x-none" smtClean="0"/>
              <a:pPr/>
              <a:t>‹#›</a:t>
            </a:fld>
            <a:endParaRPr lang="x-non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2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800"/>
        </a:spcBef>
        <a:buFont typeface="Arial" pitchFamily="34" charset="0"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7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23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9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95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-362379" y="2022280"/>
            <a:ext cx="8325484" cy="1204306"/>
          </a:xfrm>
        </p:spPr>
        <p:txBody>
          <a:bodyPr anchor="b">
            <a:normAutofit/>
          </a:bodyPr>
          <a:lstStyle/>
          <a:p>
            <a:r>
              <a:rPr lang="ar-SA" b="1" dirty="0" smtClean="0">
                <a:cs typeface="Tahoma"/>
              </a:rPr>
              <a:t>ا</a:t>
            </a:r>
            <a:r>
              <a:rPr lang="x-none" b="1" dirty="0" smtClean="0">
                <a:cs typeface="Tahoma"/>
              </a:rPr>
              <a:t>لطفولة </a:t>
            </a:r>
            <a:r>
              <a:rPr lang="x-none" b="1" dirty="0">
                <a:cs typeface="Tahoma"/>
              </a:rPr>
              <a:t>ومنظماتها بين الحقوق والتنظيم الدولي</a:t>
            </a:r>
            <a:r>
              <a:rPr lang="en-US" b="1" dirty="0">
                <a:cs typeface="Tahoma"/>
              </a:rPr>
              <a:t> </a:t>
            </a: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251520" y="908720"/>
            <a:ext cx="8352928" cy="378565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endParaRPr lang="x-none" sz="2800" b="1" u="sng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>
              <a:buAutoNum type="arabicPeriod"/>
            </a:pPr>
            <a:r>
              <a:rPr lang="x-none" sz="3600" b="1" u="sng" dirty="0" smtClean="0">
                <a:solidFill>
                  <a:srgbClr val="FF0000"/>
                </a:solidFill>
              </a:rPr>
              <a:t>المنظمات الحكومية:</a:t>
            </a:r>
            <a:endParaRPr lang="ar-SA" sz="3600" b="1" u="sng" dirty="0" smtClean="0">
              <a:solidFill>
                <a:srgbClr val="FF0000"/>
              </a:solidFill>
            </a:endParaRPr>
          </a:p>
          <a:p>
            <a:endParaRPr lang="x-none" sz="3600" b="1" u="sng" dirty="0" smtClean="0">
              <a:solidFill>
                <a:schemeClr val="bg1"/>
              </a:solidFill>
            </a:endParaRPr>
          </a:p>
          <a:p>
            <a:pPr marL="342900" indent="-342900"/>
            <a:r>
              <a:rPr lang="x-none" sz="2800" b="1" dirty="0" smtClean="0"/>
              <a:t>تنشئها حكومات الدول باتفاق على اختصاصها ووسائل تمويلها فتقوم على نظام دولي تعترف به الدول وتصدر قرارات وتعقد معاهدات واتفاقيات دولية.</a:t>
            </a:r>
            <a:endParaRPr lang="ar-SA" sz="2800" b="1" dirty="0" smtClean="0"/>
          </a:p>
          <a:p>
            <a:pPr marL="342900" indent="-342900"/>
            <a:endParaRPr lang="x-none" sz="2800" b="1" dirty="0" smtClean="0"/>
          </a:p>
          <a:p>
            <a:pPr marL="342900" indent="-342900"/>
            <a:r>
              <a:rPr lang="x-none" sz="2800" b="1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     </a:t>
            </a:r>
            <a:r>
              <a:rPr lang="x-none" sz="2800" b="1" dirty="0" err="1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مثل </a:t>
            </a:r>
            <a:r>
              <a:rPr lang="x-none" sz="2800" b="1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: هيئة الأمم المتحدة</a:t>
            </a:r>
            <a:endParaRPr lang="x-none" sz="2800" b="1" dirty="0">
              <a:solidFill>
                <a:schemeClr val="accent4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5629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755576" y="1052736"/>
            <a:ext cx="7992888" cy="463511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342900" indent="-342900"/>
            <a:r>
              <a:rPr lang="x-none" sz="2000" b="1" dirty="0" err="1" smtClean="0">
                <a:solidFill>
                  <a:schemeClr val="bg1"/>
                </a:solidFill>
              </a:rPr>
              <a:t>2</a:t>
            </a:r>
            <a:r>
              <a:rPr lang="x-none" sz="3200" b="1" u="sng" dirty="0" err="1">
                <a:solidFill>
                  <a:schemeClr val="bg1"/>
                </a:solidFill>
              </a:rPr>
              <a:t>.</a:t>
            </a:r>
            <a:r>
              <a:rPr lang="x-none" sz="3200" b="1" u="sng" dirty="0">
                <a:solidFill>
                  <a:schemeClr val="bg1"/>
                </a:solidFill>
              </a:rPr>
              <a:t> </a:t>
            </a:r>
            <a:r>
              <a:rPr lang="x-none" sz="3200" b="1" u="sng" dirty="0">
                <a:solidFill>
                  <a:srgbClr val="FF0000"/>
                </a:solidFill>
              </a:rPr>
              <a:t>منظمات غير حكومية </a:t>
            </a:r>
            <a:r>
              <a:rPr lang="ar-SA" sz="3200" b="1" u="sng" dirty="0" smtClean="0">
                <a:solidFill>
                  <a:schemeClr val="bg1"/>
                </a:solidFill>
              </a:rPr>
              <a:t>(</a:t>
            </a:r>
            <a:r>
              <a:rPr lang="x-none" sz="3200" b="1" u="sng" dirty="0" smtClean="0">
                <a:solidFill>
                  <a:schemeClr val="bg1"/>
                </a:solidFill>
              </a:rPr>
              <a:t>أهلية</a:t>
            </a:r>
            <a:r>
              <a:rPr lang="ar-SA" sz="3200" b="1" u="sng" dirty="0" smtClean="0">
                <a:solidFill>
                  <a:schemeClr val="bg1"/>
                </a:solidFill>
              </a:rPr>
              <a:t>)</a:t>
            </a:r>
            <a:r>
              <a:rPr lang="x-none" sz="3200" b="1" u="sng" dirty="0" smtClean="0">
                <a:solidFill>
                  <a:schemeClr val="bg1"/>
                </a:solidFill>
              </a:rPr>
              <a:t>:</a:t>
            </a:r>
          </a:p>
          <a:p>
            <a:pPr marL="342900" indent="-342900"/>
            <a:endParaRPr lang="x-none" sz="2800" b="1" u="sng" dirty="0"/>
          </a:p>
          <a:p>
            <a:pPr marL="457200" indent="-457200">
              <a:lnSpc>
                <a:spcPct val="140000"/>
              </a:lnSpc>
              <a:buFont typeface="Arial"/>
              <a:buChar char="•"/>
            </a:pPr>
            <a:r>
              <a:rPr lang="x-none" sz="2800" b="1" dirty="0"/>
              <a:t>تتكون من أفراد أو هيئات أو جمعيات من دول وجنسيات </a:t>
            </a:r>
            <a:r>
              <a:rPr lang="x-none" sz="2800" b="1" dirty="0" smtClean="0"/>
              <a:t>مختلفة</a:t>
            </a:r>
            <a:r>
              <a:rPr lang="ar-SA" sz="2800" b="1" dirty="0" smtClean="0"/>
              <a:t>.</a:t>
            </a:r>
          </a:p>
          <a:p>
            <a:pPr marL="457200" indent="-457200">
              <a:lnSpc>
                <a:spcPct val="140000"/>
              </a:lnSpc>
              <a:buFont typeface="Arial"/>
              <a:buChar char="•"/>
            </a:pPr>
            <a:r>
              <a:rPr lang="x-none" sz="2800" b="1" dirty="0" smtClean="0"/>
              <a:t>وتتمثل </a:t>
            </a:r>
            <a:r>
              <a:rPr lang="x-none" sz="2800" b="1" dirty="0"/>
              <a:t>اهتماماتها بالنواحي الاجتماعية والثقافية والفنية </a:t>
            </a:r>
            <a:r>
              <a:rPr lang="x-none" sz="2800" b="1" dirty="0" smtClean="0"/>
              <a:t>وا</a:t>
            </a:r>
            <a:r>
              <a:rPr lang="ar-SA" sz="2800" b="1" dirty="0" smtClean="0"/>
              <a:t>لإ</a:t>
            </a:r>
            <a:r>
              <a:rPr lang="x-none" sz="2800" b="1" dirty="0" smtClean="0"/>
              <a:t>نسانية</a:t>
            </a:r>
            <a:r>
              <a:rPr lang="ar-SA" sz="2800" b="1" dirty="0" smtClean="0"/>
              <a:t>.</a:t>
            </a:r>
          </a:p>
          <a:p>
            <a:pPr marL="457200" indent="-457200">
              <a:lnSpc>
                <a:spcPct val="140000"/>
              </a:lnSpc>
              <a:buFont typeface="Arial"/>
              <a:buChar char="•"/>
            </a:pPr>
            <a:r>
              <a:rPr lang="x-none" sz="2800" b="1" dirty="0" smtClean="0"/>
              <a:t>وتعتمد </a:t>
            </a:r>
            <a:r>
              <a:rPr lang="x-none" sz="2800" b="1" dirty="0"/>
              <a:t>في تمويلها على اشتراكات الأعضاء والمساعدات المالية من المستفيدين </a:t>
            </a:r>
            <a:r>
              <a:rPr lang="x-none" sz="2800" b="1" dirty="0" smtClean="0"/>
              <a:t>منها</a:t>
            </a:r>
            <a:r>
              <a:rPr lang="ar-SA" sz="2800" b="1" dirty="0" smtClean="0"/>
              <a:t>.</a:t>
            </a:r>
          </a:p>
          <a:p>
            <a:pPr marL="457200" indent="-457200">
              <a:lnSpc>
                <a:spcPct val="140000"/>
              </a:lnSpc>
              <a:buFont typeface="Arial"/>
              <a:buChar char="•"/>
            </a:pPr>
            <a:r>
              <a:rPr lang="x-none" sz="2800" b="1" dirty="0" smtClean="0"/>
              <a:t>ولا </a:t>
            </a:r>
            <a:r>
              <a:rPr lang="x-none" sz="2800" b="1" dirty="0"/>
              <a:t>تصدر قرارات ملزمة لكنها تصدر آراء وتوصيات.</a:t>
            </a:r>
          </a:p>
        </p:txBody>
      </p:sp>
    </p:spTree>
    <p:extLst>
      <p:ext uri="{BB962C8B-B14F-4D97-AF65-F5344CB8AC3E}">
        <p14:creationId xmlns:p14="http://schemas.microsoft.com/office/powerpoint/2010/main" val="2401453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539552" y="1052736"/>
            <a:ext cx="8280920" cy="411805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342900" indent="-342900"/>
            <a:r>
              <a:rPr lang="x-none" sz="3200" b="1" u="sng" dirty="0" err="1">
                <a:solidFill>
                  <a:srgbClr val="FF0000"/>
                </a:solidFill>
              </a:rPr>
              <a:t>3.</a:t>
            </a:r>
            <a:r>
              <a:rPr lang="x-none" sz="3200" b="1" u="sng" dirty="0">
                <a:solidFill>
                  <a:srgbClr val="FF0000"/>
                </a:solidFill>
              </a:rPr>
              <a:t> المنظمات التي تربط الحكومات </a:t>
            </a:r>
            <a:r>
              <a:rPr lang="x-none" sz="3200" b="1" u="sng" dirty="0" err="1">
                <a:solidFill>
                  <a:srgbClr val="FF0000"/>
                </a:solidFill>
              </a:rPr>
              <a:t>المختلفة</a:t>
            </a:r>
            <a:r>
              <a:rPr lang="x-none" sz="3200" b="1" u="sng" dirty="0" err="1" smtClean="0">
                <a:solidFill>
                  <a:srgbClr val="FF0000"/>
                </a:solidFill>
              </a:rPr>
              <a:t>:</a:t>
            </a:r>
            <a:endParaRPr lang="x-none" sz="3200" b="1" u="sng" dirty="0" smtClean="0">
              <a:solidFill>
                <a:srgbClr val="FF0000"/>
              </a:solidFill>
            </a:endParaRPr>
          </a:p>
          <a:p>
            <a:pPr marL="342900" indent="-342900"/>
            <a:endParaRPr lang="x-none" sz="2800" b="1" u="sng" dirty="0"/>
          </a:p>
          <a:p>
            <a:pPr marL="342900" indent="-342900">
              <a:lnSpc>
                <a:spcPct val="140000"/>
              </a:lnSpc>
            </a:pPr>
            <a:r>
              <a:rPr lang="x-none" sz="2800" b="1" dirty="0" smtClean="0"/>
              <a:t>تتميز بأنها تنشأ </a:t>
            </a:r>
            <a:r>
              <a:rPr lang="x-none" sz="2800" b="1" dirty="0"/>
              <a:t>بنية وقصد الدول للتقارب والتفاهم عن طريق اجتماعات </a:t>
            </a:r>
            <a:r>
              <a:rPr lang="x-none" sz="2800" b="1" dirty="0" smtClean="0"/>
              <a:t>دورية</a:t>
            </a:r>
            <a:r>
              <a:rPr lang="ar-SA" sz="2800" b="1" dirty="0" smtClean="0"/>
              <a:t>٬</a:t>
            </a:r>
            <a:r>
              <a:rPr lang="x-none" sz="2800" b="1" dirty="0" smtClean="0"/>
              <a:t> </a:t>
            </a:r>
            <a:r>
              <a:rPr lang="x-none" sz="2800" b="1" dirty="0"/>
              <a:t>ولا تتميز باختصاصات </a:t>
            </a:r>
            <a:r>
              <a:rPr lang="x-none" sz="2800" b="1" dirty="0" smtClean="0"/>
              <a:t>مفردة</a:t>
            </a:r>
            <a:r>
              <a:rPr lang="ar-SA" sz="2800" b="1" dirty="0" smtClean="0"/>
              <a:t>٬</a:t>
            </a:r>
            <a:r>
              <a:rPr lang="x-none" sz="2800" b="1" dirty="0" smtClean="0"/>
              <a:t> </a:t>
            </a:r>
            <a:r>
              <a:rPr lang="x-none" sz="2800" b="1" dirty="0"/>
              <a:t>ولا تصدر قرارات ملزمة </a:t>
            </a:r>
            <a:r>
              <a:rPr lang="ar-SA" sz="2800" b="1" dirty="0" smtClean="0"/>
              <a:t>٬</a:t>
            </a:r>
            <a:r>
              <a:rPr lang="x-none" sz="2800" b="1" dirty="0" smtClean="0"/>
              <a:t>وأرائها وإصدار اقتراحات وتوصيات.</a:t>
            </a:r>
            <a:endParaRPr lang="ar-SA" sz="2800" b="1" dirty="0" smtClean="0"/>
          </a:p>
          <a:p>
            <a:pPr marL="342900" indent="-342900"/>
            <a:endParaRPr lang="x-none" sz="2800" b="1" dirty="0"/>
          </a:p>
          <a:p>
            <a:pPr marL="342900" indent="-342900"/>
            <a:r>
              <a:rPr lang="x-none" sz="2800" b="1" dirty="0" smtClean="0">
                <a:solidFill>
                  <a:srgbClr val="FF9E40"/>
                </a:solidFill>
              </a:rPr>
              <a:t>مثل:</a:t>
            </a:r>
            <a:endParaRPr lang="ar-SA" sz="2800" b="1" dirty="0" smtClean="0">
              <a:solidFill>
                <a:srgbClr val="FF9E40"/>
              </a:solidFill>
            </a:endParaRPr>
          </a:p>
          <a:p>
            <a:pPr marL="342900" indent="-342900"/>
            <a:r>
              <a:rPr lang="x-none" sz="2800" b="1" dirty="0" smtClean="0">
                <a:solidFill>
                  <a:srgbClr val="FF9E40"/>
                </a:solidFill>
              </a:rPr>
              <a:t>اليونسكو </a:t>
            </a:r>
            <a:r>
              <a:rPr lang="x-none" sz="2800" b="1" dirty="0">
                <a:solidFill>
                  <a:srgbClr val="FF9E40"/>
                </a:solidFill>
              </a:rPr>
              <a:t>- </a:t>
            </a:r>
            <a:r>
              <a:rPr lang="x-none" sz="2800" b="1" dirty="0" smtClean="0">
                <a:solidFill>
                  <a:srgbClr val="FF9E40"/>
                </a:solidFill>
              </a:rPr>
              <a:t>اليونسيف</a:t>
            </a:r>
            <a:endParaRPr lang="x-none" sz="2800" b="1" dirty="0">
              <a:solidFill>
                <a:srgbClr val="FF9E40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75656" y="4077072"/>
            <a:ext cx="1902969" cy="172819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35896" y="4077072"/>
            <a:ext cx="1855616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9137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755576" y="764704"/>
            <a:ext cx="7776864" cy="446276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342900" indent="-342900"/>
            <a:r>
              <a:rPr lang="x-none" sz="3200" b="1" u="sng" dirty="0" err="1">
                <a:solidFill>
                  <a:srgbClr val="FF0000"/>
                </a:solidFill>
              </a:rPr>
              <a:t>4.</a:t>
            </a:r>
            <a:r>
              <a:rPr lang="x-none" sz="3200" b="1" u="sng" dirty="0">
                <a:solidFill>
                  <a:srgbClr val="FF0000"/>
                </a:solidFill>
              </a:rPr>
              <a:t> المنظمات ذات السلطة </a:t>
            </a:r>
            <a:r>
              <a:rPr lang="x-none" sz="3200" b="1" u="sng" dirty="0" err="1">
                <a:solidFill>
                  <a:srgbClr val="FF0000"/>
                </a:solidFill>
              </a:rPr>
              <a:t>العليا</a:t>
            </a:r>
            <a:r>
              <a:rPr lang="x-none" sz="3200" b="1" u="sng" dirty="0" err="1" smtClean="0">
                <a:solidFill>
                  <a:srgbClr val="FF0000"/>
                </a:solidFill>
              </a:rPr>
              <a:t>:</a:t>
            </a:r>
            <a:endParaRPr lang="x-none" sz="3200" b="1" u="sng" dirty="0" smtClean="0">
              <a:solidFill>
                <a:srgbClr val="FF0000"/>
              </a:solidFill>
            </a:endParaRPr>
          </a:p>
          <a:p>
            <a:pPr marL="342900" indent="-342900"/>
            <a:endParaRPr lang="x-none" sz="2800" b="1" u="sng" dirty="0"/>
          </a:p>
          <a:p>
            <a:pPr marL="342900" indent="-342900">
              <a:lnSpc>
                <a:spcPct val="140000"/>
              </a:lnSpc>
            </a:pPr>
            <a:r>
              <a:rPr lang="x-none" sz="2800" b="1" dirty="0"/>
              <a:t>وهي المنظمات التي لها الحق في أن تتدخل في سياسة الدول </a:t>
            </a:r>
            <a:r>
              <a:rPr lang="x-none" sz="2800" b="1" dirty="0" smtClean="0"/>
              <a:t>الأعضاء</a:t>
            </a:r>
            <a:r>
              <a:rPr lang="ar-SA" sz="2800" b="1" dirty="0" smtClean="0"/>
              <a:t>٬</a:t>
            </a:r>
            <a:r>
              <a:rPr lang="x-none" sz="2800" b="1" dirty="0" smtClean="0"/>
              <a:t> </a:t>
            </a:r>
            <a:r>
              <a:rPr lang="x-none" sz="2800" b="1" dirty="0"/>
              <a:t>وهي مستقلة في </a:t>
            </a:r>
            <a:r>
              <a:rPr lang="x-none" sz="2800" b="1" dirty="0" smtClean="0"/>
              <a:t>علاقاتها</a:t>
            </a:r>
            <a:r>
              <a:rPr lang="ar-SA" sz="2800" b="1" dirty="0" smtClean="0"/>
              <a:t>٬</a:t>
            </a:r>
            <a:r>
              <a:rPr lang="x-none" sz="2800" b="1" dirty="0" smtClean="0"/>
              <a:t> </a:t>
            </a:r>
            <a:r>
              <a:rPr lang="x-none" sz="2800" b="1" dirty="0"/>
              <a:t>ولها علاقات مباشرة بين المنظمة وبين الأفراد </a:t>
            </a:r>
            <a:r>
              <a:rPr lang="x-none" sz="2800" b="1" dirty="0" smtClean="0"/>
              <a:t>والمؤسسات</a:t>
            </a:r>
            <a:r>
              <a:rPr lang="ar-SA" sz="2800" b="1" dirty="0" smtClean="0"/>
              <a:t>٬</a:t>
            </a:r>
            <a:r>
              <a:rPr lang="x-none" sz="2800" b="1" dirty="0" smtClean="0"/>
              <a:t> </a:t>
            </a:r>
            <a:r>
              <a:rPr lang="x-none" sz="2800" b="1" dirty="0"/>
              <a:t>وتصدر قراراتها بالأغلبية الملزمة لجميع </a:t>
            </a:r>
            <a:r>
              <a:rPr lang="x-none" sz="2800" b="1" dirty="0" smtClean="0"/>
              <a:t>الدول</a:t>
            </a:r>
            <a:r>
              <a:rPr lang="ar-SA" sz="2800" b="1" dirty="0" smtClean="0"/>
              <a:t>.</a:t>
            </a:r>
          </a:p>
          <a:p>
            <a:pPr marL="342900" indent="-342900">
              <a:lnSpc>
                <a:spcPct val="140000"/>
              </a:lnSpc>
            </a:pPr>
            <a:r>
              <a:rPr lang="x-none" sz="2800" b="1" dirty="0" smtClean="0"/>
              <a:t> </a:t>
            </a:r>
            <a:endParaRPr lang="x-none" sz="2800" b="1" dirty="0"/>
          </a:p>
          <a:p>
            <a:pPr marL="342900" indent="-342900"/>
            <a:r>
              <a:rPr lang="x-none" sz="2800" b="1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مثل: المنظمة الاقتصادية الأوروبية </a:t>
            </a:r>
          </a:p>
        </p:txBody>
      </p:sp>
    </p:spTree>
    <p:extLst>
      <p:ext uri="{BB962C8B-B14F-4D97-AF65-F5344CB8AC3E}">
        <p14:creationId xmlns:p14="http://schemas.microsoft.com/office/powerpoint/2010/main" val="3534397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1187624" y="836712"/>
            <a:ext cx="7344816" cy="273921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342900" indent="-342900"/>
            <a:r>
              <a:rPr lang="x-none" sz="3200" b="1" u="sng" dirty="0" err="1">
                <a:solidFill>
                  <a:srgbClr val="FF0000"/>
                </a:solidFill>
              </a:rPr>
              <a:t>5.</a:t>
            </a:r>
            <a:r>
              <a:rPr lang="x-none" sz="3200" b="1" u="sng" dirty="0">
                <a:solidFill>
                  <a:srgbClr val="FF0000"/>
                </a:solidFill>
              </a:rPr>
              <a:t> المنظمة </a:t>
            </a:r>
            <a:r>
              <a:rPr lang="x-none" sz="3200" b="1" u="sng" dirty="0" err="1">
                <a:solidFill>
                  <a:srgbClr val="FF0000"/>
                </a:solidFill>
              </a:rPr>
              <a:t>العامة</a:t>
            </a:r>
            <a:r>
              <a:rPr lang="x-none" sz="3200" b="1" u="sng" dirty="0" err="1" smtClean="0">
                <a:solidFill>
                  <a:srgbClr val="FF0000"/>
                </a:solidFill>
              </a:rPr>
              <a:t>:</a:t>
            </a:r>
            <a:endParaRPr lang="x-none" sz="3200" b="1" u="sng" dirty="0" smtClean="0">
              <a:solidFill>
                <a:srgbClr val="FF0000"/>
              </a:solidFill>
            </a:endParaRPr>
          </a:p>
          <a:p>
            <a:pPr marL="342900" indent="-342900"/>
            <a:endParaRPr lang="x-none" sz="2800" b="1" u="sng" dirty="0"/>
          </a:p>
          <a:p>
            <a:pPr marL="342900" indent="-342900"/>
            <a:r>
              <a:rPr lang="x-none" sz="2800" b="1" dirty="0"/>
              <a:t>وهي المنظمة ذات الاختصاصات المتعددة الشاملة لكافة مظاهر العلاقات </a:t>
            </a:r>
            <a:r>
              <a:rPr lang="x-none" sz="2800" b="1" dirty="0" smtClean="0"/>
              <a:t>الدولية</a:t>
            </a:r>
            <a:r>
              <a:rPr lang="ar-SA" sz="2800" b="1" dirty="0" smtClean="0"/>
              <a:t>.</a:t>
            </a:r>
          </a:p>
          <a:p>
            <a:pPr marL="342900" indent="-342900"/>
            <a:endParaRPr lang="x-none" sz="2800" b="1" dirty="0"/>
          </a:p>
          <a:p>
            <a:pPr marL="342900" indent="-342900"/>
            <a:r>
              <a:rPr lang="x-none" sz="2800" b="1" dirty="0">
                <a:solidFill>
                  <a:srgbClr val="FF9E40"/>
                </a:solidFill>
              </a:rPr>
              <a:t>مثل: هيئة الأمم المتحدة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95736" y="4149080"/>
            <a:ext cx="4800600" cy="1689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3680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683568" y="1052736"/>
            <a:ext cx="7416824" cy="317009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342900" indent="-342900"/>
            <a:r>
              <a:rPr lang="x-none" sz="3200" b="1" u="sng" dirty="0" err="1">
                <a:solidFill>
                  <a:srgbClr val="FF0000"/>
                </a:solidFill>
              </a:rPr>
              <a:t>6.</a:t>
            </a:r>
            <a:r>
              <a:rPr lang="x-none" sz="3200" b="1" u="sng" dirty="0">
                <a:solidFill>
                  <a:srgbClr val="FF0000"/>
                </a:solidFill>
              </a:rPr>
              <a:t> المنظمة </a:t>
            </a:r>
            <a:r>
              <a:rPr lang="x-none" sz="3200" b="1" u="sng" dirty="0" err="1">
                <a:solidFill>
                  <a:srgbClr val="FF0000"/>
                </a:solidFill>
              </a:rPr>
              <a:t>المتخصصة</a:t>
            </a:r>
            <a:r>
              <a:rPr lang="x-none" sz="3200" b="1" u="sng" dirty="0" err="1" smtClean="0">
                <a:solidFill>
                  <a:srgbClr val="FF0000"/>
                </a:solidFill>
              </a:rPr>
              <a:t>:</a:t>
            </a:r>
            <a:endParaRPr lang="x-none" sz="3200" b="1" u="sng" dirty="0" smtClean="0">
              <a:solidFill>
                <a:srgbClr val="FF0000"/>
              </a:solidFill>
            </a:endParaRPr>
          </a:p>
          <a:p>
            <a:pPr marL="342900" indent="-342900"/>
            <a:endParaRPr lang="x-none" sz="2800" b="1" u="sng" dirty="0"/>
          </a:p>
          <a:p>
            <a:pPr marL="342900" indent="-342900"/>
            <a:r>
              <a:rPr lang="x-none" sz="2800" b="1" dirty="0"/>
              <a:t>وهي المنظمة التي تهدف الى تحقيق أهداف مختصة بمجال معين</a:t>
            </a:r>
            <a:r>
              <a:rPr lang="x-none" sz="2800" b="1" dirty="0" smtClean="0"/>
              <a:t>.</a:t>
            </a:r>
            <a:endParaRPr lang="ar-SA" sz="2800" b="1" dirty="0" smtClean="0"/>
          </a:p>
          <a:p>
            <a:pPr marL="342900" indent="-342900"/>
            <a:endParaRPr lang="ar-SA" sz="2800" b="1" dirty="0" smtClean="0"/>
          </a:p>
          <a:p>
            <a:pPr marL="342900" indent="-342900"/>
            <a:endParaRPr lang="x-none" sz="2800" b="1" dirty="0"/>
          </a:p>
          <a:p>
            <a:pPr marL="342900" indent="-342900"/>
            <a:r>
              <a:rPr lang="x-none" sz="2800" b="1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مثل: منظمة الصحة العالمية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20072" y="3933056"/>
            <a:ext cx="2729671" cy="1816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4502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539552" y="836712"/>
            <a:ext cx="8064896" cy="532453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342900" indent="-342900"/>
            <a:r>
              <a:rPr lang="x-none" sz="3200" b="1" dirty="0" err="1">
                <a:solidFill>
                  <a:schemeClr val="bg1"/>
                </a:solidFill>
              </a:rPr>
              <a:t>7</a:t>
            </a:r>
            <a:r>
              <a:rPr lang="x-none" sz="3200" b="1" u="sng" dirty="0" err="1">
                <a:solidFill>
                  <a:schemeClr val="bg1"/>
                </a:solidFill>
              </a:rPr>
              <a:t>.</a:t>
            </a:r>
            <a:r>
              <a:rPr lang="x-none" sz="3200" b="1" u="sng" dirty="0">
                <a:solidFill>
                  <a:schemeClr val="bg1"/>
                </a:solidFill>
              </a:rPr>
              <a:t> </a:t>
            </a:r>
            <a:r>
              <a:rPr lang="x-none" sz="3200" b="1" u="sng" dirty="0">
                <a:solidFill>
                  <a:srgbClr val="FF0000"/>
                </a:solidFill>
              </a:rPr>
              <a:t>المنظمة </a:t>
            </a:r>
            <a:r>
              <a:rPr lang="x-none" sz="3200" b="1" u="sng" dirty="0" err="1">
                <a:solidFill>
                  <a:srgbClr val="FF0000"/>
                </a:solidFill>
              </a:rPr>
              <a:t>الأقليمية</a:t>
            </a:r>
            <a:r>
              <a:rPr lang="x-none" sz="3200" b="1" u="sng" dirty="0" err="1" smtClean="0">
                <a:solidFill>
                  <a:srgbClr val="FF0000"/>
                </a:solidFill>
              </a:rPr>
              <a:t>:</a:t>
            </a:r>
            <a:endParaRPr lang="x-none" sz="3200" b="1" u="sng" dirty="0" smtClean="0">
              <a:solidFill>
                <a:srgbClr val="FF0000"/>
              </a:solidFill>
            </a:endParaRPr>
          </a:p>
          <a:p>
            <a:pPr marL="342900" indent="-342900"/>
            <a:endParaRPr lang="x-none" sz="2800" b="1" u="sng" dirty="0"/>
          </a:p>
          <a:p>
            <a:pPr marL="342900" indent="-342900"/>
            <a:r>
              <a:rPr lang="x-none" sz="2800" b="1" dirty="0"/>
              <a:t>وهي المنظمة التي تقتصر عضويتها على مجموعة من الدول التي تجمعها روابط مشتركة جغرافية أو ثقافية أو </a:t>
            </a:r>
            <a:r>
              <a:rPr lang="x-none" sz="2800" b="1" dirty="0" smtClean="0"/>
              <a:t>تاريخية</a:t>
            </a:r>
            <a:r>
              <a:rPr lang="ar-SA" sz="2800" b="1" dirty="0" smtClean="0"/>
              <a:t>.</a:t>
            </a:r>
          </a:p>
          <a:p>
            <a:pPr marL="342900" indent="-342900"/>
            <a:r>
              <a:rPr lang="x-none" sz="2800" b="1" dirty="0" smtClean="0"/>
              <a:t>وتنشئها </a:t>
            </a:r>
            <a:r>
              <a:rPr lang="x-none" sz="2800" b="1" dirty="0"/>
              <a:t>الدول لمجابهة ظروف معينة داخلية أو </a:t>
            </a:r>
            <a:r>
              <a:rPr lang="x-none" sz="2800" b="1" dirty="0" smtClean="0"/>
              <a:t>خار</a:t>
            </a:r>
            <a:r>
              <a:rPr lang="ar-SA" sz="2800" b="1" dirty="0" smtClean="0"/>
              <a:t>جية.</a:t>
            </a:r>
          </a:p>
          <a:p>
            <a:pPr marL="342900" indent="-342900"/>
            <a:endParaRPr lang="x-none" sz="2800" b="1" dirty="0"/>
          </a:p>
          <a:p>
            <a:pPr marL="342900" indent="-342900"/>
            <a:r>
              <a:rPr lang="x-none" sz="2800" b="1" u="sng" dirty="0">
                <a:solidFill>
                  <a:srgbClr val="FF9E40"/>
                </a:solidFill>
              </a:rPr>
              <a:t>ويشترط لإعتراف هيئة الأمم المتحدة بالمنظمات الأقليمية ما يلي</a:t>
            </a:r>
            <a:r>
              <a:rPr lang="x-none" sz="2800" b="1" u="sng" dirty="0" smtClean="0">
                <a:solidFill>
                  <a:srgbClr val="FF9E40"/>
                </a:solidFill>
              </a:rPr>
              <a:t>:</a:t>
            </a:r>
            <a:endParaRPr lang="ar-SA" sz="2800" b="1" u="sng" dirty="0" smtClean="0">
              <a:solidFill>
                <a:srgbClr val="FF9E40"/>
              </a:solidFill>
            </a:endParaRPr>
          </a:p>
          <a:p>
            <a:pPr marL="342900" indent="-342900"/>
            <a:endParaRPr lang="x-none" sz="2800" b="1" u="sng" dirty="0">
              <a:solidFill>
                <a:srgbClr val="FF9E40"/>
              </a:solidFill>
            </a:endParaRPr>
          </a:p>
          <a:p>
            <a:pPr marL="457200" indent="-457200">
              <a:buFont typeface="Arial"/>
              <a:buChar char="•"/>
            </a:pPr>
            <a:r>
              <a:rPr lang="x-none" sz="2800" b="1" dirty="0"/>
              <a:t>التجاور الجغرافي.</a:t>
            </a:r>
          </a:p>
          <a:p>
            <a:pPr marL="457200" indent="-457200">
              <a:buFont typeface="Arial"/>
              <a:buChar char="•"/>
            </a:pPr>
            <a:r>
              <a:rPr lang="x-none" sz="2800" b="1" dirty="0"/>
              <a:t>السعي من أجل السلم والأمن.</a:t>
            </a:r>
          </a:p>
          <a:p>
            <a:pPr marL="457200" indent="-457200">
              <a:buFont typeface="Arial"/>
              <a:buChar char="•"/>
            </a:pPr>
            <a:r>
              <a:rPr lang="x-none" sz="2800" b="1" dirty="0"/>
              <a:t>عدم وجود تعارض بين مبادئ المنظمة الاقليمية ومبادئ الأمم المتحدة.</a:t>
            </a:r>
          </a:p>
        </p:txBody>
      </p:sp>
    </p:spTree>
    <p:extLst>
      <p:ext uri="{BB962C8B-B14F-4D97-AF65-F5344CB8AC3E}">
        <p14:creationId xmlns:p14="http://schemas.microsoft.com/office/powerpoint/2010/main" val="1914637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539552" y="980728"/>
            <a:ext cx="7848872" cy="273921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342900" indent="-342900"/>
            <a:r>
              <a:rPr lang="x-none" sz="3200" b="1" u="sng" dirty="0" err="1">
                <a:solidFill>
                  <a:srgbClr val="FF0000"/>
                </a:solidFill>
              </a:rPr>
              <a:t>8.</a:t>
            </a:r>
            <a:r>
              <a:rPr lang="x-none" sz="3200" b="1" u="sng" dirty="0">
                <a:solidFill>
                  <a:srgbClr val="FF0000"/>
                </a:solidFill>
              </a:rPr>
              <a:t> المنظمات </a:t>
            </a:r>
            <a:r>
              <a:rPr lang="x-none" sz="3200" b="1" u="sng" dirty="0" err="1">
                <a:solidFill>
                  <a:srgbClr val="FF0000"/>
                </a:solidFill>
              </a:rPr>
              <a:t>المحلية</a:t>
            </a:r>
            <a:r>
              <a:rPr lang="x-none" sz="3200" b="1" u="sng" dirty="0" err="1" smtClean="0">
                <a:solidFill>
                  <a:srgbClr val="FF0000"/>
                </a:solidFill>
              </a:rPr>
              <a:t>:</a:t>
            </a:r>
            <a:endParaRPr lang="x-none" sz="3200" b="1" u="sng" dirty="0" smtClean="0">
              <a:solidFill>
                <a:srgbClr val="FF0000"/>
              </a:solidFill>
            </a:endParaRPr>
          </a:p>
          <a:p>
            <a:pPr marL="342900" indent="-342900"/>
            <a:endParaRPr lang="x-none" sz="2800" b="1" u="sng" dirty="0"/>
          </a:p>
          <a:p>
            <a:pPr marL="342900" indent="-342900"/>
            <a:r>
              <a:rPr lang="x-none" sz="2800" b="1" dirty="0"/>
              <a:t>هي المنظمات التي تنشأ داخل دولة معينة يمكن أن تكون عامة أو </a:t>
            </a:r>
            <a:r>
              <a:rPr lang="x-none" sz="2800" b="1" dirty="0" smtClean="0"/>
              <a:t>خاصة</a:t>
            </a:r>
            <a:r>
              <a:rPr lang="ar-SA" sz="2800" b="1" dirty="0" smtClean="0"/>
              <a:t>.</a:t>
            </a:r>
          </a:p>
          <a:p>
            <a:pPr marL="342900" indent="-342900"/>
            <a:r>
              <a:rPr lang="x-none" sz="2800" b="1" dirty="0" smtClean="0"/>
              <a:t> </a:t>
            </a:r>
            <a:endParaRPr lang="x-none" sz="2800" b="1" dirty="0"/>
          </a:p>
          <a:p>
            <a:pPr marL="342900" indent="-342900"/>
            <a:r>
              <a:rPr lang="x-none" sz="2800" b="1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مثال: جمعية النهضة النسائية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33826" y="3861048"/>
            <a:ext cx="2497851" cy="16561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1885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611560" y="620688"/>
            <a:ext cx="8208912" cy="573080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x-none" sz="3600" b="1" u="sng" dirty="0">
                <a:solidFill>
                  <a:schemeClr val="accent4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نشأة التنظيم الدولي </a:t>
            </a:r>
            <a:r>
              <a:rPr lang="x-none" sz="3600" b="1" u="sng" dirty="0" err="1">
                <a:solidFill>
                  <a:schemeClr val="accent4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وسماته</a:t>
            </a:r>
            <a:r>
              <a:rPr lang="x-none" sz="3600" b="1" u="sng" dirty="0" err="1" smtClean="0">
                <a:solidFill>
                  <a:schemeClr val="accent4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  <a:endParaRPr lang="x-none" sz="3600" b="1" u="sng" dirty="0" smtClean="0">
              <a:solidFill>
                <a:schemeClr val="accent4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x-none" sz="2800" b="1" u="sng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120000"/>
              </a:lnSpc>
            </a:pPr>
            <a:r>
              <a:rPr lang="x-none" sz="2800" b="1" dirty="0"/>
              <a:t>تعد الأمم المتحدة نتاج تفاعلات دولية متصلة بدأت منذ القرن 17 </a:t>
            </a:r>
            <a:r>
              <a:rPr lang="x-none" sz="2800" b="1" dirty="0" smtClean="0"/>
              <a:t>للميلاد</a:t>
            </a:r>
            <a:r>
              <a:rPr lang="ar-SA" sz="2800" b="1" dirty="0" smtClean="0"/>
              <a:t>.</a:t>
            </a:r>
            <a:endParaRPr lang="x-none" sz="2800" b="1" dirty="0"/>
          </a:p>
          <a:p>
            <a:pPr>
              <a:lnSpc>
                <a:spcPct val="120000"/>
              </a:lnSpc>
            </a:pPr>
            <a:r>
              <a:rPr lang="x-none" sz="2800" b="1" dirty="0"/>
              <a:t>واتسمت بعدة مظاهر </a:t>
            </a:r>
            <a:r>
              <a:rPr lang="ar-SA" sz="2800" b="1" dirty="0" smtClean="0"/>
              <a:t>أهمها:</a:t>
            </a:r>
          </a:p>
          <a:p>
            <a:pPr>
              <a:lnSpc>
                <a:spcPct val="120000"/>
              </a:lnSpc>
            </a:pPr>
            <a:r>
              <a:rPr lang="x-none" sz="2800" b="1" dirty="0" smtClean="0"/>
              <a:t> </a:t>
            </a:r>
            <a:r>
              <a:rPr lang="x-none" sz="2800" b="1" dirty="0">
                <a:solidFill>
                  <a:srgbClr val="8F4600"/>
                </a:solidFill>
              </a:rPr>
              <a:t>وجود الصراعات والحروب والتنافس السياسي بين الوحدات السياسية المختلفة خصوصا تلك القائمة على أساس الدولة.</a:t>
            </a:r>
          </a:p>
          <a:p>
            <a:pPr>
              <a:lnSpc>
                <a:spcPct val="120000"/>
              </a:lnSpc>
            </a:pPr>
            <a:endParaRPr lang="x-none" sz="2800" b="1" dirty="0"/>
          </a:p>
          <a:p>
            <a:pPr>
              <a:lnSpc>
                <a:spcPct val="120000"/>
              </a:lnSpc>
            </a:pPr>
            <a:r>
              <a:rPr lang="x-none" sz="2800" b="1" dirty="0"/>
              <a:t>ولقد أوضحت كتب </a:t>
            </a:r>
            <a:r>
              <a:rPr lang="x-none" sz="2800" b="1" dirty="0" smtClean="0"/>
              <a:t>التاريخ </a:t>
            </a:r>
            <a:r>
              <a:rPr lang="x-none" sz="2800" b="1" dirty="0"/>
              <a:t>الدبلوماسي أن كثرة الصراعات والحروب قد أدت الى </a:t>
            </a:r>
            <a:r>
              <a:rPr lang="x-none" sz="2800" b="1" u="sng" dirty="0"/>
              <a:t>عقد العديد من المؤتمرات </a:t>
            </a:r>
            <a:r>
              <a:rPr lang="x-none" sz="2800" b="1" dirty="0"/>
              <a:t>التي سعت الى إحلال السلام وبالتالي كان لها دور في تطوير وبلورة قواعد وأصول التنظيم الدولي.</a:t>
            </a:r>
          </a:p>
        </p:txBody>
      </p:sp>
    </p:spTree>
    <p:extLst>
      <p:ext uri="{BB962C8B-B14F-4D97-AF65-F5344CB8AC3E}">
        <p14:creationId xmlns:p14="http://schemas.microsoft.com/office/powerpoint/2010/main" val="2522079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251520" y="476672"/>
            <a:ext cx="8568952" cy="63709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>
              <a:lnSpc>
                <a:spcPct val="120000"/>
              </a:lnSpc>
            </a:pPr>
            <a:r>
              <a:rPr lang="x-none" sz="2800" b="1" dirty="0"/>
              <a:t>يأتي في طليعة هذه المؤتمرات الدولية </a:t>
            </a:r>
            <a:r>
              <a:rPr lang="x-none" sz="2800" b="1" dirty="0">
                <a:solidFill>
                  <a:schemeClr val="accent4">
                    <a:lumMod val="75000"/>
                  </a:schemeClr>
                </a:solidFill>
              </a:rPr>
              <a:t>مؤتمر وستفاليا </a:t>
            </a:r>
            <a:r>
              <a:rPr lang="x-none" sz="2800" b="1" dirty="0"/>
              <a:t>الذي عقد عام </a:t>
            </a:r>
            <a:r>
              <a:rPr lang="x-none" sz="2800" b="1" dirty="0" smtClean="0"/>
              <a:t>1648م</a:t>
            </a:r>
            <a:r>
              <a:rPr lang="ar-SA" sz="2800" b="1" dirty="0" smtClean="0"/>
              <a:t>:</a:t>
            </a:r>
          </a:p>
          <a:p>
            <a:pPr>
              <a:lnSpc>
                <a:spcPct val="120000"/>
              </a:lnSpc>
            </a:pPr>
            <a:r>
              <a:rPr lang="x-none" sz="2800" b="1" dirty="0" smtClean="0">
                <a:solidFill>
                  <a:srgbClr val="FF0000"/>
                </a:solidFill>
              </a:rPr>
              <a:t> </a:t>
            </a:r>
            <a:r>
              <a:rPr lang="x-none" sz="2800" b="1" dirty="0">
                <a:solidFill>
                  <a:srgbClr val="FF0000"/>
                </a:solidFill>
              </a:rPr>
              <a:t>معلنا ولادة النظام الدولي.</a:t>
            </a:r>
          </a:p>
          <a:p>
            <a:pPr>
              <a:lnSpc>
                <a:spcPct val="120000"/>
              </a:lnSpc>
            </a:pPr>
            <a:r>
              <a:rPr lang="ar-SA" sz="2400" b="1" dirty="0">
                <a:solidFill>
                  <a:srgbClr val="8F4600"/>
                </a:solidFill>
              </a:rPr>
              <a:t>خارجي:</a:t>
            </a:r>
          </a:p>
          <a:p>
            <a:pPr>
              <a:lnSpc>
                <a:spcPct val="120000"/>
              </a:lnSpc>
            </a:pPr>
            <a:r>
              <a:rPr lang="ar-SA" sz="2000" b="1" dirty="0">
                <a:solidFill>
                  <a:schemeClr val="accent6">
                    <a:lumMod val="50000"/>
                  </a:schemeClr>
                </a:solidFill>
              </a:rPr>
              <a:t>وكان مضمون المعاهدة بأنه اذا حاولت دوله التوسع على حساب غيرها من الدول ، فأن لباقي الدول ان تتكاتف ضدها لتمنعها لتحقيق التوازن الدولي والسلام في العالم ، وكان لهذه المعاهدة اصداء كبيرة  فقد تم استقلال العديد من الدول </a:t>
            </a:r>
            <a:r>
              <a:rPr lang="ar-SA" sz="2000" b="1" dirty="0" smtClean="0">
                <a:solidFill>
                  <a:schemeClr val="accent6">
                    <a:lumMod val="50000"/>
                  </a:schemeClr>
                </a:solidFill>
              </a:rPr>
              <a:t>الاوروبية.</a:t>
            </a:r>
            <a:endParaRPr lang="x-none" sz="2000" b="1" dirty="0">
              <a:solidFill>
                <a:schemeClr val="accent6">
                  <a:lumMod val="50000"/>
                </a:schemeClr>
              </a:solidFill>
            </a:endParaRPr>
          </a:p>
          <a:p>
            <a:pPr>
              <a:lnSpc>
                <a:spcPct val="120000"/>
              </a:lnSpc>
            </a:pPr>
            <a:endParaRPr lang="x-none" sz="2800" b="1" dirty="0"/>
          </a:p>
          <a:p>
            <a:pPr>
              <a:lnSpc>
                <a:spcPct val="120000"/>
              </a:lnSpc>
            </a:pPr>
            <a:r>
              <a:rPr lang="x-none" sz="2800" b="1" dirty="0"/>
              <a:t>وتطورت فكرة التنظيم الدولي وذلك من </a:t>
            </a:r>
            <a:r>
              <a:rPr lang="x-none" sz="2400" b="1" dirty="0">
                <a:latin typeface="+mj-lt"/>
              </a:rPr>
              <a:t>خلال </a:t>
            </a:r>
            <a:r>
              <a:rPr lang="ar-SA" sz="2400" b="1" dirty="0">
                <a:latin typeface="+mj-lt"/>
              </a:rPr>
              <a:t>عدة مؤتمرات </a:t>
            </a:r>
            <a:r>
              <a:rPr lang="ar-SA" sz="2400" b="1" dirty="0" smtClean="0">
                <a:latin typeface="+mj-lt"/>
              </a:rPr>
              <a:t>عقدت في القرون التالية.</a:t>
            </a:r>
            <a:r>
              <a:rPr lang="ar-SA" sz="2800" b="1" dirty="0" smtClean="0">
                <a:solidFill>
                  <a:srgbClr val="8F4600"/>
                </a:solidFill>
              </a:rPr>
              <a:t> </a:t>
            </a:r>
          </a:p>
          <a:p>
            <a:pPr>
              <a:lnSpc>
                <a:spcPct val="120000"/>
              </a:lnSpc>
            </a:pPr>
            <a:r>
              <a:rPr lang="ar-SA" sz="2000" b="1" dirty="0" smtClean="0">
                <a:solidFill>
                  <a:srgbClr val="8F4600"/>
                </a:solidFill>
              </a:rPr>
              <a:t>تميزت الاتفاقيات في تلك الفترة </a:t>
            </a:r>
            <a:r>
              <a:rPr lang="ar-SA" sz="2000" b="1" dirty="0" err="1" smtClean="0">
                <a:solidFill>
                  <a:srgbClr val="8F4600"/>
                </a:solidFill>
              </a:rPr>
              <a:t>بإنها</a:t>
            </a:r>
            <a:r>
              <a:rPr lang="ar-SA" sz="2000" b="1" dirty="0" smtClean="0">
                <a:solidFill>
                  <a:srgbClr val="8F4600"/>
                </a:solidFill>
              </a:rPr>
              <a:t> لا  تعترف الا بالدول الأوروبية المسيحية </a:t>
            </a:r>
          </a:p>
          <a:p>
            <a:pPr>
              <a:lnSpc>
                <a:spcPct val="120000"/>
              </a:lnSpc>
            </a:pPr>
            <a:endParaRPr lang="ar-SA" sz="2800" b="1" dirty="0">
              <a:solidFill>
                <a:srgbClr val="8F4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2899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611560" y="260648"/>
            <a:ext cx="7992888" cy="553997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x-none" sz="2800" b="1" u="sng" dirty="0" smtClean="0">
                <a:solidFill>
                  <a:srgbClr val="FF0000"/>
                </a:solidFill>
                <a:latin typeface="Tahoma"/>
                <a:cs typeface="Tahoma"/>
              </a:rPr>
              <a:t>التطور التاريخي لحقوق الطفل:</a:t>
            </a:r>
            <a:r>
              <a:rPr lang="ar-SA" sz="2800" b="1" u="sng" dirty="0" smtClean="0">
                <a:solidFill>
                  <a:srgbClr val="FF0000"/>
                </a:solidFill>
                <a:latin typeface="Tahoma"/>
                <a:cs typeface="Tahoma"/>
              </a:rPr>
              <a:t> ص23</a:t>
            </a:r>
            <a:endParaRPr lang="x-none" sz="2800" b="1" u="sng" dirty="0" smtClean="0">
              <a:solidFill>
                <a:srgbClr val="FF0000"/>
              </a:solidFill>
              <a:latin typeface="Tahoma"/>
              <a:cs typeface="Tahoma"/>
            </a:endParaRPr>
          </a:p>
          <a:p>
            <a:endParaRPr lang="x-none" sz="2800" b="1" u="sng" dirty="0" smtClean="0">
              <a:solidFill>
                <a:srgbClr val="FF0000"/>
              </a:solidFill>
              <a:latin typeface="Tahoma"/>
              <a:cs typeface="Tahoma"/>
            </a:endParaRPr>
          </a:p>
          <a:p>
            <a:r>
              <a:rPr lang="x-none" sz="2800" dirty="0" smtClean="0">
                <a:latin typeface="Tahoma"/>
                <a:cs typeface="Tahoma"/>
              </a:rPr>
              <a:t>يعود الاهتمام الدولي في مجال توفير الحماية للأطفال الى بداية الثلاثينات من القرن العشرين وتحديدا بصدور ما </a:t>
            </a:r>
            <a:r>
              <a:rPr lang="ar-SA" sz="2800" dirty="0" smtClean="0">
                <a:latin typeface="Tahoma"/>
                <a:cs typeface="Tahoma"/>
              </a:rPr>
              <a:t>سمي</a:t>
            </a:r>
          </a:p>
          <a:p>
            <a:endParaRPr lang="ar-SA" sz="2800" dirty="0" smtClean="0">
              <a:latin typeface="Tahoma"/>
              <a:cs typeface="Tahoma"/>
            </a:endParaRPr>
          </a:p>
          <a:p>
            <a:r>
              <a:rPr lang="ar-SA" sz="2800" b="1" dirty="0" smtClean="0">
                <a:latin typeface="Tahoma"/>
                <a:cs typeface="Tahoma"/>
              </a:rPr>
              <a:t> </a:t>
            </a:r>
            <a:r>
              <a:rPr lang="x-none" sz="2800" b="1" dirty="0" smtClean="0">
                <a:latin typeface="Tahoma"/>
                <a:cs typeface="Tahoma"/>
              </a:rPr>
              <a:t>“ إعلان جنيف لحقوق الطفل“ </a:t>
            </a:r>
            <a:r>
              <a:rPr lang="ar-SA" sz="2800" b="1" dirty="0" smtClean="0">
                <a:latin typeface="Tahoma"/>
                <a:cs typeface="Tahoma"/>
              </a:rPr>
              <a:t> 1934</a:t>
            </a:r>
            <a:endParaRPr lang="x-none" sz="2800" b="1" dirty="0" smtClean="0">
              <a:latin typeface="Tahoma"/>
              <a:cs typeface="Tahoma"/>
            </a:endParaRPr>
          </a:p>
          <a:p>
            <a:endParaRPr lang="x-none" sz="2800" dirty="0" smtClean="0">
              <a:latin typeface="Tahoma"/>
              <a:cs typeface="Tahoma"/>
            </a:endParaRPr>
          </a:p>
          <a:p>
            <a:r>
              <a:rPr lang="x-none" sz="2800" dirty="0" smtClean="0">
                <a:latin typeface="Tahoma"/>
                <a:cs typeface="Tahoma"/>
              </a:rPr>
              <a:t>تلا هذه الخطوة </a:t>
            </a:r>
            <a:r>
              <a:rPr lang="ar-SA" sz="2800" dirty="0" smtClean="0">
                <a:latin typeface="Tahoma"/>
                <a:cs typeface="Tahoma"/>
              </a:rPr>
              <a:t>عدة </a:t>
            </a:r>
            <a:r>
              <a:rPr lang="x-none" sz="2800" dirty="0" smtClean="0">
                <a:latin typeface="Tahoma"/>
                <a:cs typeface="Tahoma"/>
              </a:rPr>
              <a:t>خطوات</a:t>
            </a:r>
            <a:r>
              <a:rPr lang="ar-SA" sz="2800" dirty="0" smtClean="0">
                <a:latin typeface="Tahoma"/>
                <a:cs typeface="Tahoma"/>
              </a:rPr>
              <a:t> منذ انشاء الأمم المتحدة 1945</a:t>
            </a:r>
          </a:p>
          <a:p>
            <a:endParaRPr lang="x-none" sz="2800" dirty="0" smtClean="0">
              <a:latin typeface="Tahoma"/>
              <a:cs typeface="Tahoma"/>
            </a:endParaRPr>
          </a:p>
          <a:p>
            <a:r>
              <a:rPr lang="ar-SA" sz="2800" dirty="0" smtClean="0">
                <a:latin typeface="Tahoma"/>
                <a:cs typeface="Tahoma"/>
              </a:rPr>
              <a:t> </a:t>
            </a:r>
            <a:endParaRPr lang="x-none" sz="3200" dirty="0" smtClean="0"/>
          </a:p>
          <a:p>
            <a:endParaRPr lang="x-none" dirty="0" smtClean="0"/>
          </a:p>
        </p:txBody>
      </p:sp>
    </p:spTree>
    <p:extLst>
      <p:ext uri="{BB962C8B-B14F-4D97-AF65-F5344CB8AC3E}">
        <p14:creationId xmlns:p14="http://schemas.microsoft.com/office/powerpoint/2010/main" val="4098957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1" y="624110"/>
            <a:ext cx="6589199" cy="716658"/>
          </a:xfrm>
        </p:spPr>
        <p:txBody>
          <a:bodyPr/>
          <a:lstStyle/>
          <a:p>
            <a:pPr algn="ctr"/>
            <a:r>
              <a:rPr lang="ar-SA" dirty="0" smtClean="0">
                <a:solidFill>
                  <a:schemeClr val="accent1"/>
                </a:solidFill>
              </a:rPr>
              <a:t>عصبة الامم</a:t>
            </a:r>
            <a:endParaRPr lang="ar-SA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42415" y="1268760"/>
            <a:ext cx="6806049" cy="4642462"/>
          </a:xfrm>
        </p:spPr>
        <p:txBody>
          <a:bodyPr>
            <a:noAutofit/>
          </a:bodyPr>
          <a:lstStyle/>
          <a:p>
            <a:pPr marL="914400" lvl="2" indent="0" algn="r" rtl="1">
              <a:buNone/>
            </a:pPr>
            <a:r>
              <a:rPr lang="ar-SA" sz="2000" b="1" dirty="0">
                <a:solidFill>
                  <a:schemeClr val="accent4"/>
                </a:solidFill>
                <a:latin typeface="+mj-lt"/>
              </a:rPr>
              <a:t>تم انشائها بعد الحرب العالمية الأولى ، اهم مبادئها هو تشجيع السلام ومنع الحروب .</a:t>
            </a:r>
          </a:p>
          <a:p>
            <a:pPr marL="914400" lvl="2" indent="0" algn="r" rtl="1">
              <a:buNone/>
            </a:pPr>
            <a:r>
              <a:rPr lang="ar-SA" sz="2000" b="1" dirty="0">
                <a:solidFill>
                  <a:schemeClr val="tx1"/>
                </a:solidFill>
                <a:latin typeface="+mj-lt"/>
              </a:rPr>
              <a:t>ورغم انها لم تحقق أهدافها الان انها كانت اهم المحاولات الدولية الجادة ، وقفزة نوعية في مجال التنظيم الدولي </a:t>
            </a:r>
          </a:p>
          <a:p>
            <a:pPr marL="914400" lvl="2" indent="0" algn="r" rtl="1">
              <a:buNone/>
            </a:pPr>
            <a:endParaRPr lang="ar-SA" sz="2000" b="1" dirty="0">
              <a:solidFill>
                <a:schemeClr val="tx1"/>
              </a:solidFill>
              <a:latin typeface="+mj-lt"/>
            </a:endParaRPr>
          </a:p>
          <a:p>
            <a:pPr marL="914400" lvl="2" indent="0" algn="r" rtl="1">
              <a:buNone/>
            </a:pPr>
            <a:r>
              <a:rPr lang="ar-SA" sz="2000" b="1" dirty="0">
                <a:solidFill>
                  <a:schemeClr val="accent4"/>
                </a:solidFill>
                <a:latin typeface="+mj-lt"/>
              </a:rPr>
              <a:t>كانت التجربة الأولى في تاريخ البشرية التي تم فيها انشاء منظمة دولية سياسية ذات طابع عالمي ومزودة بأجهزة دائمة.</a:t>
            </a:r>
          </a:p>
          <a:p>
            <a:pPr marL="914400" lvl="2" indent="0" algn="r" rtl="1">
              <a:buNone/>
            </a:pPr>
            <a:endParaRPr lang="ar-SA" sz="2000" b="1" dirty="0">
              <a:solidFill>
                <a:schemeClr val="tx1"/>
              </a:solidFill>
              <a:latin typeface="+mj-lt"/>
            </a:endParaRPr>
          </a:p>
          <a:p>
            <a:pPr marL="914400" lvl="2" indent="0" algn="r" rtl="1">
              <a:buNone/>
            </a:pPr>
            <a:r>
              <a:rPr lang="ar-SA" sz="2000" b="1" dirty="0">
                <a:solidFill>
                  <a:schemeClr val="tx1"/>
                </a:solidFill>
                <a:latin typeface="+mj-lt"/>
              </a:rPr>
              <a:t>عند قيام الحرب العالمية الثانية انهارت عصبة الأمم وفكرت الدول المتحالفة بإيجاد بديل لها ، وكان ذلك البديل هو </a:t>
            </a:r>
            <a:r>
              <a:rPr lang="ar-SA" sz="2000" b="1" dirty="0">
                <a:solidFill>
                  <a:schemeClr val="accent1"/>
                </a:solidFill>
                <a:latin typeface="+mj-lt"/>
              </a:rPr>
              <a:t>تأسيس الأمم المتحدة</a:t>
            </a:r>
          </a:p>
        </p:txBody>
      </p:sp>
    </p:spTree>
    <p:extLst>
      <p:ext uri="{BB962C8B-B14F-4D97-AF65-F5344CB8AC3E}">
        <p14:creationId xmlns:p14="http://schemas.microsoft.com/office/powerpoint/2010/main" val="3182465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611560" y="260648"/>
            <a:ext cx="7992888" cy="492442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800" b="1" u="sng" dirty="0" smtClean="0">
                <a:solidFill>
                  <a:srgbClr val="FF0000"/>
                </a:solidFill>
                <a:latin typeface="Tahoma"/>
                <a:cs typeface="Tahoma"/>
              </a:rPr>
              <a:t>تابع </a:t>
            </a:r>
            <a:r>
              <a:rPr lang="x-none" sz="2800" b="1" u="sng" dirty="0" smtClean="0">
                <a:solidFill>
                  <a:srgbClr val="FF0000"/>
                </a:solidFill>
                <a:latin typeface="Tahoma"/>
                <a:cs typeface="Tahoma"/>
              </a:rPr>
              <a:t>التطور التاريخي لحقوق الطفل:</a:t>
            </a:r>
          </a:p>
          <a:p>
            <a:r>
              <a:rPr lang="ar-SA" sz="2800" dirty="0" smtClean="0">
                <a:solidFill>
                  <a:srgbClr val="FF0000"/>
                </a:solidFill>
                <a:latin typeface="Tahoma"/>
                <a:cs typeface="Tahoma"/>
              </a:rPr>
              <a:t> </a:t>
            </a:r>
            <a:endParaRPr lang="x-none" sz="2800" dirty="0" smtClean="0">
              <a:latin typeface="Tahoma"/>
              <a:cs typeface="Tahoma"/>
            </a:endParaRPr>
          </a:p>
          <a:p>
            <a:r>
              <a:rPr lang="ar-SA" sz="2800" dirty="0" smtClean="0">
                <a:latin typeface="Tahoma"/>
                <a:cs typeface="Tahoma"/>
              </a:rPr>
              <a:t> -الإعلان العالمي </a:t>
            </a:r>
            <a:r>
              <a:rPr lang="ar-SA" sz="2800" dirty="0" smtClean="0">
                <a:solidFill>
                  <a:schemeClr val="accent2">
                    <a:lumMod val="75000"/>
                  </a:schemeClr>
                </a:solidFill>
                <a:latin typeface="Tahoma"/>
                <a:cs typeface="Tahoma"/>
              </a:rPr>
              <a:t>لحقوق الانسان </a:t>
            </a:r>
            <a:r>
              <a:rPr lang="ar-SA" sz="2800" dirty="0" smtClean="0">
                <a:latin typeface="Tahoma"/>
                <a:cs typeface="Tahoma"/>
              </a:rPr>
              <a:t>الصادر عن الجمعية العامة للأمم المتحدة 1948 والذي أكد على وجوب ان يكون الأطفال محل رعاية خاصة  من جانب الدول كافة.</a:t>
            </a:r>
          </a:p>
          <a:p>
            <a:r>
              <a:rPr lang="x-none" sz="2800" dirty="0" smtClean="0">
                <a:solidFill>
                  <a:schemeClr val="accent2">
                    <a:lumMod val="75000"/>
                  </a:schemeClr>
                </a:solidFill>
                <a:latin typeface="Tahoma"/>
                <a:cs typeface="Tahoma"/>
              </a:rPr>
              <a:t>اعلان حقوق الطفل </a:t>
            </a:r>
            <a:r>
              <a:rPr lang="ar-SA" sz="2800" dirty="0" smtClean="0">
                <a:solidFill>
                  <a:schemeClr val="accent2">
                    <a:lumMod val="75000"/>
                  </a:schemeClr>
                </a:solidFill>
                <a:latin typeface="Tahoma"/>
                <a:cs typeface="Tahoma"/>
              </a:rPr>
              <a:t> </a:t>
            </a:r>
            <a:r>
              <a:rPr lang="x-none" sz="2800" dirty="0" smtClean="0">
                <a:latin typeface="Tahoma"/>
                <a:cs typeface="Tahoma"/>
              </a:rPr>
              <a:t>الصادر عن الجمعية العامة للأمم المتحدة عام </a:t>
            </a:r>
            <a:r>
              <a:rPr lang="ar-SA" sz="3200" dirty="0" smtClean="0"/>
              <a:t>1959 والذي اكد على </a:t>
            </a:r>
            <a:r>
              <a:rPr lang="ar-SA" sz="3200" dirty="0" smtClean="0">
                <a:solidFill>
                  <a:srgbClr val="00B050"/>
                </a:solidFill>
              </a:rPr>
              <a:t>(ان البشرية مدينة </a:t>
            </a:r>
            <a:r>
              <a:rPr lang="ar-SA" sz="3200" dirty="0" err="1" smtClean="0">
                <a:solidFill>
                  <a:srgbClr val="00B050"/>
                </a:solidFill>
              </a:rPr>
              <a:t>مدينة</a:t>
            </a:r>
            <a:r>
              <a:rPr lang="ar-SA" sz="3200" dirty="0" smtClean="0">
                <a:solidFill>
                  <a:srgbClr val="00B050"/>
                </a:solidFill>
              </a:rPr>
              <a:t> للطفل بأقصى ما يمكنها ان تمنحه </a:t>
            </a:r>
            <a:r>
              <a:rPr lang="ar-SA" sz="3200" dirty="0" err="1" smtClean="0">
                <a:solidFill>
                  <a:srgbClr val="00B050"/>
                </a:solidFill>
              </a:rPr>
              <a:t>أياه</a:t>
            </a:r>
            <a:r>
              <a:rPr lang="ar-SA" sz="3200" dirty="0" smtClean="0">
                <a:solidFill>
                  <a:srgbClr val="00B050"/>
                </a:solidFill>
              </a:rPr>
              <a:t>)</a:t>
            </a:r>
          </a:p>
          <a:p>
            <a:r>
              <a:rPr lang="ar-SA" sz="3200" dirty="0" smtClean="0">
                <a:solidFill>
                  <a:srgbClr val="00B050"/>
                </a:solidFill>
              </a:rPr>
              <a:t>-</a:t>
            </a:r>
            <a:r>
              <a:rPr lang="ar-SA" sz="3200" dirty="0" smtClean="0">
                <a:solidFill>
                  <a:schemeClr val="accent2">
                    <a:lumMod val="75000"/>
                  </a:schemeClr>
                </a:solidFill>
              </a:rPr>
              <a:t>اتفاقية  حقوق الطفل </a:t>
            </a:r>
            <a:r>
              <a:rPr lang="ar-SA" sz="3200" dirty="0" smtClean="0"/>
              <a:t>الصادرة عن الجمعية العامة للأمم المتحدة عام1989م</a:t>
            </a:r>
            <a:endParaRPr lang="x-none" sz="3200" dirty="0" smtClean="0"/>
          </a:p>
          <a:p>
            <a:endParaRPr lang="x-none" dirty="0" smtClean="0"/>
          </a:p>
        </p:txBody>
      </p:sp>
    </p:spTree>
    <p:extLst>
      <p:ext uri="{BB962C8B-B14F-4D97-AF65-F5344CB8AC3E}">
        <p14:creationId xmlns:p14="http://schemas.microsoft.com/office/powerpoint/2010/main" val="1661139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827584" y="1000108"/>
            <a:ext cx="7776864" cy="542917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x-none" sz="3200" b="1" i="1" u="sng" dirty="0" smtClean="0">
                <a:solidFill>
                  <a:srgbClr val="FF0000"/>
                </a:solidFill>
              </a:rPr>
              <a:t>ظهرت الحاجة الى تمييز حقوق الطفل </a:t>
            </a:r>
            <a:r>
              <a:rPr lang="x-none" sz="3200" b="1" i="1" u="sng" dirty="0" smtClean="0">
                <a:solidFill>
                  <a:schemeClr val="accent4"/>
                </a:solidFill>
              </a:rPr>
              <a:t>وتضمينها اتفاقية دولية خاصة</a:t>
            </a:r>
            <a:r>
              <a:rPr lang="x-none" sz="3200" b="1" i="1" u="sng" dirty="0" smtClean="0">
                <a:solidFill>
                  <a:srgbClr val="FF0000"/>
                </a:solidFill>
              </a:rPr>
              <a:t> ورجع ذلك للأسباب التالية:</a:t>
            </a:r>
            <a:r>
              <a:rPr lang="ar-SA" sz="3200" b="1" i="1" u="sng" dirty="0" smtClean="0">
                <a:solidFill>
                  <a:srgbClr val="FF0000"/>
                </a:solidFill>
              </a:rPr>
              <a:t> ص26(فهم فقط)</a:t>
            </a:r>
            <a:endParaRPr lang="x-none" sz="3200" b="1" i="1" u="sng" dirty="0" smtClean="0">
              <a:solidFill>
                <a:srgbClr val="FF0000"/>
              </a:solidFill>
            </a:endParaRPr>
          </a:p>
          <a:p>
            <a:endParaRPr lang="x-none" sz="2800" b="1" i="1" u="sng" dirty="0" smtClean="0">
              <a:solidFill>
                <a:srgbClr val="FF0000"/>
              </a:solidFill>
            </a:endParaRPr>
          </a:p>
          <a:p>
            <a:pPr>
              <a:lnSpc>
                <a:spcPct val="130000"/>
              </a:lnSpc>
            </a:pPr>
            <a:r>
              <a:rPr lang="ar-SA" sz="2800" dirty="0" smtClean="0"/>
              <a:t>- </a:t>
            </a:r>
            <a:r>
              <a:rPr lang="x-none" sz="2400" dirty="0" smtClean="0"/>
              <a:t>النظرة التهميشية للأطفال</a:t>
            </a:r>
            <a:r>
              <a:rPr lang="ar-SA" sz="2400" dirty="0" smtClean="0"/>
              <a:t> باعتبارهم أدوات في يد الاسرة والمجتمع.</a:t>
            </a:r>
            <a:endParaRPr lang="x-none" sz="2400" dirty="0" smtClean="0"/>
          </a:p>
          <a:p>
            <a:pPr>
              <a:lnSpc>
                <a:spcPct val="130000"/>
              </a:lnSpc>
            </a:pPr>
            <a:r>
              <a:rPr lang="ar-SA" sz="2400" dirty="0" smtClean="0"/>
              <a:t>- </a:t>
            </a:r>
            <a:r>
              <a:rPr lang="x-none" sz="2400" dirty="0" smtClean="0"/>
              <a:t>ا</a:t>
            </a:r>
            <a:r>
              <a:rPr lang="ar-SA" sz="2400" dirty="0" smtClean="0"/>
              <a:t>لأ</a:t>
            </a:r>
            <a:r>
              <a:rPr lang="x-none" sz="2400" dirty="0" smtClean="0"/>
              <a:t>طفال هم اكثر فئات المجتمع تأثر بالسياسات الحكومية.</a:t>
            </a:r>
          </a:p>
          <a:p>
            <a:pPr>
              <a:lnSpc>
                <a:spcPct val="130000"/>
              </a:lnSpc>
            </a:pPr>
            <a:r>
              <a:rPr lang="ar-SA" sz="2400" dirty="0" smtClean="0"/>
              <a:t>- الأ</a:t>
            </a:r>
            <a:r>
              <a:rPr lang="x-none" sz="2400" dirty="0" smtClean="0"/>
              <a:t>طفال يعتبرون من اكثر فئات المجتمع ضعفا</a:t>
            </a:r>
            <a:r>
              <a:rPr lang="ar-SA" sz="2400" dirty="0"/>
              <a:t> </a:t>
            </a:r>
            <a:r>
              <a:rPr lang="ar-SA" sz="2400" dirty="0" smtClean="0"/>
              <a:t>واكثرهم تأثراً بالظروف الخارجية.</a:t>
            </a:r>
            <a:endParaRPr lang="x-none" sz="2400" dirty="0" smtClean="0"/>
          </a:p>
          <a:p>
            <a:pPr>
              <a:lnSpc>
                <a:spcPct val="130000"/>
              </a:lnSpc>
            </a:pPr>
            <a:r>
              <a:rPr lang="ar-SA" sz="2400" dirty="0" smtClean="0"/>
              <a:t>- </a:t>
            </a:r>
            <a:r>
              <a:rPr lang="x-none" sz="2400" dirty="0" smtClean="0"/>
              <a:t>ا</a:t>
            </a:r>
            <a:r>
              <a:rPr lang="ar-SA" sz="2400" dirty="0" smtClean="0"/>
              <a:t>لأ</a:t>
            </a:r>
            <a:r>
              <a:rPr lang="x-none" sz="2400" dirty="0" smtClean="0"/>
              <a:t>طفال اكثر الفئات عرضة للاستغلال.</a:t>
            </a:r>
          </a:p>
          <a:p>
            <a:pPr>
              <a:lnSpc>
                <a:spcPct val="130000"/>
              </a:lnSpc>
            </a:pPr>
            <a:r>
              <a:rPr lang="ar-SA" sz="2400" dirty="0" smtClean="0"/>
              <a:t>- </a:t>
            </a:r>
            <a:r>
              <a:rPr lang="x-none" sz="2400" dirty="0" smtClean="0"/>
              <a:t>ا</a:t>
            </a:r>
            <a:r>
              <a:rPr lang="ar-SA" sz="2400" dirty="0" smtClean="0"/>
              <a:t>لأ</a:t>
            </a:r>
            <a:r>
              <a:rPr lang="x-none" sz="2400" dirty="0" smtClean="0"/>
              <a:t>طفال هم الثروة البشرية للمجتمع.</a:t>
            </a:r>
          </a:p>
          <a:p>
            <a:pPr>
              <a:lnSpc>
                <a:spcPct val="130000"/>
              </a:lnSpc>
            </a:pPr>
            <a:r>
              <a:rPr lang="ar-SA" sz="2400" dirty="0" smtClean="0"/>
              <a:t>- إن</a:t>
            </a:r>
            <a:r>
              <a:rPr lang="x-none" sz="2400" dirty="0" smtClean="0"/>
              <a:t> حماية حقوق الاطفال هي احد اركان القضاء على سلبية المجتمعا</a:t>
            </a:r>
            <a:r>
              <a:rPr lang="ar-SA" sz="2400" dirty="0" smtClean="0"/>
              <a:t>ت من عنف </a:t>
            </a:r>
            <a:r>
              <a:rPr lang="ar-SA" sz="2400" dirty="0" err="1" smtClean="0"/>
              <a:t>وانحرافات،وبدرجة</a:t>
            </a:r>
            <a:r>
              <a:rPr lang="ar-SA" sz="2400" dirty="0" smtClean="0"/>
              <a:t> اكبر القضاء على الإرهاب.</a:t>
            </a:r>
            <a:endParaRPr lang="x-non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-17067" y="188640"/>
            <a:ext cx="8820472" cy="649408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3200" b="1" u="sng" dirty="0" err="1">
                <a:solidFill>
                  <a:srgbClr val="FF0000"/>
                </a:solidFill>
              </a:rPr>
              <a:t>أ</a:t>
            </a:r>
            <a:r>
              <a:rPr lang="x-none" sz="3200" b="1" u="sng" dirty="0" smtClean="0">
                <a:solidFill>
                  <a:srgbClr val="FF0000"/>
                </a:solidFill>
              </a:rPr>
              <a:t>همية منظمات الطفولة:</a:t>
            </a:r>
            <a:r>
              <a:rPr lang="ar-SA" sz="3200" b="1" u="sng" dirty="0" smtClean="0">
                <a:solidFill>
                  <a:srgbClr val="FF0000"/>
                </a:solidFill>
              </a:rPr>
              <a:t> ص27</a:t>
            </a:r>
            <a:endParaRPr lang="x-none" sz="3200" b="1" u="sng" dirty="0" smtClean="0">
              <a:solidFill>
                <a:srgbClr val="FF0000"/>
              </a:solidFill>
            </a:endParaRPr>
          </a:p>
          <a:p>
            <a:endParaRPr lang="x-none" sz="3200" b="1" u="sng" dirty="0" smtClean="0">
              <a:solidFill>
                <a:srgbClr val="FF0000"/>
              </a:solidFill>
            </a:endParaRPr>
          </a:p>
          <a:p>
            <a:r>
              <a:rPr lang="x-none" sz="3200" u="sng" dirty="0" smtClean="0"/>
              <a:t>تعرف المنظمات </a:t>
            </a:r>
            <a:r>
              <a:rPr lang="x-none" sz="3200" dirty="0" smtClean="0"/>
              <a:t>بأنها وحدات ادارية تشتمل على مجموعة من المبادئ العامة تسعى من خلالها لتحقيق الاهداف التي تكونت من اجلها.</a:t>
            </a:r>
          </a:p>
          <a:p>
            <a:r>
              <a:rPr lang="x-none" sz="3200" b="1" u="sng" dirty="0" smtClean="0">
                <a:solidFill>
                  <a:srgbClr val="FF0000"/>
                </a:solidFill>
              </a:rPr>
              <a:t>عناصر المنظمات:</a:t>
            </a:r>
          </a:p>
          <a:p>
            <a:pPr marL="342900" indent="-342900">
              <a:buAutoNum type="arabicPeriod"/>
            </a:pPr>
            <a:r>
              <a:rPr lang="x-none" sz="3200" dirty="0" smtClean="0">
                <a:solidFill>
                  <a:schemeClr val="bg1"/>
                </a:solidFill>
              </a:rPr>
              <a:t>ا</a:t>
            </a:r>
            <a:r>
              <a:rPr lang="ar-SA" sz="3200" dirty="0" smtClean="0">
                <a:solidFill>
                  <a:schemeClr val="bg1"/>
                </a:solidFill>
              </a:rPr>
              <a:t>لأ</a:t>
            </a:r>
            <a:r>
              <a:rPr lang="x-none" sz="3200" dirty="0" smtClean="0">
                <a:solidFill>
                  <a:schemeClr val="bg1"/>
                </a:solidFill>
              </a:rPr>
              <a:t>هداف</a:t>
            </a:r>
          </a:p>
          <a:p>
            <a:pPr marL="342900" indent="-342900">
              <a:buAutoNum type="arabicPeriod"/>
            </a:pPr>
            <a:r>
              <a:rPr lang="x-none" sz="3200" dirty="0" smtClean="0">
                <a:solidFill>
                  <a:schemeClr val="bg1"/>
                </a:solidFill>
              </a:rPr>
              <a:t>ا</a:t>
            </a:r>
            <a:r>
              <a:rPr lang="ar-SA" sz="3200" dirty="0" smtClean="0">
                <a:solidFill>
                  <a:schemeClr val="bg1"/>
                </a:solidFill>
              </a:rPr>
              <a:t>لأ</a:t>
            </a:r>
            <a:r>
              <a:rPr lang="x-none" sz="3200" dirty="0" smtClean="0">
                <a:solidFill>
                  <a:schemeClr val="bg1"/>
                </a:solidFill>
              </a:rPr>
              <a:t>عضاء</a:t>
            </a:r>
          </a:p>
          <a:p>
            <a:pPr marL="342900" indent="-342900">
              <a:buAutoNum type="arabicPeriod"/>
            </a:pPr>
            <a:r>
              <a:rPr lang="x-none" sz="3200" dirty="0" smtClean="0">
                <a:solidFill>
                  <a:schemeClr val="bg1"/>
                </a:solidFill>
              </a:rPr>
              <a:t>الهيكل التنظيمي</a:t>
            </a:r>
          </a:p>
          <a:p>
            <a:pPr marL="342900" indent="-342900">
              <a:buAutoNum type="arabicPeriod"/>
            </a:pPr>
            <a:r>
              <a:rPr lang="x-none" sz="3200" dirty="0" smtClean="0">
                <a:solidFill>
                  <a:schemeClr val="bg1"/>
                </a:solidFill>
              </a:rPr>
              <a:t>الاتصالات</a:t>
            </a:r>
          </a:p>
          <a:p>
            <a:pPr marL="342900" indent="-342900">
              <a:buAutoNum type="arabicPeriod"/>
            </a:pPr>
            <a:r>
              <a:rPr lang="x-none" sz="3200" dirty="0" smtClean="0">
                <a:solidFill>
                  <a:schemeClr val="bg1"/>
                </a:solidFill>
              </a:rPr>
              <a:t>القوانين </a:t>
            </a:r>
          </a:p>
          <a:p>
            <a:pPr marL="342900" indent="-342900">
              <a:buAutoNum type="arabicPeriod"/>
            </a:pPr>
            <a:r>
              <a:rPr lang="x-none" sz="3200" dirty="0" smtClean="0">
                <a:solidFill>
                  <a:schemeClr val="bg1"/>
                </a:solidFill>
              </a:rPr>
              <a:t>العمل</a:t>
            </a:r>
          </a:p>
          <a:p>
            <a:pPr marL="342900" indent="-342900">
              <a:buAutoNum type="arabicPeriod"/>
            </a:pPr>
            <a:r>
              <a:rPr lang="x-none" sz="3200" dirty="0" smtClean="0">
                <a:solidFill>
                  <a:schemeClr val="bg1"/>
                </a:solidFill>
              </a:rPr>
              <a:t>نظام مفتوح </a:t>
            </a:r>
            <a:r>
              <a:rPr lang="x-none" sz="3200" dirty="0" err="1" smtClean="0">
                <a:solidFill>
                  <a:schemeClr val="bg1"/>
                </a:solidFill>
              </a:rPr>
              <a:t>او</a:t>
            </a:r>
            <a:r>
              <a:rPr lang="x-none" sz="3200" dirty="0" smtClean="0">
                <a:solidFill>
                  <a:schemeClr val="bg1"/>
                </a:solidFill>
              </a:rPr>
              <a:t> مغلق مع البيئة المحيطة</a:t>
            </a:r>
            <a:endParaRPr lang="x-none" sz="32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785786" y="785794"/>
            <a:ext cx="7429552" cy="440120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x-none" sz="2800" b="1" u="sng" dirty="0" smtClean="0">
                <a:solidFill>
                  <a:srgbClr val="FF0000"/>
                </a:solidFill>
              </a:rPr>
              <a:t>تتلخص اهمية المنظمات في المسئولية الاجتماعية: </a:t>
            </a:r>
            <a:r>
              <a:rPr lang="ar-SA" sz="2800" b="1" u="sng" dirty="0" smtClean="0">
                <a:solidFill>
                  <a:srgbClr val="FF0000"/>
                </a:solidFill>
              </a:rPr>
              <a:t> ص28</a:t>
            </a:r>
            <a:endParaRPr lang="x-none" sz="2800" b="1" u="sng" dirty="0" smtClean="0">
              <a:solidFill>
                <a:srgbClr val="FF0000"/>
              </a:solidFill>
            </a:endParaRPr>
          </a:p>
          <a:p>
            <a:endParaRPr lang="x-none" sz="2800" b="1" u="sng" dirty="0" smtClean="0">
              <a:solidFill>
                <a:srgbClr val="FF0000"/>
              </a:solidFill>
            </a:endParaRPr>
          </a:p>
          <a:p>
            <a:r>
              <a:rPr lang="x-none" sz="2800" b="1" u="sng" dirty="0" smtClean="0">
                <a:solidFill>
                  <a:srgbClr val="FF0000"/>
                </a:solidFill>
              </a:rPr>
              <a:t>المسئولية الاجتماعية:</a:t>
            </a:r>
          </a:p>
          <a:p>
            <a:r>
              <a:rPr lang="x-none" sz="2800" dirty="0" smtClean="0"/>
              <a:t>هي المسئولية التي تحقق التوازن بين </a:t>
            </a:r>
            <a:r>
              <a:rPr lang="x-none" sz="2800" dirty="0" err="1" smtClean="0"/>
              <a:t>اهداف</a:t>
            </a:r>
            <a:r>
              <a:rPr lang="x-none" sz="2800" dirty="0" smtClean="0"/>
              <a:t> المنظمات </a:t>
            </a:r>
            <a:r>
              <a:rPr lang="x-none" sz="2800" dirty="0" err="1" smtClean="0"/>
              <a:t>واهداف</a:t>
            </a:r>
            <a:r>
              <a:rPr lang="x-none" sz="2800" dirty="0" smtClean="0"/>
              <a:t> المجتمع.</a:t>
            </a:r>
          </a:p>
          <a:p>
            <a:endParaRPr lang="x-none" sz="2800" dirty="0" smtClean="0"/>
          </a:p>
          <a:p>
            <a:r>
              <a:rPr lang="x-none" sz="2800" u="sng" dirty="0" smtClean="0"/>
              <a:t>وتتمثل المسئولية الاجتماعية للمنظمة في عدة جوانب كما يلي:</a:t>
            </a:r>
          </a:p>
          <a:p>
            <a:pPr>
              <a:buFont typeface="Arial" pitchFamily="34" charset="0"/>
              <a:buChar char="•"/>
            </a:pPr>
            <a:r>
              <a:rPr lang="x-none" sz="2800" dirty="0" smtClean="0"/>
              <a:t>الالتزام والانضباط بقواعد وسلوكيات وعادات المجتمع.</a:t>
            </a:r>
          </a:p>
          <a:p>
            <a:pPr>
              <a:buFont typeface="Arial" pitchFamily="34" charset="0"/>
              <a:buChar char="•"/>
            </a:pPr>
            <a:r>
              <a:rPr lang="x-none" sz="2800" dirty="0" smtClean="0"/>
              <a:t>خلق سلوك في المنظمة داعم للسلوكيات المجتمعية الايجابية.</a:t>
            </a:r>
          </a:p>
          <a:p>
            <a:pPr>
              <a:buFont typeface="Arial" pitchFamily="34" charset="0"/>
              <a:buChar char="•"/>
            </a:pPr>
            <a:r>
              <a:rPr lang="x-none" sz="2800" dirty="0" smtClean="0"/>
              <a:t>تصحيح السلوكيات الخاطئة والسلبية.</a:t>
            </a:r>
            <a:endParaRPr lang="x-none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899592" y="476672"/>
            <a:ext cx="7605488" cy="4899803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x-none" sz="3200" b="1" u="sng" dirty="0" smtClean="0">
                <a:solidFill>
                  <a:srgbClr val="FF0000"/>
                </a:solidFill>
              </a:rPr>
              <a:t>ويقضي ذلك تخطيط برامج مختصة للعناية بالطفولة والأمومة:</a:t>
            </a:r>
            <a:endParaRPr lang="ar-SA" sz="3200" b="1" u="sng" dirty="0" smtClean="0">
              <a:solidFill>
                <a:srgbClr val="FF0000"/>
              </a:solidFill>
            </a:endParaRPr>
          </a:p>
          <a:p>
            <a:endParaRPr lang="x-none" sz="3200" b="1" u="sng" dirty="0" smtClean="0">
              <a:solidFill>
                <a:srgbClr val="FF0000"/>
              </a:solidFill>
            </a:endParaRPr>
          </a:p>
          <a:p>
            <a:r>
              <a:rPr lang="x-none" sz="3200" b="1" u="sng" dirty="0" smtClean="0">
                <a:solidFill>
                  <a:srgbClr val="FF0000"/>
                </a:solidFill>
              </a:rPr>
              <a:t>و</a:t>
            </a:r>
            <a:r>
              <a:rPr lang="ar-SA" sz="3200" b="1" u="sng" dirty="0" smtClean="0">
                <a:solidFill>
                  <a:srgbClr val="FF0000"/>
                </a:solidFill>
              </a:rPr>
              <a:t>أ</a:t>
            </a:r>
            <a:r>
              <a:rPr lang="x-none" sz="3200" b="1" u="sng" dirty="0" smtClean="0">
                <a:solidFill>
                  <a:srgbClr val="FF0000"/>
                </a:solidFill>
              </a:rPr>
              <a:t>مثلة هذه البرامج ما </a:t>
            </a:r>
            <a:r>
              <a:rPr lang="x-none" sz="3200" b="1" u="sng" dirty="0" smtClean="0">
                <a:solidFill>
                  <a:srgbClr val="FF0000"/>
                </a:solidFill>
              </a:rPr>
              <a:t>يلي</a:t>
            </a:r>
            <a:r>
              <a:rPr lang="ar-SA" sz="3200" b="1" u="sng" dirty="0" smtClean="0">
                <a:solidFill>
                  <a:srgbClr val="FF0000"/>
                </a:solidFill>
              </a:rPr>
              <a:t> ( فهم فقط)</a:t>
            </a:r>
            <a:endParaRPr lang="x-none" sz="3200" b="1" u="sng" dirty="0" smtClean="0">
              <a:solidFill>
                <a:srgbClr val="FF0000"/>
              </a:solidFill>
            </a:endParaRPr>
          </a:p>
          <a:p>
            <a:endParaRPr lang="x-none" sz="3200" b="1" u="sng" dirty="0" smtClean="0">
              <a:solidFill>
                <a:srgbClr val="FF0000"/>
              </a:solidFill>
            </a:endParaRPr>
          </a:p>
          <a:p>
            <a:pPr>
              <a:lnSpc>
                <a:spcPct val="120000"/>
              </a:lnSpc>
            </a:pPr>
            <a:r>
              <a:rPr lang="ar-SA" sz="2800" dirty="0" smtClean="0"/>
              <a:t>- </a:t>
            </a:r>
            <a:r>
              <a:rPr lang="x-none" sz="2800" dirty="0" smtClean="0"/>
              <a:t>تقديم الاعانات المالية والمعنوية للأسر.</a:t>
            </a:r>
          </a:p>
          <a:p>
            <a:pPr>
              <a:lnSpc>
                <a:spcPct val="120000"/>
              </a:lnSpc>
            </a:pPr>
            <a:r>
              <a:rPr lang="ar-SA" sz="2800" dirty="0" smtClean="0"/>
              <a:t>- </a:t>
            </a:r>
            <a:r>
              <a:rPr lang="x-none" sz="2800" dirty="0" smtClean="0"/>
              <a:t>رعاية الأطفال ذوي الظروف الخاصة.</a:t>
            </a:r>
          </a:p>
          <a:p>
            <a:pPr>
              <a:lnSpc>
                <a:spcPct val="120000"/>
              </a:lnSpc>
            </a:pPr>
            <a:r>
              <a:rPr lang="ar-SA" sz="2800" dirty="0" smtClean="0"/>
              <a:t>- </a:t>
            </a:r>
            <a:r>
              <a:rPr lang="x-none" sz="2800" dirty="0" smtClean="0"/>
              <a:t>تحسين الظروف الاجتماعية للطفل.</a:t>
            </a:r>
          </a:p>
          <a:p>
            <a:pPr>
              <a:lnSpc>
                <a:spcPct val="120000"/>
              </a:lnSpc>
            </a:pPr>
            <a:r>
              <a:rPr lang="ar-SA" sz="2800" dirty="0" smtClean="0"/>
              <a:t>- </a:t>
            </a:r>
            <a:r>
              <a:rPr lang="x-none" sz="2800" dirty="0" smtClean="0"/>
              <a:t>الرعاية الصحية للطفل </a:t>
            </a:r>
            <a:r>
              <a:rPr lang="ar-SA" sz="2800" dirty="0"/>
              <a:t>(</a:t>
            </a:r>
            <a:r>
              <a:rPr lang="x-none" sz="2800" dirty="0" smtClean="0"/>
              <a:t> التغذية – التطعيم</a:t>
            </a:r>
            <a:r>
              <a:rPr lang="ar-SA" sz="2800" dirty="0" smtClean="0"/>
              <a:t>... الخ)</a:t>
            </a:r>
            <a:endParaRPr lang="x-none" sz="2800" dirty="0" smtClean="0"/>
          </a:p>
          <a:p>
            <a:endParaRPr lang="x-non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1979712" y="1556792"/>
            <a:ext cx="7000924" cy="58785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x-none" sz="3200" b="1" u="sng" dirty="0" smtClean="0">
                <a:solidFill>
                  <a:srgbClr val="FF0000"/>
                </a:solidFill>
              </a:rPr>
              <a:t>أسباب ظهور منظمات الطفولة:</a:t>
            </a:r>
            <a:r>
              <a:rPr lang="ar-SA" sz="3200" b="1" u="sng" smtClean="0">
                <a:solidFill>
                  <a:srgbClr val="FF0000"/>
                </a:solidFill>
              </a:rPr>
              <a:t>  ص29 ( فهم فقط)</a:t>
            </a:r>
            <a:endParaRPr lang="x-none" sz="3200" b="1" u="sng" dirty="0" smtClean="0">
              <a:solidFill>
                <a:srgbClr val="FF0000"/>
              </a:solidFill>
            </a:endParaRPr>
          </a:p>
          <a:p>
            <a:endParaRPr lang="x-none" sz="3200" b="1" u="sng" dirty="0" smtClean="0">
              <a:solidFill>
                <a:srgbClr val="FF0000"/>
              </a:solidFill>
            </a:endParaRPr>
          </a:p>
          <a:p>
            <a:r>
              <a:rPr lang="x-none" sz="3200" dirty="0" smtClean="0"/>
              <a:t>1. </a:t>
            </a:r>
            <a:r>
              <a:rPr lang="ar-SA" sz="3200" dirty="0" err="1" smtClean="0"/>
              <a:t>إ</a:t>
            </a:r>
            <a:r>
              <a:rPr lang="x-none" sz="3200" dirty="0" smtClean="0"/>
              <a:t>دراك اهمية رعاية الام والطفل.</a:t>
            </a:r>
          </a:p>
          <a:p>
            <a:r>
              <a:rPr lang="x-none" sz="3200" dirty="0" smtClean="0"/>
              <a:t>2. تعقد الحياة الاجتماعية والسياسية والاقتصادية.</a:t>
            </a:r>
          </a:p>
          <a:p>
            <a:r>
              <a:rPr lang="x-none" sz="3200" dirty="0" smtClean="0"/>
              <a:t>3. زيادة حجم المشكلات الصحية والاجتماعية والاقتصادية والتربوية المختلفة</a:t>
            </a:r>
            <a:r>
              <a:rPr lang="ar-SA" sz="3200" dirty="0" smtClean="0"/>
              <a:t> التي تؤثر على الام والطفل.</a:t>
            </a:r>
            <a:endParaRPr lang="x-none" sz="3200" dirty="0" smtClean="0"/>
          </a:p>
          <a:p>
            <a:r>
              <a:rPr lang="x-none" sz="3200" dirty="0" smtClean="0"/>
              <a:t>4. الاضطرابات الاجتماعية والسياسية والاقتصادية.</a:t>
            </a:r>
          </a:p>
          <a:p>
            <a:r>
              <a:rPr lang="x-none" sz="3200" dirty="0" smtClean="0"/>
              <a:t>5. المشكلات الطبيعية من مجاعات وفيضانات وزلازل.</a:t>
            </a:r>
          </a:p>
          <a:p>
            <a:endParaRPr lang="x-none" sz="2800" dirty="0" smtClean="0"/>
          </a:p>
          <a:p>
            <a:endParaRPr lang="x-none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755576" y="-13286"/>
            <a:ext cx="7583487" cy="1044388"/>
          </a:xfrm>
        </p:spPr>
        <p:txBody>
          <a:bodyPr/>
          <a:lstStyle/>
          <a:p>
            <a:pPr algn="ctr"/>
            <a:r>
              <a:rPr lang="x-none" sz="4000" b="1" u="sng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أنواع المنظمات وتقسيماتها</a:t>
            </a:r>
            <a:r>
              <a:rPr lang="x-none" sz="4000" b="1" u="sng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827584" y="1196752"/>
            <a:ext cx="7583487" cy="4208930"/>
          </a:xfrm>
        </p:spPr>
        <p:txBody>
          <a:bodyPr>
            <a:noAutofit/>
          </a:bodyPr>
          <a:lstStyle/>
          <a:p>
            <a:pPr marL="457200" indent="-457200" algn="r">
              <a:buFont typeface="+mj-lt"/>
              <a:buAutoNum type="arabicPeriod"/>
            </a:pPr>
            <a:r>
              <a:rPr lang="ar-SA" sz="2800" b="1" dirty="0" smtClean="0"/>
              <a:t>المنظمات الحكومية</a:t>
            </a:r>
          </a:p>
          <a:p>
            <a:pPr marL="457200" indent="-457200" algn="r">
              <a:buFont typeface="+mj-lt"/>
              <a:buAutoNum type="arabicPeriod"/>
            </a:pPr>
            <a:r>
              <a:rPr lang="ar-SA" sz="2800" b="1" dirty="0" smtClean="0"/>
              <a:t>منظمات غير حكومية ( أهلية)</a:t>
            </a:r>
          </a:p>
          <a:p>
            <a:pPr marL="457200" indent="-457200" algn="r">
              <a:buFont typeface="+mj-lt"/>
              <a:buAutoNum type="arabicPeriod"/>
            </a:pPr>
            <a:r>
              <a:rPr lang="ar-SA" sz="2800" b="1" dirty="0" smtClean="0"/>
              <a:t>المنظمات التي تربط الحكومات المختلفة </a:t>
            </a:r>
          </a:p>
          <a:p>
            <a:pPr marL="457200" indent="-457200" algn="r">
              <a:buFont typeface="+mj-lt"/>
              <a:buAutoNum type="arabicPeriod"/>
            </a:pPr>
            <a:r>
              <a:rPr lang="ar-SA" sz="2800" b="1" dirty="0" smtClean="0"/>
              <a:t>المنظمات ذات السلطات العليا</a:t>
            </a:r>
          </a:p>
          <a:p>
            <a:pPr marL="457200" indent="-457200" algn="r">
              <a:buFont typeface="+mj-lt"/>
              <a:buAutoNum type="arabicPeriod"/>
            </a:pPr>
            <a:r>
              <a:rPr lang="ar-SA" sz="2800" b="1" dirty="0" smtClean="0"/>
              <a:t>المنظمة العامة</a:t>
            </a:r>
            <a:endParaRPr lang="ar-SA" sz="2800" b="1" dirty="0"/>
          </a:p>
          <a:p>
            <a:pPr marL="457200" indent="-457200" algn="r">
              <a:buFont typeface="+mj-lt"/>
              <a:buAutoNum type="arabicPeriod"/>
            </a:pPr>
            <a:r>
              <a:rPr lang="ar-SA" sz="2800" b="1" dirty="0" smtClean="0"/>
              <a:t>المنظمة المتخصصة</a:t>
            </a:r>
          </a:p>
          <a:p>
            <a:pPr marL="457200" indent="-457200" algn="r">
              <a:buFont typeface="+mj-lt"/>
              <a:buAutoNum type="arabicPeriod"/>
            </a:pPr>
            <a:r>
              <a:rPr lang="ar-SA" sz="2800" b="1" dirty="0" smtClean="0"/>
              <a:t>المنظمة الإقليمية</a:t>
            </a:r>
          </a:p>
          <a:p>
            <a:pPr marL="457200" indent="-457200" algn="r">
              <a:buFont typeface="+mj-lt"/>
              <a:buAutoNum type="arabicPeriod"/>
            </a:pPr>
            <a:r>
              <a:rPr lang="ar-SA" sz="2800" b="1" dirty="0" smtClean="0"/>
              <a:t>المنظمة المحلية</a:t>
            </a:r>
          </a:p>
        </p:txBody>
      </p:sp>
    </p:spTree>
    <p:extLst>
      <p:ext uri="{BB962C8B-B14F-4D97-AF65-F5344CB8AC3E}">
        <p14:creationId xmlns:p14="http://schemas.microsoft.com/office/powerpoint/2010/main" val="2546627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ngles">
  <a:themeElements>
    <a:clrScheme name="Angles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Angle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华文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ngle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Angles.thmx</Template>
  <TotalTime>1267</TotalTime>
  <Words>999</Words>
  <Application>Microsoft Office PowerPoint</Application>
  <PresentationFormat>On-screen Show (4:3)</PresentationFormat>
  <Paragraphs>138</Paragraphs>
  <Slides>20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8" baseType="lpstr">
      <vt:lpstr>Arial</vt:lpstr>
      <vt:lpstr>Calibri</vt:lpstr>
      <vt:lpstr>Franklin Gothic Book</vt:lpstr>
      <vt:lpstr>Franklin Gothic Medium</vt:lpstr>
      <vt:lpstr>Tahoma</vt:lpstr>
      <vt:lpstr>Tunga</vt:lpstr>
      <vt:lpstr>Wingdings</vt:lpstr>
      <vt:lpstr>Angles</vt:lpstr>
      <vt:lpstr>الطفولة ومنظماتها بين الحقوق والتنظيم الدولي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أنواع المنظمات وتقسيماتها: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عصبة الامم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الشريحة 1</dc:title>
  <dc:creator>user1</dc:creator>
  <cp:lastModifiedBy>user</cp:lastModifiedBy>
  <cp:revision>39</cp:revision>
  <dcterms:created xsi:type="dcterms:W3CDTF">2013-02-11T17:11:36Z</dcterms:created>
  <dcterms:modified xsi:type="dcterms:W3CDTF">2017-10-30T12:31:13Z</dcterms:modified>
</cp:coreProperties>
</file>