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53"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7C73CBD-DF94-4A45-B6D1-C809B797C416}"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7C73CBD-DF94-4A45-B6D1-C809B797C416}" type="datetimeFigureOut">
              <a:rPr lang="ar-SA" smtClean="0"/>
              <a:pPr/>
              <a:t>24/05/36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7C73CBD-DF94-4A45-B6D1-C809B797C416}" type="datetimeFigureOut">
              <a:rPr lang="ar-SA" smtClean="0"/>
              <a:pPr/>
              <a:t>24/05/36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7C73CBD-DF94-4A45-B6D1-C809B797C416}" type="datetimeFigureOut">
              <a:rPr lang="ar-SA" smtClean="0"/>
              <a:pPr/>
              <a:t>24/05/36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7C73CBD-DF94-4A45-B6D1-C809B797C416}"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7C73CBD-DF94-4A45-B6D1-C809B797C416}"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4EB612-A61C-494B-AABE-E3C5BE340AA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7C73CBD-DF94-4A45-B6D1-C809B797C416}" type="datetimeFigureOut">
              <a:rPr lang="ar-SA" smtClean="0"/>
              <a:pPr/>
              <a:t>24/05/36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D4EB612-A61C-494B-AABE-E3C5BE340AA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81001"/>
            <a:ext cx="7772400" cy="1219200"/>
          </a:xfrm>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المدخل إلى صعوبات التعلم</a:t>
            </a:r>
            <a:endParaRPr lang="ar-SA" dirty="0"/>
          </a:p>
        </p:txBody>
      </p:sp>
      <p:sp>
        <p:nvSpPr>
          <p:cNvPr id="3" name="عنوان فرعي 2"/>
          <p:cNvSpPr>
            <a:spLocks noGrp="1"/>
          </p:cNvSpPr>
          <p:nvPr>
            <p:ph type="subTitle" idx="1"/>
          </p:nvPr>
        </p:nvSpPr>
        <p:spPr>
          <a:xfrm>
            <a:off x="762000" y="1676400"/>
            <a:ext cx="7391400" cy="4876800"/>
          </a:xfr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algn="r"/>
            <a:r>
              <a:rPr lang="ar-SA" dirty="0" smtClean="0">
                <a:solidFill>
                  <a:schemeClr val="tx1"/>
                </a:solidFill>
              </a:rPr>
              <a:t>في هذه المحاضرة سنتعرف </a:t>
            </a:r>
            <a:r>
              <a:rPr lang="ar-SA" dirty="0" err="1" smtClean="0">
                <a:solidFill>
                  <a:schemeClr val="tx1"/>
                </a:solidFill>
              </a:rPr>
              <a:t>على:</a:t>
            </a:r>
            <a:endParaRPr lang="ar-SA" dirty="0" smtClean="0">
              <a:solidFill>
                <a:schemeClr val="tx1"/>
              </a:solidFill>
            </a:endParaRPr>
          </a:p>
          <a:p>
            <a:pPr algn="r"/>
            <a:endParaRPr lang="ar-SA" dirty="0" smtClean="0">
              <a:solidFill>
                <a:schemeClr val="tx1"/>
              </a:solidFill>
            </a:endParaRPr>
          </a:p>
          <a:p>
            <a:r>
              <a:rPr lang="ar-SA" dirty="0" smtClean="0">
                <a:solidFill>
                  <a:schemeClr val="tx1"/>
                </a:solidFill>
              </a:rPr>
              <a:t>المصطلحات المستخدمة قبل مصطلح صعوبات التعلم</a:t>
            </a:r>
          </a:p>
          <a:p>
            <a:r>
              <a:rPr lang="ar-SA" dirty="0" smtClean="0">
                <a:solidFill>
                  <a:schemeClr val="tx1"/>
                </a:solidFill>
              </a:rPr>
              <a:t>بعض المصطلحات الشائعة في قائمة </a:t>
            </a:r>
            <a:r>
              <a:rPr lang="ar-SA" dirty="0" err="1" smtClean="0">
                <a:solidFill>
                  <a:schemeClr val="tx1"/>
                </a:solidFill>
              </a:rPr>
              <a:t>كلمنتس</a:t>
            </a:r>
            <a:endParaRPr lang="ar-SA" dirty="0" smtClean="0">
              <a:solidFill>
                <a:schemeClr val="tx1"/>
              </a:solidFill>
            </a:endParaRPr>
          </a:p>
          <a:p>
            <a:r>
              <a:rPr lang="ar-SA" dirty="0" smtClean="0">
                <a:solidFill>
                  <a:schemeClr val="tx1"/>
                </a:solidFill>
              </a:rPr>
              <a:t>أول مصطلح حاز على قبول عام</a:t>
            </a:r>
          </a:p>
          <a:p>
            <a:r>
              <a:rPr lang="ar-SA" dirty="0" smtClean="0">
                <a:solidFill>
                  <a:schemeClr val="tx1"/>
                </a:solidFill>
              </a:rPr>
              <a:t>الخلل الوظيفي المخي البسيط</a:t>
            </a:r>
          </a:p>
          <a:p>
            <a:r>
              <a:rPr lang="ar-SA" dirty="0" smtClean="0">
                <a:solidFill>
                  <a:schemeClr val="tx1"/>
                </a:solidFill>
              </a:rPr>
              <a:t>الإصابة الدماغية</a:t>
            </a:r>
          </a:p>
          <a:p>
            <a:r>
              <a:rPr lang="ar-SA" dirty="0" smtClean="0">
                <a:solidFill>
                  <a:schemeClr val="tx1"/>
                </a:solidFill>
              </a:rPr>
              <a:t>ترتيب المسميات</a:t>
            </a:r>
          </a:p>
          <a:p>
            <a:r>
              <a:rPr lang="ar-SA" dirty="0" smtClean="0">
                <a:solidFill>
                  <a:schemeClr val="tx1"/>
                </a:solidFill>
              </a:rPr>
              <a:t>التعريف وتطوره</a:t>
            </a:r>
          </a:p>
          <a:p>
            <a:r>
              <a:rPr lang="ar-SA" dirty="0" smtClean="0">
                <a:solidFill>
                  <a:schemeClr val="tx1"/>
                </a:solidFill>
              </a:rPr>
              <a:t>مسميات تطلق على صعوبات التعلم</a:t>
            </a:r>
          </a:p>
          <a:p>
            <a:r>
              <a:rPr lang="ar-SA" dirty="0" smtClean="0">
                <a:solidFill>
                  <a:schemeClr val="tx1"/>
                </a:solidFill>
              </a:rPr>
              <a:t>فريق التقييم متعدد التخصصات</a:t>
            </a:r>
          </a:p>
          <a:p>
            <a:r>
              <a:rPr lang="ar-SA" dirty="0" smtClean="0">
                <a:solidFill>
                  <a:schemeClr val="tx1"/>
                </a:solidFill>
              </a:rPr>
              <a:t>المعادلة الحكومية المقترحة لتحديد مستوى التباين الشديد</a:t>
            </a:r>
          </a:p>
          <a:p>
            <a:r>
              <a:rPr lang="ar-SA" dirty="0" smtClean="0">
                <a:solidFill>
                  <a:schemeClr val="tx1"/>
                </a:solidFill>
              </a:rPr>
              <a:t>تعريف صعوبات التعلم لعام </a:t>
            </a:r>
            <a:r>
              <a:rPr lang="ar-SA" dirty="0" err="1" smtClean="0">
                <a:solidFill>
                  <a:schemeClr val="tx1"/>
                </a:solidFill>
              </a:rPr>
              <a:t>1977م</a:t>
            </a:r>
            <a:endParaRPr lang="ar-SA" dirty="0" smtClean="0">
              <a:solidFill>
                <a:schemeClr val="tx1"/>
              </a:solidFill>
            </a:endParaRPr>
          </a:p>
          <a:p>
            <a:r>
              <a:rPr lang="ar-SA" dirty="0" err="1" smtClean="0">
                <a:solidFill>
                  <a:schemeClr val="tx1"/>
                </a:solidFill>
              </a:rPr>
              <a:t>المحكات</a:t>
            </a:r>
            <a:r>
              <a:rPr lang="ar-SA" dirty="0" smtClean="0">
                <a:solidFill>
                  <a:schemeClr val="tx1"/>
                </a:solidFill>
              </a:rPr>
              <a:t> المستخدمة للحكم على وجود صعوبات تعلم</a:t>
            </a:r>
          </a:p>
          <a:p>
            <a:r>
              <a:rPr lang="ar-SA" dirty="0" smtClean="0">
                <a:solidFill>
                  <a:schemeClr val="tx1"/>
                </a:solidFill>
              </a:rPr>
              <a:t>تعريفات أخرى لصعوبات التعلم</a:t>
            </a:r>
          </a:p>
          <a:p>
            <a:endParaRPr lang="ar-SA" dirty="0" smtClean="0"/>
          </a:p>
          <a:p>
            <a:endParaRPr lang="ar-SA" dirty="0" smtClean="0"/>
          </a:p>
          <a:p>
            <a:endParaRPr lang="ar-SA" dirty="0" smtClean="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ترتيب المسميات</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ar-SA" dirty="0" smtClean="0"/>
              <a:t>1- الإصابة الدماغية.</a:t>
            </a:r>
          </a:p>
          <a:p>
            <a:pPr>
              <a:buNone/>
            </a:pPr>
            <a:r>
              <a:rPr lang="ar-SA" dirty="0" smtClean="0"/>
              <a:t>2- تلف مخي بسيط.</a:t>
            </a:r>
          </a:p>
          <a:p>
            <a:pPr>
              <a:buNone/>
            </a:pPr>
            <a:r>
              <a:rPr lang="ar-SA" dirty="0" smtClean="0"/>
              <a:t>3- خلل مخي بسيط.</a:t>
            </a:r>
          </a:p>
          <a:p>
            <a:pPr>
              <a:buNone/>
            </a:pPr>
            <a:r>
              <a:rPr lang="ar-SA" dirty="0" smtClean="0"/>
              <a:t>4-عرض </a:t>
            </a:r>
            <a:r>
              <a:rPr lang="ar-SA" dirty="0" err="1" smtClean="0"/>
              <a:t>ستراوس.</a:t>
            </a:r>
            <a:endParaRPr lang="ar-SA" dirty="0" smtClean="0"/>
          </a:p>
          <a:p>
            <a:pPr>
              <a:buNone/>
            </a:pPr>
            <a:r>
              <a:rPr lang="ar-SA" dirty="0" smtClean="0"/>
              <a:t>5-عدم التوازن النمائي </a:t>
            </a:r>
            <a:r>
              <a:rPr lang="ar-SA" dirty="0" err="1" smtClean="0"/>
              <a:t>لجالجار.</a:t>
            </a:r>
            <a:endParaRPr lang="ar-SA" dirty="0" smtClean="0"/>
          </a:p>
          <a:p>
            <a:pPr>
              <a:buNone/>
            </a:pPr>
            <a:r>
              <a:rPr lang="ar-SA" dirty="0" smtClean="0"/>
              <a:t>6-صعوبات الإدراك.</a:t>
            </a:r>
          </a:p>
          <a:p>
            <a:pPr>
              <a:buNone/>
            </a:pPr>
            <a:r>
              <a:rPr lang="ar-SA" dirty="0" smtClean="0"/>
              <a:t>7-صعوبات التعلم.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التعريف وتطوره</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algn="ctr">
              <a:buNone/>
            </a:pPr>
            <a:r>
              <a:rPr lang="ar-SA" dirty="0" err="1" smtClean="0"/>
              <a:t>1962م</a:t>
            </a:r>
            <a:r>
              <a:rPr lang="ar-SA" dirty="0" smtClean="0"/>
              <a:t> عرف كيرك صعوبات التعلم.</a:t>
            </a:r>
          </a:p>
          <a:p>
            <a:pPr algn="ctr">
              <a:buNone/>
            </a:pPr>
            <a:endParaRPr lang="ar-SA" dirty="0" smtClean="0"/>
          </a:p>
          <a:p>
            <a:pPr algn="ctr">
              <a:buNone/>
            </a:pPr>
            <a:r>
              <a:rPr lang="ar-SA" dirty="0" smtClean="0"/>
              <a:t>اعتبر كيرك العوامل الانفعالية والعصبية مسببات لصعوبات التعلم.</a:t>
            </a:r>
          </a:p>
          <a:p>
            <a:pPr algn="ctr">
              <a:buNone/>
            </a:pPr>
            <a:endParaRPr lang="ar-SA" dirty="0" smtClean="0"/>
          </a:p>
          <a:p>
            <a:pPr algn="ctr">
              <a:buNone/>
            </a:pPr>
            <a:r>
              <a:rPr lang="ar-SA" dirty="0" smtClean="0"/>
              <a:t>اقترح كيرك مسمى صعوبات التعلم.</a:t>
            </a:r>
          </a:p>
          <a:p>
            <a:pPr algn="ctr">
              <a:buNone/>
            </a:pPr>
            <a:endParaRPr lang="ar-SA" dirty="0" smtClean="0"/>
          </a:p>
          <a:p>
            <a:pPr algn="ctr">
              <a:buNone/>
            </a:pPr>
            <a:r>
              <a:rPr lang="ar-SA" dirty="0" smtClean="0"/>
              <a:t>لاقى مصطلح صعوبات التعلم قبولاً كبيراً لدى الأهالي.</a:t>
            </a:r>
          </a:p>
          <a:p>
            <a:pPr algn="ctr">
              <a:buNone/>
            </a:pPr>
            <a:endParaRPr lang="ar-SA" dirty="0" smtClean="0"/>
          </a:p>
          <a:p>
            <a:pPr algn="ctr">
              <a:buNone/>
            </a:pPr>
            <a:r>
              <a:rPr lang="ar-SA" dirty="0" smtClean="0"/>
              <a:t>نظمت جمعية الاطفال ذوي صعوبات التعلم.</a:t>
            </a:r>
          </a:p>
          <a:p>
            <a:pPr algn="ctr">
              <a:buNone/>
            </a:pPr>
            <a:endParaRPr lang="ar-SA" dirty="0" smtClean="0"/>
          </a:p>
          <a:p>
            <a:pPr algn="ctr">
              <a:buNone/>
            </a:pPr>
            <a:r>
              <a:rPr lang="ar-SA" dirty="0" smtClean="0"/>
              <a:t>أصبح مجال صعوبات التعلم من أكثر مجالات التربية الخاصة نمواً.</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pPr>
              <a:buNone/>
            </a:pPr>
            <a:r>
              <a:rPr lang="ar-SA" dirty="0" smtClean="0"/>
              <a:t>1-النشاط الزائد.</a:t>
            </a:r>
          </a:p>
          <a:p>
            <a:pPr>
              <a:buNone/>
            </a:pPr>
            <a:r>
              <a:rPr lang="ar-SA" dirty="0" smtClean="0"/>
              <a:t>2-إصابة الدماغ.</a:t>
            </a:r>
          </a:p>
          <a:p>
            <a:pPr>
              <a:buNone/>
            </a:pPr>
            <a:r>
              <a:rPr lang="ar-SA" dirty="0" smtClean="0"/>
              <a:t>3-</a:t>
            </a:r>
            <a:r>
              <a:rPr lang="ar-SA" dirty="0" err="1" smtClean="0"/>
              <a:t>الدسلكسيا.</a:t>
            </a:r>
            <a:endParaRPr lang="ar-SA" dirty="0" smtClean="0"/>
          </a:p>
          <a:p>
            <a:pPr>
              <a:buNone/>
            </a:pPr>
            <a:r>
              <a:rPr lang="ar-SA" dirty="0" smtClean="0"/>
              <a:t>4-الاضطرابات الادراكية.</a:t>
            </a:r>
          </a:p>
          <a:p>
            <a:pPr>
              <a:buNone/>
            </a:pPr>
            <a:r>
              <a:rPr lang="ar-SA" dirty="0" smtClean="0"/>
              <a:t>5-الخلل الوظيفي المخي البسيط.</a:t>
            </a:r>
          </a:p>
          <a:p>
            <a:pPr>
              <a:buNone/>
            </a:pPr>
            <a:r>
              <a:rPr lang="ar-SA" dirty="0" smtClean="0"/>
              <a:t>6-</a:t>
            </a:r>
            <a:r>
              <a:rPr lang="ar-SA" dirty="0" err="1" smtClean="0"/>
              <a:t>الحبسة.</a:t>
            </a:r>
            <a:endParaRPr lang="ar-SA" dirty="0" smtClean="0"/>
          </a:p>
          <a:p>
            <a:pPr>
              <a:buNone/>
            </a:pPr>
            <a:r>
              <a:rPr lang="ar-SA" dirty="0" smtClean="0"/>
              <a:t>7-الاضطرابات العصبية.</a:t>
            </a:r>
          </a:p>
          <a:p>
            <a:pPr algn="ctr">
              <a:buNone/>
            </a:pPr>
            <a:r>
              <a:rPr lang="ar-SA" dirty="0" smtClean="0"/>
              <a:t>كل هؤلاء يطلق عليهم الان ذوي صعوبات التعلم.</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pPr algn="ctr">
              <a:buNone/>
            </a:pPr>
            <a:r>
              <a:rPr lang="ar-SA" dirty="0" smtClean="0"/>
              <a:t>أكدت </a:t>
            </a:r>
            <a:r>
              <a:rPr lang="ar-SA" dirty="0" err="1" smtClean="0"/>
              <a:t>باربرا</a:t>
            </a:r>
            <a:r>
              <a:rPr lang="ar-SA" dirty="0" smtClean="0"/>
              <a:t> </a:t>
            </a:r>
            <a:r>
              <a:rPr lang="ar-SA" dirty="0" err="1" smtClean="0"/>
              <a:t>باتمان</a:t>
            </a:r>
            <a:r>
              <a:rPr lang="ar-SA" dirty="0" smtClean="0"/>
              <a:t> </a:t>
            </a:r>
            <a:r>
              <a:rPr lang="ar-SA" dirty="0" err="1" smtClean="0"/>
              <a:t>1964م</a:t>
            </a:r>
            <a:r>
              <a:rPr lang="ar-SA" dirty="0" smtClean="0"/>
              <a:t> حصول مصطلح صعوبات التعلم على رضى معظم القادة التربويين في المجال بسبب تحول التعريف من الأسباب الطبية إلى البعد التربوي.</a:t>
            </a:r>
          </a:p>
          <a:p>
            <a:pPr algn="ctr">
              <a:buNone/>
            </a:pPr>
            <a:endParaRPr lang="ar-SA" dirty="0" smtClean="0"/>
          </a:p>
          <a:p>
            <a:pPr algn="ctr">
              <a:buNone/>
            </a:pPr>
            <a:r>
              <a:rPr lang="ar-SA" dirty="0" smtClean="0"/>
              <a:t>أكدت </a:t>
            </a:r>
            <a:r>
              <a:rPr lang="ar-SA" dirty="0" err="1" smtClean="0"/>
              <a:t>باتمان</a:t>
            </a:r>
            <a:r>
              <a:rPr lang="ar-SA" dirty="0" smtClean="0"/>
              <a:t> إمكانية وجود صعوبة تعلم مع صعوبات أخرى.</a:t>
            </a:r>
          </a:p>
          <a:p>
            <a:pPr algn="ctr">
              <a:buNone/>
            </a:pPr>
            <a:endParaRPr lang="ar-SA" dirty="0" smtClean="0"/>
          </a:p>
          <a:p>
            <a:pPr algn="ctr">
              <a:buNone/>
            </a:pPr>
            <a:r>
              <a:rPr lang="ar-SA" dirty="0" smtClean="0"/>
              <a:t>نتيجة لإنشاء اللجنة الوطنية للإشراف على الاطفال المعوقين </a:t>
            </a:r>
            <a:r>
              <a:rPr lang="ar-SA" dirty="0" err="1" smtClean="0"/>
              <a:t>1968م</a:t>
            </a:r>
            <a:r>
              <a:rPr lang="ar-SA" dirty="0" smtClean="0"/>
              <a:t> برئاسة صموئيل كيرك اقترحت تعريفا لصعوبات التعلم.</a:t>
            </a:r>
          </a:p>
          <a:p>
            <a:pPr algn="ctr">
              <a:buNone/>
            </a:pPr>
            <a:endParaRPr lang="ar-SA" dirty="0" smtClean="0"/>
          </a:p>
          <a:p>
            <a:pPr algn="ctr">
              <a:buNone/>
            </a:pPr>
            <a:r>
              <a:rPr lang="ar-SA" dirty="0" smtClean="0"/>
              <a:t>تم الاعتراف بشكل رسمي بصعوبات التعلم بموجب القانون العام 91/</a:t>
            </a:r>
            <a:r>
              <a:rPr lang="ar-SA" dirty="0" err="1" smtClean="0"/>
              <a:t>230عام</a:t>
            </a:r>
            <a:r>
              <a:rPr lang="ar-SA" dirty="0" smtClean="0"/>
              <a:t> </a:t>
            </a:r>
            <a:r>
              <a:rPr lang="ar-SA" dirty="0" err="1" smtClean="0"/>
              <a:t>1969م.</a:t>
            </a:r>
            <a:endParaRPr lang="ar-SA" dirty="0" smtClean="0"/>
          </a:p>
          <a:p>
            <a:pPr algn="ctr">
              <a:buNone/>
            </a:pPr>
            <a:endParaRPr lang="ar-SA" dirty="0" smtClean="0"/>
          </a:p>
          <a:p>
            <a:pPr algn="ctr">
              <a:buNone/>
            </a:pPr>
            <a:r>
              <a:rPr lang="ar-SA" dirty="0" smtClean="0"/>
              <a:t>يعتبر مصطلح صعوبات التعلم أقل ضرراً من التخلف العقلي أو الاضطراب الانفعالي.</a:t>
            </a:r>
          </a:p>
          <a:p>
            <a:pPr algn="ctr">
              <a:buNone/>
            </a:pPr>
            <a:endParaRPr lang="ar-SA" dirty="0" smtClean="0"/>
          </a:p>
          <a:p>
            <a:pPr algn="ctr">
              <a:buNone/>
            </a:pPr>
            <a:r>
              <a:rPr lang="ar-SA" dirty="0" err="1" smtClean="0"/>
              <a:t>القانون94</a:t>
            </a:r>
            <a:r>
              <a:rPr lang="ar-SA" dirty="0" smtClean="0"/>
              <a:t>/142 هو قانون التربية لجميع الاطفال المعوقين والذي </a:t>
            </a:r>
            <a:r>
              <a:rPr lang="ar-SA" dirty="0" err="1" smtClean="0"/>
              <a:t>صدرعام</a:t>
            </a:r>
            <a:r>
              <a:rPr lang="ar-SA" dirty="0" smtClean="0"/>
              <a:t> </a:t>
            </a:r>
            <a:r>
              <a:rPr lang="ar-SA" dirty="0" err="1" smtClean="0"/>
              <a:t>1975م.</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algn="ctr">
              <a:buNone/>
            </a:pPr>
            <a:r>
              <a:rPr lang="ar-SA" dirty="0" smtClean="0"/>
              <a:t>تسمى صعوبات التعلم بالإعاقة الغامضة والتي لفتت انتباه الكونغرس حيث قرر ضرورة مراجعة كل من </a:t>
            </a:r>
            <a:r>
              <a:rPr lang="ar-SA" dirty="0" err="1" smtClean="0"/>
              <a:t>وبدقة:</a:t>
            </a:r>
            <a:endParaRPr lang="ar-SA" dirty="0" smtClean="0"/>
          </a:p>
          <a:p>
            <a:pPr algn="ctr">
              <a:buNone/>
            </a:pPr>
            <a:r>
              <a:rPr lang="ar-SA" dirty="0" smtClean="0"/>
              <a:t>1- التعريف.</a:t>
            </a:r>
          </a:p>
          <a:p>
            <a:pPr algn="ctr">
              <a:buNone/>
            </a:pPr>
            <a:r>
              <a:rPr lang="ar-SA" dirty="0" smtClean="0"/>
              <a:t>2- محك يتحدد بموجبه أهلية الطفل لتلقي الخدمات الخاصة بذوي صعوبات التعلم.</a:t>
            </a:r>
          </a:p>
          <a:p>
            <a:pPr algn="ctr">
              <a:buNone/>
            </a:pPr>
            <a:r>
              <a:rPr lang="ar-SA" dirty="0" smtClean="0"/>
              <a:t>3- إجراءات مناسبة للاستخدام في عملية التعرف على الأطفال ذوي صعوبات التعلم.</a:t>
            </a:r>
          </a:p>
          <a:p>
            <a:pPr algn="ctr">
              <a:buNone/>
            </a:pPr>
            <a:endParaRPr lang="ar-SA" dirty="0" smtClean="0"/>
          </a:p>
          <a:p>
            <a:pPr algn="ctr">
              <a:buNone/>
            </a:pPr>
            <a:r>
              <a:rPr lang="ar-SA" dirty="0" smtClean="0"/>
              <a:t>إن المصطلح التصنيفي يكون مناسباً إذا ما أظهر التلميذ تبايناً شديداً بين الأداء المتوقع والتحصيل في واحد أو أكثر من المجالات </a:t>
            </a:r>
            <a:r>
              <a:rPr lang="ar-SA" dirty="0" err="1" smtClean="0"/>
              <a:t>النمائية</a:t>
            </a:r>
            <a:r>
              <a:rPr lang="ar-SA" dirty="0" smtClean="0"/>
              <a:t> </a:t>
            </a:r>
            <a:r>
              <a:rPr lang="ar-SA" dirty="0" err="1" smtClean="0"/>
              <a:t>التالية:</a:t>
            </a:r>
            <a:endParaRPr lang="ar-SA" dirty="0" smtClean="0"/>
          </a:p>
          <a:p>
            <a:pPr algn="ctr">
              <a:buNone/>
            </a:pPr>
            <a:r>
              <a:rPr lang="ar-SA" dirty="0" smtClean="0"/>
              <a:t>(التعبير الشفوي،التعبير الكتابي،الفهم المبني على الاستماع،الفهم </a:t>
            </a:r>
            <a:r>
              <a:rPr lang="ar-SA" dirty="0" err="1" smtClean="0"/>
              <a:t>القرائي </a:t>
            </a:r>
            <a:r>
              <a:rPr lang="ar-SA" dirty="0" smtClean="0"/>
              <a:t>، مهارات القراءة </a:t>
            </a:r>
            <a:r>
              <a:rPr lang="ar-SA" dirty="0" err="1" smtClean="0"/>
              <a:t>الأساسية </a:t>
            </a:r>
            <a:r>
              <a:rPr lang="ar-SA" dirty="0" smtClean="0"/>
              <a:t>، العمليات الرياضية، الاستدلال الرياضي</a:t>
            </a:r>
            <a:r>
              <a:rPr lang="ar-SA" dirty="0" err="1"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فريق التقييم متعدد التخصصات</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ar-SA" dirty="0" smtClean="0"/>
              <a:t>لابد أن </a:t>
            </a:r>
            <a:r>
              <a:rPr lang="ar-SA" dirty="0" err="1" smtClean="0"/>
              <a:t>يتضمن :</a:t>
            </a:r>
            <a:endParaRPr lang="ar-SA" dirty="0" smtClean="0"/>
          </a:p>
          <a:p>
            <a:pPr>
              <a:buNone/>
            </a:pPr>
            <a:r>
              <a:rPr lang="ar-SA" dirty="0" smtClean="0"/>
              <a:t>1- معلم الصف العادي.</a:t>
            </a:r>
          </a:p>
          <a:p>
            <a:pPr>
              <a:buNone/>
            </a:pPr>
            <a:r>
              <a:rPr lang="ar-SA" dirty="0" smtClean="0"/>
              <a:t>2- معلم صعوبات التعلم.</a:t>
            </a:r>
          </a:p>
          <a:p>
            <a:pPr>
              <a:buNone/>
            </a:pPr>
            <a:r>
              <a:rPr lang="ar-SA" dirty="0" smtClean="0"/>
              <a:t>3- أخصائي نفسي مدرسي.</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ar-SA" dirty="0" smtClean="0"/>
              <a:t>المعادلة الحكومية المقترحة لتحديد مستوى التباين الشديد</a:t>
            </a:r>
            <a:endParaRPr lang="ar-SA" dirty="0"/>
          </a:p>
        </p:txBody>
      </p:sp>
      <p:sp>
        <p:nvSpPr>
          <p:cNvPr id="3" name="عنصر نائب للمحتوى 2"/>
          <p:cNvSpPr>
            <a:spLocks noGrp="1"/>
          </p:cNvSpPr>
          <p:nvPr>
            <p:ph idx="1"/>
          </p:nvPr>
        </p:nvSpPr>
        <p:spPr>
          <a:xfrm>
            <a:off x="228600" y="1600200"/>
            <a:ext cx="8610600" cy="4525963"/>
          </a:xfrm>
        </p:spPr>
        <p:style>
          <a:lnRef idx="1">
            <a:schemeClr val="accent5"/>
          </a:lnRef>
          <a:fillRef idx="2">
            <a:schemeClr val="accent5"/>
          </a:fillRef>
          <a:effectRef idx="1">
            <a:schemeClr val="accent5"/>
          </a:effectRef>
          <a:fontRef idx="minor">
            <a:schemeClr val="dk1"/>
          </a:fontRef>
        </p:style>
        <p:txBody>
          <a:bodyPr/>
          <a:lstStyle/>
          <a:p>
            <a:pPr>
              <a:buNone/>
            </a:pPr>
            <a:r>
              <a:rPr lang="ar-SA" dirty="0" smtClean="0"/>
              <a:t>مستوى التباين الشديد= العمر الزمني( </a:t>
            </a:r>
            <a:r>
              <a:rPr lang="ar-SA" u="sng" dirty="0" smtClean="0"/>
              <a:t>نسبة </a:t>
            </a:r>
            <a:r>
              <a:rPr lang="ar-SA" u="sng" dirty="0" err="1" smtClean="0"/>
              <a:t>الذكاء </a:t>
            </a:r>
            <a:r>
              <a:rPr lang="ar-SA" dirty="0" smtClean="0"/>
              <a:t>+0.17)-2,5</a:t>
            </a:r>
          </a:p>
          <a:p>
            <a:pPr>
              <a:buNone/>
            </a:pPr>
            <a:r>
              <a:rPr lang="ar-SA" dirty="0"/>
              <a:t> </a:t>
            </a:r>
            <a:r>
              <a:rPr lang="ar-SA" dirty="0" smtClean="0"/>
              <a:t>                                             300</a:t>
            </a:r>
          </a:p>
          <a:p>
            <a:pPr>
              <a:buNone/>
            </a:pPr>
            <a:r>
              <a:rPr lang="ar-SA" dirty="0" err="1" smtClean="0"/>
              <a:t>مثال </a:t>
            </a:r>
            <a:r>
              <a:rPr lang="ar-SA" dirty="0" smtClean="0"/>
              <a:t>(1</a:t>
            </a:r>
            <a:r>
              <a:rPr lang="ar-SA" dirty="0" err="1" smtClean="0"/>
              <a:t>)</a:t>
            </a:r>
            <a:endParaRPr lang="ar-SA" dirty="0" smtClean="0"/>
          </a:p>
          <a:p>
            <a:pPr>
              <a:buNone/>
            </a:pPr>
            <a:r>
              <a:rPr lang="ar-SA" dirty="0" smtClean="0"/>
              <a:t>طفل عمره الزمني 8 سنوات ودرجة </a:t>
            </a:r>
            <a:r>
              <a:rPr lang="ar-SA" dirty="0" err="1" smtClean="0"/>
              <a:t>ذكائه </a:t>
            </a:r>
            <a:r>
              <a:rPr lang="ar-SA" dirty="0" smtClean="0"/>
              <a:t>=100 </a:t>
            </a:r>
            <a:r>
              <a:rPr lang="ar-SA" dirty="0" err="1" smtClean="0"/>
              <a:t>ماهو</a:t>
            </a:r>
            <a:r>
              <a:rPr lang="ar-SA" dirty="0" smtClean="0"/>
              <a:t> مستوى التباين الشديد.</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سؤال للمجموعة</a:t>
            </a:r>
            <a:endParaRPr lang="ar-SA" dirty="0"/>
          </a:p>
        </p:txBody>
      </p:sp>
      <p:sp>
        <p:nvSpPr>
          <p:cNvPr id="3" name="عنصر نائب للمحتوى 2"/>
          <p:cNvSpPr>
            <a:spLocks noGrp="1"/>
          </p:cNvSpPr>
          <p:nvPr>
            <p:ph idx="1"/>
          </p:nvPr>
        </p:nvSpPr>
        <p:spPr>
          <a:xfrm>
            <a:off x="457200" y="2514600"/>
            <a:ext cx="8229600" cy="1905000"/>
          </a:xfrm>
        </p:spPr>
        <p:style>
          <a:lnRef idx="1">
            <a:schemeClr val="accent5"/>
          </a:lnRef>
          <a:fillRef idx="2">
            <a:schemeClr val="accent5"/>
          </a:fillRef>
          <a:effectRef idx="1">
            <a:schemeClr val="accent5"/>
          </a:effectRef>
          <a:fontRef idx="minor">
            <a:schemeClr val="dk1"/>
          </a:fontRef>
        </p:style>
        <p:txBody>
          <a:bodyPr/>
          <a:lstStyle/>
          <a:p>
            <a:pPr algn="ctr">
              <a:buNone/>
            </a:pPr>
            <a:r>
              <a:rPr lang="ar-SA" dirty="0" smtClean="0"/>
              <a:t>طفل عمره الزمني 10 سنوات ونسبة </a:t>
            </a:r>
            <a:r>
              <a:rPr lang="ar-SA" dirty="0" err="1" smtClean="0"/>
              <a:t>ذكائه </a:t>
            </a:r>
            <a:r>
              <a:rPr lang="ar-SA" dirty="0" smtClean="0"/>
              <a:t>=120 أوجدي مستوى التباين </a:t>
            </a:r>
            <a:r>
              <a:rPr lang="ar-SA" dirty="0" err="1" smtClean="0"/>
              <a:t>الشديد؟</a:t>
            </a:r>
            <a:endParaRPr lang="ar-SA"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تعريف صعوبات التعلم لعام </a:t>
            </a:r>
            <a:r>
              <a:rPr lang="ar-SA" dirty="0" err="1" smtClean="0"/>
              <a:t>1977م</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ctr">
              <a:buNone/>
            </a:pPr>
            <a:r>
              <a:rPr lang="ar-SA" dirty="0" smtClean="0"/>
              <a:t>اضطراب في واحد أو أكثر من العمليات النفسية الأساسية والتي تدخل في فهم أو استخدام اللغة المكتوبة أو المنطوقة والتي قد تظهر في عدم القدرة على </a:t>
            </a:r>
            <a:r>
              <a:rPr lang="ar-SA" dirty="0" err="1" smtClean="0"/>
              <a:t>الاستماع </a:t>
            </a:r>
            <a:r>
              <a:rPr lang="ar-SA" dirty="0" smtClean="0"/>
              <a:t>، التفكير، الكلام، القراءة، الكتابة،</a:t>
            </a:r>
            <a:r>
              <a:rPr lang="ar-SA" dirty="0" err="1" smtClean="0"/>
              <a:t>التهجئة</a:t>
            </a:r>
            <a:r>
              <a:rPr lang="ar-SA" dirty="0" smtClean="0"/>
              <a:t> أو إجراء العمليات الحسابية.ويشمل المصطلح على حالات مثل الإعاقة الاكاديمية، الإصابة المخية، الخلل الوظيفي المخي البسيط، </a:t>
            </a:r>
            <a:r>
              <a:rPr lang="ar-SA" dirty="0" err="1" smtClean="0"/>
              <a:t>الدسلكسيا</a:t>
            </a:r>
            <a:r>
              <a:rPr lang="ar-SA" dirty="0" smtClean="0"/>
              <a:t>، </a:t>
            </a:r>
            <a:r>
              <a:rPr lang="ar-SA" dirty="0" err="1" smtClean="0"/>
              <a:t>الحبسة</a:t>
            </a:r>
            <a:r>
              <a:rPr lang="ar-SA" dirty="0" smtClean="0"/>
              <a:t> </a:t>
            </a:r>
            <a:r>
              <a:rPr lang="ar-SA" dirty="0" err="1" smtClean="0"/>
              <a:t>النمائية.</a:t>
            </a:r>
            <a:r>
              <a:rPr lang="ar-SA" dirty="0" smtClean="0"/>
              <a:t> ولا يشمل المصطلح على الاطفال الذين يعانون من مشكلات تربوية ناتجة في الأساس عن إعاقة بصرية، سمعية، حركية، تخلف </a:t>
            </a:r>
            <a:r>
              <a:rPr lang="ar-SA" dirty="0" err="1" smtClean="0"/>
              <a:t>عقلي </a:t>
            </a:r>
            <a:r>
              <a:rPr lang="ar-SA" dirty="0" smtClean="0"/>
              <a:t>، اضطراب انفعالي أو حرمان ثقافي أو اقتصادي أو بيئي.</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ar-SA" dirty="0" err="1" smtClean="0"/>
              <a:t>المحكات</a:t>
            </a:r>
            <a:r>
              <a:rPr lang="ar-SA" dirty="0" smtClean="0"/>
              <a:t> المستخدمة للحكم على وجود صعوبات تعلم</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a:buNone/>
            </a:pPr>
            <a:r>
              <a:rPr lang="ar-SA" dirty="0" smtClean="0"/>
              <a:t>قد يحكم فريق التقييم على أن لدى التلميذ صعوبة تعلم</a:t>
            </a:r>
          </a:p>
          <a:p>
            <a:pPr>
              <a:buNone/>
            </a:pPr>
            <a:r>
              <a:rPr lang="ar-SA" dirty="0" smtClean="0"/>
              <a:t>1- إذا كان </a:t>
            </a:r>
            <a:r>
              <a:rPr lang="ar-SA" dirty="0" err="1" smtClean="0"/>
              <a:t>تحصيلة</a:t>
            </a:r>
            <a:r>
              <a:rPr lang="ar-SA" dirty="0" smtClean="0"/>
              <a:t> لا يتناسب مع عمره أو مستوى </a:t>
            </a:r>
            <a:r>
              <a:rPr lang="ar-SA" dirty="0" err="1" smtClean="0"/>
              <a:t>قدرته.</a:t>
            </a:r>
            <a:r>
              <a:rPr lang="ar-SA" dirty="0" smtClean="0"/>
              <a:t> والتعليم في الصف العادي لا </a:t>
            </a:r>
            <a:r>
              <a:rPr lang="ar-SA" dirty="0" err="1" smtClean="0"/>
              <a:t>يناسبة</a:t>
            </a:r>
            <a:r>
              <a:rPr lang="ar-SA" dirty="0" smtClean="0"/>
              <a:t> وثبت أنه يحتاج إلى خدمات التربية الخاصة.</a:t>
            </a:r>
          </a:p>
          <a:p>
            <a:pPr>
              <a:buNone/>
            </a:pPr>
            <a:endParaRPr lang="ar-SA" dirty="0" smtClean="0"/>
          </a:p>
          <a:p>
            <a:pPr>
              <a:buNone/>
            </a:pPr>
            <a:r>
              <a:rPr lang="ar-SA" dirty="0" smtClean="0"/>
              <a:t>2- إذا كان هناك تفاوت كبير بين تحصيله وقدرته العقلية في واحد أو أكثر من المجالات </a:t>
            </a:r>
            <a:r>
              <a:rPr lang="ar-SA" dirty="0" err="1" smtClean="0"/>
              <a:t>التالية:</a:t>
            </a:r>
            <a:endParaRPr lang="ar-SA" dirty="0" smtClean="0"/>
          </a:p>
          <a:p>
            <a:pPr>
              <a:buNone/>
            </a:pPr>
            <a:r>
              <a:rPr lang="ar-SA" dirty="0" smtClean="0"/>
              <a:t>1- التعبير الشفوي.</a:t>
            </a:r>
          </a:p>
          <a:p>
            <a:pPr>
              <a:buNone/>
            </a:pPr>
            <a:r>
              <a:rPr lang="ar-SA" dirty="0" smtClean="0"/>
              <a:t>2-التعبير الكتابي.</a:t>
            </a:r>
          </a:p>
          <a:p>
            <a:pPr>
              <a:buNone/>
            </a:pPr>
            <a:r>
              <a:rPr lang="ar-SA" dirty="0" smtClean="0"/>
              <a:t>3-الفهم المبني على الاستماع.</a:t>
            </a:r>
          </a:p>
          <a:p>
            <a:pPr>
              <a:buNone/>
            </a:pPr>
            <a:r>
              <a:rPr lang="ar-SA" dirty="0" smtClean="0"/>
              <a:t>4-الفهم </a:t>
            </a:r>
            <a:r>
              <a:rPr lang="ar-SA" dirty="0" err="1" smtClean="0"/>
              <a:t>القرائي .</a:t>
            </a:r>
            <a:endParaRPr lang="ar-SA" dirty="0" smtClean="0"/>
          </a:p>
          <a:p>
            <a:pPr>
              <a:buNone/>
            </a:pPr>
            <a:r>
              <a:rPr lang="ar-SA" dirty="0" smtClean="0"/>
              <a:t>5-مهارات القراءة الأساسية.</a:t>
            </a:r>
          </a:p>
          <a:p>
            <a:pPr>
              <a:buNone/>
            </a:pPr>
            <a:r>
              <a:rPr lang="ar-SA" dirty="0" smtClean="0"/>
              <a:t>6-العمليات الرياضية.</a:t>
            </a:r>
          </a:p>
          <a:p>
            <a:pPr>
              <a:buNone/>
            </a:pPr>
            <a:r>
              <a:rPr lang="ar-SA" dirty="0" smtClean="0"/>
              <a:t>7- الاستدلال الرياضي.</a:t>
            </a:r>
          </a:p>
          <a:p>
            <a:pPr>
              <a:buNone/>
            </a:pPr>
            <a:endParaRPr lang="ar-SA" dirty="0" smtClean="0"/>
          </a:p>
          <a:p>
            <a:pPr>
              <a:buNone/>
            </a:pPr>
            <a:r>
              <a:rPr lang="ar-SA" dirty="0" smtClean="0"/>
              <a:t>3-أن </a:t>
            </a:r>
            <a:r>
              <a:rPr lang="ar-SA" dirty="0" err="1" smtClean="0"/>
              <a:t>لايكون</a:t>
            </a:r>
            <a:r>
              <a:rPr lang="ar-SA" dirty="0" smtClean="0"/>
              <a:t> ناتج في الأساس عن إعاقة بصرية، سمعية، حركية، تخلف عقلي، اضطراب انفعالي أو حرمان بيئي، ثقافي، اقتصادي.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مقدمة</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ctr">
              <a:buNone/>
            </a:pPr>
            <a:r>
              <a:rPr lang="ar-SA" dirty="0" smtClean="0"/>
              <a:t>استخدمت الكثير من المصطلحات قبل استخدام مصطلح صعوبات التعلم لوصف أولئك الاطفال الذين يختلفون عن الاطفال العاديين في التعلم وأولئك الاطفال الذين لا تتناسب سلوكياتهم وتعلمهم مع فئات الاعاقة الأخرى.</a:t>
            </a:r>
          </a:p>
          <a:p>
            <a:pPr algn="ctr">
              <a:buNone/>
            </a:pPr>
            <a:endParaRPr lang="ar-SA" dirty="0" smtClean="0"/>
          </a:p>
          <a:p>
            <a:pPr algn="ctr">
              <a:buNone/>
            </a:pPr>
            <a:r>
              <a:rPr lang="ar-SA" dirty="0" smtClean="0"/>
              <a:t>كشفت دراسة </a:t>
            </a:r>
            <a:r>
              <a:rPr lang="ar-SA" dirty="0" err="1" smtClean="0"/>
              <a:t>كلمنتس</a:t>
            </a:r>
            <a:r>
              <a:rPr lang="ar-SA" dirty="0" smtClean="0"/>
              <a:t> للخلل الوظيفي المخي البسيط عن وجود ثمانية وثلاثين مصطلحاً كانت تستخدم مع نفس الأطفال.</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تعريفات أخرى لصعوبات التعلم</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ar-SA" dirty="0" smtClean="0"/>
              <a:t>تعريف الحكومة الاتحادية لصعوبات </a:t>
            </a:r>
            <a:r>
              <a:rPr lang="ar-SA" dirty="0" err="1" smtClean="0"/>
              <a:t>التعلم1977م</a:t>
            </a:r>
            <a:endParaRPr lang="ar-SA" dirty="0" smtClean="0"/>
          </a:p>
          <a:p>
            <a:pPr>
              <a:buNone/>
            </a:pPr>
            <a:r>
              <a:rPr lang="ar-SA" dirty="0" smtClean="0"/>
              <a:t>تعريف المجلس الوطني المشترك لصعوبات </a:t>
            </a:r>
            <a:r>
              <a:rPr lang="ar-SA" dirty="0" err="1" smtClean="0"/>
              <a:t>التعلم1981م</a:t>
            </a:r>
            <a:endParaRPr lang="ar-SA" dirty="0" smtClean="0"/>
          </a:p>
          <a:p>
            <a:pPr>
              <a:buNone/>
            </a:pPr>
            <a:r>
              <a:rPr lang="ar-SA" dirty="0" smtClean="0"/>
              <a:t>تعريف جمعية الأطفال والكبار ذوي صعوبات التعلم </a:t>
            </a:r>
            <a:r>
              <a:rPr lang="ar-SA" dirty="0" err="1" smtClean="0"/>
              <a:t>1985م</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سؤال للمجموعة</a:t>
            </a:r>
            <a:endParaRPr lang="ar-SA" dirty="0"/>
          </a:p>
        </p:txBody>
      </p:sp>
      <p:sp>
        <p:nvSpPr>
          <p:cNvPr id="3" name="عنصر نائب للمحتوى 2"/>
          <p:cNvSpPr>
            <a:spLocks noGrp="1"/>
          </p:cNvSpPr>
          <p:nvPr>
            <p:ph idx="1"/>
          </p:nvPr>
        </p:nvSpPr>
        <p:spPr>
          <a:xfrm>
            <a:off x="457200" y="2286000"/>
            <a:ext cx="8229600" cy="1828800"/>
          </a:xfrm>
        </p:spPr>
        <p:style>
          <a:lnRef idx="1">
            <a:schemeClr val="accent5"/>
          </a:lnRef>
          <a:fillRef idx="2">
            <a:schemeClr val="accent5"/>
          </a:fillRef>
          <a:effectRef idx="1">
            <a:schemeClr val="accent5"/>
          </a:effectRef>
          <a:fontRef idx="minor">
            <a:schemeClr val="dk1"/>
          </a:fontRef>
        </p:style>
        <p:txBody>
          <a:bodyPr/>
          <a:lstStyle/>
          <a:p>
            <a:pPr algn="ctr">
              <a:buNone/>
            </a:pPr>
            <a:r>
              <a:rPr lang="ar-SA" dirty="0" err="1" smtClean="0"/>
              <a:t>ماهي</a:t>
            </a:r>
            <a:r>
              <a:rPr lang="ar-SA" dirty="0" smtClean="0"/>
              <a:t> المصطلحات التي استخدمت قبل استخدام مصطلح صعوبات </a:t>
            </a:r>
            <a:r>
              <a:rPr lang="ar-SA" dirty="0" err="1" smtClean="0"/>
              <a:t>التعلم؟</a:t>
            </a:r>
            <a:r>
              <a:rPr lang="ar-SA" dirty="0" smtClean="0"/>
              <a:t> </a:t>
            </a:r>
            <a:r>
              <a:rPr lang="ar-SA" dirty="0" err="1" smtClean="0"/>
              <a:t>وماهو</a:t>
            </a:r>
            <a:r>
              <a:rPr lang="ar-SA" dirty="0" smtClean="0"/>
              <a:t> أول مصطلح حاز على قبول </a:t>
            </a:r>
            <a:r>
              <a:rPr lang="ar-SA" dirty="0" err="1" smtClean="0"/>
              <a:t>عام؟</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بعض المصطلحات الشائعة في قائمة </a:t>
            </a:r>
            <a:r>
              <a:rPr lang="ar-SA" dirty="0" err="1" smtClean="0"/>
              <a:t>كلمنتس</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ar-SA" dirty="0" smtClean="0"/>
              <a:t>1- بطئ التعلم.</a:t>
            </a:r>
          </a:p>
          <a:p>
            <a:pPr>
              <a:buNone/>
            </a:pPr>
            <a:r>
              <a:rPr lang="ar-SA" dirty="0" smtClean="0"/>
              <a:t>2-الإصابة المخية أو الدماغية.</a:t>
            </a:r>
          </a:p>
          <a:p>
            <a:pPr>
              <a:buNone/>
            </a:pPr>
            <a:r>
              <a:rPr lang="ar-SA" dirty="0" smtClean="0"/>
              <a:t>3-الإعاقة العصبية.</a:t>
            </a:r>
          </a:p>
          <a:p>
            <a:pPr>
              <a:buNone/>
            </a:pPr>
            <a:r>
              <a:rPr lang="ar-SA" dirty="0" smtClean="0"/>
              <a:t>4-الإعاقة الأكاديمية.</a:t>
            </a:r>
          </a:p>
          <a:p>
            <a:pPr>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ctr">
              <a:buNone/>
            </a:pPr>
            <a:r>
              <a:rPr lang="ar-SA" dirty="0" smtClean="0"/>
              <a:t>أول مصطلح حاز على قبول عام هو مصطلح الإصابة المخية أو الدماغية.</a:t>
            </a:r>
          </a:p>
          <a:p>
            <a:pPr algn="ctr">
              <a:buNone/>
            </a:pPr>
            <a:endParaRPr lang="ar-SA" dirty="0" smtClean="0"/>
          </a:p>
          <a:p>
            <a:pPr algn="ctr">
              <a:buNone/>
            </a:pPr>
            <a:r>
              <a:rPr lang="ar-SA" dirty="0" smtClean="0"/>
              <a:t>لكن ما حدث هو أن الفحوصات الطبية لم تظهر وجود إصابة دماغية لدى كثير من هذه الحالات وتبين أيضاً عدم مناسبة هذا المصطلح للتخطيط التربوي.</a:t>
            </a:r>
          </a:p>
          <a:p>
            <a:pPr algn="ctr">
              <a:buNone/>
            </a:pPr>
            <a:endParaRPr lang="ar-SA" dirty="0" smtClean="0"/>
          </a:p>
          <a:p>
            <a:pPr algn="ctr">
              <a:buNone/>
            </a:pPr>
            <a:r>
              <a:rPr lang="ar-SA" dirty="0" smtClean="0"/>
              <a:t>وأدى التحول لاستخدام البعد التربوي إلى استخدام مصطلح صعوبات التعلم.</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الخلل الوظيفي المخي البسيط</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algn="ctr">
              <a:buNone/>
            </a:pPr>
            <a:r>
              <a:rPr lang="ar-SA" dirty="0" smtClean="0"/>
              <a:t>بدأ المهنيون خلال فترة الستينات ملاحظة كثير من الاطفال الذين يتمتعون بقدرات عقلية عادية أو فوق المتوسط يعانون صعوبة في التعلم ويظهرون سلوكيات شبيهه بسلوكيات الاطفال ذوي الإصابة الدماغية، لكن لم يكن لديهم تلف في الدماغ ولم يكونوا متخلفين عقليا أو مضطربين سلوكياً.</a:t>
            </a:r>
          </a:p>
          <a:p>
            <a:pPr algn="ctr">
              <a:buNone/>
            </a:pPr>
            <a:endParaRPr lang="ar-SA" dirty="0" smtClean="0"/>
          </a:p>
          <a:p>
            <a:pPr algn="ctr">
              <a:buNone/>
            </a:pPr>
            <a:r>
              <a:rPr lang="ar-SA" dirty="0" smtClean="0"/>
              <a:t>وقد تم الربط بين العجز الحاد لهؤلاء الأطفال والصعوبات الشديدة لأولئك الاطفال ذوي الإصابات </a:t>
            </a:r>
            <a:r>
              <a:rPr lang="ar-SA" dirty="0" err="1" smtClean="0"/>
              <a:t>الدماغية </a:t>
            </a:r>
            <a:r>
              <a:rPr lang="ar-SA" dirty="0" smtClean="0"/>
              <a:t>،وبسبب التردد في إطلاق مسمى ذوي الإصابة الدماغية على هؤلاء الأطفال رجع المهنيون إلى مفهوم التلف المحي البسيط الذي أطلقه </a:t>
            </a:r>
            <a:r>
              <a:rPr lang="ar-SA" dirty="0" err="1" smtClean="0"/>
              <a:t>ستراوس</a:t>
            </a:r>
            <a:r>
              <a:rPr lang="ar-SA" dirty="0" smtClean="0"/>
              <a:t> </a:t>
            </a:r>
            <a:r>
              <a:rPr lang="ar-SA" dirty="0" err="1" smtClean="0"/>
              <a:t>وليتنن</a:t>
            </a:r>
            <a:r>
              <a:rPr lang="ar-SA" dirty="0" smtClean="0"/>
              <a:t> عام </a:t>
            </a:r>
            <a:r>
              <a:rPr lang="ar-SA" dirty="0" err="1" smtClean="0"/>
              <a:t>1947م</a:t>
            </a:r>
            <a:r>
              <a:rPr lang="ar-SA" dirty="0" smtClean="0"/>
              <a:t> كسبب لصعوبات التعلم.وبسبب صعوبة إثبات هذا التلف ولأنه عدم نضج وليس تلف تم تعديل المصطلح من تلف مخي بسيط إلى خلل مخي بسيط.</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a:bodyPr>
          <a:lstStyle/>
          <a:p>
            <a:pPr algn="ctr">
              <a:buNone/>
            </a:pPr>
            <a:r>
              <a:rPr lang="ar-SA" dirty="0" smtClean="0"/>
              <a:t>جمع </a:t>
            </a:r>
            <a:r>
              <a:rPr lang="ar-SA" dirty="0" err="1" smtClean="0"/>
              <a:t>كلمنتس</a:t>
            </a:r>
            <a:r>
              <a:rPr lang="ar-SA" dirty="0" smtClean="0"/>
              <a:t> تسعة وتسعين عرضا للخلل الوظيفي المخي البسيط.</a:t>
            </a:r>
          </a:p>
          <a:p>
            <a:pPr algn="ctr">
              <a:buNone/>
            </a:pPr>
            <a:endParaRPr lang="ar-SA" dirty="0" smtClean="0"/>
          </a:p>
          <a:p>
            <a:pPr algn="ctr">
              <a:buNone/>
            </a:pPr>
            <a:r>
              <a:rPr lang="ar-SA" dirty="0" smtClean="0"/>
              <a:t>وفي نهاية الستينات أصبح مسمى الخلل الوظيفي المخي البسيط مثاراً للنقد والتجريح وذلك لعدة اسباب </a:t>
            </a:r>
            <a:r>
              <a:rPr lang="ar-SA" dirty="0" err="1" smtClean="0"/>
              <a:t>منها:</a:t>
            </a:r>
            <a:r>
              <a:rPr lang="ar-SA" dirty="0" smtClean="0"/>
              <a:t> </a:t>
            </a:r>
          </a:p>
          <a:p>
            <a:pPr algn="ctr">
              <a:buNone/>
            </a:pPr>
            <a:r>
              <a:rPr lang="ar-SA" dirty="0" smtClean="0"/>
              <a:t>1- أن خلل الدماغ أمر جوهري </a:t>
            </a:r>
            <a:r>
              <a:rPr lang="ar-SA" dirty="0" err="1" smtClean="0"/>
              <a:t>ولايمكن</a:t>
            </a:r>
            <a:r>
              <a:rPr lang="ar-SA" dirty="0" smtClean="0"/>
              <a:t> وصفه بالبسيط.</a:t>
            </a:r>
          </a:p>
          <a:p>
            <a:pPr algn="ctr">
              <a:buNone/>
            </a:pPr>
            <a:r>
              <a:rPr lang="ar-SA" dirty="0" smtClean="0"/>
              <a:t>2-الخلل الوظيفي في الدماغ </a:t>
            </a:r>
            <a:r>
              <a:rPr lang="ar-SA" dirty="0" err="1" smtClean="0"/>
              <a:t>لايمكن</a:t>
            </a:r>
            <a:r>
              <a:rPr lang="ar-SA" dirty="0" smtClean="0"/>
              <a:t> شفاؤه عن طريق التدريب المباشر للدماغ.</a:t>
            </a:r>
          </a:p>
          <a:p>
            <a:pPr algn="ctr">
              <a:buNone/>
            </a:pPr>
            <a:r>
              <a:rPr lang="ar-SA" dirty="0" smtClean="0"/>
              <a:t>3-يشكل هذا المصطلح توقعات سلبية غير ضرورية.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SA" dirty="0" smtClean="0"/>
              <a:t>الإصابة الدماغية</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algn="ctr">
              <a:buNone/>
            </a:pPr>
            <a:r>
              <a:rPr lang="ar-SA" dirty="0" err="1" smtClean="0"/>
              <a:t>ماهو</a:t>
            </a:r>
            <a:r>
              <a:rPr lang="ar-SA" dirty="0" smtClean="0"/>
              <a:t> تعريف </a:t>
            </a:r>
            <a:r>
              <a:rPr lang="ar-SA" dirty="0" err="1" smtClean="0"/>
              <a:t>ستراوس</a:t>
            </a:r>
            <a:r>
              <a:rPr lang="ar-SA" dirty="0" smtClean="0"/>
              <a:t> </a:t>
            </a:r>
            <a:r>
              <a:rPr lang="ar-SA" dirty="0" err="1" smtClean="0"/>
              <a:t>وليتنن</a:t>
            </a:r>
            <a:r>
              <a:rPr lang="ar-SA" dirty="0" smtClean="0"/>
              <a:t> للطفل الذي يعاني من إصابة </a:t>
            </a:r>
            <a:r>
              <a:rPr lang="ar-SA" dirty="0" err="1" smtClean="0"/>
              <a:t>دماغية؟</a:t>
            </a:r>
            <a:endParaRPr lang="ar-SA" dirty="0" smtClean="0"/>
          </a:p>
          <a:p>
            <a:pPr algn="ctr">
              <a:buNone/>
            </a:pPr>
            <a:endParaRPr lang="ar-SA" dirty="0" smtClean="0"/>
          </a:p>
          <a:p>
            <a:pPr algn="ctr">
              <a:buNone/>
            </a:pPr>
            <a:r>
              <a:rPr lang="ar-SA" dirty="0" smtClean="0"/>
              <a:t>ذهب بعض المتخصصين إلى أن مصطلح إصابة الدماغ ينطوي على بعض أوجه الضرر وذلك لعدة اسباب</a:t>
            </a:r>
            <a:r>
              <a:rPr lang="ar-SA" dirty="0"/>
              <a:t> </a:t>
            </a:r>
            <a:r>
              <a:rPr lang="ar-SA" dirty="0" err="1" smtClean="0"/>
              <a:t>منها:</a:t>
            </a:r>
            <a:endParaRPr lang="ar-SA" dirty="0" smtClean="0"/>
          </a:p>
          <a:p>
            <a:pPr algn="ctr">
              <a:buNone/>
            </a:pPr>
            <a:r>
              <a:rPr lang="ar-SA" dirty="0" smtClean="0"/>
              <a:t>1-يشير هذا المصطلح إلى أن حالة الطفل </a:t>
            </a:r>
            <a:r>
              <a:rPr lang="ar-SA" dirty="0" err="1" smtClean="0"/>
              <a:t>ميؤس</a:t>
            </a:r>
            <a:r>
              <a:rPr lang="ar-SA" dirty="0" smtClean="0"/>
              <a:t> منها إذ </a:t>
            </a:r>
            <a:r>
              <a:rPr lang="ar-SA" dirty="0" err="1" smtClean="0"/>
              <a:t>لايمكن</a:t>
            </a:r>
            <a:r>
              <a:rPr lang="ar-SA" dirty="0" smtClean="0"/>
              <a:t> إصلاح خلايا الدماغ المعطوبة.</a:t>
            </a:r>
          </a:p>
          <a:p>
            <a:pPr algn="ctr">
              <a:buNone/>
            </a:pPr>
            <a:r>
              <a:rPr lang="ar-SA" dirty="0" smtClean="0"/>
              <a:t>2-مصطلح شامل يضم الكثير من الأفراد ذوي الاصابات </a:t>
            </a:r>
            <a:r>
              <a:rPr lang="ar-SA" dirty="0" err="1" smtClean="0"/>
              <a:t>الدماغية.</a:t>
            </a:r>
            <a:r>
              <a:rPr lang="ar-SA" dirty="0" smtClean="0"/>
              <a:t> ولكنهم يختلفون كثيرا عن بعضهم.</a:t>
            </a:r>
          </a:p>
          <a:p>
            <a:pPr algn="ctr">
              <a:buNone/>
            </a:pPr>
            <a:r>
              <a:rPr lang="ar-SA" dirty="0" smtClean="0"/>
              <a:t>3-عندما </a:t>
            </a:r>
            <a:r>
              <a:rPr lang="ar-SA" dirty="0" err="1" smtClean="0"/>
              <a:t>لايتم</a:t>
            </a:r>
            <a:r>
              <a:rPr lang="ar-SA" dirty="0" smtClean="0"/>
              <a:t> التحقق من التسمية يستخدم مصطلح اصابة الدماغ وعندما تكون التسمية أكثر تحديداً مثل الصرع وكبر حجم الجمجمة يتم إثبات إصابة الدماغ.....الخ.</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pPr algn="ctr">
              <a:buNone/>
            </a:pPr>
            <a:r>
              <a:rPr lang="ar-SA" dirty="0" smtClean="0"/>
              <a:t>اقترح </a:t>
            </a:r>
            <a:r>
              <a:rPr lang="ar-SA" dirty="0" err="1" smtClean="0"/>
              <a:t>ستيفنز</a:t>
            </a:r>
            <a:r>
              <a:rPr lang="ar-SA" dirty="0" smtClean="0"/>
              <a:t> </a:t>
            </a:r>
            <a:r>
              <a:rPr lang="ar-SA" dirty="0" err="1" smtClean="0"/>
              <a:t>وبيرش</a:t>
            </a:r>
            <a:r>
              <a:rPr lang="ar-SA" dirty="0" smtClean="0"/>
              <a:t> </a:t>
            </a:r>
            <a:r>
              <a:rPr lang="ar-SA" dirty="0" err="1" smtClean="0"/>
              <a:t>1957م</a:t>
            </a:r>
            <a:r>
              <a:rPr lang="ar-SA" dirty="0" smtClean="0"/>
              <a:t> استخدام مصطلح عرض </a:t>
            </a:r>
            <a:r>
              <a:rPr lang="ar-SA" dirty="0" err="1" smtClean="0"/>
              <a:t>ستراوس</a:t>
            </a:r>
            <a:r>
              <a:rPr lang="ar-SA" dirty="0" smtClean="0"/>
              <a:t> بديلاً لمصطلح إصابة الدماغ، وقد واجه هذا المصطلح نقدا كثيراً لعدة أسباب </a:t>
            </a:r>
            <a:r>
              <a:rPr lang="ar-SA" dirty="0" err="1" smtClean="0"/>
              <a:t>منها:</a:t>
            </a:r>
            <a:endParaRPr lang="ar-SA" dirty="0" smtClean="0"/>
          </a:p>
          <a:p>
            <a:pPr algn="ctr">
              <a:buNone/>
            </a:pPr>
            <a:r>
              <a:rPr lang="ar-SA" dirty="0"/>
              <a:t>1</a:t>
            </a:r>
            <a:r>
              <a:rPr lang="ar-SA" dirty="0" smtClean="0"/>
              <a:t>-ارجع جميع المشكلات في الادراك لدى الاطفال الى اصابة الدماغ وهو غير صحيح فبعضها يرجع إلى مشكلات ناتجة عن بطء النمو.</a:t>
            </a:r>
          </a:p>
          <a:p>
            <a:pPr algn="ctr">
              <a:buNone/>
            </a:pPr>
            <a:r>
              <a:rPr lang="ar-SA" dirty="0"/>
              <a:t>2</a:t>
            </a:r>
            <a:r>
              <a:rPr lang="ar-SA" dirty="0" smtClean="0"/>
              <a:t>- ليس جميع الاطفال ذوي الاصابة الدماغية لديهم عجز في الادراك.</a:t>
            </a:r>
          </a:p>
          <a:p>
            <a:pPr algn="ctr">
              <a:buNone/>
            </a:pPr>
            <a:endParaRPr lang="ar-SA" dirty="0" smtClean="0"/>
          </a:p>
          <a:p>
            <a:pPr algn="ctr">
              <a:buNone/>
            </a:pPr>
            <a:r>
              <a:rPr lang="ar-SA" dirty="0" smtClean="0"/>
              <a:t>اقترح </a:t>
            </a:r>
            <a:r>
              <a:rPr lang="ar-SA" dirty="0" err="1" smtClean="0"/>
              <a:t>جالجار</a:t>
            </a:r>
            <a:r>
              <a:rPr lang="ar-SA" dirty="0" smtClean="0"/>
              <a:t> مصطلح عدم التوازن النمائي كمصطلح بديل لمصطلح إصابة الدماغ، وقد انعكس مفهومة في التعريف الحالي لصعوبات التعلم.</a:t>
            </a:r>
          </a:p>
          <a:p>
            <a:pPr>
              <a:buNone/>
            </a:pP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667</TotalTime>
  <Words>1148</Words>
  <Application>Microsoft Office PowerPoint</Application>
  <PresentationFormat>عرض على الشاشة (3:4)‏</PresentationFormat>
  <Paragraphs>134</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المدخل إلى صعوبات التعلم</vt:lpstr>
      <vt:lpstr>مقدمة</vt:lpstr>
      <vt:lpstr>سؤال للمجموعة</vt:lpstr>
      <vt:lpstr>بعض المصطلحات الشائعة في قائمة كلمنتس</vt:lpstr>
      <vt:lpstr>الشريحة 5</vt:lpstr>
      <vt:lpstr>الخلل الوظيفي المخي البسيط</vt:lpstr>
      <vt:lpstr>الشريحة 7</vt:lpstr>
      <vt:lpstr>الإصابة الدماغية</vt:lpstr>
      <vt:lpstr>الشريحة 9</vt:lpstr>
      <vt:lpstr>ترتيب المسميات</vt:lpstr>
      <vt:lpstr>التعريف وتطوره</vt:lpstr>
      <vt:lpstr>الشريحة 12</vt:lpstr>
      <vt:lpstr>الشريحة 13</vt:lpstr>
      <vt:lpstr>الشريحة 14</vt:lpstr>
      <vt:lpstr>فريق التقييم متعدد التخصصات</vt:lpstr>
      <vt:lpstr>المعادلة الحكومية المقترحة لتحديد مستوى التباين الشديد</vt:lpstr>
      <vt:lpstr>سؤال للمجموعة</vt:lpstr>
      <vt:lpstr>تعريف صعوبات التعلم لعام 1977م</vt:lpstr>
      <vt:lpstr>المحكات المستخدمة للحكم على وجود صعوبات تعلم</vt:lpstr>
      <vt:lpstr>تعريفات أخرى لصعوبات التعلم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المدخل إلى صعوبات التعلم</dc:title>
  <dc:creator>user0</dc:creator>
  <cp:lastModifiedBy>عائلة الدرعان</cp:lastModifiedBy>
  <cp:revision>11</cp:revision>
  <dcterms:created xsi:type="dcterms:W3CDTF">2015-02-10T16:43:49Z</dcterms:created>
  <dcterms:modified xsi:type="dcterms:W3CDTF">2015-03-14T13:28:02Z</dcterms:modified>
</cp:coreProperties>
</file>