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80" r:id="rId1"/>
    <p:sldMasterId id="2147483681" r:id="rId2"/>
  </p:sldMasterIdLst>
  <p:sldIdLst>
    <p:sldId id="268" r:id="rId3"/>
    <p:sldId id="269" r:id="rId4"/>
    <p:sldId id="256" r:id="rId5"/>
    <p:sldId id="257" r:id="rId6"/>
    <p:sldId id="264" r:id="rId7"/>
    <p:sldId id="265" r:id="rId8"/>
    <p:sldId id="266" r:id="rId9"/>
    <p:sldId id="263" r:id="rId10"/>
    <p:sldId id="258" r:id="rId11"/>
    <p:sldId id="260" r:id="rId12"/>
    <p:sldId id="270" r:id="rId13"/>
    <p:sldId id="261" r:id="rId14"/>
    <p:sldId id="271" r:id="rId15"/>
    <p:sldId id="262" r:id="rId16"/>
    <p:sldId id="273" r:id="rId17"/>
    <p:sldId id="274" r:id="rId18"/>
    <p:sldId id="275" r:id="rId19"/>
    <p:sldId id="272" r:id="rId20"/>
    <p:sldId id="277" r:id="rId21"/>
  </p:sldIdLst>
  <p:sldSz cx="9144000" cy="6858000" type="screen4x3"/>
  <p:notesSz cx="6858000" cy="9144000"/>
  <p:defaultTextStyle>
    <a:defPPr>
      <a:defRPr lang="ar-SA"/>
    </a:defPPr>
    <a:lvl1pPr algn="r" rtl="1" fontAlgn="base">
      <a:spcBef>
        <a:spcPct val="0"/>
      </a:spcBef>
      <a:spcAft>
        <a:spcPct val="0"/>
      </a:spcAft>
      <a:defRPr kern="1200">
        <a:solidFill>
          <a:schemeClr val="tx1"/>
        </a:solidFill>
        <a:latin typeface="Arial" pitchFamily="34" charset="0"/>
        <a:ea typeface="+mn-ea"/>
        <a:cs typeface="Arial" pitchFamily="34" charset="0"/>
      </a:defRPr>
    </a:lvl1pPr>
    <a:lvl2pPr marL="457200" algn="r" rtl="1" fontAlgn="base">
      <a:spcBef>
        <a:spcPct val="0"/>
      </a:spcBef>
      <a:spcAft>
        <a:spcPct val="0"/>
      </a:spcAft>
      <a:defRPr kern="1200">
        <a:solidFill>
          <a:schemeClr val="tx1"/>
        </a:solidFill>
        <a:latin typeface="Arial" pitchFamily="34" charset="0"/>
        <a:ea typeface="+mn-ea"/>
        <a:cs typeface="Arial" pitchFamily="34" charset="0"/>
      </a:defRPr>
    </a:lvl2pPr>
    <a:lvl3pPr marL="914400" algn="r" rtl="1" fontAlgn="base">
      <a:spcBef>
        <a:spcPct val="0"/>
      </a:spcBef>
      <a:spcAft>
        <a:spcPct val="0"/>
      </a:spcAft>
      <a:defRPr kern="1200">
        <a:solidFill>
          <a:schemeClr val="tx1"/>
        </a:solidFill>
        <a:latin typeface="Arial" pitchFamily="34" charset="0"/>
        <a:ea typeface="+mn-ea"/>
        <a:cs typeface="Arial" pitchFamily="34" charset="0"/>
      </a:defRPr>
    </a:lvl3pPr>
    <a:lvl4pPr marL="1371600" algn="r" rtl="1" fontAlgn="base">
      <a:spcBef>
        <a:spcPct val="0"/>
      </a:spcBef>
      <a:spcAft>
        <a:spcPct val="0"/>
      </a:spcAft>
      <a:defRPr kern="1200">
        <a:solidFill>
          <a:schemeClr val="tx1"/>
        </a:solidFill>
        <a:latin typeface="Arial" pitchFamily="34" charset="0"/>
        <a:ea typeface="+mn-ea"/>
        <a:cs typeface="Arial" pitchFamily="34" charset="0"/>
      </a:defRPr>
    </a:lvl4pPr>
    <a:lvl5pPr marL="1828800" algn="r" rtl="1" fontAlgn="base">
      <a:spcBef>
        <a:spcPct val="0"/>
      </a:spcBef>
      <a:spcAft>
        <a:spcPct val="0"/>
      </a:spcAft>
      <a:defRPr kern="1200">
        <a:solidFill>
          <a:schemeClr val="tx1"/>
        </a:solidFill>
        <a:latin typeface="Arial" pitchFamily="34" charset="0"/>
        <a:ea typeface="+mn-ea"/>
        <a:cs typeface="Arial" pitchFamily="34" charset="0"/>
      </a:defRPr>
    </a:lvl5pPr>
    <a:lvl6pPr marL="2286000" algn="r" defTabSz="914400" rtl="1" eaLnBrk="1" latinLnBrk="0" hangingPunct="1">
      <a:defRPr kern="1200">
        <a:solidFill>
          <a:schemeClr val="tx1"/>
        </a:solidFill>
        <a:latin typeface="Arial" pitchFamily="34" charset="0"/>
        <a:ea typeface="+mn-ea"/>
        <a:cs typeface="Arial" pitchFamily="34" charset="0"/>
      </a:defRPr>
    </a:lvl6pPr>
    <a:lvl7pPr marL="2743200" algn="r" defTabSz="914400" rtl="1" eaLnBrk="1" latinLnBrk="0" hangingPunct="1">
      <a:defRPr kern="1200">
        <a:solidFill>
          <a:schemeClr val="tx1"/>
        </a:solidFill>
        <a:latin typeface="Arial" pitchFamily="34" charset="0"/>
        <a:ea typeface="+mn-ea"/>
        <a:cs typeface="Arial" pitchFamily="34" charset="0"/>
      </a:defRPr>
    </a:lvl7pPr>
    <a:lvl8pPr marL="3200400" algn="r" defTabSz="914400" rtl="1" eaLnBrk="1" latinLnBrk="0" hangingPunct="1">
      <a:defRPr kern="1200">
        <a:solidFill>
          <a:schemeClr val="tx1"/>
        </a:solidFill>
        <a:latin typeface="Arial" pitchFamily="34" charset="0"/>
        <a:ea typeface="+mn-ea"/>
        <a:cs typeface="Arial" pitchFamily="34" charset="0"/>
      </a:defRPr>
    </a:lvl8pPr>
    <a:lvl9pPr marL="3657600" algn="r" defTabSz="914400" rtl="1" eaLnBrk="1" latinLnBrk="0" hangingPunct="1">
      <a:defRPr kern="1200">
        <a:solidFill>
          <a:schemeClr val="tx1"/>
        </a:solidFill>
        <a:latin typeface="Arial" pitchFamily="34" charset="0"/>
        <a:ea typeface="+mn-ea"/>
        <a:cs typeface="Arial" pitchFamily="34"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8080"/>
    <a:srgbClr val="969696"/>
    <a:srgbClr val="DDD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76" d="100"/>
          <a:sy n="76" d="100"/>
        </p:scale>
        <p:origin x="-1206"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SA"/>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ar-S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ADA01C93-24CF-4C8F-9531-E441BDA1FE76}" type="slidenum">
              <a:rPr lang="ar-SA"/>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74BBE513-90CE-42D8-B4AB-208CA4B91D7D}" type="slidenum">
              <a:rPr lang="ar-SA"/>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B31C222F-FE27-4A1A-828F-FDFCC33DD92E}" type="slidenum">
              <a:rPr lang="ar-SA"/>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53250" name="Rectangle 2"/>
          <p:cNvSpPr>
            <a:spLocks noGrp="1" noChangeArrowheads="1"/>
          </p:cNvSpPr>
          <p:nvPr>
            <p:ph type="ctrTitle"/>
          </p:nvPr>
        </p:nvSpPr>
        <p:spPr>
          <a:xfrm>
            <a:off x="914400" y="1524000"/>
            <a:ext cx="7623175" cy="1752600"/>
          </a:xfrm>
        </p:spPr>
        <p:txBody>
          <a:bodyPr/>
          <a:lstStyle>
            <a:lvl1pPr>
              <a:defRPr sz="5000"/>
            </a:lvl1pPr>
          </a:lstStyle>
          <a:p>
            <a:r>
              <a:rPr lang="ar-SA" altLang="en-US"/>
              <a:t>انقر لتحرير نمط العنوان الرئيسي</a:t>
            </a:r>
          </a:p>
        </p:txBody>
      </p:sp>
      <p:sp>
        <p:nvSpPr>
          <p:cNvPr id="53251" name="Rectangle 3"/>
          <p:cNvSpPr>
            <a:spLocks noGrp="1" noChangeArrowheads="1"/>
          </p:cNvSpPr>
          <p:nvPr>
            <p:ph type="subTitle" idx="1"/>
          </p:nvPr>
        </p:nvSpPr>
        <p:spPr>
          <a:xfrm>
            <a:off x="1981200" y="3962400"/>
            <a:ext cx="6553200" cy="1752600"/>
          </a:xfrm>
        </p:spPr>
        <p:txBody>
          <a:bodyPr/>
          <a:lstStyle>
            <a:lvl1pPr marL="0" indent="0">
              <a:buFont typeface="Wingdings" pitchFamily="2" charset="2"/>
              <a:buNone/>
              <a:defRPr sz="2800"/>
            </a:lvl1pPr>
          </a:lstStyle>
          <a:p>
            <a:r>
              <a:rPr lang="ar-SA" altLang="en-US"/>
              <a:t>انقر لتحرير نمط العنوان الثانوي الرئيسي</a:t>
            </a:r>
          </a:p>
        </p:txBody>
      </p:sp>
      <p:sp>
        <p:nvSpPr>
          <p:cNvPr id="53252" name="Rectangle 4"/>
          <p:cNvSpPr>
            <a:spLocks noGrp="1" noChangeArrowheads="1"/>
          </p:cNvSpPr>
          <p:nvPr>
            <p:ph type="dt" sz="half" idx="2"/>
          </p:nvPr>
        </p:nvSpPr>
        <p:spPr/>
        <p:txBody>
          <a:bodyPr/>
          <a:lstStyle>
            <a:lvl1pPr>
              <a:defRPr/>
            </a:lvl1pPr>
          </a:lstStyle>
          <a:p>
            <a:endParaRPr lang="en-US" altLang="en-US"/>
          </a:p>
        </p:txBody>
      </p:sp>
      <p:sp>
        <p:nvSpPr>
          <p:cNvPr id="53253" name="Rectangle 5"/>
          <p:cNvSpPr>
            <a:spLocks noGrp="1" noChangeArrowheads="1"/>
          </p:cNvSpPr>
          <p:nvPr>
            <p:ph type="ftr" sz="quarter" idx="3"/>
          </p:nvPr>
        </p:nvSpPr>
        <p:spPr>
          <a:xfrm>
            <a:off x="3124200" y="6243638"/>
            <a:ext cx="2895600" cy="457200"/>
          </a:xfrm>
        </p:spPr>
        <p:txBody>
          <a:bodyPr/>
          <a:lstStyle>
            <a:lvl1pPr>
              <a:defRPr/>
            </a:lvl1pPr>
          </a:lstStyle>
          <a:p>
            <a:endParaRPr lang="en-US" altLang="en-US"/>
          </a:p>
        </p:txBody>
      </p:sp>
      <p:sp>
        <p:nvSpPr>
          <p:cNvPr id="53254" name="Rectangle 6"/>
          <p:cNvSpPr>
            <a:spLocks noGrp="1" noChangeArrowheads="1"/>
          </p:cNvSpPr>
          <p:nvPr>
            <p:ph type="sldNum" sz="quarter" idx="4"/>
          </p:nvPr>
        </p:nvSpPr>
        <p:spPr/>
        <p:txBody>
          <a:bodyPr/>
          <a:lstStyle>
            <a:lvl1pPr>
              <a:defRPr/>
            </a:lvl1pPr>
          </a:lstStyle>
          <a:p>
            <a:fld id="{7804D87F-A4EE-4986-824C-D4654FA5F15F}" type="slidenum">
              <a:rPr lang="ar-SA" altLang="en-US"/>
              <a:pPr/>
              <a:t>‹#›</a:t>
            </a:fld>
            <a:endParaRPr lang="en-US" altLang="en-US"/>
          </a:p>
        </p:txBody>
      </p:sp>
      <p:sp>
        <p:nvSpPr>
          <p:cNvPr id="53255" name="Freeform 7"/>
          <p:cNvSpPr>
            <a:spLocks noChangeArrowheads="1"/>
          </p:cNvSpPr>
          <p:nvPr/>
        </p:nvSpPr>
        <p:spPr bwMode="auto">
          <a:xfrm>
            <a:off x="609600" y="1219200"/>
            <a:ext cx="7924800" cy="9144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25400" cap="flat" cmpd="sng">
            <a:solidFill>
              <a:schemeClr val="accent1"/>
            </a:solidFill>
            <a:prstDash val="solid"/>
            <a:miter lim="800000"/>
            <a:headEnd/>
            <a:tailEnd/>
          </a:ln>
        </p:spPr>
        <p:txBody>
          <a:bodyPr/>
          <a:lstStyle/>
          <a:p>
            <a:endParaRPr lang="ar-SA"/>
          </a:p>
        </p:txBody>
      </p:sp>
      <p:sp>
        <p:nvSpPr>
          <p:cNvPr id="53256" name="Line 8"/>
          <p:cNvSpPr>
            <a:spLocks noChangeShapeType="1"/>
          </p:cNvSpPr>
          <p:nvPr/>
        </p:nvSpPr>
        <p:spPr bwMode="auto">
          <a:xfrm>
            <a:off x="1981200" y="3962400"/>
            <a:ext cx="6511925" cy="0"/>
          </a:xfrm>
          <a:prstGeom prst="line">
            <a:avLst/>
          </a:prstGeom>
          <a:noFill/>
          <a:ln w="19050">
            <a:solidFill>
              <a:schemeClr val="accent1"/>
            </a:solidFill>
            <a:round/>
            <a:headEnd/>
            <a:tailEnd/>
          </a:ln>
          <a:effectLst/>
        </p:spPr>
        <p:txBody>
          <a:bodyPr/>
          <a:lstStyle/>
          <a:p>
            <a:endParaRPr lang="ar-SA"/>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F2850ACE-4C61-43BA-81BF-415E7864DC9B}" type="slidenum">
              <a:rPr lang="ar-SA" altLang="en-US"/>
              <a:pPr/>
              <a:t>‹#›</a:t>
            </a:fld>
            <a:endParaRPr lang="en-US"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4CA020B3-236A-46E5-90E3-484400190BE0}" type="slidenum">
              <a:rPr lang="ar-SA" altLang="en-US"/>
              <a:pPr/>
              <a:t>‹#›</a:t>
            </a:fld>
            <a:endParaRPr lang="en-US"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F76EE02D-E057-4E8C-8B32-A7969BF7FACD}" type="slidenum">
              <a:rPr lang="ar-SA" altLang="en-US"/>
              <a:pPr/>
              <a:t>‹#›</a:t>
            </a:fld>
            <a:endParaRPr lang="en-US"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E24CB64B-8205-44B3-8CD2-4A2213B41A60}" type="slidenum">
              <a:rPr lang="ar-SA" altLang="en-US"/>
              <a:pPr/>
              <a:t>‹#›</a:t>
            </a:fld>
            <a:endParaRPr lang="en-US"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AB9A1435-39D9-4CDB-8D14-D730484BAFDD}" type="slidenum">
              <a:rPr lang="ar-SA" altLang="en-US"/>
              <a:pPr/>
              <a:t>‹#›</a:t>
            </a:fld>
            <a:endParaRPr lang="en-US"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EE726586-4C20-4E4B-BAF5-1F336EAD6744}" type="slidenum">
              <a:rPr lang="ar-SA" altLang="en-US"/>
              <a:pPr/>
              <a:t>‹#›</a:t>
            </a:fld>
            <a:endParaRPr lang="en-US"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3D2EFB65-F154-463B-8DBE-9B6F44C48F5A}" type="slidenum">
              <a:rPr lang="ar-SA" altLang="en-US"/>
              <a:pPr/>
              <a:t>‹#›</a:t>
            </a:fld>
            <a:endParaRPr lang="en-US"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E3097EA3-33F1-4671-B910-FE38177A3ACC}" type="slidenum">
              <a:rPr lang="ar-SA"/>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CBD3ED93-30FF-49A4-A2A7-024DE4DB03E8}" type="slidenum">
              <a:rPr lang="ar-SA" altLang="en-US"/>
              <a:pPr/>
              <a:t>‹#›</a:t>
            </a:fld>
            <a:endParaRPr lang="en-US"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6070EAB-9DD0-4E00-8C34-998589D71772}" type="slidenum">
              <a:rPr lang="ar-SA" altLang="en-US"/>
              <a:pPr/>
              <a:t>‹#›</a:t>
            </a:fld>
            <a:endParaRPr lang="en-US" alt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smtClean="0"/>
              <a:t>Click to edit Master title style</a:t>
            </a:r>
            <a:endParaRPr lang="ar-SA"/>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17F2B26-223C-49EF-A3AD-183D3F951565}" type="slidenum">
              <a:rPr lang="ar-SA" altLang="en-US"/>
              <a:pPr/>
              <a:t>‹#›</a:t>
            </a:fld>
            <a:endParaRPr lang="en-US"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S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DC54C096-DCC6-4432-B37B-FE6EDF6C2D02}" type="slidenum">
              <a:rPr lang="ar-SA"/>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B393E68-7EE2-4B0F-BFB4-DA15375C52F5}" type="slidenum">
              <a:rPr lang="ar-SA"/>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S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5353D23A-0870-4A0D-804B-2CFF5E8E9D57}" type="slidenum">
              <a:rPr lang="ar-SA"/>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SA"/>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8A157FBC-5795-4CCB-9C2E-9FA339F07A38}" type="slidenum">
              <a:rPr lang="ar-SA"/>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2592C90D-9169-4091-A032-AE9716CC868B}" type="slidenum">
              <a:rPr lang="ar-SA"/>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S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S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BA183AEF-2795-4B97-834E-D0E73004F190}" type="slidenum">
              <a:rPr lang="ar-SA"/>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S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8990256A-A99F-4FAA-8D24-A1466192783F}" type="slidenum">
              <a:rPr lang="ar-SA"/>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ar-SA" smtClean="0"/>
              <a:t>انقر لتحرير نمط العنوان الرئيسي</a:t>
            </a:r>
          </a:p>
        </p:txBody>
      </p:sp>
      <p:sp>
        <p:nvSpPr>
          <p:cNvPr id="50179"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p>
        </p:txBody>
      </p:sp>
      <p:sp>
        <p:nvSpPr>
          <p:cNvPr id="50180" name="Rectangle 4"/>
          <p:cNvSpPr>
            <a:spLocks noGrp="1" noChangeArrowheads="1"/>
          </p:cNvSpPr>
          <p:nvPr>
            <p:ph type="dt" sz="half" idx="2"/>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endParaRPr lang="en-US"/>
          </a:p>
        </p:txBody>
      </p:sp>
      <p:sp>
        <p:nvSpPr>
          <p:cNvPr id="5018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endParaRPr lang="en-US"/>
          </a:p>
        </p:txBody>
      </p:sp>
      <p:sp>
        <p:nvSpPr>
          <p:cNvPr id="50182" name="Rectangle 6"/>
          <p:cNvSpPr>
            <a:spLocks noGrp="1" noChangeArrowheads="1"/>
          </p:cNvSpPr>
          <p:nvPr>
            <p:ph type="sldNum" sz="quarter" idx="4"/>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a:lvl1pPr>
          </a:lstStyle>
          <a:p>
            <a:fld id="{E48A6DD6-296A-4D0D-9DD5-C49700028CA6}" type="slidenum">
              <a:rPr lang="ar-SA"/>
              <a:pPr/>
              <a:t>‹#›</a:t>
            </a:fld>
            <a:endParaRPr lang="en-US"/>
          </a:p>
        </p:txBody>
      </p:sp>
    </p:spTree>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 id="2147483692" r:id="rId10"/>
    <p:sldLayoutId id="2147483693" r:id="rId11"/>
  </p:sldLayoutIdLst>
  <p:txStyles>
    <p:titleStyle>
      <a:lvl1pPr algn="ctr" rtl="1" fontAlgn="base">
        <a:spcBef>
          <a:spcPct val="0"/>
        </a:spcBef>
        <a:spcAft>
          <a:spcPct val="0"/>
        </a:spcAft>
        <a:defRPr sz="4400">
          <a:solidFill>
            <a:schemeClr val="tx2"/>
          </a:solidFill>
          <a:latin typeface="+mj-lt"/>
          <a:ea typeface="+mj-ea"/>
          <a:cs typeface="+mj-cs"/>
        </a:defRPr>
      </a:lvl1pPr>
      <a:lvl2pPr algn="ctr" rtl="1" fontAlgn="base">
        <a:spcBef>
          <a:spcPct val="0"/>
        </a:spcBef>
        <a:spcAft>
          <a:spcPct val="0"/>
        </a:spcAft>
        <a:defRPr sz="4400">
          <a:solidFill>
            <a:schemeClr val="tx2"/>
          </a:solidFill>
          <a:latin typeface="Arial" pitchFamily="34" charset="0"/>
          <a:cs typeface="Arial" pitchFamily="34" charset="0"/>
        </a:defRPr>
      </a:lvl2pPr>
      <a:lvl3pPr algn="ctr" rtl="1" fontAlgn="base">
        <a:spcBef>
          <a:spcPct val="0"/>
        </a:spcBef>
        <a:spcAft>
          <a:spcPct val="0"/>
        </a:spcAft>
        <a:defRPr sz="4400">
          <a:solidFill>
            <a:schemeClr val="tx2"/>
          </a:solidFill>
          <a:latin typeface="Arial" pitchFamily="34" charset="0"/>
          <a:cs typeface="Arial" pitchFamily="34" charset="0"/>
        </a:defRPr>
      </a:lvl3pPr>
      <a:lvl4pPr algn="ctr" rtl="1" fontAlgn="base">
        <a:spcBef>
          <a:spcPct val="0"/>
        </a:spcBef>
        <a:spcAft>
          <a:spcPct val="0"/>
        </a:spcAft>
        <a:defRPr sz="4400">
          <a:solidFill>
            <a:schemeClr val="tx2"/>
          </a:solidFill>
          <a:latin typeface="Arial" pitchFamily="34" charset="0"/>
          <a:cs typeface="Arial" pitchFamily="34" charset="0"/>
        </a:defRPr>
      </a:lvl4pPr>
      <a:lvl5pPr algn="ctr" rtl="1" fontAlgn="base">
        <a:spcBef>
          <a:spcPct val="0"/>
        </a:spcBef>
        <a:spcAft>
          <a:spcPct val="0"/>
        </a:spcAft>
        <a:defRPr sz="4400">
          <a:solidFill>
            <a:schemeClr val="tx2"/>
          </a:solidFill>
          <a:latin typeface="Arial" pitchFamily="34" charset="0"/>
          <a:cs typeface="Arial" pitchFamily="34" charset="0"/>
        </a:defRPr>
      </a:lvl5pPr>
      <a:lvl6pPr marL="457200" algn="ctr" rtl="1" fontAlgn="base">
        <a:spcBef>
          <a:spcPct val="0"/>
        </a:spcBef>
        <a:spcAft>
          <a:spcPct val="0"/>
        </a:spcAft>
        <a:defRPr sz="4400">
          <a:solidFill>
            <a:schemeClr val="tx2"/>
          </a:solidFill>
          <a:latin typeface="Arial" pitchFamily="34" charset="0"/>
          <a:cs typeface="Arial" pitchFamily="34" charset="0"/>
        </a:defRPr>
      </a:lvl6pPr>
      <a:lvl7pPr marL="914400" algn="ctr" rtl="1" fontAlgn="base">
        <a:spcBef>
          <a:spcPct val="0"/>
        </a:spcBef>
        <a:spcAft>
          <a:spcPct val="0"/>
        </a:spcAft>
        <a:defRPr sz="4400">
          <a:solidFill>
            <a:schemeClr val="tx2"/>
          </a:solidFill>
          <a:latin typeface="Arial" pitchFamily="34" charset="0"/>
          <a:cs typeface="Arial" pitchFamily="34" charset="0"/>
        </a:defRPr>
      </a:lvl7pPr>
      <a:lvl8pPr marL="1371600" algn="ctr" rtl="1" fontAlgn="base">
        <a:spcBef>
          <a:spcPct val="0"/>
        </a:spcBef>
        <a:spcAft>
          <a:spcPct val="0"/>
        </a:spcAft>
        <a:defRPr sz="4400">
          <a:solidFill>
            <a:schemeClr val="tx2"/>
          </a:solidFill>
          <a:latin typeface="Arial" pitchFamily="34" charset="0"/>
          <a:cs typeface="Arial" pitchFamily="34" charset="0"/>
        </a:defRPr>
      </a:lvl8pPr>
      <a:lvl9pPr marL="1828800" algn="ctr" rtl="1"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r" rtl="1" fontAlgn="base">
        <a:spcBef>
          <a:spcPct val="20000"/>
        </a:spcBef>
        <a:spcAft>
          <a:spcPct val="0"/>
        </a:spcAft>
        <a:buChar char="•"/>
        <a:defRPr sz="3200">
          <a:solidFill>
            <a:schemeClr val="tx1"/>
          </a:solidFill>
          <a:latin typeface="+mn-lt"/>
          <a:ea typeface="+mn-ea"/>
          <a:cs typeface="+mn-cs"/>
        </a:defRPr>
      </a:lvl1pPr>
      <a:lvl2pPr marL="742950" indent="-285750" algn="r" rtl="1" fontAlgn="base">
        <a:spcBef>
          <a:spcPct val="20000"/>
        </a:spcBef>
        <a:spcAft>
          <a:spcPct val="0"/>
        </a:spcAft>
        <a:buChar char="–"/>
        <a:defRPr sz="2800">
          <a:solidFill>
            <a:schemeClr val="tx1"/>
          </a:solidFill>
          <a:latin typeface="+mn-lt"/>
          <a:cs typeface="+mn-cs"/>
        </a:defRPr>
      </a:lvl2pPr>
      <a:lvl3pPr marL="1143000" indent="-228600" algn="r" rtl="1" fontAlgn="base">
        <a:spcBef>
          <a:spcPct val="20000"/>
        </a:spcBef>
        <a:spcAft>
          <a:spcPct val="0"/>
        </a:spcAft>
        <a:buChar char="•"/>
        <a:defRPr sz="2400">
          <a:solidFill>
            <a:schemeClr val="tx1"/>
          </a:solidFill>
          <a:latin typeface="+mn-lt"/>
          <a:cs typeface="+mn-cs"/>
        </a:defRPr>
      </a:lvl3pPr>
      <a:lvl4pPr marL="1600200" indent="-228600" algn="r" rtl="1" fontAlgn="base">
        <a:spcBef>
          <a:spcPct val="20000"/>
        </a:spcBef>
        <a:spcAft>
          <a:spcPct val="0"/>
        </a:spcAft>
        <a:buChar char="–"/>
        <a:defRPr sz="2000">
          <a:solidFill>
            <a:schemeClr val="tx1"/>
          </a:solidFill>
          <a:latin typeface="+mn-lt"/>
          <a:cs typeface="+mn-cs"/>
        </a:defRPr>
      </a:lvl4pPr>
      <a:lvl5pPr marL="2057400" indent="-228600" algn="r" rtl="1" fontAlgn="base">
        <a:spcBef>
          <a:spcPct val="20000"/>
        </a:spcBef>
        <a:spcAft>
          <a:spcPct val="0"/>
        </a:spcAft>
        <a:buChar char="»"/>
        <a:defRPr sz="2000">
          <a:solidFill>
            <a:schemeClr val="tx1"/>
          </a:solidFill>
          <a:latin typeface="+mn-lt"/>
          <a:cs typeface="+mn-cs"/>
        </a:defRPr>
      </a:lvl5pPr>
      <a:lvl6pPr marL="2514600" indent="-228600" algn="r" rtl="1" fontAlgn="base">
        <a:spcBef>
          <a:spcPct val="20000"/>
        </a:spcBef>
        <a:spcAft>
          <a:spcPct val="0"/>
        </a:spcAft>
        <a:buChar char="»"/>
        <a:defRPr sz="2000">
          <a:solidFill>
            <a:schemeClr val="tx1"/>
          </a:solidFill>
          <a:latin typeface="+mn-lt"/>
          <a:cs typeface="+mn-cs"/>
        </a:defRPr>
      </a:lvl6pPr>
      <a:lvl7pPr marL="2971800" indent="-228600" algn="r" rtl="1" fontAlgn="base">
        <a:spcBef>
          <a:spcPct val="20000"/>
        </a:spcBef>
        <a:spcAft>
          <a:spcPct val="0"/>
        </a:spcAft>
        <a:buChar char="»"/>
        <a:defRPr sz="2000">
          <a:solidFill>
            <a:schemeClr val="tx1"/>
          </a:solidFill>
          <a:latin typeface="+mn-lt"/>
          <a:cs typeface="+mn-cs"/>
        </a:defRPr>
      </a:lvl7pPr>
      <a:lvl8pPr marL="3429000" indent="-228600" algn="r" rtl="1" fontAlgn="base">
        <a:spcBef>
          <a:spcPct val="20000"/>
        </a:spcBef>
        <a:spcAft>
          <a:spcPct val="0"/>
        </a:spcAft>
        <a:buChar char="»"/>
        <a:defRPr sz="2000">
          <a:solidFill>
            <a:schemeClr val="tx1"/>
          </a:solidFill>
          <a:latin typeface="+mn-lt"/>
          <a:cs typeface="+mn-cs"/>
        </a:defRPr>
      </a:lvl8pPr>
      <a:lvl9pPr marL="3886200" indent="-228600" algn="r" rtl="1" fontAlgn="base">
        <a:spcBef>
          <a:spcPct val="20000"/>
        </a:spcBef>
        <a:spcAft>
          <a:spcPct val="0"/>
        </a:spcAft>
        <a:buChar char="»"/>
        <a:defRPr sz="2000">
          <a:solidFill>
            <a:schemeClr val="tx1"/>
          </a:solidFill>
          <a:latin typeface="+mn-lt"/>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title"/>
          </p:nvPr>
        </p:nvSpPr>
        <p:spPr bwMode="auto">
          <a:xfrm>
            <a:off x="457200" y="277813"/>
            <a:ext cx="8229600" cy="11398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ar-SA" altLang="en-US" smtClean="0"/>
              <a:t>انقر لتحرير نمط العنوان الرئيسي</a:t>
            </a:r>
          </a:p>
        </p:txBody>
      </p:sp>
      <p:sp>
        <p:nvSpPr>
          <p:cNvPr id="52227" name="Rectangle 3"/>
          <p:cNvSpPr>
            <a:spLocks noGrp="1" noChangeArrowheads="1"/>
          </p:cNvSpPr>
          <p:nvPr>
            <p:ph type="body" idx="1"/>
          </p:nvPr>
        </p:nvSpPr>
        <p:spPr bwMode="auto">
          <a:xfrm>
            <a:off x="457200" y="1600200"/>
            <a:ext cx="8229600" cy="45307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ar-SA" altLang="en-US" smtClean="0"/>
              <a:t>انقر لتحرير أنماط النص الرئيسي</a:t>
            </a:r>
          </a:p>
          <a:p>
            <a:pPr lvl="1"/>
            <a:r>
              <a:rPr lang="ar-SA" altLang="en-US" smtClean="0"/>
              <a:t>المستوى الثاني</a:t>
            </a:r>
          </a:p>
          <a:p>
            <a:pPr lvl="2"/>
            <a:r>
              <a:rPr lang="ar-SA" altLang="en-US" smtClean="0"/>
              <a:t>المستوى الثالث</a:t>
            </a:r>
          </a:p>
          <a:p>
            <a:pPr lvl="3"/>
            <a:r>
              <a:rPr lang="ar-SA" altLang="en-US" smtClean="0"/>
              <a:t>المستوى الرابع</a:t>
            </a:r>
          </a:p>
          <a:p>
            <a:pPr lvl="4"/>
            <a:r>
              <a:rPr lang="ar-SA" altLang="en-US" smtClean="0"/>
              <a:t>المستوى الخامس</a:t>
            </a:r>
          </a:p>
        </p:txBody>
      </p:sp>
      <p:sp>
        <p:nvSpPr>
          <p:cNvPr id="52228" name="Rectangle 4"/>
          <p:cNvSpPr>
            <a:spLocks noGrp="1" noChangeArrowheads="1"/>
          </p:cNvSpPr>
          <p:nvPr>
            <p:ph type="dt" sz="half" idx="2"/>
          </p:nvPr>
        </p:nvSpPr>
        <p:spPr bwMode="auto">
          <a:xfrm>
            <a:off x="457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rtl="0">
              <a:defRPr sz="1200">
                <a:latin typeface="+mj-lt"/>
              </a:defRPr>
            </a:lvl1pPr>
          </a:lstStyle>
          <a:p>
            <a:endParaRPr lang="en-US" altLang="en-US"/>
          </a:p>
        </p:txBody>
      </p:sp>
      <p:sp>
        <p:nvSpPr>
          <p:cNvPr id="522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rtl="0">
              <a:defRPr sz="1200">
                <a:latin typeface="+mj-lt"/>
              </a:defRPr>
            </a:lvl1pPr>
          </a:lstStyle>
          <a:p>
            <a:endParaRPr lang="en-US" altLang="en-US"/>
          </a:p>
        </p:txBody>
      </p:sp>
      <p:sp>
        <p:nvSpPr>
          <p:cNvPr id="52230" name="Rectangle 6"/>
          <p:cNvSpPr>
            <a:spLocks noGrp="1" noChangeArrowheads="1"/>
          </p:cNvSpPr>
          <p:nvPr>
            <p:ph type="sldNum" sz="quarter" idx="4"/>
          </p:nvPr>
        </p:nvSpPr>
        <p:spPr bwMode="auto">
          <a:xfrm>
            <a:off x="6553200" y="6243638"/>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rtl="0">
              <a:defRPr sz="1200">
                <a:latin typeface="+mj-lt"/>
              </a:defRPr>
            </a:lvl1pPr>
          </a:lstStyle>
          <a:p>
            <a:fld id="{70EC6E98-A97B-4A2B-A57E-95AFAF917E28}" type="slidenum">
              <a:rPr lang="ar-SA" altLang="en-US"/>
              <a:pPr/>
              <a:t>‹#›</a:t>
            </a:fld>
            <a:endParaRPr lang="en-US" altLang="en-US"/>
          </a:p>
        </p:txBody>
      </p:sp>
      <p:sp>
        <p:nvSpPr>
          <p:cNvPr id="52231" name="Freeform 7"/>
          <p:cNvSpPr>
            <a:spLocks noChangeArrowheads="1"/>
          </p:cNvSpPr>
          <p:nvPr/>
        </p:nvSpPr>
        <p:spPr bwMode="auto">
          <a:xfrm>
            <a:off x="381000" y="228600"/>
            <a:ext cx="8229600" cy="609600"/>
          </a:xfrm>
          <a:custGeom>
            <a:avLst/>
            <a:gdLst/>
            <a:ahLst/>
            <a:cxnLst>
              <a:cxn ang="0">
                <a:pos x="0" y="1000"/>
              </a:cxn>
              <a:cxn ang="0">
                <a:pos x="0" y="0"/>
              </a:cxn>
              <a:cxn ang="0">
                <a:pos x="1000" y="0"/>
              </a:cxn>
            </a:cxnLst>
            <a:rect l="0" t="0" r="r" b="b"/>
            <a:pathLst>
              <a:path w="1000" h="1000">
                <a:moveTo>
                  <a:pt x="0" y="1000"/>
                </a:moveTo>
                <a:lnTo>
                  <a:pt x="0" y="0"/>
                </a:lnTo>
                <a:lnTo>
                  <a:pt x="1000" y="0"/>
                </a:lnTo>
              </a:path>
            </a:pathLst>
          </a:custGeom>
          <a:noFill/>
          <a:ln w="19050" cap="flat" cmpd="sng">
            <a:solidFill>
              <a:schemeClr val="accent1"/>
            </a:solidFill>
            <a:prstDash val="solid"/>
            <a:miter lim="800000"/>
            <a:headEnd/>
            <a:tailEnd/>
          </a:ln>
        </p:spPr>
        <p:txBody>
          <a:bodyPr/>
          <a:lstStyle/>
          <a:p>
            <a:endParaRPr lang="ar-SA"/>
          </a:p>
        </p:txBody>
      </p:sp>
      <p:sp>
        <p:nvSpPr>
          <p:cNvPr id="52232" name="Line 8"/>
          <p:cNvSpPr>
            <a:spLocks noChangeShapeType="1"/>
          </p:cNvSpPr>
          <p:nvPr/>
        </p:nvSpPr>
        <p:spPr bwMode="auto">
          <a:xfrm>
            <a:off x="457200" y="6172200"/>
            <a:ext cx="8229600" cy="0"/>
          </a:xfrm>
          <a:prstGeom prst="line">
            <a:avLst/>
          </a:prstGeom>
          <a:noFill/>
          <a:ln w="19050">
            <a:solidFill>
              <a:schemeClr val="accent1"/>
            </a:solidFill>
            <a:round/>
            <a:headEnd/>
            <a:tailEnd/>
          </a:ln>
          <a:effectLst/>
        </p:spPr>
        <p:txBody>
          <a:bodyPr/>
          <a:lstStyle/>
          <a:p>
            <a:endParaRPr lang="ar-SA"/>
          </a:p>
        </p:txBody>
      </p:sp>
    </p:spTree>
  </p:cSld>
  <p:clrMap bg1="lt1" tx1="dk1" bg2="lt2" tx2="dk2" accent1="accent1" accent2="accent2" accent3="accent3" accent4="accent4" accent5="accent5" accent6="accent6" hlink="hlink" folHlink="folHlink"/>
  <p:sldLayoutIdLst>
    <p:sldLayoutId id="2147483682"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Lst>
  <p:timing>
    <p:tnLst>
      <p:par>
        <p:cTn id="1" dur="indefinite" restart="never" nodeType="tmRoot"/>
      </p:par>
    </p:tnLst>
  </p:timing>
  <p:txStyles>
    <p:titleStyle>
      <a:lvl1pPr algn="l" rtl="1" fontAlgn="base">
        <a:spcBef>
          <a:spcPct val="0"/>
        </a:spcBef>
        <a:spcAft>
          <a:spcPct val="0"/>
        </a:spcAft>
        <a:defRPr sz="4200">
          <a:solidFill>
            <a:schemeClr val="tx2"/>
          </a:solidFill>
          <a:latin typeface="+mj-lt"/>
          <a:ea typeface="+mj-ea"/>
          <a:cs typeface="+mj-cs"/>
        </a:defRPr>
      </a:lvl1pPr>
      <a:lvl2pPr algn="l" rtl="1" fontAlgn="base">
        <a:spcBef>
          <a:spcPct val="0"/>
        </a:spcBef>
        <a:spcAft>
          <a:spcPct val="0"/>
        </a:spcAft>
        <a:defRPr sz="4200">
          <a:solidFill>
            <a:schemeClr val="tx2"/>
          </a:solidFill>
          <a:latin typeface="Garamond" pitchFamily="18" charset="0"/>
          <a:cs typeface="Arial" pitchFamily="34" charset="0"/>
        </a:defRPr>
      </a:lvl2pPr>
      <a:lvl3pPr algn="l" rtl="1" fontAlgn="base">
        <a:spcBef>
          <a:spcPct val="0"/>
        </a:spcBef>
        <a:spcAft>
          <a:spcPct val="0"/>
        </a:spcAft>
        <a:defRPr sz="4200">
          <a:solidFill>
            <a:schemeClr val="tx2"/>
          </a:solidFill>
          <a:latin typeface="Garamond" pitchFamily="18" charset="0"/>
          <a:cs typeface="Arial" pitchFamily="34" charset="0"/>
        </a:defRPr>
      </a:lvl3pPr>
      <a:lvl4pPr algn="l" rtl="1" fontAlgn="base">
        <a:spcBef>
          <a:spcPct val="0"/>
        </a:spcBef>
        <a:spcAft>
          <a:spcPct val="0"/>
        </a:spcAft>
        <a:defRPr sz="4200">
          <a:solidFill>
            <a:schemeClr val="tx2"/>
          </a:solidFill>
          <a:latin typeface="Garamond" pitchFamily="18" charset="0"/>
          <a:cs typeface="Arial" pitchFamily="34" charset="0"/>
        </a:defRPr>
      </a:lvl4pPr>
      <a:lvl5pPr algn="l" rtl="1" fontAlgn="base">
        <a:spcBef>
          <a:spcPct val="0"/>
        </a:spcBef>
        <a:spcAft>
          <a:spcPct val="0"/>
        </a:spcAft>
        <a:defRPr sz="4200">
          <a:solidFill>
            <a:schemeClr val="tx2"/>
          </a:solidFill>
          <a:latin typeface="Garamond" pitchFamily="18" charset="0"/>
          <a:cs typeface="Arial" pitchFamily="34" charset="0"/>
        </a:defRPr>
      </a:lvl5pPr>
      <a:lvl6pPr marL="457200" algn="l" rtl="1" fontAlgn="base">
        <a:spcBef>
          <a:spcPct val="0"/>
        </a:spcBef>
        <a:spcAft>
          <a:spcPct val="0"/>
        </a:spcAft>
        <a:defRPr sz="4200">
          <a:solidFill>
            <a:schemeClr val="tx2"/>
          </a:solidFill>
          <a:latin typeface="Garamond" pitchFamily="18" charset="0"/>
          <a:cs typeface="Arial" pitchFamily="34" charset="0"/>
        </a:defRPr>
      </a:lvl6pPr>
      <a:lvl7pPr marL="914400" algn="l" rtl="1" fontAlgn="base">
        <a:spcBef>
          <a:spcPct val="0"/>
        </a:spcBef>
        <a:spcAft>
          <a:spcPct val="0"/>
        </a:spcAft>
        <a:defRPr sz="4200">
          <a:solidFill>
            <a:schemeClr val="tx2"/>
          </a:solidFill>
          <a:latin typeface="Garamond" pitchFamily="18" charset="0"/>
          <a:cs typeface="Arial" pitchFamily="34" charset="0"/>
        </a:defRPr>
      </a:lvl7pPr>
      <a:lvl8pPr marL="1371600" algn="l" rtl="1" fontAlgn="base">
        <a:spcBef>
          <a:spcPct val="0"/>
        </a:spcBef>
        <a:spcAft>
          <a:spcPct val="0"/>
        </a:spcAft>
        <a:defRPr sz="4200">
          <a:solidFill>
            <a:schemeClr val="tx2"/>
          </a:solidFill>
          <a:latin typeface="Garamond" pitchFamily="18" charset="0"/>
          <a:cs typeface="Arial" pitchFamily="34" charset="0"/>
        </a:defRPr>
      </a:lvl8pPr>
      <a:lvl9pPr marL="1828800" algn="l" rtl="1" fontAlgn="base">
        <a:spcBef>
          <a:spcPct val="0"/>
        </a:spcBef>
        <a:spcAft>
          <a:spcPct val="0"/>
        </a:spcAft>
        <a:defRPr sz="4200">
          <a:solidFill>
            <a:schemeClr val="tx2"/>
          </a:solidFill>
          <a:latin typeface="Garamond" pitchFamily="18" charset="0"/>
          <a:cs typeface="Arial" pitchFamily="34" charset="0"/>
        </a:defRPr>
      </a:lvl9pPr>
    </p:titleStyle>
    <p:bodyStyle>
      <a:lvl1pPr marL="342900" indent="-342900" algn="r" rtl="1" fontAlgn="base">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r" rtl="1" fontAlgn="base">
        <a:spcBef>
          <a:spcPct val="20000"/>
        </a:spcBef>
        <a:spcAft>
          <a:spcPct val="0"/>
        </a:spcAft>
        <a:buClr>
          <a:schemeClr val="accent2"/>
        </a:buClr>
        <a:buSzPct val="60000"/>
        <a:buFont typeface="Wingdings" pitchFamily="2" charset="2"/>
        <a:buChar char="q"/>
        <a:defRPr sz="2600">
          <a:solidFill>
            <a:schemeClr val="tx1"/>
          </a:solidFill>
          <a:latin typeface="+mn-lt"/>
          <a:cs typeface="+mn-cs"/>
        </a:defRPr>
      </a:lvl2pPr>
      <a:lvl3pPr marL="1022350" indent="-350838" algn="r" rtl="1" fontAlgn="base">
        <a:spcBef>
          <a:spcPct val="20000"/>
        </a:spcBef>
        <a:spcAft>
          <a:spcPct val="0"/>
        </a:spcAft>
        <a:buClr>
          <a:schemeClr val="accent1"/>
        </a:buClr>
        <a:buSzPct val="65000"/>
        <a:buFont typeface="Wingdings" pitchFamily="2" charset="2"/>
        <a:buChar char="n"/>
        <a:defRPr sz="2200">
          <a:solidFill>
            <a:schemeClr val="tx1"/>
          </a:solidFill>
          <a:latin typeface="+mn-lt"/>
          <a:cs typeface="+mn-cs"/>
        </a:defRPr>
      </a:lvl3pPr>
      <a:lvl4pPr marL="1339850" indent="-315913" algn="r" rtl="1" fontAlgn="base">
        <a:spcBef>
          <a:spcPct val="20000"/>
        </a:spcBef>
        <a:spcAft>
          <a:spcPct val="0"/>
        </a:spcAft>
        <a:buClr>
          <a:schemeClr val="accent2"/>
        </a:buClr>
        <a:buSzPct val="70000"/>
        <a:buFont typeface="Wingdings" pitchFamily="2" charset="2"/>
        <a:buChar char="q"/>
        <a:defRPr sz="2000">
          <a:solidFill>
            <a:schemeClr val="tx1"/>
          </a:solidFill>
          <a:latin typeface="+mn-lt"/>
          <a:cs typeface="+mn-cs"/>
        </a:defRPr>
      </a:lvl4pPr>
      <a:lvl5pPr marL="1681163" indent="-339725" algn="r" rtl="1"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5pPr>
      <a:lvl6pPr marL="2138363" indent="-339725" algn="r" rtl="1"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6pPr>
      <a:lvl7pPr marL="2595563" indent="-339725" algn="r" rtl="1"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7pPr>
      <a:lvl8pPr marL="3052763" indent="-339725" algn="r" rtl="1"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8pPr>
      <a:lvl9pPr marL="3509963" indent="-339725" algn="r" rtl="1"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a:r>
              <a:rPr lang="ar-SA" dirty="0" smtClean="0"/>
              <a:t>قواعد البيانات</a:t>
            </a:r>
            <a:br>
              <a:rPr lang="ar-SA" dirty="0" smtClean="0"/>
            </a:br>
            <a:r>
              <a:rPr lang="en-US" dirty="0" smtClean="0"/>
              <a:t>Databases</a:t>
            </a:r>
            <a:endParaRPr lang="ar-SA" dirty="0"/>
          </a:p>
        </p:txBody>
      </p:sp>
      <p:sp>
        <p:nvSpPr>
          <p:cNvPr id="5" name="Subtitle 4"/>
          <p:cNvSpPr>
            <a:spLocks noGrp="1"/>
          </p:cNvSpPr>
          <p:nvPr>
            <p:ph type="subTitle" idx="1"/>
          </p:nvPr>
        </p:nvSpPr>
        <p:spPr/>
        <p:txBody>
          <a:bodyPr/>
          <a:lstStyle/>
          <a:p>
            <a:r>
              <a:rPr lang="ar-SA" sz="3200" b="1" u="sng" dirty="0" smtClean="0"/>
              <a:t>ماهي </a:t>
            </a:r>
            <a:r>
              <a:rPr lang="ar-SA" sz="3200" b="1" u="sng" smtClean="0"/>
              <a:t>قواعد البيانات</a:t>
            </a:r>
            <a:r>
              <a:rPr lang="ar-SA" sz="3200" b="1" u="sng" dirty="0" smtClean="0"/>
              <a:t>؟</a:t>
            </a:r>
            <a:endParaRPr lang="ar-SA" sz="3200" b="1" u="sng"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14546" y="500042"/>
            <a:ext cx="5229330" cy="830997"/>
          </a:xfrm>
          <a:prstGeom prst="rect">
            <a:avLst/>
          </a:prstGeom>
        </p:spPr>
        <p:style>
          <a:lnRef idx="0">
            <a:schemeClr val="accent5"/>
          </a:lnRef>
          <a:fillRef idx="3">
            <a:schemeClr val="accent5"/>
          </a:fillRef>
          <a:effectRef idx="3">
            <a:schemeClr val="accent5"/>
          </a:effectRef>
          <a:fontRef idx="minor">
            <a:schemeClr val="lt1"/>
          </a:fontRef>
        </p:style>
        <p:txBody>
          <a:bodyPr wrap="square" rtlCol="1">
            <a:spAutoFit/>
          </a:bodyPr>
          <a:lstStyle/>
          <a:p>
            <a:r>
              <a:rPr lang="ar-SA" sz="2400" u="sng" dirty="0" smtClean="0">
                <a:solidFill>
                  <a:schemeClr val="tx1"/>
                </a:solidFill>
              </a:rPr>
              <a:t>البيانات والمعلومات وقواعد البيانات  </a:t>
            </a:r>
          </a:p>
          <a:p>
            <a:pPr algn="l"/>
            <a:r>
              <a:rPr lang="ar-SA" sz="2400" u="sng" dirty="0" smtClean="0">
                <a:solidFill>
                  <a:schemeClr val="tx1"/>
                </a:solidFill>
              </a:rPr>
              <a:t> </a:t>
            </a:r>
            <a:r>
              <a:rPr lang="en-US" sz="2400" u="sng" dirty="0" smtClean="0">
                <a:solidFill>
                  <a:schemeClr val="tx1"/>
                </a:solidFill>
              </a:rPr>
              <a:t>Data and Information and Database</a:t>
            </a:r>
            <a:r>
              <a:rPr lang="ar-SA" u="sng" dirty="0" smtClean="0">
                <a:solidFill>
                  <a:schemeClr val="tx1"/>
                </a:solidFill>
              </a:rPr>
              <a:t> </a:t>
            </a:r>
            <a:endParaRPr lang="ar-SA" u="sng" dirty="0">
              <a:solidFill>
                <a:schemeClr val="tx1"/>
              </a:solidFill>
            </a:endParaRPr>
          </a:p>
        </p:txBody>
      </p:sp>
      <p:sp>
        <p:nvSpPr>
          <p:cNvPr id="5" name="TextBox 4"/>
          <p:cNvSpPr txBox="1"/>
          <p:nvPr/>
        </p:nvSpPr>
        <p:spPr>
          <a:xfrm>
            <a:off x="706690" y="2435362"/>
            <a:ext cx="8151590" cy="707886"/>
          </a:xfrm>
          <a:prstGeom prst="rect">
            <a:avLst/>
          </a:prstGeom>
          <a:noFill/>
        </p:spPr>
        <p:txBody>
          <a:bodyPr wrap="none" rtlCol="1">
            <a:spAutoFit/>
          </a:bodyPr>
          <a:lstStyle/>
          <a:p>
            <a:r>
              <a:rPr lang="ar-SA" sz="2000" b="1" u="sng" dirty="0" smtClean="0"/>
              <a:t>1- البيانات </a:t>
            </a:r>
            <a:r>
              <a:rPr lang="en-US" sz="2000" b="1" u="sng" dirty="0" smtClean="0"/>
              <a:t>Data)</a:t>
            </a:r>
            <a:r>
              <a:rPr lang="ar-SA" sz="2000" b="1" u="sng" dirty="0" smtClean="0"/>
              <a:t>): </a:t>
            </a:r>
          </a:p>
          <a:p>
            <a:r>
              <a:rPr lang="ar-SA" sz="2000" dirty="0" smtClean="0"/>
              <a:t>هي كافة البيانات المطلوب إدخالها والاستعلام عنها مثل : (اسم المريض , رقم الغرفة , الطبيب....)</a:t>
            </a:r>
            <a:endParaRPr lang="ar-SA" sz="2000" dirty="0"/>
          </a:p>
        </p:txBody>
      </p:sp>
      <p:sp>
        <p:nvSpPr>
          <p:cNvPr id="6" name="TextBox 5"/>
          <p:cNvSpPr txBox="1"/>
          <p:nvPr/>
        </p:nvSpPr>
        <p:spPr>
          <a:xfrm>
            <a:off x="2346226" y="3221180"/>
            <a:ext cx="6519735" cy="707886"/>
          </a:xfrm>
          <a:prstGeom prst="rect">
            <a:avLst/>
          </a:prstGeom>
          <a:noFill/>
        </p:spPr>
        <p:txBody>
          <a:bodyPr wrap="none" rtlCol="1">
            <a:spAutoFit/>
          </a:bodyPr>
          <a:lstStyle/>
          <a:p>
            <a:r>
              <a:rPr lang="ar-SA" sz="2000" b="1" u="sng" dirty="0"/>
              <a:t>2</a:t>
            </a:r>
            <a:r>
              <a:rPr lang="ar-SA" sz="2000" b="1" u="sng" dirty="0" smtClean="0"/>
              <a:t>- المعلومات </a:t>
            </a:r>
            <a:r>
              <a:rPr lang="en-US" sz="2000" b="1" u="sng" dirty="0" smtClean="0"/>
              <a:t>Information)</a:t>
            </a:r>
            <a:r>
              <a:rPr lang="ar-SA" sz="2000" b="1" u="sng" dirty="0" smtClean="0"/>
              <a:t>): </a:t>
            </a:r>
          </a:p>
          <a:p>
            <a:r>
              <a:rPr lang="ar-SA" sz="2000" dirty="0" smtClean="0"/>
              <a:t>هي البيانات التي تمت معالجتها ووضعها في صورة ملائمة ومفهومة للمستخدم.</a:t>
            </a:r>
            <a:endParaRPr lang="ar-SA" sz="2000" dirty="0"/>
          </a:p>
        </p:txBody>
      </p:sp>
      <p:sp>
        <p:nvSpPr>
          <p:cNvPr id="7" name="TextBox 6"/>
          <p:cNvSpPr txBox="1"/>
          <p:nvPr/>
        </p:nvSpPr>
        <p:spPr>
          <a:xfrm>
            <a:off x="571472" y="4149874"/>
            <a:ext cx="8305685" cy="707886"/>
          </a:xfrm>
          <a:prstGeom prst="rect">
            <a:avLst/>
          </a:prstGeom>
          <a:noFill/>
        </p:spPr>
        <p:txBody>
          <a:bodyPr wrap="square" rtlCol="1">
            <a:spAutoFit/>
          </a:bodyPr>
          <a:lstStyle/>
          <a:p>
            <a:r>
              <a:rPr lang="ar-SA" sz="2000" b="1" u="sng" dirty="0" smtClean="0"/>
              <a:t>3-قواعد البيانات </a:t>
            </a:r>
            <a:r>
              <a:rPr lang="en-US" sz="2000" b="1" u="sng" dirty="0" smtClean="0"/>
              <a:t>Database)</a:t>
            </a:r>
            <a:r>
              <a:rPr lang="ar-SA" sz="2000" b="1" u="sng" dirty="0" smtClean="0"/>
              <a:t>): </a:t>
            </a:r>
          </a:p>
          <a:p>
            <a:r>
              <a:rPr lang="ar-SA" sz="2000" dirty="0" smtClean="0"/>
              <a:t>هي مجموعة كبيرة من البيانات تجمعها علاقة معينة وتكون مخزنة بطريقة نموذجية دون تكرار.</a:t>
            </a:r>
            <a:endParaRPr lang="ar-SA" sz="2000" dirty="0"/>
          </a:p>
        </p:txBody>
      </p:sp>
      <p:sp>
        <p:nvSpPr>
          <p:cNvPr id="8" name="TextBox 7"/>
          <p:cNvSpPr txBox="1"/>
          <p:nvPr/>
        </p:nvSpPr>
        <p:spPr>
          <a:xfrm>
            <a:off x="571472" y="5078568"/>
            <a:ext cx="8305685" cy="707886"/>
          </a:xfrm>
          <a:prstGeom prst="rect">
            <a:avLst/>
          </a:prstGeom>
          <a:noFill/>
        </p:spPr>
        <p:txBody>
          <a:bodyPr wrap="square" rtlCol="1">
            <a:spAutoFit/>
          </a:bodyPr>
          <a:lstStyle/>
          <a:p>
            <a:r>
              <a:rPr lang="ar-SA" sz="2000" b="1" u="sng" dirty="0" smtClean="0"/>
              <a:t>4- تصميم قاعدة البينات: </a:t>
            </a:r>
          </a:p>
          <a:p>
            <a:r>
              <a:rPr lang="ar-SA" sz="2000" dirty="0" smtClean="0"/>
              <a:t>يشمل تحديد أنواع البينات والتراكيب والقيود على البيانات في قاعدة البيانات .</a:t>
            </a:r>
            <a:endParaRPr lang="ar-SA" sz="2000" dirty="0"/>
          </a:p>
        </p:txBody>
      </p:sp>
      <p:sp>
        <p:nvSpPr>
          <p:cNvPr id="10" name="TextBox 9"/>
          <p:cNvSpPr txBox="1"/>
          <p:nvPr/>
        </p:nvSpPr>
        <p:spPr>
          <a:xfrm>
            <a:off x="3857620" y="1714488"/>
            <a:ext cx="2286016" cy="461665"/>
          </a:xfrm>
          <a:prstGeom prst="rect">
            <a:avLst/>
          </a:prstGeom>
          <a:ln>
            <a:solidFill>
              <a:schemeClr val="tx1"/>
            </a:solidFill>
          </a:ln>
        </p:spPr>
        <p:style>
          <a:lnRef idx="0">
            <a:schemeClr val="accent5"/>
          </a:lnRef>
          <a:fillRef idx="3">
            <a:schemeClr val="accent5"/>
          </a:fillRef>
          <a:effectRef idx="3">
            <a:schemeClr val="accent5"/>
          </a:effectRef>
          <a:fontRef idx="minor">
            <a:schemeClr val="lt1"/>
          </a:fontRef>
        </p:style>
        <p:txBody>
          <a:bodyPr wrap="square" rtlCol="1">
            <a:spAutoFit/>
          </a:bodyPr>
          <a:lstStyle/>
          <a:p>
            <a:pPr algn="ctr"/>
            <a:r>
              <a:rPr lang="ar-SA" sz="2400" dirty="0" smtClean="0">
                <a:solidFill>
                  <a:schemeClr val="tx1"/>
                </a:solidFill>
              </a:rPr>
              <a:t>تعاريف مهمة </a:t>
            </a:r>
            <a:endParaRPr lang="ar-SA" sz="2400"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ox(in)">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ox(in)">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ox(in)">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box(in)">
                                      <p:cBhvr>
                                        <p:cTn id="27" dur="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box(in)">
                                      <p:cBhvr>
                                        <p:cTn id="3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P spid="6" grpId="0"/>
      <p:bldP spid="7" grpId="0"/>
      <p:bldP spid="8" grpId="0"/>
      <p:bldP spid="1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23872" y="1571612"/>
            <a:ext cx="8305685" cy="958660"/>
          </a:xfrm>
          <a:prstGeom prst="rect">
            <a:avLst/>
          </a:prstGeom>
          <a:noFill/>
        </p:spPr>
        <p:txBody>
          <a:bodyPr wrap="square" rtlCol="1">
            <a:spAutoFit/>
          </a:bodyPr>
          <a:lstStyle/>
          <a:p>
            <a:pPr>
              <a:lnSpc>
                <a:spcPct val="150000"/>
              </a:lnSpc>
            </a:pPr>
            <a:r>
              <a:rPr lang="ar-SA" sz="2000" b="1" u="sng" dirty="0" smtClean="0"/>
              <a:t>5- نظام إدارة قاعدة البيانات </a:t>
            </a:r>
            <a:r>
              <a:rPr lang="en-US" sz="2000" b="1" u="sng" dirty="0" smtClean="0"/>
              <a:t>Database management systems DBMS)</a:t>
            </a:r>
            <a:r>
              <a:rPr lang="ar-SA" sz="2000" b="1" u="sng" dirty="0" smtClean="0"/>
              <a:t>): </a:t>
            </a:r>
          </a:p>
          <a:p>
            <a:pPr>
              <a:lnSpc>
                <a:spcPct val="150000"/>
              </a:lnSpc>
            </a:pPr>
            <a:r>
              <a:rPr lang="ar-SA" sz="2000" dirty="0" smtClean="0"/>
              <a:t>هو</a:t>
            </a:r>
            <a:r>
              <a:rPr lang="en-US" sz="2000" dirty="0" smtClean="0"/>
              <a:t> </a:t>
            </a:r>
            <a:r>
              <a:rPr lang="ar-SA" sz="2000" dirty="0" smtClean="0"/>
              <a:t>مجموعة البرامج التي يمكن إستخدامها في إنشاء ومعالجة قاعدة بيانات ما مثل برنامج </a:t>
            </a:r>
            <a:r>
              <a:rPr lang="en-US" sz="2000" dirty="0" smtClean="0"/>
              <a:t>Access</a:t>
            </a:r>
            <a:r>
              <a:rPr lang="ar-SA" sz="2000" dirty="0" smtClean="0"/>
              <a:t>.</a:t>
            </a:r>
            <a:endParaRPr lang="ar-SA" sz="2000" dirty="0"/>
          </a:p>
        </p:txBody>
      </p:sp>
      <p:sp>
        <p:nvSpPr>
          <p:cNvPr id="3" name="TextBox 2"/>
          <p:cNvSpPr txBox="1"/>
          <p:nvPr/>
        </p:nvSpPr>
        <p:spPr>
          <a:xfrm>
            <a:off x="2214546" y="500042"/>
            <a:ext cx="5229330" cy="830997"/>
          </a:xfrm>
          <a:prstGeom prst="rect">
            <a:avLst/>
          </a:prstGeom>
        </p:spPr>
        <p:style>
          <a:lnRef idx="0">
            <a:schemeClr val="accent5"/>
          </a:lnRef>
          <a:fillRef idx="3">
            <a:schemeClr val="accent5"/>
          </a:fillRef>
          <a:effectRef idx="3">
            <a:schemeClr val="accent5"/>
          </a:effectRef>
          <a:fontRef idx="minor">
            <a:schemeClr val="lt1"/>
          </a:fontRef>
        </p:style>
        <p:txBody>
          <a:bodyPr wrap="square" rtlCol="1">
            <a:spAutoFit/>
          </a:bodyPr>
          <a:lstStyle/>
          <a:p>
            <a:r>
              <a:rPr lang="ar-SA" sz="2400" u="sng" dirty="0" smtClean="0">
                <a:solidFill>
                  <a:schemeClr val="tx1"/>
                </a:solidFill>
              </a:rPr>
              <a:t>تابع / البيانات والمعلومات وقواعد البيانات  </a:t>
            </a:r>
          </a:p>
          <a:p>
            <a:pPr algn="l"/>
            <a:r>
              <a:rPr lang="ar-SA" sz="2400" u="sng" dirty="0" smtClean="0">
                <a:solidFill>
                  <a:schemeClr val="tx1"/>
                </a:solidFill>
              </a:rPr>
              <a:t> </a:t>
            </a:r>
            <a:r>
              <a:rPr lang="en-US" sz="2400" u="sng" dirty="0" smtClean="0">
                <a:solidFill>
                  <a:schemeClr val="tx1"/>
                </a:solidFill>
              </a:rPr>
              <a:t>Data and Information and Database</a:t>
            </a:r>
            <a:r>
              <a:rPr lang="ar-SA" u="sng" dirty="0" smtClean="0">
                <a:solidFill>
                  <a:schemeClr val="tx1"/>
                </a:solidFill>
              </a:rPr>
              <a:t> </a:t>
            </a:r>
            <a:endParaRPr lang="ar-SA" u="sng" dirty="0">
              <a:solidFill>
                <a:schemeClr val="tx1"/>
              </a:solidFill>
            </a:endParaRPr>
          </a:p>
        </p:txBody>
      </p:sp>
      <p:sp>
        <p:nvSpPr>
          <p:cNvPr id="4" name="TextBox 3"/>
          <p:cNvSpPr txBox="1"/>
          <p:nvPr/>
        </p:nvSpPr>
        <p:spPr>
          <a:xfrm>
            <a:off x="695471" y="2756092"/>
            <a:ext cx="8305685" cy="958660"/>
          </a:xfrm>
          <a:prstGeom prst="rect">
            <a:avLst/>
          </a:prstGeom>
          <a:noFill/>
        </p:spPr>
        <p:txBody>
          <a:bodyPr wrap="square" rtlCol="1">
            <a:spAutoFit/>
          </a:bodyPr>
          <a:lstStyle/>
          <a:p>
            <a:pPr>
              <a:lnSpc>
                <a:spcPct val="150000"/>
              </a:lnSpc>
            </a:pPr>
            <a:r>
              <a:rPr lang="ar-SA" sz="2000" b="1" u="sng" dirty="0" smtClean="0"/>
              <a:t>6- بناء قاعدة بيانات : </a:t>
            </a:r>
          </a:p>
          <a:p>
            <a:pPr>
              <a:lnSpc>
                <a:spcPct val="150000"/>
              </a:lnSpc>
            </a:pPr>
            <a:r>
              <a:rPr lang="ar-SA" sz="2000" dirty="0" smtClean="0"/>
              <a:t>هو عملية تخزين البيانات نفسها في وسط تخزين يتحكم فيه نظام إدارة قاعدة البيانات </a:t>
            </a:r>
            <a:r>
              <a:rPr lang="en-US" sz="2000" dirty="0" smtClean="0"/>
              <a:t>DBMS </a:t>
            </a:r>
            <a:r>
              <a:rPr lang="ar-SA" sz="2000" dirty="0" smtClean="0"/>
              <a:t>.</a:t>
            </a:r>
            <a:endParaRPr lang="ar-SA" sz="2000" dirty="0"/>
          </a:p>
        </p:txBody>
      </p:sp>
      <p:sp>
        <p:nvSpPr>
          <p:cNvPr id="5" name="TextBox 4"/>
          <p:cNvSpPr txBox="1"/>
          <p:nvPr/>
        </p:nvSpPr>
        <p:spPr>
          <a:xfrm>
            <a:off x="714348" y="3951936"/>
            <a:ext cx="8305685" cy="2400657"/>
          </a:xfrm>
          <a:prstGeom prst="rect">
            <a:avLst/>
          </a:prstGeom>
          <a:noFill/>
        </p:spPr>
        <p:txBody>
          <a:bodyPr wrap="square" rtlCol="1">
            <a:spAutoFit/>
          </a:bodyPr>
          <a:lstStyle/>
          <a:p>
            <a:pPr>
              <a:lnSpc>
                <a:spcPct val="150000"/>
              </a:lnSpc>
            </a:pPr>
            <a:r>
              <a:rPr lang="ar-SA" sz="2000" b="1" u="sng" dirty="0" smtClean="0"/>
              <a:t>7- معالجة قاعدة بيانات : </a:t>
            </a:r>
          </a:p>
          <a:p>
            <a:pPr>
              <a:lnSpc>
                <a:spcPct val="150000"/>
              </a:lnSpc>
            </a:pPr>
            <a:r>
              <a:rPr lang="ar-SA" sz="2000" dirty="0" smtClean="0"/>
              <a:t>تتضمن وظائف مثل الاستعلام من قاعدة البيانات لاستخراج بيانات معينة وتعديل قاعدة البيانات وإنتاج تقارير من البيانات </a:t>
            </a:r>
            <a:r>
              <a:rPr lang="ar-SA" sz="2000" b="1" dirty="0" smtClean="0"/>
              <a:t>مثلا في نظام الجامعة نستخرج عدد الطالبات المسجلات في شعبة معينة أو مثلا نغير معلومات عن مادة معينة أو نستخرج تقرير يبين المواد التي تدرس في دبلوم الحاسب وأسماء من يدرسوها وعدد من يدرسونها.</a:t>
            </a:r>
            <a:endParaRPr lang="ar-SA" sz="20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ox(in)">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ox(in)">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ox(in)">
                                      <p:cBhvr>
                                        <p:cTn id="22"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p:bldP spid="5"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214546" y="500042"/>
            <a:ext cx="5229330" cy="461665"/>
          </a:xfrm>
          <a:prstGeom prst="rect">
            <a:avLst/>
          </a:prstGeom>
        </p:spPr>
        <p:style>
          <a:lnRef idx="0">
            <a:schemeClr val="accent5"/>
          </a:lnRef>
          <a:fillRef idx="3">
            <a:schemeClr val="accent5"/>
          </a:fillRef>
          <a:effectRef idx="3">
            <a:schemeClr val="accent5"/>
          </a:effectRef>
          <a:fontRef idx="minor">
            <a:schemeClr val="lt1"/>
          </a:fontRef>
        </p:style>
        <p:txBody>
          <a:bodyPr wrap="square" rtlCol="1">
            <a:spAutoFit/>
          </a:bodyPr>
          <a:lstStyle/>
          <a:p>
            <a:pPr algn="ctr"/>
            <a:r>
              <a:rPr lang="ar-SA" sz="2400" u="sng" dirty="0" smtClean="0">
                <a:solidFill>
                  <a:schemeClr val="tx1"/>
                </a:solidFill>
              </a:rPr>
              <a:t>مميزات استخدام قواعد البيانات</a:t>
            </a:r>
            <a:r>
              <a:rPr lang="ar-SA" u="sng" dirty="0" smtClean="0">
                <a:solidFill>
                  <a:schemeClr val="tx1"/>
                </a:solidFill>
              </a:rPr>
              <a:t> </a:t>
            </a:r>
            <a:endParaRPr lang="ar-SA" u="sng" dirty="0">
              <a:solidFill>
                <a:schemeClr val="tx1"/>
              </a:solidFill>
            </a:endParaRPr>
          </a:p>
        </p:txBody>
      </p:sp>
      <p:sp>
        <p:nvSpPr>
          <p:cNvPr id="6" name="TextBox 5"/>
          <p:cNvSpPr txBox="1"/>
          <p:nvPr/>
        </p:nvSpPr>
        <p:spPr>
          <a:xfrm>
            <a:off x="723872" y="1214422"/>
            <a:ext cx="8305685" cy="1131848"/>
          </a:xfrm>
          <a:prstGeom prst="rect">
            <a:avLst/>
          </a:prstGeom>
          <a:noFill/>
        </p:spPr>
        <p:txBody>
          <a:bodyPr wrap="square" rtlCol="1">
            <a:spAutoFit/>
          </a:bodyPr>
          <a:lstStyle/>
          <a:p>
            <a:pPr>
              <a:lnSpc>
                <a:spcPct val="150000"/>
              </a:lnSpc>
            </a:pPr>
            <a:r>
              <a:rPr lang="ar-SA" sz="2400" dirty="0" smtClean="0"/>
              <a:t>تتميز قاعدة البيانات بأن تخزين أي بيان يتم في مكان واحد فقط تتأثر به كافة البرامج والتطبيقات التي تتناول قاعدة البيانات يبين الشكل التالي ذلك :</a:t>
            </a:r>
            <a:endParaRPr lang="ar-SA" sz="2400" dirty="0"/>
          </a:p>
        </p:txBody>
      </p:sp>
      <p:sp>
        <p:nvSpPr>
          <p:cNvPr id="7" name="Flowchart: Magnetic Disk 6"/>
          <p:cNvSpPr/>
          <p:nvPr/>
        </p:nvSpPr>
        <p:spPr>
          <a:xfrm>
            <a:off x="2571736" y="5286388"/>
            <a:ext cx="4357718" cy="857256"/>
          </a:xfrm>
          <a:prstGeom prst="flowChartMagneticDisk">
            <a:avLst/>
          </a:prstGeom>
          <a:noFill/>
          <a:ln w="571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800" b="1" dirty="0" smtClean="0"/>
              <a:t>قاعدة</a:t>
            </a:r>
            <a:r>
              <a:rPr lang="ar-SA" sz="2800" b="1" dirty="0" smtClean="0">
                <a:solidFill>
                  <a:schemeClr val="tx1"/>
                </a:solidFill>
              </a:rPr>
              <a:t>قاعدة البيانات</a:t>
            </a:r>
            <a:r>
              <a:rPr lang="ar-SA" sz="2800" b="1" dirty="0" smtClean="0"/>
              <a:t> </a:t>
            </a:r>
            <a:r>
              <a:rPr lang="ar-SA" dirty="0" smtClean="0"/>
              <a:t>البيانا</a:t>
            </a:r>
            <a:endParaRPr lang="ar-SA" dirty="0"/>
          </a:p>
        </p:txBody>
      </p:sp>
      <p:sp>
        <p:nvSpPr>
          <p:cNvPr id="8" name="Rectangle 7"/>
          <p:cNvSpPr/>
          <p:nvPr/>
        </p:nvSpPr>
        <p:spPr>
          <a:xfrm>
            <a:off x="5072066" y="3857628"/>
            <a:ext cx="3357586" cy="785818"/>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dirty="0" smtClean="0"/>
              <a:t>ن</a:t>
            </a:r>
            <a:r>
              <a:rPr lang="ar-SA" sz="2000" dirty="0" smtClean="0">
                <a:solidFill>
                  <a:schemeClr val="tx1"/>
                </a:solidFill>
              </a:rPr>
              <a:t>نظام معلومات شئون الموظفين</a:t>
            </a:r>
            <a:endParaRPr lang="ar-SA" sz="2000" dirty="0"/>
          </a:p>
        </p:txBody>
      </p:sp>
      <p:sp>
        <p:nvSpPr>
          <p:cNvPr id="9" name="Rectangle 8"/>
          <p:cNvSpPr/>
          <p:nvPr/>
        </p:nvSpPr>
        <p:spPr>
          <a:xfrm>
            <a:off x="1214414" y="3857628"/>
            <a:ext cx="3357586" cy="785818"/>
          </a:xfrm>
          <a:prstGeom prst="rect">
            <a:avLst/>
          </a:prstGeom>
          <a:solidFill>
            <a:schemeClr val="bg1"/>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ar-SA" sz="2000" dirty="0" smtClean="0"/>
              <a:t>ن</a:t>
            </a:r>
            <a:r>
              <a:rPr lang="ar-SA" sz="2000" dirty="0" smtClean="0">
                <a:solidFill>
                  <a:schemeClr val="tx1"/>
                </a:solidFill>
              </a:rPr>
              <a:t>نظام معلومات االطلبة</a:t>
            </a:r>
            <a:endParaRPr lang="ar-SA" sz="2000" dirty="0"/>
          </a:p>
        </p:txBody>
      </p:sp>
      <p:sp>
        <p:nvSpPr>
          <p:cNvPr id="10" name="Up-Down Arrow 9"/>
          <p:cNvSpPr/>
          <p:nvPr/>
        </p:nvSpPr>
        <p:spPr>
          <a:xfrm>
            <a:off x="6072198" y="4714884"/>
            <a:ext cx="285752" cy="571504"/>
          </a:xfrm>
          <a:prstGeom prst="up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11" name="Up-Down Arrow 10"/>
          <p:cNvSpPr/>
          <p:nvPr/>
        </p:nvSpPr>
        <p:spPr>
          <a:xfrm>
            <a:off x="3286116" y="4714884"/>
            <a:ext cx="285752" cy="571504"/>
          </a:xfrm>
          <a:prstGeom prst="upDownArrow">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grpSp>
        <p:nvGrpSpPr>
          <p:cNvPr id="14" name="Group 13"/>
          <p:cNvGrpSpPr/>
          <p:nvPr/>
        </p:nvGrpSpPr>
        <p:grpSpPr>
          <a:xfrm>
            <a:off x="7429520" y="2500306"/>
            <a:ext cx="928694" cy="1143008"/>
            <a:chOff x="7500958" y="2500306"/>
            <a:chExt cx="928694" cy="1143008"/>
          </a:xfrm>
        </p:grpSpPr>
        <p:sp>
          <p:nvSpPr>
            <p:cNvPr id="12" name="Left-Right Arrow Callout 11"/>
            <p:cNvSpPr/>
            <p:nvPr/>
          </p:nvSpPr>
          <p:spPr>
            <a:xfrm rot="16200000">
              <a:off x="7429520" y="2643182"/>
              <a:ext cx="1143008" cy="857256"/>
            </a:xfrm>
            <a:prstGeom prst="leftRightArrowCallou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wordArtVertRtl" rtlCol="1" anchor="ctr"/>
            <a:lstStyle/>
            <a:p>
              <a:pPr algn="ctr"/>
              <a:r>
                <a:rPr lang="ar-SA" dirty="0" smtClean="0"/>
                <a:t>ب</a:t>
              </a:r>
              <a:endParaRPr lang="ar-SA" dirty="0"/>
            </a:p>
          </p:txBody>
        </p:sp>
        <p:sp>
          <p:nvSpPr>
            <p:cNvPr id="13" name="TextBox 12"/>
            <p:cNvSpPr txBox="1"/>
            <p:nvPr/>
          </p:nvSpPr>
          <p:spPr>
            <a:xfrm>
              <a:off x="7500958" y="2857496"/>
              <a:ext cx="928694" cy="369332"/>
            </a:xfrm>
            <a:prstGeom prst="rect">
              <a:avLst/>
            </a:prstGeom>
            <a:noFill/>
          </p:spPr>
          <p:txBody>
            <a:bodyPr wrap="square" rtlCol="1">
              <a:spAutoFit/>
            </a:bodyPr>
            <a:lstStyle/>
            <a:p>
              <a:r>
                <a:rPr lang="ar-SA" dirty="0" smtClean="0"/>
                <a:t>برنامج 1</a:t>
              </a:r>
              <a:endParaRPr lang="ar-SA" dirty="0"/>
            </a:p>
          </p:txBody>
        </p:sp>
      </p:grpSp>
      <p:grpSp>
        <p:nvGrpSpPr>
          <p:cNvPr id="15" name="Group 14"/>
          <p:cNvGrpSpPr/>
          <p:nvPr/>
        </p:nvGrpSpPr>
        <p:grpSpPr>
          <a:xfrm>
            <a:off x="6357950" y="2500306"/>
            <a:ext cx="928694" cy="1143008"/>
            <a:chOff x="7500958" y="2500306"/>
            <a:chExt cx="928694" cy="1143008"/>
          </a:xfrm>
        </p:grpSpPr>
        <p:sp>
          <p:nvSpPr>
            <p:cNvPr id="16" name="Left-Right Arrow Callout 15"/>
            <p:cNvSpPr/>
            <p:nvPr/>
          </p:nvSpPr>
          <p:spPr>
            <a:xfrm rot="16200000">
              <a:off x="7429520" y="2643182"/>
              <a:ext cx="1143008" cy="857256"/>
            </a:xfrm>
            <a:prstGeom prst="leftRightArrowCallou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wordArtVertRtl" rtlCol="1" anchor="ctr"/>
            <a:lstStyle/>
            <a:p>
              <a:pPr algn="ctr"/>
              <a:r>
                <a:rPr lang="ar-SA" dirty="0" smtClean="0"/>
                <a:t>ب</a:t>
              </a:r>
              <a:endParaRPr lang="ar-SA" dirty="0"/>
            </a:p>
          </p:txBody>
        </p:sp>
        <p:sp>
          <p:nvSpPr>
            <p:cNvPr id="17" name="TextBox 16"/>
            <p:cNvSpPr txBox="1"/>
            <p:nvPr/>
          </p:nvSpPr>
          <p:spPr>
            <a:xfrm>
              <a:off x="7500958" y="2857496"/>
              <a:ext cx="928694" cy="369332"/>
            </a:xfrm>
            <a:prstGeom prst="rect">
              <a:avLst/>
            </a:prstGeom>
            <a:noFill/>
          </p:spPr>
          <p:txBody>
            <a:bodyPr wrap="square" rtlCol="1">
              <a:spAutoFit/>
            </a:bodyPr>
            <a:lstStyle/>
            <a:p>
              <a:r>
                <a:rPr lang="ar-SA" dirty="0" smtClean="0"/>
                <a:t>برنامج 2</a:t>
              </a:r>
              <a:endParaRPr lang="ar-SA" dirty="0"/>
            </a:p>
          </p:txBody>
        </p:sp>
      </p:grpSp>
      <p:grpSp>
        <p:nvGrpSpPr>
          <p:cNvPr id="18" name="Group 17"/>
          <p:cNvGrpSpPr/>
          <p:nvPr/>
        </p:nvGrpSpPr>
        <p:grpSpPr>
          <a:xfrm>
            <a:off x="5286380" y="2500306"/>
            <a:ext cx="928694" cy="1143008"/>
            <a:chOff x="7500958" y="2500306"/>
            <a:chExt cx="928694" cy="1143008"/>
          </a:xfrm>
        </p:grpSpPr>
        <p:sp>
          <p:nvSpPr>
            <p:cNvPr id="19" name="Left-Right Arrow Callout 18"/>
            <p:cNvSpPr/>
            <p:nvPr/>
          </p:nvSpPr>
          <p:spPr>
            <a:xfrm rot="16200000">
              <a:off x="7429520" y="2643182"/>
              <a:ext cx="1143008" cy="857256"/>
            </a:xfrm>
            <a:prstGeom prst="leftRightArrowCallou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wordArtVertRtl" rtlCol="1" anchor="ctr"/>
            <a:lstStyle/>
            <a:p>
              <a:pPr algn="ctr"/>
              <a:r>
                <a:rPr lang="ar-SA" dirty="0" smtClean="0"/>
                <a:t>ب</a:t>
              </a:r>
              <a:endParaRPr lang="ar-SA" dirty="0"/>
            </a:p>
          </p:txBody>
        </p:sp>
        <p:sp>
          <p:nvSpPr>
            <p:cNvPr id="20" name="TextBox 19"/>
            <p:cNvSpPr txBox="1"/>
            <p:nvPr/>
          </p:nvSpPr>
          <p:spPr>
            <a:xfrm>
              <a:off x="7500958" y="2857496"/>
              <a:ext cx="928694" cy="369332"/>
            </a:xfrm>
            <a:prstGeom prst="rect">
              <a:avLst/>
            </a:prstGeom>
            <a:noFill/>
          </p:spPr>
          <p:txBody>
            <a:bodyPr wrap="square" rtlCol="1">
              <a:spAutoFit/>
            </a:bodyPr>
            <a:lstStyle/>
            <a:p>
              <a:r>
                <a:rPr lang="ar-SA" dirty="0" smtClean="0"/>
                <a:t>برنامج 3</a:t>
              </a:r>
              <a:endParaRPr lang="ar-SA" dirty="0"/>
            </a:p>
          </p:txBody>
        </p:sp>
      </p:grpSp>
      <p:grpSp>
        <p:nvGrpSpPr>
          <p:cNvPr id="21" name="Group 20"/>
          <p:cNvGrpSpPr/>
          <p:nvPr/>
        </p:nvGrpSpPr>
        <p:grpSpPr>
          <a:xfrm>
            <a:off x="3571868" y="2500306"/>
            <a:ext cx="928694" cy="1143008"/>
            <a:chOff x="7500958" y="2500306"/>
            <a:chExt cx="928694" cy="1143008"/>
          </a:xfrm>
        </p:grpSpPr>
        <p:sp>
          <p:nvSpPr>
            <p:cNvPr id="22" name="Left-Right Arrow Callout 21"/>
            <p:cNvSpPr/>
            <p:nvPr/>
          </p:nvSpPr>
          <p:spPr>
            <a:xfrm rot="16200000">
              <a:off x="7429520" y="2643182"/>
              <a:ext cx="1143008" cy="857256"/>
            </a:xfrm>
            <a:prstGeom prst="leftRightArrowCallou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wordArtVertRtl" rtlCol="1" anchor="ctr"/>
            <a:lstStyle/>
            <a:p>
              <a:pPr algn="ctr"/>
              <a:r>
                <a:rPr lang="ar-SA" dirty="0" smtClean="0"/>
                <a:t>ب</a:t>
              </a:r>
              <a:endParaRPr lang="ar-SA" dirty="0"/>
            </a:p>
          </p:txBody>
        </p:sp>
        <p:sp>
          <p:nvSpPr>
            <p:cNvPr id="23" name="TextBox 22"/>
            <p:cNvSpPr txBox="1"/>
            <p:nvPr/>
          </p:nvSpPr>
          <p:spPr>
            <a:xfrm>
              <a:off x="7500958" y="2857496"/>
              <a:ext cx="928694" cy="369332"/>
            </a:xfrm>
            <a:prstGeom prst="rect">
              <a:avLst/>
            </a:prstGeom>
            <a:noFill/>
          </p:spPr>
          <p:txBody>
            <a:bodyPr wrap="square" rtlCol="1">
              <a:spAutoFit/>
            </a:bodyPr>
            <a:lstStyle/>
            <a:p>
              <a:r>
                <a:rPr lang="ar-SA" dirty="0" smtClean="0"/>
                <a:t>برنامج 4</a:t>
              </a:r>
              <a:endParaRPr lang="ar-SA" dirty="0"/>
            </a:p>
          </p:txBody>
        </p:sp>
      </p:grpSp>
      <p:grpSp>
        <p:nvGrpSpPr>
          <p:cNvPr id="24" name="Group 23"/>
          <p:cNvGrpSpPr/>
          <p:nvPr/>
        </p:nvGrpSpPr>
        <p:grpSpPr>
          <a:xfrm>
            <a:off x="2500298" y="2500306"/>
            <a:ext cx="928694" cy="1143008"/>
            <a:chOff x="7500958" y="2500306"/>
            <a:chExt cx="928694" cy="1143008"/>
          </a:xfrm>
        </p:grpSpPr>
        <p:sp>
          <p:nvSpPr>
            <p:cNvPr id="25" name="Left-Right Arrow Callout 24"/>
            <p:cNvSpPr/>
            <p:nvPr/>
          </p:nvSpPr>
          <p:spPr>
            <a:xfrm rot="16200000">
              <a:off x="7429520" y="2643182"/>
              <a:ext cx="1143008" cy="857256"/>
            </a:xfrm>
            <a:prstGeom prst="leftRightArrowCallou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wordArtVertRtl" rtlCol="1" anchor="ctr"/>
            <a:lstStyle/>
            <a:p>
              <a:pPr algn="ctr"/>
              <a:r>
                <a:rPr lang="ar-SA" dirty="0" smtClean="0"/>
                <a:t>ب</a:t>
              </a:r>
              <a:endParaRPr lang="ar-SA" dirty="0"/>
            </a:p>
          </p:txBody>
        </p:sp>
        <p:sp>
          <p:nvSpPr>
            <p:cNvPr id="26" name="TextBox 25"/>
            <p:cNvSpPr txBox="1"/>
            <p:nvPr/>
          </p:nvSpPr>
          <p:spPr>
            <a:xfrm>
              <a:off x="7500958" y="2857496"/>
              <a:ext cx="928694" cy="369332"/>
            </a:xfrm>
            <a:prstGeom prst="rect">
              <a:avLst/>
            </a:prstGeom>
            <a:noFill/>
          </p:spPr>
          <p:txBody>
            <a:bodyPr wrap="square" rtlCol="1">
              <a:spAutoFit/>
            </a:bodyPr>
            <a:lstStyle/>
            <a:p>
              <a:r>
                <a:rPr lang="ar-SA" dirty="0" smtClean="0"/>
                <a:t>برنامج 5</a:t>
              </a:r>
              <a:endParaRPr lang="ar-SA" dirty="0"/>
            </a:p>
          </p:txBody>
        </p:sp>
      </p:grpSp>
      <p:grpSp>
        <p:nvGrpSpPr>
          <p:cNvPr id="27" name="Group 26"/>
          <p:cNvGrpSpPr/>
          <p:nvPr/>
        </p:nvGrpSpPr>
        <p:grpSpPr>
          <a:xfrm>
            <a:off x="1285852" y="2500306"/>
            <a:ext cx="928694" cy="1143008"/>
            <a:chOff x="7500958" y="2500306"/>
            <a:chExt cx="928694" cy="1143008"/>
          </a:xfrm>
        </p:grpSpPr>
        <p:sp>
          <p:nvSpPr>
            <p:cNvPr id="28" name="Left-Right Arrow Callout 27"/>
            <p:cNvSpPr/>
            <p:nvPr/>
          </p:nvSpPr>
          <p:spPr>
            <a:xfrm rot="16200000">
              <a:off x="7429520" y="2643182"/>
              <a:ext cx="1143008" cy="857256"/>
            </a:xfrm>
            <a:prstGeom prst="leftRightArrowCallout">
              <a:avLst/>
            </a:prstGeom>
            <a:solidFill>
              <a:schemeClr val="bg1"/>
            </a:solid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vert="wordArtVertRtl" rtlCol="1" anchor="ctr"/>
            <a:lstStyle/>
            <a:p>
              <a:pPr algn="ctr"/>
              <a:r>
                <a:rPr lang="ar-SA" dirty="0" smtClean="0"/>
                <a:t>ب</a:t>
              </a:r>
              <a:endParaRPr lang="ar-SA" dirty="0"/>
            </a:p>
          </p:txBody>
        </p:sp>
        <p:sp>
          <p:nvSpPr>
            <p:cNvPr id="29" name="TextBox 28"/>
            <p:cNvSpPr txBox="1"/>
            <p:nvPr/>
          </p:nvSpPr>
          <p:spPr>
            <a:xfrm>
              <a:off x="7500958" y="2857496"/>
              <a:ext cx="928694" cy="369332"/>
            </a:xfrm>
            <a:prstGeom prst="rect">
              <a:avLst/>
            </a:prstGeom>
            <a:noFill/>
          </p:spPr>
          <p:txBody>
            <a:bodyPr wrap="square" rtlCol="1">
              <a:spAutoFit/>
            </a:bodyPr>
            <a:lstStyle/>
            <a:p>
              <a:r>
                <a:rPr lang="ar-SA" dirty="0" smtClean="0"/>
                <a:t>برنامج 6</a:t>
              </a:r>
              <a:endParaRPr lang="ar-SA" dirty="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box(in)">
                                      <p:cBhvr>
                                        <p:cTn id="1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23872" y="1056015"/>
            <a:ext cx="8305685" cy="1938992"/>
          </a:xfrm>
          <a:prstGeom prst="rect">
            <a:avLst/>
          </a:prstGeom>
          <a:noFill/>
        </p:spPr>
        <p:txBody>
          <a:bodyPr wrap="square" rtlCol="1">
            <a:spAutoFit/>
          </a:bodyPr>
          <a:lstStyle/>
          <a:p>
            <a:pPr>
              <a:lnSpc>
                <a:spcPct val="150000"/>
              </a:lnSpc>
            </a:pPr>
            <a:r>
              <a:rPr lang="ar-SA" sz="2000" b="1" u="sng" dirty="0" smtClean="0"/>
              <a:t>1- ندرة تكرار البيانات: </a:t>
            </a:r>
          </a:p>
          <a:p>
            <a:pPr>
              <a:lnSpc>
                <a:spcPct val="150000"/>
              </a:lnSpc>
            </a:pPr>
            <a:r>
              <a:rPr lang="ar-SA" sz="2000" dirty="0" smtClean="0"/>
              <a:t>نظرا لاستخدام قاعدة بيانات واحدة فأي بيان لايتم تسجيله أكثر من مره . ويحدث فقط تكرار محدود لعدد من حقول البينات بشكل يتحكم فيه مصمم قاعدة البينات من أجل ربط البيانات ببعضها البعض وهذا يمنع ضياع حيز التخزين والجهد والوقت اللازمين لذلك. </a:t>
            </a:r>
            <a:endParaRPr lang="ar-SA" sz="2000" dirty="0"/>
          </a:p>
        </p:txBody>
      </p:sp>
      <p:sp>
        <p:nvSpPr>
          <p:cNvPr id="3" name="TextBox 2"/>
          <p:cNvSpPr txBox="1"/>
          <p:nvPr/>
        </p:nvSpPr>
        <p:spPr>
          <a:xfrm>
            <a:off x="2214546" y="500042"/>
            <a:ext cx="5229330" cy="461665"/>
          </a:xfrm>
          <a:prstGeom prst="rect">
            <a:avLst/>
          </a:prstGeom>
        </p:spPr>
        <p:style>
          <a:lnRef idx="0">
            <a:schemeClr val="accent5"/>
          </a:lnRef>
          <a:fillRef idx="3">
            <a:schemeClr val="accent5"/>
          </a:fillRef>
          <a:effectRef idx="3">
            <a:schemeClr val="accent5"/>
          </a:effectRef>
          <a:fontRef idx="minor">
            <a:schemeClr val="lt1"/>
          </a:fontRef>
        </p:style>
        <p:txBody>
          <a:bodyPr wrap="square" rtlCol="1">
            <a:spAutoFit/>
          </a:bodyPr>
          <a:lstStyle/>
          <a:p>
            <a:pPr algn="ctr"/>
            <a:r>
              <a:rPr lang="ar-SA" sz="2400" u="sng" dirty="0" smtClean="0">
                <a:solidFill>
                  <a:schemeClr val="tx1"/>
                </a:solidFill>
              </a:rPr>
              <a:t>مميزات استخدام قواعد البيانات</a:t>
            </a:r>
            <a:r>
              <a:rPr lang="ar-SA" u="sng" dirty="0" smtClean="0">
                <a:solidFill>
                  <a:schemeClr val="tx1"/>
                </a:solidFill>
              </a:rPr>
              <a:t> </a:t>
            </a:r>
            <a:endParaRPr lang="ar-SA" u="sng" dirty="0">
              <a:solidFill>
                <a:schemeClr val="tx1"/>
              </a:solidFill>
            </a:endParaRPr>
          </a:p>
        </p:txBody>
      </p:sp>
      <p:sp>
        <p:nvSpPr>
          <p:cNvPr id="4" name="TextBox 3"/>
          <p:cNvSpPr txBox="1"/>
          <p:nvPr/>
        </p:nvSpPr>
        <p:spPr>
          <a:xfrm>
            <a:off x="571472" y="3204520"/>
            <a:ext cx="8305685" cy="2400657"/>
          </a:xfrm>
          <a:prstGeom prst="rect">
            <a:avLst/>
          </a:prstGeom>
          <a:noFill/>
        </p:spPr>
        <p:txBody>
          <a:bodyPr wrap="square" rtlCol="1">
            <a:spAutoFit/>
          </a:bodyPr>
          <a:lstStyle/>
          <a:p>
            <a:pPr>
              <a:lnSpc>
                <a:spcPct val="150000"/>
              </a:lnSpc>
            </a:pPr>
            <a:r>
              <a:rPr lang="ar-SA" sz="2000" b="1" u="sng" dirty="0" smtClean="0"/>
              <a:t>1- تجانس أو توافق  البيانات: </a:t>
            </a:r>
          </a:p>
          <a:p>
            <a:pPr>
              <a:lnSpc>
                <a:spcPct val="150000"/>
              </a:lnSpc>
            </a:pPr>
            <a:r>
              <a:rPr lang="ar-SA" sz="2000" dirty="0" smtClean="0"/>
              <a:t>يترتب على عدم تكرارالبيانات داخل قاعدة بيانات واحدة عدم وجود أي بيانات غير متوافقة ذلك لأن إدخال أي معلومة أوتعديلها أو حذفها يتم في نفس قاعدة البيانات وتتأثر به كافة التطبيقات التي تتناول القاعدة.(مثلا في نظام الجامعة عند تعديل عدد ساعات مادة معينة يظهر هذا التعديل في جداول الطلبة وجداول الأساتذة) </a:t>
            </a:r>
            <a:endParaRPr lang="ar-SA"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ox(in)">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ox(in)">
                                      <p:cBhvr>
                                        <p:cTn id="1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23872" y="1056015"/>
            <a:ext cx="8305685" cy="1477328"/>
          </a:xfrm>
          <a:prstGeom prst="rect">
            <a:avLst/>
          </a:prstGeom>
          <a:noFill/>
        </p:spPr>
        <p:txBody>
          <a:bodyPr wrap="square" rtlCol="1">
            <a:spAutoFit/>
          </a:bodyPr>
          <a:lstStyle/>
          <a:p>
            <a:pPr>
              <a:lnSpc>
                <a:spcPct val="150000"/>
              </a:lnSpc>
            </a:pPr>
            <a:r>
              <a:rPr lang="ar-SA" sz="2000" b="1" u="sng" dirty="0" smtClean="0"/>
              <a:t>3- توفر المرونة : </a:t>
            </a:r>
          </a:p>
          <a:p>
            <a:pPr>
              <a:lnSpc>
                <a:spcPct val="150000"/>
              </a:lnSpc>
            </a:pPr>
            <a:r>
              <a:rPr lang="ar-SA" sz="2000" dirty="0" smtClean="0"/>
              <a:t>تتميز نظام معالجة قواعد البيانات بالمرونة الكبيرة والقابلية للتعديل وتتطلب وقتا وجهدا بسيطا جدا وبالتالي تكلفة منخفضة (مثل الحذف والإضافة) . </a:t>
            </a:r>
            <a:endParaRPr lang="ar-SA" sz="2000" dirty="0"/>
          </a:p>
        </p:txBody>
      </p:sp>
      <p:sp>
        <p:nvSpPr>
          <p:cNvPr id="4" name="TextBox 3"/>
          <p:cNvSpPr txBox="1"/>
          <p:nvPr/>
        </p:nvSpPr>
        <p:spPr>
          <a:xfrm>
            <a:off x="2214546" y="500042"/>
            <a:ext cx="5229330" cy="461665"/>
          </a:xfrm>
          <a:prstGeom prst="rect">
            <a:avLst/>
          </a:prstGeom>
        </p:spPr>
        <p:style>
          <a:lnRef idx="0">
            <a:schemeClr val="accent5"/>
          </a:lnRef>
          <a:fillRef idx="3">
            <a:schemeClr val="accent5"/>
          </a:fillRef>
          <a:effectRef idx="3">
            <a:schemeClr val="accent5"/>
          </a:effectRef>
          <a:fontRef idx="minor">
            <a:schemeClr val="lt1"/>
          </a:fontRef>
        </p:style>
        <p:txBody>
          <a:bodyPr wrap="square" rtlCol="1">
            <a:spAutoFit/>
          </a:bodyPr>
          <a:lstStyle/>
          <a:p>
            <a:pPr algn="ctr"/>
            <a:r>
              <a:rPr lang="ar-SA" sz="2400" u="sng" dirty="0" smtClean="0">
                <a:solidFill>
                  <a:schemeClr val="tx1"/>
                </a:solidFill>
              </a:rPr>
              <a:t>تابع مميزات استخدام قواعد البيانات</a:t>
            </a:r>
            <a:r>
              <a:rPr lang="ar-SA" u="sng" dirty="0" smtClean="0">
                <a:solidFill>
                  <a:schemeClr val="tx1"/>
                </a:solidFill>
              </a:rPr>
              <a:t> </a:t>
            </a:r>
            <a:endParaRPr lang="ar-SA" u="sng" dirty="0">
              <a:solidFill>
                <a:schemeClr val="tx1"/>
              </a:solidFill>
            </a:endParaRPr>
          </a:p>
        </p:txBody>
      </p:sp>
      <p:sp>
        <p:nvSpPr>
          <p:cNvPr id="5" name="TextBox 4"/>
          <p:cNvSpPr txBox="1"/>
          <p:nvPr/>
        </p:nvSpPr>
        <p:spPr>
          <a:xfrm>
            <a:off x="714348" y="2594614"/>
            <a:ext cx="8305685" cy="1938992"/>
          </a:xfrm>
          <a:prstGeom prst="rect">
            <a:avLst/>
          </a:prstGeom>
          <a:noFill/>
        </p:spPr>
        <p:txBody>
          <a:bodyPr wrap="square" rtlCol="1">
            <a:spAutoFit/>
          </a:bodyPr>
          <a:lstStyle/>
          <a:p>
            <a:pPr>
              <a:lnSpc>
                <a:spcPct val="150000"/>
              </a:lnSpc>
            </a:pPr>
            <a:r>
              <a:rPr lang="ar-SA" sz="2000" b="1" u="sng" dirty="0" smtClean="0"/>
              <a:t>4- توفر المواصفات القياسية  : </a:t>
            </a:r>
          </a:p>
          <a:p>
            <a:pPr>
              <a:lnSpc>
                <a:spcPct val="150000"/>
              </a:lnSpc>
            </a:pPr>
            <a:r>
              <a:rPr lang="ar-SA" sz="2000" dirty="0" smtClean="0"/>
              <a:t>في العادة يضع مصمم قاعدة البيانات قيودا على البيانات وعلى علاقاتها ببعضها البعض هذه القيود يفرضها النظام على جميع المتعاملين مع قاعدة البيانات مما يضمن توفر مواصفات قياسية عالية لأنها إجبارية من النظام  (مثلا لاندخ درجة أكبر من مئة). </a:t>
            </a:r>
            <a:endParaRPr lang="ar-SA"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i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ox(in)">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5"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23872" y="1056015"/>
            <a:ext cx="8305685" cy="1015663"/>
          </a:xfrm>
          <a:prstGeom prst="rect">
            <a:avLst/>
          </a:prstGeom>
          <a:noFill/>
        </p:spPr>
        <p:txBody>
          <a:bodyPr wrap="square" rtlCol="1">
            <a:spAutoFit/>
          </a:bodyPr>
          <a:lstStyle/>
          <a:p>
            <a:pPr>
              <a:lnSpc>
                <a:spcPct val="150000"/>
              </a:lnSpc>
            </a:pPr>
            <a:r>
              <a:rPr lang="ar-SA" sz="2000" b="1" u="sng" dirty="0" smtClean="0"/>
              <a:t>5- مشاركة كبيرة  : </a:t>
            </a:r>
          </a:p>
          <a:p>
            <a:pPr>
              <a:lnSpc>
                <a:spcPct val="150000"/>
              </a:lnSpc>
            </a:pPr>
            <a:r>
              <a:rPr lang="ar-SA" sz="2000" dirty="0" smtClean="0"/>
              <a:t>توفر نظم قواعد البيانات مشاركة كبيرة مع تعدد مستخدمي النظم  . </a:t>
            </a:r>
            <a:endParaRPr lang="ar-SA" sz="2000" dirty="0"/>
          </a:p>
        </p:txBody>
      </p:sp>
      <p:sp>
        <p:nvSpPr>
          <p:cNvPr id="4" name="TextBox 3"/>
          <p:cNvSpPr txBox="1"/>
          <p:nvPr/>
        </p:nvSpPr>
        <p:spPr>
          <a:xfrm>
            <a:off x="2214546" y="500042"/>
            <a:ext cx="5229330" cy="461665"/>
          </a:xfrm>
          <a:prstGeom prst="rect">
            <a:avLst/>
          </a:prstGeom>
        </p:spPr>
        <p:style>
          <a:lnRef idx="0">
            <a:schemeClr val="accent5"/>
          </a:lnRef>
          <a:fillRef idx="3">
            <a:schemeClr val="accent5"/>
          </a:fillRef>
          <a:effectRef idx="3">
            <a:schemeClr val="accent5"/>
          </a:effectRef>
          <a:fontRef idx="minor">
            <a:schemeClr val="lt1"/>
          </a:fontRef>
        </p:style>
        <p:txBody>
          <a:bodyPr wrap="square" rtlCol="1">
            <a:spAutoFit/>
          </a:bodyPr>
          <a:lstStyle/>
          <a:p>
            <a:pPr algn="ctr"/>
            <a:r>
              <a:rPr lang="ar-SA" sz="2400" u="sng" dirty="0" smtClean="0">
                <a:solidFill>
                  <a:schemeClr val="tx1"/>
                </a:solidFill>
              </a:rPr>
              <a:t>تابع مميزات استخدام قواعد البيانات</a:t>
            </a:r>
            <a:r>
              <a:rPr lang="ar-SA" u="sng" dirty="0" smtClean="0">
                <a:solidFill>
                  <a:schemeClr val="tx1"/>
                </a:solidFill>
              </a:rPr>
              <a:t> </a:t>
            </a:r>
            <a:endParaRPr lang="ar-SA" u="sng" dirty="0">
              <a:solidFill>
                <a:schemeClr val="tx1"/>
              </a:solidFill>
            </a:endParaRPr>
          </a:p>
        </p:txBody>
      </p:sp>
      <p:sp>
        <p:nvSpPr>
          <p:cNvPr id="5" name="TextBox 4"/>
          <p:cNvSpPr txBox="1"/>
          <p:nvPr/>
        </p:nvSpPr>
        <p:spPr>
          <a:xfrm>
            <a:off x="714348" y="2165986"/>
            <a:ext cx="8305685" cy="1938992"/>
          </a:xfrm>
          <a:prstGeom prst="rect">
            <a:avLst/>
          </a:prstGeom>
          <a:noFill/>
        </p:spPr>
        <p:txBody>
          <a:bodyPr wrap="square" rtlCol="1">
            <a:spAutoFit/>
          </a:bodyPr>
          <a:lstStyle/>
          <a:p>
            <a:pPr>
              <a:lnSpc>
                <a:spcPct val="150000"/>
              </a:lnSpc>
            </a:pPr>
            <a:r>
              <a:rPr lang="ar-SA" sz="2000" b="1" u="sng" dirty="0" smtClean="0"/>
              <a:t>6- سهولة الصيانة  : </a:t>
            </a:r>
          </a:p>
          <a:p>
            <a:pPr>
              <a:lnSpc>
                <a:spcPct val="150000"/>
              </a:lnSpc>
            </a:pPr>
            <a:r>
              <a:rPr lang="ar-SA" sz="2000" dirty="0" smtClean="0"/>
              <a:t>نظرا لأن التطبيقات تتناول نفس قاعدة البيانات فأن أي إجراء أي تعديل يتم في موضع واحد في قاعدة البيانات بسهولة ويسر وتحت مسؤولية المختص (مثلا عند تعديل عدد ساعات المقرر يتم التعديل مباشرة على جداول الأساتذة والطلبة)   </a:t>
            </a:r>
            <a:endParaRPr lang="ar-SA" sz="2000" dirty="0"/>
          </a:p>
        </p:txBody>
      </p:sp>
      <p:sp>
        <p:nvSpPr>
          <p:cNvPr id="6" name="TextBox 5"/>
          <p:cNvSpPr txBox="1"/>
          <p:nvPr/>
        </p:nvSpPr>
        <p:spPr>
          <a:xfrm>
            <a:off x="285720" y="4023374"/>
            <a:ext cx="8734313" cy="1477328"/>
          </a:xfrm>
          <a:prstGeom prst="rect">
            <a:avLst/>
          </a:prstGeom>
          <a:noFill/>
        </p:spPr>
        <p:txBody>
          <a:bodyPr wrap="square" rtlCol="1">
            <a:spAutoFit/>
          </a:bodyPr>
          <a:lstStyle/>
          <a:p>
            <a:pPr>
              <a:lnSpc>
                <a:spcPct val="150000"/>
              </a:lnSpc>
            </a:pPr>
            <a:r>
              <a:rPr lang="ar-SA" sz="2000" b="1" u="sng" dirty="0" smtClean="0"/>
              <a:t>7- أمن وسرية البيانات عالية جدا  : </a:t>
            </a:r>
          </a:p>
          <a:p>
            <a:pPr>
              <a:lnSpc>
                <a:spcPct val="150000"/>
              </a:lnSpc>
            </a:pPr>
            <a:r>
              <a:rPr lang="ar-SA" sz="2000" dirty="0" smtClean="0"/>
              <a:t>تتضمن نظم قوعد البيانات إعطاء صلاحيات محددة لكل مجموعة من المستخدمين وهذا يؤمن البيانات عاليا ضد المستخدمين غير المصرح لهم  . </a:t>
            </a:r>
            <a:endParaRPr lang="ar-SA"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i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ox(in)">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ox(in)">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5" grpId="0"/>
      <p:bldP spid="6"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23872" y="928670"/>
            <a:ext cx="8305685" cy="1938992"/>
          </a:xfrm>
          <a:prstGeom prst="rect">
            <a:avLst/>
          </a:prstGeom>
          <a:noFill/>
        </p:spPr>
        <p:txBody>
          <a:bodyPr wrap="square" rtlCol="1">
            <a:spAutoFit/>
          </a:bodyPr>
          <a:lstStyle/>
          <a:p>
            <a:pPr>
              <a:lnSpc>
                <a:spcPct val="150000"/>
              </a:lnSpc>
            </a:pPr>
            <a:r>
              <a:rPr lang="ar-SA" sz="2000" b="1" u="sng" dirty="0" smtClean="0"/>
              <a:t>8- تحديث فوري للبيانات   : </a:t>
            </a:r>
          </a:p>
          <a:p>
            <a:pPr>
              <a:lnSpc>
                <a:spcPct val="150000"/>
              </a:lnSpc>
            </a:pPr>
            <a:r>
              <a:rPr lang="ar-SA" sz="2000" dirty="0" smtClean="0"/>
              <a:t>تصميم قاعدة البيانت بالشكل القياسي المتكامل وتوحيد مصدر البيانات التي تتناولها كافة التطبيقات يتسبب في أن أي تحديث سواء كان تعديل ام إضافة أم حذف فوري لكافة التطبيقات التي تستخدم  قاعدة البيانات . </a:t>
            </a:r>
            <a:endParaRPr lang="ar-SA" sz="2000" dirty="0"/>
          </a:p>
        </p:txBody>
      </p:sp>
      <p:sp>
        <p:nvSpPr>
          <p:cNvPr id="4" name="TextBox 3"/>
          <p:cNvSpPr txBox="1"/>
          <p:nvPr/>
        </p:nvSpPr>
        <p:spPr>
          <a:xfrm>
            <a:off x="2214546" y="500042"/>
            <a:ext cx="5229330" cy="461665"/>
          </a:xfrm>
          <a:prstGeom prst="rect">
            <a:avLst/>
          </a:prstGeom>
        </p:spPr>
        <p:style>
          <a:lnRef idx="0">
            <a:schemeClr val="accent5"/>
          </a:lnRef>
          <a:fillRef idx="3">
            <a:schemeClr val="accent5"/>
          </a:fillRef>
          <a:effectRef idx="3">
            <a:schemeClr val="accent5"/>
          </a:effectRef>
          <a:fontRef idx="minor">
            <a:schemeClr val="lt1"/>
          </a:fontRef>
        </p:style>
        <p:txBody>
          <a:bodyPr wrap="square" rtlCol="1">
            <a:spAutoFit/>
          </a:bodyPr>
          <a:lstStyle/>
          <a:p>
            <a:pPr algn="ctr"/>
            <a:r>
              <a:rPr lang="ar-SA" sz="2400" u="sng" dirty="0" smtClean="0">
                <a:solidFill>
                  <a:schemeClr val="tx1"/>
                </a:solidFill>
              </a:rPr>
              <a:t>تابع مميزات استخدام قواعد البيانات</a:t>
            </a:r>
            <a:r>
              <a:rPr lang="ar-SA" u="sng" dirty="0" smtClean="0">
                <a:solidFill>
                  <a:schemeClr val="tx1"/>
                </a:solidFill>
              </a:rPr>
              <a:t> </a:t>
            </a:r>
            <a:endParaRPr lang="ar-SA" u="sng" dirty="0">
              <a:solidFill>
                <a:schemeClr val="tx1"/>
              </a:solidFill>
            </a:endParaRPr>
          </a:p>
        </p:txBody>
      </p:sp>
      <p:sp>
        <p:nvSpPr>
          <p:cNvPr id="5" name="TextBox 4"/>
          <p:cNvSpPr txBox="1"/>
          <p:nvPr/>
        </p:nvSpPr>
        <p:spPr>
          <a:xfrm>
            <a:off x="714348" y="2571744"/>
            <a:ext cx="8305685" cy="1938992"/>
          </a:xfrm>
          <a:prstGeom prst="rect">
            <a:avLst/>
          </a:prstGeom>
          <a:noFill/>
        </p:spPr>
        <p:txBody>
          <a:bodyPr wrap="square" rtlCol="1">
            <a:spAutoFit/>
          </a:bodyPr>
          <a:lstStyle/>
          <a:p>
            <a:pPr>
              <a:lnSpc>
                <a:spcPct val="150000"/>
              </a:lnSpc>
            </a:pPr>
            <a:r>
              <a:rPr lang="ar-SA" sz="2000" b="1" u="sng" dirty="0" smtClean="0"/>
              <a:t>9- استعادة البيانات والنسخ الإحتياطية : </a:t>
            </a:r>
          </a:p>
          <a:p>
            <a:pPr>
              <a:lnSpc>
                <a:spcPct val="150000"/>
              </a:lnSpc>
            </a:pPr>
            <a:r>
              <a:rPr lang="ar-SA" sz="2000" dirty="0" smtClean="0"/>
              <a:t>توفر نظم قاعدة البيانات برامج لتوفير النسخ الاحتياطية م قاعدة البيانات هذا بالإضافة لوجود برامج تقوم باستعادة البيانات في حال وجود أي عطل غير تدمير البيانات وحتى في حل تدمير البيانات يمكن الاستعانة بالنسخ الاحتياطية . </a:t>
            </a:r>
            <a:endParaRPr lang="ar-SA" sz="2000" dirty="0"/>
          </a:p>
        </p:txBody>
      </p:sp>
      <p:sp>
        <p:nvSpPr>
          <p:cNvPr id="6" name="TextBox 5"/>
          <p:cNvSpPr txBox="1"/>
          <p:nvPr/>
        </p:nvSpPr>
        <p:spPr>
          <a:xfrm>
            <a:off x="285720" y="4286256"/>
            <a:ext cx="8734313" cy="1477328"/>
          </a:xfrm>
          <a:prstGeom prst="rect">
            <a:avLst/>
          </a:prstGeom>
          <a:noFill/>
        </p:spPr>
        <p:txBody>
          <a:bodyPr wrap="square" rtlCol="1">
            <a:spAutoFit/>
          </a:bodyPr>
          <a:lstStyle/>
          <a:p>
            <a:pPr>
              <a:lnSpc>
                <a:spcPct val="150000"/>
              </a:lnSpc>
            </a:pPr>
            <a:r>
              <a:rPr lang="ar-SA" sz="2000" b="1" u="sng" dirty="0" smtClean="0"/>
              <a:t>10- استقلالية البيانات  : </a:t>
            </a:r>
          </a:p>
          <a:p>
            <a:r>
              <a:rPr lang="ar-SA" sz="2000" dirty="0" smtClean="0"/>
              <a:t>تصميم قاعدة البيانات بحيث تكون منفصلة عن التطبيقات التي تستخدمها يجعل صيانة هذه التطبيقات أوحتى بناء تطبيقات جديدة يتم بعيدا عن تلك القاعدة ولا يؤثر عليها كذلك يمكن أن تكون قاعدة البيانات على جهاز خادم وأي تطبيق تعمل على أجهزة أخرى بحيث لوتعطلت هذه التطبيقات لاتتأثر قاعدة البيانات بذلك.</a:t>
            </a:r>
            <a:endParaRPr lang="ar-SA"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in)">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ox(in)">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ox(in)">
                                      <p:cBhvr>
                                        <p:cTn id="22"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P spid="5" grpId="0"/>
      <p:bldP spid="6"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23872" y="1056015"/>
            <a:ext cx="8305685" cy="2400657"/>
          </a:xfrm>
          <a:prstGeom prst="rect">
            <a:avLst/>
          </a:prstGeom>
          <a:noFill/>
        </p:spPr>
        <p:txBody>
          <a:bodyPr wrap="square" rtlCol="1">
            <a:spAutoFit/>
          </a:bodyPr>
          <a:lstStyle/>
          <a:p>
            <a:pPr>
              <a:lnSpc>
                <a:spcPct val="150000"/>
              </a:lnSpc>
            </a:pPr>
            <a:r>
              <a:rPr lang="ar-SA" sz="2000" b="1" u="sng" dirty="0" smtClean="0"/>
              <a:t>1- إدارة قاعدة البيانات   : </a:t>
            </a:r>
          </a:p>
          <a:p>
            <a:pPr>
              <a:lnSpc>
                <a:spcPct val="150000"/>
              </a:lnSpc>
            </a:pPr>
            <a:r>
              <a:rPr lang="ar-SA" sz="2000" dirty="0" smtClean="0"/>
              <a:t>يوجد في أي شركة أو وزارة لديها قاعدة بينت فريق عمل مسئول عن إدرة قاعدة البيانات يرأس الفريق مدير قاعدة البيانات ويكونون هم المسئولين عن كافة إمكانات قاعدة البيانات واستخداماتها ويتضمن ذلك الترخيص بالصلاحيات ومراقبة عمل القاعدة وأي تجاوزات تحصل من المستخدمين كذلك من مهامهم تنظيم عملية النسخ الاحتياطي.</a:t>
            </a:r>
          </a:p>
        </p:txBody>
      </p:sp>
      <p:sp>
        <p:nvSpPr>
          <p:cNvPr id="4" name="TextBox 3"/>
          <p:cNvSpPr txBox="1"/>
          <p:nvPr/>
        </p:nvSpPr>
        <p:spPr>
          <a:xfrm>
            <a:off x="2214546" y="500042"/>
            <a:ext cx="5229330" cy="461665"/>
          </a:xfrm>
          <a:prstGeom prst="rect">
            <a:avLst/>
          </a:prstGeom>
        </p:spPr>
        <p:style>
          <a:lnRef idx="0">
            <a:schemeClr val="accent5"/>
          </a:lnRef>
          <a:fillRef idx="3">
            <a:schemeClr val="accent5"/>
          </a:fillRef>
          <a:effectRef idx="3">
            <a:schemeClr val="accent5"/>
          </a:effectRef>
          <a:fontRef idx="minor">
            <a:schemeClr val="lt1"/>
          </a:fontRef>
        </p:style>
        <p:txBody>
          <a:bodyPr wrap="square" rtlCol="1">
            <a:spAutoFit/>
          </a:bodyPr>
          <a:lstStyle/>
          <a:p>
            <a:pPr algn="ctr"/>
            <a:r>
              <a:rPr lang="ar-SA" sz="2400" u="sng" dirty="0" smtClean="0">
                <a:solidFill>
                  <a:schemeClr val="tx1"/>
                </a:solidFill>
              </a:rPr>
              <a:t>القائمون على قواعد البيانات</a:t>
            </a:r>
            <a:r>
              <a:rPr lang="ar-SA" u="sng" dirty="0" smtClean="0">
                <a:solidFill>
                  <a:schemeClr val="tx1"/>
                </a:solidFill>
              </a:rPr>
              <a:t> </a:t>
            </a:r>
            <a:endParaRPr lang="ar-SA" u="sng"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ox(in)">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95471" y="1142984"/>
            <a:ext cx="8305685" cy="2862322"/>
          </a:xfrm>
          <a:prstGeom prst="rect">
            <a:avLst/>
          </a:prstGeom>
          <a:noFill/>
        </p:spPr>
        <p:txBody>
          <a:bodyPr wrap="square" rtlCol="1">
            <a:spAutoFit/>
          </a:bodyPr>
          <a:lstStyle/>
          <a:p>
            <a:pPr>
              <a:lnSpc>
                <a:spcPct val="150000"/>
              </a:lnSpc>
            </a:pPr>
            <a:r>
              <a:rPr lang="ar-SA" sz="2000" b="1" u="sng" dirty="0" smtClean="0"/>
              <a:t>2- إنتاج قاعدة البيانات وتطبيقاتها   :</a:t>
            </a:r>
          </a:p>
          <a:p>
            <a:pPr>
              <a:lnSpc>
                <a:spcPct val="150000"/>
              </a:lnSpc>
            </a:pPr>
            <a:r>
              <a:rPr lang="ar-SA" sz="2000" u="sng" dirty="0" smtClean="0"/>
              <a:t>ويشمل عدة وظائف :</a:t>
            </a:r>
          </a:p>
          <a:p>
            <a:pPr>
              <a:lnSpc>
                <a:spcPct val="150000"/>
              </a:lnSpc>
            </a:pPr>
            <a:r>
              <a:rPr lang="ar-SA" sz="2000" u="sng" dirty="0" smtClean="0"/>
              <a:t>أولا ً/</a:t>
            </a:r>
            <a:r>
              <a:rPr lang="ar-SA" sz="2000" dirty="0" smtClean="0"/>
              <a:t> </a:t>
            </a:r>
            <a:r>
              <a:rPr lang="ar-SA" sz="2000" u="sng" dirty="0" smtClean="0"/>
              <a:t>تحليل النظم : </a:t>
            </a:r>
            <a:r>
              <a:rPr lang="ar-SA" sz="2000" dirty="0" smtClean="0"/>
              <a:t>مسئولية محلل النظم هي تحليل متطلبات الجهة التي سوف تستخدم النظام ومن ثم تحديد كافة البيانات وعلاقتها ببعضها والقيود المفروضة عليها  </a:t>
            </a:r>
          </a:p>
          <a:p>
            <a:pPr>
              <a:lnSpc>
                <a:spcPct val="150000"/>
              </a:lnSpc>
            </a:pPr>
            <a:r>
              <a:rPr lang="ar-SA" sz="2000" b="1" u="sng" dirty="0" smtClean="0"/>
              <a:t> </a:t>
            </a:r>
          </a:p>
          <a:p>
            <a:pPr>
              <a:lnSpc>
                <a:spcPct val="150000"/>
              </a:lnSpc>
            </a:pPr>
            <a:endParaRPr lang="ar-SA" sz="2000" b="1" u="sng" dirty="0" smtClean="0"/>
          </a:p>
        </p:txBody>
      </p:sp>
      <p:sp>
        <p:nvSpPr>
          <p:cNvPr id="3" name="TextBox 2"/>
          <p:cNvSpPr txBox="1"/>
          <p:nvPr/>
        </p:nvSpPr>
        <p:spPr>
          <a:xfrm>
            <a:off x="2214546" y="500042"/>
            <a:ext cx="5229330" cy="461665"/>
          </a:xfrm>
          <a:prstGeom prst="rect">
            <a:avLst/>
          </a:prstGeom>
        </p:spPr>
        <p:style>
          <a:lnRef idx="0">
            <a:schemeClr val="accent5"/>
          </a:lnRef>
          <a:fillRef idx="3">
            <a:schemeClr val="accent5"/>
          </a:fillRef>
          <a:effectRef idx="3">
            <a:schemeClr val="accent5"/>
          </a:effectRef>
          <a:fontRef idx="minor">
            <a:schemeClr val="lt1"/>
          </a:fontRef>
        </p:style>
        <p:txBody>
          <a:bodyPr wrap="square" rtlCol="1">
            <a:spAutoFit/>
          </a:bodyPr>
          <a:lstStyle/>
          <a:p>
            <a:pPr algn="ctr"/>
            <a:r>
              <a:rPr lang="ar-SA" sz="2400" u="sng" dirty="0" smtClean="0">
                <a:solidFill>
                  <a:schemeClr val="tx1"/>
                </a:solidFill>
              </a:rPr>
              <a:t>تابع /القائمون على قواعد البيانات</a:t>
            </a:r>
            <a:r>
              <a:rPr lang="ar-SA" u="sng" dirty="0" smtClean="0">
                <a:solidFill>
                  <a:schemeClr val="tx1"/>
                </a:solidFill>
              </a:rPr>
              <a:t> </a:t>
            </a:r>
            <a:endParaRPr lang="ar-SA" u="sng" dirty="0">
              <a:solidFill>
                <a:schemeClr val="tx1"/>
              </a:solidFill>
            </a:endParaRPr>
          </a:p>
        </p:txBody>
      </p:sp>
      <p:sp>
        <p:nvSpPr>
          <p:cNvPr id="4" name="TextBox 3"/>
          <p:cNvSpPr txBox="1"/>
          <p:nvPr/>
        </p:nvSpPr>
        <p:spPr>
          <a:xfrm>
            <a:off x="714348" y="2995570"/>
            <a:ext cx="8305685" cy="1015663"/>
          </a:xfrm>
          <a:prstGeom prst="rect">
            <a:avLst/>
          </a:prstGeom>
          <a:noFill/>
        </p:spPr>
        <p:txBody>
          <a:bodyPr wrap="square" rtlCol="1">
            <a:spAutoFit/>
          </a:bodyPr>
          <a:lstStyle/>
          <a:p>
            <a:pPr>
              <a:lnSpc>
                <a:spcPct val="150000"/>
              </a:lnSpc>
            </a:pPr>
            <a:r>
              <a:rPr lang="ar-SA" sz="2000" u="sng" dirty="0" smtClean="0"/>
              <a:t>ثانيا ً/</a:t>
            </a:r>
            <a:r>
              <a:rPr lang="ar-SA" sz="2000" dirty="0" smtClean="0"/>
              <a:t> </a:t>
            </a:r>
            <a:r>
              <a:rPr lang="ar-SA" sz="2000" u="sng" dirty="0" smtClean="0"/>
              <a:t>تصميم قاعدة البيانات  : </a:t>
            </a:r>
            <a:r>
              <a:rPr lang="ar-SA" sz="2000" dirty="0" smtClean="0"/>
              <a:t>يقوم مصمم قاعدة البيانات بتحديد البيانات التي ستخزن ويحصل على نتائج مرحلة التحليل عن طريق الاتصال بكل مستخدمي قاعدة البيانات مستقبلا لكي يفهم متطلباتهم  </a:t>
            </a:r>
            <a:endParaRPr lang="ar-SA" sz="2000" b="1" dirty="0" smtClean="0"/>
          </a:p>
        </p:txBody>
      </p:sp>
      <p:sp>
        <p:nvSpPr>
          <p:cNvPr id="5" name="TextBox 4"/>
          <p:cNvSpPr txBox="1"/>
          <p:nvPr/>
        </p:nvSpPr>
        <p:spPr>
          <a:xfrm>
            <a:off x="714348" y="4056411"/>
            <a:ext cx="8305685" cy="1015663"/>
          </a:xfrm>
          <a:prstGeom prst="rect">
            <a:avLst/>
          </a:prstGeom>
          <a:noFill/>
        </p:spPr>
        <p:txBody>
          <a:bodyPr wrap="square" rtlCol="1">
            <a:spAutoFit/>
          </a:bodyPr>
          <a:lstStyle/>
          <a:p>
            <a:pPr>
              <a:lnSpc>
                <a:spcPct val="150000"/>
              </a:lnSpc>
            </a:pPr>
            <a:r>
              <a:rPr lang="ar-SA" sz="2000" u="sng" dirty="0" smtClean="0"/>
              <a:t>ثالثا ً/</a:t>
            </a:r>
            <a:r>
              <a:rPr lang="ar-SA" sz="2000" dirty="0" smtClean="0"/>
              <a:t> </a:t>
            </a:r>
            <a:r>
              <a:rPr lang="ar-SA" sz="2000" u="sng" dirty="0" smtClean="0"/>
              <a:t>تطوير قاعدة البيانات  : </a:t>
            </a:r>
            <a:r>
              <a:rPr lang="ar-SA" sz="2000" dirty="0" smtClean="0"/>
              <a:t>إنشاء واختبار قاعدة البيانات قبل وضعها مرحلة التشغيل وغلبا يقوم بهذه المهمة أحد أعضاء فريق إدارة قاعدة البيانات  </a:t>
            </a:r>
            <a:endParaRPr lang="ar-SA" sz="2000" b="1" dirty="0" smtClean="0"/>
          </a:p>
        </p:txBody>
      </p:sp>
      <p:sp>
        <p:nvSpPr>
          <p:cNvPr id="6" name="TextBox 5"/>
          <p:cNvSpPr txBox="1"/>
          <p:nvPr/>
        </p:nvSpPr>
        <p:spPr>
          <a:xfrm>
            <a:off x="714348" y="4913667"/>
            <a:ext cx="8305685" cy="1015663"/>
          </a:xfrm>
          <a:prstGeom prst="rect">
            <a:avLst/>
          </a:prstGeom>
          <a:noFill/>
        </p:spPr>
        <p:txBody>
          <a:bodyPr wrap="square" rtlCol="1">
            <a:spAutoFit/>
          </a:bodyPr>
          <a:lstStyle/>
          <a:p>
            <a:pPr>
              <a:lnSpc>
                <a:spcPct val="150000"/>
              </a:lnSpc>
            </a:pPr>
            <a:r>
              <a:rPr lang="ar-SA" sz="2000" u="sng" dirty="0" smtClean="0"/>
              <a:t>رابعا ً/</a:t>
            </a:r>
            <a:r>
              <a:rPr lang="ar-SA" sz="2000" dirty="0" smtClean="0"/>
              <a:t> </a:t>
            </a:r>
            <a:r>
              <a:rPr lang="ar-SA" sz="2000" u="sng" dirty="0" smtClean="0"/>
              <a:t>تطوير تطبيقات قاعدة البيانات  : </a:t>
            </a:r>
            <a:r>
              <a:rPr lang="ar-SA" sz="2000" dirty="0" smtClean="0"/>
              <a:t>يقوم المبرمج ومطور التطبيقات بتطوير نظم المعلومات التي تتناول قاعدة البيانات من خلال برامج التطبيق    </a:t>
            </a:r>
            <a:endParaRPr lang="ar-SA" sz="20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ox(in)">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box(in)">
                                      <p:cBhvr>
                                        <p:cTn id="17" dur="5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box(in)">
                                      <p:cBhvr>
                                        <p:cTn id="22" dur="5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box(in)">
                                      <p:cBhvr>
                                        <p:cTn id="2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animBg="1"/>
      <p:bldP spid="4" grpId="0"/>
      <p:bldP spid="5" grpId="0"/>
      <p:bldP spid="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95471" y="1142984"/>
            <a:ext cx="8305685" cy="1938992"/>
          </a:xfrm>
          <a:prstGeom prst="rect">
            <a:avLst/>
          </a:prstGeom>
          <a:noFill/>
        </p:spPr>
        <p:txBody>
          <a:bodyPr wrap="square" rtlCol="1">
            <a:spAutoFit/>
          </a:bodyPr>
          <a:lstStyle/>
          <a:p>
            <a:pPr>
              <a:lnSpc>
                <a:spcPct val="150000"/>
              </a:lnSpc>
            </a:pPr>
            <a:r>
              <a:rPr lang="ar-SA" sz="2000" b="1" u="sng" dirty="0" smtClean="0"/>
              <a:t>3- تناول قاعدة البيانات(استخدام قاعدة البيانات)  :</a:t>
            </a:r>
          </a:p>
          <a:p>
            <a:pPr>
              <a:lnSpc>
                <a:spcPct val="150000"/>
              </a:lnSpc>
            </a:pPr>
            <a:r>
              <a:rPr lang="ar-SA" sz="2000" dirty="0" smtClean="0"/>
              <a:t>نطلق على مستخدمي قاعدة البينات المستخدمون لنهائيةن وهم كافة المتعاملين مع قاعدة البيانت مثل الذين يقومون بتسجيل الطلبة أو حجز الطيران وتوفر نظم قاعدة البيانات أدوت تسهل على المستخدم النهائي استخدام قاعدة البيانات دون تخصص في الحاسب الآلي </a:t>
            </a:r>
          </a:p>
        </p:txBody>
      </p:sp>
      <p:sp>
        <p:nvSpPr>
          <p:cNvPr id="3" name="TextBox 2"/>
          <p:cNvSpPr txBox="1"/>
          <p:nvPr/>
        </p:nvSpPr>
        <p:spPr>
          <a:xfrm>
            <a:off x="2214546" y="500042"/>
            <a:ext cx="5229330" cy="461665"/>
          </a:xfrm>
          <a:prstGeom prst="rect">
            <a:avLst/>
          </a:prstGeom>
        </p:spPr>
        <p:style>
          <a:lnRef idx="0">
            <a:schemeClr val="accent5"/>
          </a:lnRef>
          <a:fillRef idx="3">
            <a:schemeClr val="accent5"/>
          </a:fillRef>
          <a:effectRef idx="3">
            <a:schemeClr val="accent5"/>
          </a:effectRef>
          <a:fontRef idx="minor">
            <a:schemeClr val="lt1"/>
          </a:fontRef>
        </p:style>
        <p:txBody>
          <a:bodyPr wrap="square" rtlCol="1">
            <a:spAutoFit/>
          </a:bodyPr>
          <a:lstStyle/>
          <a:p>
            <a:pPr algn="ctr"/>
            <a:r>
              <a:rPr lang="ar-SA" sz="2400" u="sng" dirty="0" smtClean="0">
                <a:solidFill>
                  <a:schemeClr val="tx1"/>
                </a:solidFill>
              </a:rPr>
              <a:t>تابع /القائمون على قواعد البيانات</a:t>
            </a:r>
            <a:r>
              <a:rPr lang="ar-SA" u="sng" dirty="0" smtClean="0">
                <a:solidFill>
                  <a:schemeClr val="tx1"/>
                </a:solidFill>
              </a:rPr>
              <a:t> </a:t>
            </a:r>
            <a:endParaRPr lang="ar-SA" u="sng" dirty="0">
              <a:solidFill>
                <a:schemeClr val="tx1"/>
              </a:solidFill>
            </a:endParaRPr>
          </a:p>
        </p:txBody>
      </p:sp>
      <p:sp>
        <p:nvSpPr>
          <p:cNvPr id="5" name="TextBox 4"/>
          <p:cNvSpPr txBox="1"/>
          <p:nvPr/>
        </p:nvSpPr>
        <p:spPr>
          <a:xfrm>
            <a:off x="714348" y="3451870"/>
            <a:ext cx="8305685" cy="1477328"/>
          </a:xfrm>
          <a:prstGeom prst="rect">
            <a:avLst/>
          </a:prstGeom>
          <a:noFill/>
        </p:spPr>
        <p:txBody>
          <a:bodyPr wrap="square" rtlCol="1">
            <a:spAutoFit/>
          </a:bodyPr>
          <a:lstStyle/>
          <a:p>
            <a:pPr>
              <a:lnSpc>
                <a:spcPct val="150000"/>
              </a:lnSpc>
            </a:pPr>
            <a:r>
              <a:rPr lang="ar-SA" sz="2000" b="1" u="sng" dirty="0" smtClean="0"/>
              <a:t>4- تشغيل وصيانة قاعدة البيانات   :</a:t>
            </a:r>
          </a:p>
          <a:p>
            <a:pPr>
              <a:lnSpc>
                <a:spcPct val="150000"/>
              </a:lnSpc>
            </a:pPr>
            <a:r>
              <a:rPr lang="ar-SA" sz="2000" dirty="0" smtClean="0"/>
              <a:t>المشغلون هم القائمون بالتشيل الفعلي زمسئولو الصيانة وهم المسئولون عن صيانة للبرمجيات والمكونات المادية لنظام قاعدة البيانات.</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in)">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box(in)">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box(in)">
                                      <p:cBhvr>
                                        <p:cTn id="1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643042" y="1928802"/>
            <a:ext cx="6628738" cy="830997"/>
          </a:xfrm>
          <a:prstGeom prst="rect">
            <a:avLst/>
          </a:prstGeom>
          <a:noFill/>
          <a:ln>
            <a:noFill/>
          </a:ln>
        </p:spPr>
        <p:txBody>
          <a:bodyPr wrap="none" rtlCol="1">
            <a:spAutoFit/>
          </a:bodyPr>
          <a:lstStyle/>
          <a:p>
            <a:r>
              <a:rPr lang="ar-SA" sz="2400" b="1" dirty="0" smtClean="0"/>
              <a:t>عندما </a:t>
            </a:r>
            <a:r>
              <a:rPr lang="ar-SA" sz="2400" b="1" smtClean="0"/>
              <a:t>تذهبين للمستسشفى </a:t>
            </a:r>
            <a:r>
              <a:rPr lang="ar-SA" sz="2400" b="1" dirty="0" smtClean="0"/>
              <a:t>يطلب منك موظف الاستقبال رقم الملف</a:t>
            </a:r>
          </a:p>
          <a:p>
            <a:pPr algn="ctr"/>
            <a:r>
              <a:rPr lang="ar-SA" sz="2400" b="1" dirty="0" smtClean="0"/>
              <a:t> ليستخرج كافة المعلومات المتعلقة بك</a:t>
            </a:r>
            <a:endParaRPr lang="ar-SA" sz="24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241" name="Group 193"/>
          <p:cNvGraphicFramePr>
            <a:graphicFrameLocks noGrp="1"/>
          </p:cNvGraphicFramePr>
          <p:nvPr/>
        </p:nvGraphicFramePr>
        <p:xfrm>
          <a:off x="755650" y="762000"/>
          <a:ext cx="7112000" cy="5707888"/>
        </p:xfrm>
        <a:graphic>
          <a:graphicData uri="http://schemas.openxmlformats.org/drawingml/2006/table">
            <a:tbl>
              <a:tblPr rtl="1"/>
              <a:tblGrid>
                <a:gridCol w="1016000"/>
                <a:gridCol w="1016000"/>
                <a:gridCol w="1016000"/>
                <a:gridCol w="1016000"/>
                <a:gridCol w="1016000"/>
                <a:gridCol w="1016000"/>
                <a:gridCol w="1016000"/>
              </a:tblGrid>
              <a:tr h="5080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رقم الملف</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الاسم الأول</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أسم الأب</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العائلة</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رقم الهاتف</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العنوان </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تاريخ الميلاد</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r>
              <a:tr h="5080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1</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أمال</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محمد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الحمد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4222890</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الريان</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1409</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2</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أيمان</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عمر</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الأحمد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2325559</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العليا</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1408</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3</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ندى</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أحمد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السعد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2325550</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المروج</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1402</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4</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سارة</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سالم</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الناصر</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4912220</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الملز</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1411</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5</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خالد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علي</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القاسم</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4989444</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الربوة</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1400</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6</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خالد </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ثامر</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الراشد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2326783</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الروابي</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1399</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7</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روان</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وائل</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الفهد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2324555</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الفلاح</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1420</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8</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سعد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محمد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الحمد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4222890</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الريان</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1410</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9</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محمد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إبراهيم</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السعد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2328897</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الغدير</a:t>
                      </a:r>
                      <a:endParaRPr kumimoji="0" lang="en-US" sz="1600" b="0"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1409</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10</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ندى</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محمد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الحامد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4567865</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الملز</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1400</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2201" name="Text Box 153"/>
          <p:cNvSpPr txBox="1">
            <a:spLocks noChangeArrowheads="1"/>
          </p:cNvSpPr>
          <p:nvPr/>
        </p:nvSpPr>
        <p:spPr bwMode="auto">
          <a:xfrm>
            <a:off x="3787775" y="84138"/>
            <a:ext cx="1846263" cy="519112"/>
          </a:xfrm>
          <a:prstGeom prst="rect">
            <a:avLst/>
          </a:prstGeom>
          <a:noFill/>
          <a:ln w="9525">
            <a:noFill/>
            <a:miter lim="800000"/>
            <a:headEnd/>
            <a:tailEnd/>
          </a:ln>
          <a:effectLst/>
        </p:spPr>
        <p:txBody>
          <a:bodyPr wrap="none">
            <a:spAutoFit/>
          </a:bodyPr>
          <a:lstStyle/>
          <a:p>
            <a:pPr algn="ctr"/>
            <a:r>
              <a:rPr lang="ar-SA" sz="2800" b="1"/>
              <a:t>جدول المرضى</a:t>
            </a:r>
            <a:endParaRPr lang="en-US" sz="2800" b="1"/>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6" name="Text Box 4"/>
          <p:cNvSpPr txBox="1">
            <a:spLocks noChangeArrowheads="1"/>
          </p:cNvSpPr>
          <p:nvPr/>
        </p:nvSpPr>
        <p:spPr bwMode="auto">
          <a:xfrm>
            <a:off x="3424238" y="1982788"/>
            <a:ext cx="2443162" cy="641350"/>
          </a:xfrm>
          <a:prstGeom prst="rect">
            <a:avLst/>
          </a:prstGeom>
          <a:noFill/>
          <a:ln w="9525">
            <a:noFill/>
            <a:miter lim="800000"/>
            <a:headEnd/>
            <a:tailEnd/>
          </a:ln>
          <a:effectLst/>
        </p:spPr>
        <p:txBody>
          <a:bodyPr wrap="none">
            <a:spAutoFit/>
          </a:bodyPr>
          <a:lstStyle/>
          <a:p>
            <a:r>
              <a:rPr lang="ar-SA" sz="3600" b="1"/>
              <a:t>رقم الملف = 3 </a:t>
            </a:r>
            <a:endParaRPr lang="en-US" sz="3600" b="1"/>
          </a:p>
        </p:txBody>
      </p:sp>
      <p:sp>
        <p:nvSpPr>
          <p:cNvPr id="3077" name="Rectangle 5"/>
          <p:cNvSpPr>
            <a:spLocks noChangeArrowheads="1"/>
          </p:cNvSpPr>
          <p:nvPr/>
        </p:nvSpPr>
        <p:spPr bwMode="auto">
          <a:xfrm>
            <a:off x="2195513" y="1196975"/>
            <a:ext cx="4968875" cy="2879725"/>
          </a:xfrm>
          <a:prstGeom prst="rect">
            <a:avLst/>
          </a:prstGeom>
          <a:noFill/>
          <a:ln w="57150">
            <a:solidFill>
              <a:schemeClr val="tx1"/>
            </a:solidFill>
            <a:miter lim="800000"/>
            <a:headEnd/>
            <a:tailEnd/>
          </a:ln>
          <a:effectLst/>
        </p:spPr>
        <p:txBody>
          <a:bodyPr wrap="none" anchor="ctr"/>
          <a:lstStyle/>
          <a:p>
            <a:endParaRPr lang="ar-SA"/>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354" name="Group 114"/>
          <p:cNvGraphicFramePr>
            <a:graphicFrameLocks noGrp="1"/>
          </p:cNvGraphicFramePr>
          <p:nvPr/>
        </p:nvGraphicFramePr>
        <p:xfrm>
          <a:off x="755650" y="762000"/>
          <a:ext cx="7112000" cy="5707888"/>
        </p:xfrm>
        <a:graphic>
          <a:graphicData uri="http://schemas.openxmlformats.org/drawingml/2006/table">
            <a:tbl>
              <a:tblPr rtl="1"/>
              <a:tblGrid>
                <a:gridCol w="1016000"/>
                <a:gridCol w="1016000"/>
                <a:gridCol w="1016000"/>
                <a:gridCol w="1016000"/>
                <a:gridCol w="1016000"/>
                <a:gridCol w="1016000"/>
                <a:gridCol w="1016000"/>
              </a:tblGrid>
              <a:tr h="5080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رقم الملف</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الاسم الأول</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أسم الأب</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العائلة</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رقم الهاتف</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العنوان </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تاريخ الميلاد</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r>
              <a:tr h="5080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1</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أمال</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محمد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الحمد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4222890</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الريان</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1409</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2</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أيمان</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عمر</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الأحمد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2325559</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العليا</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1408</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3</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69696"/>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ندى</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69696"/>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أحمد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69696"/>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السعد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69696"/>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2325550</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69696"/>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المروج</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69696"/>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1402</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69696"/>
                    </a:solidFill>
                  </a:tcPr>
                </a:tc>
              </a:tr>
              <a:tr h="5080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4</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سارة</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سالم</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الناصر</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4912220</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الملز</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1411</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5</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خالد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علي</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القاسم</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4989444</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الربوة</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1400</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6</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خالد </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ثامر</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الراشد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2326783</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الروابي</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1399</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7</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روان</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وائل</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الفهد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2324555</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الفلاح</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1420</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8</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سعد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محمد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الحمد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4222890</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الريان</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1410</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9</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محمد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إبراهيم</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السعد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2328897</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الغدير</a:t>
                      </a:r>
                      <a:endParaRPr kumimoji="0" lang="en-US" sz="1600" b="0"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1409</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10</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ندى</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محمد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الحامد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4567865</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الملز</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1400</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0340" name="Text Box 100"/>
          <p:cNvSpPr txBox="1">
            <a:spLocks noChangeArrowheads="1"/>
          </p:cNvSpPr>
          <p:nvPr/>
        </p:nvSpPr>
        <p:spPr bwMode="auto">
          <a:xfrm>
            <a:off x="3787775" y="84138"/>
            <a:ext cx="1846263" cy="519112"/>
          </a:xfrm>
          <a:prstGeom prst="rect">
            <a:avLst/>
          </a:prstGeom>
          <a:noFill/>
          <a:ln w="9525">
            <a:noFill/>
            <a:miter lim="800000"/>
            <a:headEnd/>
            <a:tailEnd/>
          </a:ln>
          <a:effectLst/>
        </p:spPr>
        <p:txBody>
          <a:bodyPr wrap="none">
            <a:spAutoFit/>
          </a:bodyPr>
          <a:lstStyle/>
          <a:p>
            <a:pPr algn="ctr"/>
            <a:r>
              <a:rPr lang="ar-SA" sz="2800" b="1" u="sng"/>
              <a:t>جدول المرضى</a:t>
            </a:r>
            <a:endParaRPr lang="en-US" sz="2800" b="1" u="sng"/>
          </a:p>
        </p:txBody>
      </p:sp>
      <p:sp>
        <p:nvSpPr>
          <p:cNvPr id="10342" name="Line 102"/>
          <p:cNvSpPr>
            <a:spLocks noChangeShapeType="1"/>
          </p:cNvSpPr>
          <p:nvPr/>
        </p:nvSpPr>
        <p:spPr bwMode="auto">
          <a:xfrm flipH="1">
            <a:off x="7956550" y="2565400"/>
            <a:ext cx="647700" cy="0"/>
          </a:xfrm>
          <a:prstGeom prst="line">
            <a:avLst/>
          </a:prstGeom>
          <a:noFill/>
          <a:ln w="76200">
            <a:solidFill>
              <a:schemeClr val="tx1"/>
            </a:solidFill>
            <a:round/>
            <a:headEnd/>
            <a:tailEnd type="triangle" w="med" len="med"/>
          </a:ln>
          <a:effectLst/>
        </p:spPr>
        <p:txBody>
          <a:bodyPr/>
          <a:lstStyle/>
          <a:p>
            <a:endParaRPr lang="ar-SA"/>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ext Box 2"/>
          <p:cNvSpPr txBox="1">
            <a:spLocks noChangeArrowheads="1"/>
          </p:cNvSpPr>
          <p:nvPr/>
        </p:nvSpPr>
        <p:spPr bwMode="auto">
          <a:xfrm>
            <a:off x="2462213" y="1982788"/>
            <a:ext cx="4125912" cy="1190625"/>
          </a:xfrm>
          <a:prstGeom prst="rect">
            <a:avLst/>
          </a:prstGeom>
          <a:noFill/>
          <a:ln w="9525">
            <a:noFill/>
            <a:miter lim="800000"/>
            <a:headEnd/>
            <a:tailEnd/>
          </a:ln>
          <a:effectLst/>
        </p:spPr>
        <p:txBody>
          <a:bodyPr wrap="none">
            <a:spAutoFit/>
          </a:bodyPr>
          <a:lstStyle/>
          <a:p>
            <a:r>
              <a:rPr lang="ar-SA" sz="3600" b="1"/>
              <a:t>رقم الهاتف = 4222890</a:t>
            </a:r>
            <a:endParaRPr lang="en-US" sz="3600" b="1"/>
          </a:p>
          <a:p>
            <a:r>
              <a:rPr lang="ar-SA" sz="3600" b="1"/>
              <a:t> </a:t>
            </a:r>
            <a:endParaRPr lang="en-US" sz="3600" b="1"/>
          </a:p>
        </p:txBody>
      </p:sp>
      <p:sp>
        <p:nvSpPr>
          <p:cNvPr id="11267" name="Rectangle 3"/>
          <p:cNvSpPr>
            <a:spLocks noChangeArrowheads="1"/>
          </p:cNvSpPr>
          <p:nvPr/>
        </p:nvSpPr>
        <p:spPr bwMode="auto">
          <a:xfrm>
            <a:off x="2195513" y="1196975"/>
            <a:ext cx="4968875" cy="2879725"/>
          </a:xfrm>
          <a:prstGeom prst="rect">
            <a:avLst/>
          </a:prstGeom>
          <a:noFill/>
          <a:ln w="57150">
            <a:solidFill>
              <a:schemeClr val="tx1"/>
            </a:solidFill>
            <a:miter lim="800000"/>
            <a:headEnd/>
            <a:tailEnd/>
          </a:ln>
          <a:effectLst/>
        </p:spPr>
        <p:txBody>
          <a:bodyPr wrap="none" anchor="ctr"/>
          <a:lstStyle/>
          <a:p>
            <a:endParaRPr lang="ar-SA"/>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3431" name="Group 119"/>
          <p:cNvGraphicFramePr>
            <a:graphicFrameLocks noGrp="1"/>
          </p:cNvGraphicFramePr>
          <p:nvPr/>
        </p:nvGraphicFramePr>
        <p:xfrm>
          <a:off x="755650" y="762000"/>
          <a:ext cx="7112000" cy="5707888"/>
        </p:xfrm>
        <a:graphic>
          <a:graphicData uri="http://schemas.openxmlformats.org/drawingml/2006/table">
            <a:tbl>
              <a:tblPr rtl="1"/>
              <a:tblGrid>
                <a:gridCol w="1016000"/>
                <a:gridCol w="1016000"/>
                <a:gridCol w="1016000"/>
                <a:gridCol w="1016000"/>
                <a:gridCol w="1016000"/>
                <a:gridCol w="1016000"/>
                <a:gridCol w="1016000"/>
              </a:tblGrid>
              <a:tr h="5080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رقم الملف</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الاسم الأول</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أسم الأب</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العائلة</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رقم الهاتف</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العنوان </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1" i="0" u="none" strike="noStrike" cap="none" normalizeH="0" baseline="0" smtClean="0">
                          <a:ln>
                            <a:noFill/>
                          </a:ln>
                          <a:solidFill>
                            <a:schemeClr val="tx1"/>
                          </a:solidFill>
                          <a:effectLst/>
                          <a:latin typeface="Arial" pitchFamily="34" charset="0"/>
                          <a:cs typeface="Arial" pitchFamily="34" charset="0"/>
                        </a:rPr>
                        <a:t>تاريخ الميلاد</a:t>
                      </a:r>
                      <a:endParaRPr kumimoji="0" lang="en-US" sz="1600" b="1"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a:noFill/>
                    </a:lnTlToBr>
                    <a:lnBlToTr>
                      <a:noFill/>
                    </a:lnBlToTr>
                    <a:solidFill>
                      <a:srgbClr val="DDDDDD"/>
                    </a:solidFill>
                  </a:tcPr>
                </a:tc>
              </a:tr>
              <a:tr h="5080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1</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69696"/>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أمال</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69696"/>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محمد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69696"/>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الحمد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69696"/>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4222890</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69696"/>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الريان</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69696"/>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1409</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969696"/>
                    </a:solidFill>
                  </a:tcPr>
                </a:tc>
              </a:tr>
              <a:tr h="5080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2</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أيمان</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عمر</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الأحمد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2325559</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العليا</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1408</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3</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ندى</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أحمد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السعد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2325550</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المروج</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1402</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4</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سارة</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سالم</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الناصر</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4912220</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الملز</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1411</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5</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خالد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علي</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القاسم</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4989444</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الربوة</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1400</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6</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خالد </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ثامر</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الراشد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2326783</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الروابي</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1399</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7</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روان</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وائل</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الفهد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2324555</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الفلاح</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1420</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8</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سعد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محمد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الحمد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4222890</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الريان</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1410</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2"/>
                    </a:solidFill>
                  </a:tcPr>
                </a:tc>
              </a:tr>
              <a:tr h="5080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9</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محمد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إبراهيم</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السعد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2328897</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الغدير</a:t>
                      </a:r>
                      <a:endParaRPr kumimoji="0" lang="en-US" sz="1600" b="0" i="0" u="none" strike="noStrike" cap="none" normalizeH="0" baseline="0" smtClean="0">
                        <a:ln>
                          <a:noFill/>
                        </a:ln>
                        <a:solidFill>
                          <a:schemeClr val="tx1"/>
                        </a:solidFill>
                        <a:effectLst/>
                        <a:latin typeface="Arial" pitchFamily="34" charset="0"/>
                        <a:cs typeface="Arial" pitchFamily="34" charset="0"/>
                      </a:endParaRPr>
                    </a:p>
                    <a:p>
                      <a:pPr marL="0" marR="0" lvl="0" indent="0" algn="ctr" defTabSz="914400" rtl="1" eaLnBrk="1" fontAlgn="base" latinLnBrk="0" hangingPunct="1">
                        <a:lnSpc>
                          <a:spcPct val="100000"/>
                        </a:lnSpc>
                        <a:spcBef>
                          <a:spcPct val="20000"/>
                        </a:spcBef>
                        <a:spcAft>
                          <a:spcPct val="0"/>
                        </a:spcAft>
                        <a:buClrTx/>
                        <a:buSzTx/>
                        <a:buFontTx/>
                        <a:buNone/>
                        <a:tabLst/>
                      </a:pP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1409</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8000">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10</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ندى</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محمد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الحامد</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4567865</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الملز</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1" eaLnBrk="1" fontAlgn="base" latinLnBrk="0" hangingPunct="1">
                        <a:lnSpc>
                          <a:spcPct val="100000"/>
                        </a:lnSpc>
                        <a:spcBef>
                          <a:spcPct val="20000"/>
                        </a:spcBef>
                        <a:spcAft>
                          <a:spcPct val="0"/>
                        </a:spcAft>
                        <a:buClrTx/>
                        <a:buSzTx/>
                        <a:buFontTx/>
                        <a:buNone/>
                        <a:tabLst/>
                      </a:pPr>
                      <a:r>
                        <a:rPr kumimoji="0" lang="ar-SA" sz="1600" b="0" i="0" u="none" strike="noStrike" cap="none" normalizeH="0" baseline="0" smtClean="0">
                          <a:ln>
                            <a:noFill/>
                          </a:ln>
                          <a:solidFill>
                            <a:schemeClr val="tx1"/>
                          </a:solidFill>
                          <a:effectLst/>
                          <a:latin typeface="Arial" pitchFamily="34" charset="0"/>
                          <a:cs typeface="Arial" pitchFamily="34" charset="0"/>
                        </a:rPr>
                        <a:t>1400</a:t>
                      </a:r>
                      <a:endParaRPr kumimoji="0" lang="en-US" sz="1600" b="0" i="0" u="none" strike="noStrike" cap="none" normalizeH="0" baseline="0" smtClean="0">
                        <a:ln>
                          <a:noFill/>
                        </a:ln>
                        <a:solidFill>
                          <a:schemeClr val="tx1"/>
                        </a:solidFill>
                        <a:effectLst/>
                        <a:latin typeface="Arial" pitchFamily="34" charset="0"/>
                        <a:cs typeface="Arial" pitchFamily="34"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13412" name="Text Box 100"/>
          <p:cNvSpPr txBox="1">
            <a:spLocks noChangeArrowheads="1"/>
          </p:cNvSpPr>
          <p:nvPr/>
        </p:nvSpPr>
        <p:spPr bwMode="auto">
          <a:xfrm>
            <a:off x="3787775" y="84138"/>
            <a:ext cx="1846263" cy="519112"/>
          </a:xfrm>
          <a:prstGeom prst="rect">
            <a:avLst/>
          </a:prstGeom>
          <a:noFill/>
          <a:ln w="9525">
            <a:noFill/>
            <a:miter lim="800000"/>
            <a:headEnd/>
            <a:tailEnd/>
          </a:ln>
          <a:effectLst/>
        </p:spPr>
        <p:txBody>
          <a:bodyPr wrap="none">
            <a:spAutoFit/>
          </a:bodyPr>
          <a:lstStyle/>
          <a:p>
            <a:pPr algn="ctr"/>
            <a:r>
              <a:rPr lang="ar-SA" sz="2800" b="1"/>
              <a:t>جدول المرضى</a:t>
            </a:r>
            <a:endParaRPr lang="en-US" sz="2800" b="1"/>
          </a:p>
        </p:txBody>
      </p:sp>
      <p:sp>
        <p:nvSpPr>
          <p:cNvPr id="13418" name="Line 106"/>
          <p:cNvSpPr>
            <a:spLocks noChangeShapeType="1"/>
          </p:cNvSpPr>
          <p:nvPr/>
        </p:nvSpPr>
        <p:spPr bwMode="auto">
          <a:xfrm flipH="1">
            <a:off x="7956550" y="1628775"/>
            <a:ext cx="647700" cy="0"/>
          </a:xfrm>
          <a:prstGeom prst="line">
            <a:avLst/>
          </a:prstGeom>
          <a:noFill/>
          <a:ln w="76200">
            <a:solidFill>
              <a:schemeClr val="tx1"/>
            </a:solidFill>
            <a:round/>
            <a:headEnd/>
            <a:tailEnd type="triangle" w="med" len="med"/>
          </a:ln>
          <a:effectLst/>
        </p:spPr>
        <p:txBody>
          <a:bodyPr/>
          <a:lstStyle/>
          <a:p>
            <a:endParaRPr lang="ar-SA"/>
          </a:p>
        </p:txBody>
      </p:sp>
      <p:sp>
        <p:nvSpPr>
          <p:cNvPr id="13419" name="Line 107"/>
          <p:cNvSpPr>
            <a:spLocks noChangeShapeType="1"/>
          </p:cNvSpPr>
          <p:nvPr/>
        </p:nvSpPr>
        <p:spPr bwMode="auto">
          <a:xfrm flipH="1">
            <a:off x="8027988" y="5013325"/>
            <a:ext cx="647700" cy="0"/>
          </a:xfrm>
          <a:prstGeom prst="line">
            <a:avLst/>
          </a:prstGeom>
          <a:noFill/>
          <a:ln w="76200">
            <a:solidFill>
              <a:schemeClr val="tx1"/>
            </a:solidFill>
            <a:round/>
            <a:headEnd/>
            <a:tailEnd type="triangle" w="med" len="med"/>
          </a:ln>
          <a:effectLst/>
        </p:spPr>
        <p:txBody>
          <a:bodyPr/>
          <a:lstStyle/>
          <a:p>
            <a:endParaRPr lang="ar-SA"/>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Text Box 4"/>
          <p:cNvSpPr txBox="1">
            <a:spLocks noChangeArrowheads="1"/>
          </p:cNvSpPr>
          <p:nvPr/>
        </p:nvSpPr>
        <p:spPr bwMode="auto">
          <a:xfrm>
            <a:off x="4278313" y="922338"/>
            <a:ext cx="4202112" cy="641350"/>
          </a:xfrm>
          <a:prstGeom prst="rect">
            <a:avLst/>
          </a:prstGeom>
          <a:noFill/>
          <a:ln w="9525">
            <a:noFill/>
            <a:miter lim="800000"/>
            <a:headEnd/>
            <a:tailEnd/>
          </a:ln>
          <a:effectLst/>
        </p:spPr>
        <p:txBody>
          <a:bodyPr wrap="none">
            <a:spAutoFit/>
          </a:bodyPr>
          <a:lstStyle/>
          <a:p>
            <a:r>
              <a:rPr lang="ar-SA" sz="3600" b="1"/>
              <a:t>إذن ما هي قواعد البيانات ؟</a:t>
            </a:r>
            <a:endParaRPr lang="en-US" sz="3600" b="1"/>
          </a:p>
        </p:txBody>
      </p:sp>
      <p:sp>
        <p:nvSpPr>
          <p:cNvPr id="9221" name="Text Box 5"/>
          <p:cNvSpPr txBox="1">
            <a:spLocks noChangeArrowheads="1"/>
          </p:cNvSpPr>
          <p:nvPr/>
        </p:nvSpPr>
        <p:spPr bwMode="auto">
          <a:xfrm>
            <a:off x="343331" y="1771650"/>
            <a:ext cx="8294257" cy="830997"/>
          </a:xfrm>
          <a:prstGeom prst="rect">
            <a:avLst/>
          </a:prstGeom>
          <a:noFill/>
          <a:ln w="9525">
            <a:noFill/>
            <a:miter lim="800000"/>
            <a:headEnd/>
            <a:tailEnd/>
          </a:ln>
          <a:effectLst/>
        </p:spPr>
        <p:txBody>
          <a:bodyPr wrap="none">
            <a:spAutoFit/>
          </a:bodyPr>
          <a:lstStyle/>
          <a:p>
            <a:r>
              <a:rPr lang="ar-SA" sz="2400" dirty="0"/>
              <a:t>هي مجموعة كبيرة من البيانات تجمعها علاقة معينة وتكون مخزنة بطريقة نموذجية </a:t>
            </a:r>
          </a:p>
          <a:p>
            <a:r>
              <a:rPr lang="ar-SA" sz="2400" dirty="0"/>
              <a:t>دون تكرار </a:t>
            </a:r>
            <a:r>
              <a:rPr lang="ar-SA" sz="2400" dirty="0" smtClean="0"/>
              <a:t>.</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9221">
                                            <p:txEl>
                                              <p:pRg st="0" end="0"/>
                                            </p:txEl>
                                          </p:spTgt>
                                        </p:tgtEl>
                                        <p:attrNameLst>
                                          <p:attrName>style.visibility</p:attrName>
                                        </p:attrNameLst>
                                      </p:cBhvr>
                                      <p:to>
                                        <p:strVal val="visible"/>
                                      </p:to>
                                    </p:set>
                                    <p:anim calcmode="discrete" valueType="clr">
                                      <p:cBhvr override="childStyle">
                                        <p:cTn id="7" dur="80"/>
                                        <p:tgtEl>
                                          <p:spTgt spid="9221">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80"/>
                                        <p:tgtEl>
                                          <p:spTgt spid="9221">
                                            <p:txEl>
                                              <p:pRg st="0" end="0"/>
                                            </p:txEl>
                                          </p:spTgt>
                                        </p:tgtEl>
                                        <p:attrNameLst>
                                          <p:attrName>fillcolor</p:attrName>
                                        </p:attrNameLst>
                                      </p:cBhvr>
                                      <p:tavLst>
                                        <p:tav tm="0">
                                          <p:val>
                                            <p:clrVal>
                                              <a:schemeClr val="accent2"/>
                                            </p:clrVal>
                                          </p:val>
                                        </p:tav>
                                        <p:tav tm="50000">
                                          <p:val>
                                            <p:clrVal>
                                              <a:schemeClr val="hlink"/>
                                            </p:clrVal>
                                          </p:val>
                                        </p:tav>
                                      </p:tavLst>
                                    </p:anim>
                                    <p:set>
                                      <p:cBhvr>
                                        <p:cTn id="9" dur="80"/>
                                        <p:tgtEl>
                                          <p:spTgt spid="9221">
                                            <p:txEl>
                                              <p:pRg st="0" end="0"/>
                                            </p:txEl>
                                          </p:spTgt>
                                        </p:tgtEl>
                                        <p:attrNameLst>
                                          <p:attrName>fill.type</p:attrName>
                                        </p:attrNameLst>
                                      </p:cBhvr>
                                      <p:to>
                                        <p:strVal val="solid"/>
                                      </p:to>
                                    </p:set>
                                  </p:childTnLst>
                                </p:cTn>
                              </p:par>
                            </p:childTnLst>
                          </p:cTn>
                        </p:par>
                        <p:par>
                          <p:cTn id="10" fill="hold">
                            <p:stCondLst>
                              <p:cond delay="2520"/>
                            </p:stCondLst>
                            <p:childTnLst>
                              <p:par>
                                <p:cTn id="11" presetID="27" presetClass="entr" presetSubtype="0" fill="hold" nodeType="afterEffect">
                                  <p:stCondLst>
                                    <p:cond delay="0"/>
                                  </p:stCondLst>
                                  <p:iterate type="lt">
                                    <p:tmPct val="50000"/>
                                  </p:iterate>
                                  <p:childTnLst>
                                    <p:set>
                                      <p:cBhvr>
                                        <p:cTn id="12" dur="1" fill="hold">
                                          <p:stCondLst>
                                            <p:cond delay="0"/>
                                          </p:stCondLst>
                                        </p:cTn>
                                        <p:tgtEl>
                                          <p:spTgt spid="9221">
                                            <p:txEl>
                                              <p:pRg st="1" end="1"/>
                                            </p:txEl>
                                          </p:spTgt>
                                        </p:tgtEl>
                                        <p:attrNameLst>
                                          <p:attrName>style.visibility</p:attrName>
                                        </p:attrNameLst>
                                      </p:cBhvr>
                                      <p:to>
                                        <p:strVal val="visible"/>
                                      </p:to>
                                    </p:set>
                                    <p:anim calcmode="discrete" valueType="clr">
                                      <p:cBhvr override="childStyle">
                                        <p:cTn id="13" dur="80"/>
                                        <p:tgtEl>
                                          <p:spTgt spid="9221">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9221">
                                            <p:txEl>
                                              <p:pRg st="1" end="1"/>
                                            </p:txEl>
                                          </p:spTgt>
                                        </p:tgtEl>
                                        <p:attrNameLst>
                                          <p:attrName>fillcolor</p:attrName>
                                        </p:attrNameLst>
                                      </p:cBhvr>
                                      <p:tavLst>
                                        <p:tav tm="0">
                                          <p:val>
                                            <p:clrVal>
                                              <a:schemeClr val="accent2"/>
                                            </p:clrVal>
                                          </p:val>
                                        </p:tav>
                                        <p:tav tm="50000">
                                          <p:val>
                                            <p:clrVal>
                                              <a:schemeClr val="hlink"/>
                                            </p:clrVal>
                                          </p:val>
                                        </p:tav>
                                      </p:tavLst>
                                    </p:anim>
                                    <p:set>
                                      <p:cBhvr>
                                        <p:cTn id="15" dur="80"/>
                                        <p:tgtEl>
                                          <p:spTgt spid="9221">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0" name="Text Box 4"/>
          <p:cNvSpPr txBox="1">
            <a:spLocks noChangeArrowheads="1"/>
          </p:cNvSpPr>
          <p:nvPr/>
        </p:nvSpPr>
        <p:spPr bwMode="auto">
          <a:xfrm>
            <a:off x="2428860" y="466725"/>
            <a:ext cx="5835665" cy="1077218"/>
          </a:xfrm>
          <a:prstGeom prst="rect">
            <a:avLst/>
          </a:prstGeom>
          <a:noFill/>
          <a:ln w="9525">
            <a:noFill/>
            <a:miter lim="800000"/>
            <a:headEnd/>
            <a:tailEnd/>
          </a:ln>
          <a:effectLst/>
        </p:spPr>
        <p:txBody>
          <a:bodyPr wrap="square">
            <a:spAutoFit/>
          </a:bodyPr>
          <a:lstStyle/>
          <a:p>
            <a:r>
              <a:rPr lang="ar-SA" sz="3200" b="1" dirty="0" smtClean="0"/>
              <a:t> هاتي أمثلة </a:t>
            </a:r>
            <a:r>
              <a:rPr lang="ar-SA" sz="3200" b="1" dirty="0"/>
              <a:t>أخرى على قواعد البيانات ؟</a:t>
            </a:r>
          </a:p>
          <a:p>
            <a:endParaRPr lang="en-US" sz="3200" b="1" dirty="0"/>
          </a:p>
        </p:txBody>
      </p:sp>
      <p:sp>
        <p:nvSpPr>
          <p:cNvPr id="4101" name="Text Box 5"/>
          <p:cNvSpPr txBox="1">
            <a:spLocks noChangeArrowheads="1"/>
          </p:cNvSpPr>
          <p:nvPr/>
        </p:nvSpPr>
        <p:spPr bwMode="auto">
          <a:xfrm>
            <a:off x="6170613" y="1417638"/>
            <a:ext cx="2165350" cy="2803525"/>
          </a:xfrm>
          <a:prstGeom prst="rect">
            <a:avLst/>
          </a:prstGeom>
          <a:noFill/>
          <a:ln w="9525">
            <a:noFill/>
            <a:miter lim="800000"/>
            <a:headEnd/>
            <a:tailEnd/>
          </a:ln>
          <a:effectLst/>
        </p:spPr>
        <p:txBody>
          <a:bodyPr wrap="none">
            <a:spAutoFit/>
          </a:bodyPr>
          <a:lstStyle/>
          <a:p>
            <a:r>
              <a:rPr lang="ar-SA" sz="3200"/>
              <a:t>نظام الجامعة </a:t>
            </a:r>
          </a:p>
          <a:p>
            <a:endParaRPr lang="ar-SA" sz="3200"/>
          </a:p>
          <a:p>
            <a:r>
              <a:rPr lang="ar-SA" sz="3200"/>
              <a:t>نظام الجوازات</a:t>
            </a:r>
          </a:p>
          <a:p>
            <a:endParaRPr lang="ar-SA" sz="3200"/>
          </a:p>
          <a:p>
            <a:r>
              <a:rPr lang="ar-SA" sz="3200"/>
              <a:t>الأحوال المدنية</a:t>
            </a:r>
            <a:r>
              <a:rPr lang="ar-SA"/>
              <a:t> </a:t>
            </a:r>
          </a:p>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9" presetClass="entr" presetSubtype="0" fill="hold" nodeType="clickEffect">
                                  <p:stCondLst>
                                    <p:cond delay="0"/>
                                  </p:stCondLst>
                                  <p:childTnLst>
                                    <p:set>
                                      <p:cBhvr>
                                        <p:cTn id="6" dur="1" fill="hold">
                                          <p:stCondLst>
                                            <p:cond delay="0"/>
                                          </p:stCondLst>
                                        </p:cTn>
                                        <p:tgtEl>
                                          <p:spTgt spid="4101">
                                            <p:txEl>
                                              <p:pRg st="0" end="0"/>
                                            </p:txEl>
                                          </p:spTgt>
                                        </p:tgtEl>
                                        <p:attrNameLst>
                                          <p:attrName>style.visibility</p:attrName>
                                        </p:attrNameLst>
                                      </p:cBhvr>
                                      <p:to>
                                        <p:strVal val="visible"/>
                                      </p:to>
                                    </p:set>
                                    <p:anim calcmode="lin" valueType="num">
                                      <p:cBhvr>
                                        <p:cTn id="7" dur="1000" fill="hold"/>
                                        <p:tgtEl>
                                          <p:spTgt spid="4101">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4101">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4101">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29" presetClass="entr" presetSubtype="0" fill="hold" nodeType="clickEffect">
                                  <p:stCondLst>
                                    <p:cond delay="0"/>
                                  </p:stCondLst>
                                  <p:childTnLst>
                                    <p:set>
                                      <p:cBhvr>
                                        <p:cTn id="13" dur="1" fill="hold">
                                          <p:stCondLst>
                                            <p:cond delay="0"/>
                                          </p:stCondLst>
                                        </p:cTn>
                                        <p:tgtEl>
                                          <p:spTgt spid="4101">
                                            <p:txEl>
                                              <p:pRg st="2" end="2"/>
                                            </p:txEl>
                                          </p:spTgt>
                                        </p:tgtEl>
                                        <p:attrNameLst>
                                          <p:attrName>style.visibility</p:attrName>
                                        </p:attrNameLst>
                                      </p:cBhvr>
                                      <p:to>
                                        <p:strVal val="visible"/>
                                      </p:to>
                                    </p:set>
                                    <p:anim calcmode="lin" valueType="num">
                                      <p:cBhvr>
                                        <p:cTn id="14" dur="1000" fill="hold"/>
                                        <p:tgtEl>
                                          <p:spTgt spid="4101">
                                            <p:txEl>
                                              <p:pRg st="2" end="2"/>
                                            </p:txEl>
                                          </p:spTgt>
                                        </p:tgtEl>
                                        <p:attrNameLst>
                                          <p:attrName>ppt_x</p:attrName>
                                        </p:attrNameLst>
                                      </p:cBhvr>
                                      <p:tavLst>
                                        <p:tav tm="0">
                                          <p:val>
                                            <p:strVal val="#ppt_x-.2"/>
                                          </p:val>
                                        </p:tav>
                                        <p:tav tm="100000">
                                          <p:val>
                                            <p:strVal val="#ppt_x"/>
                                          </p:val>
                                        </p:tav>
                                      </p:tavLst>
                                    </p:anim>
                                    <p:anim calcmode="lin" valueType="num">
                                      <p:cBhvr>
                                        <p:cTn id="15" dur="1000" fill="hold"/>
                                        <p:tgtEl>
                                          <p:spTgt spid="4101">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16" dur="1000"/>
                                        <p:tgtEl>
                                          <p:spTgt spid="4101">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9" presetClass="entr" presetSubtype="0" fill="hold" nodeType="clickEffect">
                                  <p:stCondLst>
                                    <p:cond delay="0"/>
                                  </p:stCondLst>
                                  <p:childTnLst>
                                    <p:set>
                                      <p:cBhvr>
                                        <p:cTn id="20" dur="1" fill="hold">
                                          <p:stCondLst>
                                            <p:cond delay="0"/>
                                          </p:stCondLst>
                                        </p:cTn>
                                        <p:tgtEl>
                                          <p:spTgt spid="4101">
                                            <p:txEl>
                                              <p:pRg st="4" end="4"/>
                                            </p:txEl>
                                          </p:spTgt>
                                        </p:tgtEl>
                                        <p:attrNameLst>
                                          <p:attrName>style.visibility</p:attrName>
                                        </p:attrNameLst>
                                      </p:cBhvr>
                                      <p:to>
                                        <p:strVal val="visible"/>
                                      </p:to>
                                    </p:set>
                                    <p:anim calcmode="lin" valueType="num">
                                      <p:cBhvr>
                                        <p:cTn id="21" dur="1000" fill="hold"/>
                                        <p:tgtEl>
                                          <p:spTgt spid="4101">
                                            <p:txEl>
                                              <p:pRg st="4" end="4"/>
                                            </p:txEl>
                                          </p:spTgt>
                                        </p:tgtEl>
                                        <p:attrNameLst>
                                          <p:attrName>ppt_x</p:attrName>
                                        </p:attrNameLst>
                                      </p:cBhvr>
                                      <p:tavLst>
                                        <p:tav tm="0">
                                          <p:val>
                                            <p:strVal val="#ppt_x-.2"/>
                                          </p:val>
                                        </p:tav>
                                        <p:tav tm="100000">
                                          <p:val>
                                            <p:strVal val="#ppt_x"/>
                                          </p:val>
                                        </p:tav>
                                      </p:tavLst>
                                    </p:anim>
                                    <p:anim calcmode="lin" valueType="num">
                                      <p:cBhvr>
                                        <p:cTn id="22" dur="1000" fill="hold"/>
                                        <p:tgtEl>
                                          <p:spTgt spid="4101">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23" dur="1000"/>
                                        <p:tgtEl>
                                          <p:spTgt spid="4101">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تصميم افتراضي">
  <a:themeElements>
    <a:clrScheme name="تصميم افتراضي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تصميم افتراضي">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تصميم افتراضي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تصميم افتراضي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تصميم افتراضي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تصميم افتراضي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تصميم افتراضي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تصميم افتراضي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تصميم افتراضي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تصميم افتراضي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تصميم افتراضي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تصميم افتراضي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تصميم افتراضي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تصميم افتراضي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Edge">
  <a:themeElements>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fontScheme name="Edge">
      <a:majorFont>
        <a:latin typeface="Garamond"/>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Edge 1">
        <a:dk1>
          <a:srgbClr val="333333"/>
        </a:dk1>
        <a:lt1>
          <a:srgbClr val="FFFFFF"/>
        </a:lt1>
        <a:dk2>
          <a:srgbClr val="820000"/>
        </a:dk2>
        <a:lt2>
          <a:srgbClr val="FFFFFF"/>
        </a:lt2>
        <a:accent1>
          <a:srgbClr val="FF9900"/>
        </a:accent1>
        <a:accent2>
          <a:srgbClr val="CC3300"/>
        </a:accent2>
        <a:accent3>
          <a:srgbClr val="C1AAAA"/>
        </a:accent3>
        <a:accent4>
          <a:srgbClr val="DADADA"/>
        </a:accent4>
        <a:accent5>
          <a:srgbClr val="FFCAAA"/>
        </a:accent5>
        <a:accent6>
          <a:srgbClr val="B92D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2">
        <a:dk1>
          <a:srgbClr val="333333"/>
        </a:dk1>
        <a:lt1>
          <a:srgbClr val="CCCCFF"/>
        </a:lt1>
        <a:dk2>
          <a:srgbClr val="0B0506"/>
        </a:dk2>
        <a:lt2>
          <a:srgbClr val="FFFFFF"/>
        </a:lt2>
        <a:accent1>
          <a:srgbClr val="3366CC"/>
        </a:accent1>
        <a:accent2>
          <a:srgbClr val="3333CC"/>
        </a:accent2>
        <a:accent3>
          <a:srgbClr val="AAAAAA"/>
        </a:accent3>
        <a:accent4>
          <a:srgbClr val="AEAEDA"/>
        </a:accent4>
        <a:accent5>
          <a:srgbClr val="ADB8E2"/>
        </a:accent5>
        <a:accent6>
          <a:srgbClr val="2D2DB9"/>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3">
        <a:dk1>
          <a:srgbClr val="333333"/>
        </a:dk1>
        <a:lt1>
          <a:srgbClr val="FFFFFF"/>
        </a:lt1>
        <a:dk2>
          <a:srgbClr val="221013"/>
        </a:dk2>
        <a:lt2>
          <a:srgbClr val="FFFFFF"/>
        </a:lt2>
        <a:accent1>
          <a:srgbClr val="CC3300"/>
        </a:accent1>
        <a:accent2>
          <a:srgbClr val="CC9900"/>
        </a:accent2>
        <a:accent3>
          <a:srgbClr val="ABAAAA"/>
        </a:accent3>
        <a:accent4>
          <a:srgbClr val="DADADA"/>
        </a:accent4>
        <a:accent5>
          <a:srgbClr val="E2ADAA"/>
        </a:accent5>
        <a:accent6>
          <a:srgbClr val="B98A00"/>
        </a:accent6>
        <a:hlink>
          <a:srgbClr val="808080"/>
        </a:hlink>
        <a:folHlink>
          <a:srgbClr val="666633"/>
        </a:folHlink>
      </a:clrScheme>
      <a:clrMap bg1="dk2" tx1="lt1" bg2="dk1" tx2="lt2" accent1="accent1" accent2="accent2" accent3="accent3" accent4="accent4" accent5="accent5" accent6="accent6" hlink="hlink" folHlink="folHlink"/>
    </a:extraClrScheme>
    <a:extraClrScheme>
      <a:clrScheme name="Edge 4">
        <a:dk1>
          <a:srgbClr val="11054B"/>
        </a:dk1>
        <a:lt1>
          <a:srgbClr val="FFFFFF"/>
        </a:lt1>
        <a:dk2>
          <a:srgbClr val="0000CC"/>
        </a:dk2>
        <a:lt2>
          <a:srgbClr val="FFFFFF"/>
        </a:lt2>
        <a:accent1>
          <a:srgbClr val="FF6600"/>
        </a:accent1>
        <a:accent2>
          <a:srgbClr val="FF3300"/>
        </a:accent2>
        <a:accent3>
          <a:srgbClr val="AAAAE2"/>
        </a:accent3>
        <a:accent4>
          <a:srgbClr val="DADADA"/>
        </a:accent4>
        <a:accent5>
          <a:srgbClr val="FFB8AA"/>
        </a:accent5>
        <a:accent6>
          <a:srgbClr val="E72D00"/>
        </a:accent6>
        <a:hlink>
          <a:srgbClr val="CC9900"/>
        </a:hlink>
        <a:folHlink>
          <a:srgbClr val="B2B2B2"/>
        </a:folHlink>
      </a:clrScheme>
      <a:clrMap bg1="dk2" tx1="lt1" bg2="dk1" tx2="lt2" accent1="accent1" accent2="accent2" accent3="accent3" accent4="accent4" accent5="accent5" accent6="accent6" hlink="hlink" folHlink="folHlink"/>
    </a:extraClrScheme>
    <a:extraClrScheme>
      <a:clrScheme name="Edge 5">
        <a:dk1>
          <a:srgbClr val="9B8D65"/>
        </a:dk1>
        <a:lt1>
          <a:srgbClr val="F8F8F8"/>
        </a:lt1>
        <a:dk2>
          <a:srgbClr val="002600"/>
        </a:dk2>
        <a:lt2>
          <a:srgbClr val="FAFACC"/>
        </a:lt2>
        <a:accent1>
          <a:srgbClr val="CC9933"/>
        </a:accent1>
        <a:accent2>
          <a:srgbClr val="8F9967"/>
        </a:accent2>
        <a:accent3>
          <a:srgbClr val="AAACAA"/>
        </a:accent3>
        <a:accent4>
          <a:srgbClr val="D4D4D4"/>
        </a:accent4>
        <a:accent5>
          <a:srgbClr val="E2CAAD"/>
        </a:accent5>
        <a:accent6>
          <a:srgbClr val="818A5D"/>
        </a:accent6>
        <a:hlink>
          <a:srgbClr val="336600"/>
        </a:hlink>
        <a:folHlink>
          <a:srgbClr val="808000"/>
        </a:folHlink>
      </a:clrScheme>
      <a:clrMap bg1="dk2" tx1="lt1" bg2="dk1" tx2="lt2" accent1="accent1" accent2="accent2" accent3="accent3" accent4="accent4" accent5="accent5" accent6="accent6" hlink="hlink" folHlink="folHlink"/>
    </a:extraClrScheme>
    <a:extraClrScheme>
      <a:clrScheme name="Edge 6">
        <a:dk1>
          <a:srgbClr val="333333"/>
        </a:dk1>
        <a:lt1>
          <a:srgbClr val="FFFFFF"/>
        </a:lt1>
        <a:dk2>
          <a:srgbClr val="006699"/>
        </a:dk2>
        <a:lt2>
          <a:srgbClr val="FFFFFF"/>
        </a:lt2>
        <a:accent1>
          <a:srgbClr val="CC9900"/>
        </a:accent1>
        <a:accent2>
          <a:srgbClr val="FF9900"/>
        </a:accent2>
        <a:accent3>
          <a:srgbClr val="AAB8CA"/>
        </a:accent3>
        <a:accent4>
          <a:srgbClr val="DADADA"/>
        </a:accent4>
        <a:accent5>
          <a:srgbClr val="E2CAAA"/>
        </a:accent5>
        <a:accent6>
          <a:srgbClr val="E78A00"/>
        </a:accent6>
        <a:hlink>
          <a:srgbClr val="FFCC00"/>
        </a:hlink>
        <a:folHlink>
          <a:srgbClr val="706F37"/>
        </a:folHlink>
      </a:clrScheme>
      <a:clrMap bg1="dk2" tx1="lt1" bg2="dk1" tx2="lt2" accent1="accent1" accent2="accent2" accent3="accent3" accent4="accent4" accent5="accent5" accent6="accent6" hlink="hlink" folHlink="folHlink"/>
    </a:extraClrScheme>
    <a:extraClrScheme>
      <a:clrScheme name="Edge 7">
        <a:dk1>
          <a:srgbClr val="000000"/>
        </a:dk1>
        <a:lt1>
          <a:srgbClr val="FFFFFF"/>
        </a:lt1>
        <a:dk2>
          <a:srgbClr val="006633"/>
        </a:dk2>
        <a:lt2>
          <a:srgbClr val="5F5F5F"/>
        </a:lt2>
        <a:accent1>
          <a:srgbClr val="CC9900"/>
        </a:accent1>
        <a:accent2>
          <a:srgbClr val="3B812F"/>
        </a:accent2>
        <a:accent3>
          <a:srgbClr val="FFFFFF"/>
        </a:accent3>
        <a:accent4>
          <a:srgbClr val="000000"/>
        </a:accent4>
        <a:accent5>
          <a:srgbClr val="E2CAAA"/>
        </a:accent5>
        <a:accent6>
          <a:srgbClr val="35742A"/>
        </a:accent6>
        <a:hlink>
          <a:srgbClr val="996600"/>
        </a:hlink>
        <a:folHlink>
          <a:srgbClr val="AFBF39"/>
        </a:folHlink>
      </a:clrScheme>
      <a:clrMap bg1="lt1" tx1="dk1" bg2="lt2" tx2="dk2" accent1="accent1" accent2="accent2" accent3="accent3" accent4="accent4" accent5="accent5" accent6="accent6" hlink="hlink" folHlink="folHlink"/>
    </a:extraClrScheme>
    <a:extraClrScheme>
      <a:clrScheme name="Edge 8">
        <a:dk1>
          <a:srgbClr val="000000"/>
        </a:dk1>
        <a:lt1>
          <a:srgbClr val="FFFFFF"/>
        </a:lt1>
        <a:dk2>
          <a:srgbClr val="CC0000"/>
        </a:dk2>
        <a:lt2>
          <a:srgbClr val="666699"/>
        </a:lt2>
        <a:accent1>
          <a:srgbClr val="808080"/>
        </a:accent1>
        <a:accent2>
          <a:srgbClr val="999933"/>
        </a:accent2>
        <a:accent3>
          <a:srgbClr val="FFFFFF"/>
        </a:accent3>
        <a:accent4>
          <a:srgbClr val="000000"/>
        </a:accent4>
        <a:accent5>
          <a:srgbClr val="C0C0C0"/>
        </a:accent5>
        <a:accent6>
          <a:srgbClr val="8A8A2D"/>
        </a:accent6>
        <a:hlink>
          <a:srgbClr val="4C6D80"/>
        </a:hlink>
        <a:folHlink>
          <a:srgbClr val="B2B2B2"/>
        </a:folHlink>
      </a:clrScheme>
      <a:clrMap bg1="lt1" tx1="dk1" bg2="lt2" tx2="dk2" accent1="accent1" accent2="accent2" accent3="accent3" accent4="accent4" accent5="accent5" accent6="accent6" hlink="hlink" folHlink="folHlink"/>
    </a:extraClrScheme>
    <a:extraClrScheme>
      <a:clrScheme name="Edge 9">
        <a:dk1>
          <a:srgbClr val="000000"/>
        </a:dk1>
        <a:lt1>
          <a:srgbClr val="FFFFFF"/>
        </a:lt1>
        <a:dk2>
          <a:srgbClr val="003399"/>
        </a:dk2>
        <a:lt2>
          <a:srgbClr val="666699"/>
        </a:lt2>
        <a:accent1>
          <a:srgbClr val="009999"/>
        </a:accent1>
        <a:accent2>
          <a:srgbClr val="4C6D4E"/>
        </a:accent2>
        <a:accent3>
          <a:srgbClr val="FFFFFF"/>
        </a:accent3>
        <a:accent4>
          <a:srgbClr val="000000"/>
        </a:accent4>
        <a:accent5>
          <a:srgbClr val="AACACA"/>
        </a:accent5>
        <a:accent6>
          <a:srgbClr val="446246"/>
        </a:accent6>
        <a:hlink>
          <a:srgbClr val="4C6D80"/>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840</TotalTime>
  <Words>1259</Words>
  <Application>Microsoft Office PowerPoint</Application>
  <PresentationFormat>On-screen Show (4:3)</PresentationFormat>
  <Paragraphs>326</Paragraphs>
  <Slides>19</Slides>
  <Notes>0</Notes>
  <HiddenSlides>0</HiddenSlides>
  <MMClips>0</MMClips>
  <ScaleCrop>false</ScaleCrop>
  <HeadingPairs>
    <vt:vector size="4" baseType="variant">
      <vt:variant>
        <vt:lpstr>Theme</vt:lpstr>
      </vt:variant>
      <vt:variant>
        <vt:i4>2</vt:i4>
      </vt:variant>
      <vt:variant>
        <vt:lpstr>Slide Titles</vt:lpstr>
      </vt:variant>
      <vt:variant>
        <vt:i4>19</vt:i4>
      </vt:variant>
    </vt:vector>
  </HeadingPairs>
  <TitlesOfParts>
    <vt:vector size="21" baseType="lpstr">
      <vt:lpstr>تصميم افتراضي</vt:lpstr>
      <vt:lpstr>Edge</vt:lpstr>
      <vt:lpstr>قواعد البيانات Databases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الشريحة 1</dc:title>
  <dc:creator>aja</dc:creator>
  <cp:lastModifiedBy>USER</cp:lastModifiedBy>
  <cp:revision>87</cp:revision>
  <dcterms:created xsi:type="dcterms:W3CDTF">2008-02-23T07:15:10Z</dcterms:created>
  <dcterms:modified xsi:type="dcterms:W3CDTF">2018-09-04T14:15:29Z</dcterms:modified>
</cp:coreProperties>
</file>