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88" autoAdjust="0"/>
  </p:normalViewPr>
  <p:slideViewPr>
    <p:cSldViewPr snapToGrid="0">
      <p:cViewPr>
        <p:scale>
          <a:sx n="78" d="100"/>
          <a:sy n="78" d="100"/>
        </p:scale>
        <p:origin x="-1776" y="-9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B2427D-B9C2-46B2-B5BA-C799E10F4C9D}"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pPr rtl="1"/>
          <a:endParaRPr lang="ar-SA"/>
        </a:p>
      </dgm:t>
    </dgm:pt>
    <dgm:pt modelId="{B2622BDB-B28D-4043-82D7-6A864F8A665C}">
      <dgm:prSet phldrT="[نص]"/>
      <dgm:spPr/>
      <dgm:t>
        <a:bodyPr/>
        <a:lstStyle/>
        <a:p>
          <a:pPr rtl="1"/>
          <a:r>
            <a:rPr lang="ar-SA" dirty="0" smtClean="0"/>
            <a:t>تلف قشرة الدماغ </a:t>
          </a:r>
          <a:endParaRPr lang="ar-SA" dirty="0"/>
        </a:p>
      </dgm:t>
    </dgm:pt>
    <dgm:pt modelId="{0A96DB36-C338-46A6-BFD1-496D71DF24F7}" type="parTrans" cxnId="{0E6692EF-79E9-45CA-B0A8-F924A058898B}">
      <dgm:prSet/>
      <dgm:spPr/>
      <dgm:t>
        <a:bodyPr/>
        <a:lstStyle/>
        <a:p>
          <a:pPr rtl="1"/>
          <a:endParaRPr lang="ar-SA"/>
        </a:p>
      </dgm:t>
    </dgm:pt>
    <dgm:pt modelId="{54B315B7-AE8D-4C04-A596-42B4B064A372}" type="sibTrans" cxnId="{0E6692EF-79E9-45CA-B0A8-F924A058898B}">
      <dgm:prSet/>
      <dgm:spPr/>
      <dgm:t>
        <a:bodyPr/>
        <a:lstStyle/>
        <a:p>
          <a:pPr rtl="1"/>
          <a:endParaRPr lang="ar-SA"/>
        </a:p>
      </dgm:t>
    </dgm:pt>
    <dgm:pt modelId="{62B7FED5-1DB8-4D53-851E-130063EB96A5}">
      <dgm:prSet phldrT="[نص]"/>
      <dgm:spPr/>
      <dgm:t>
        <a:bodyPr/>
        <a:lstStyle/>
        <a:p>
          <a:pPr rtl="1"/>
          <a:r>
            <a:rPr lang="ar-SA" dirty="0" smtClean="0"/>
            <a:t>يؤدي إلى عمى سحائي</a:t>
          </a:r>
          <a:endParaRPr lang="ar-SA" dirty="0"/>
        </a:p>
      </dgm:t>
    </dgm:pt>
    <dgm:pt modelId="{2D5B4553-7162-4B97-9B0D-33876A3268E9}" type="parTrans" cxnId="{236B606A-A6B8-4A0C-8542-6FB5615027A6}">
      <dgm:prSet/>
      <dgm:spPr/>
      <dgm:t>
        <a:bodyPr/>
        <a:lstStyle/>
        <a:p>
          <a:pPr rtl="1"/>
          <a:endParaRPr lang="ar-SA"/>
        </a:p>
      </dgm:t>
    </dgm:pt>
    <dgm:pt modelId="{CB78530A-21B5-4E6F-B387-D426C0861BEB}" type="sibTrans" cxnId="{236B606A-A6B8-4A0C-8542-6FB5615027A6}">
      <dgm:prSet/>
      <dgm:spPr/>
      <dgm:t>
        <a:bodyPr/>
        <a:lstStyle/>
        <a:p>
          <a:pPr rtl="1"/>
          <a:endParaRPr lang="ar-SA"/>
        </a:p>
      </dgm:t>
    </dgm:pt>
    <dgm:pt modelId="{6369D11F-8DA6-4089-A503-C6F8D036A060}">
      <dgm:prSet phldrT="[نص]"/>
      <dgm:spPr/>
      <dgm:t>
        <a:bodyPr/>
        <a:lstStyle/>
        <a:p>
          <a:pPr rtl="1"/>
          <a:r>
            <a:rPr lang="ar-SA" dirty="0" smtClean="0"/>
            <a:t>أعراضه عدم الإحساس بالرؤية </a:t>
          </a:r>
          <a:endParaRPr lang="ar-SA" dirty="0"/>
        </a:p>
      </dgm:t>
    </dgm:pt>
    <dgm:pt modelId="{3DEEE1FC-B4B8-4CE9-BC12-46FC672B023C}" type="parTrans" cxnId="{ABD82EED-7845-4426-9173-F7A37D1129F9}">
      <dgm:prSet/>
      <dgm:spPr/>
      <dgm:t>
        <a:bodyPr/>
        <a:lstStyle/>
        <a:p>
          <a:pPr rtl="1"/>
          <a:endParaRPr lang="ar-SA"/>
        </a:p>
      </dgm:t>
    </dgm:pt>
    <dgm:pt modelId="{5DED0D7F-D09A-485D-8101-9D2CF98F7C75}" type="sibTrans" cxnId="{ABD82EED-7845-4426-9173-F7A37D1129F9}">
      <dgm:prSet/>
      <dgm:spPr/>
      <dgm:t>
        <a:bodyPr/>
        <a:lstStyle/>
        <a:p>
          <a:pPr rtl="1"/>
          <a:endParaRPr lang="ar-SA"/>
        </a:p>
      </dgm:t>
    </dgm:pt>
    <dgm:pt modelId="{D361CAB7-0353-428F-AA44-24C5EA0FBDF2}">
      <dgm:prSet phldrT="[نص]"/>
      <dgm:spPr/>
      <dgm:t>
        <a:bodyPr/>
        <a:lstStyle/>
        <a:p>
          <a:pPr rtl="1"/>
          <a:r>
            <a:rPr lang="ar-SA" dirty="0" smtClean="0"/>
            <a:t>إذا كان التلف متوسطاً</a:t>
          </a:r>
          <a:endParaRPr lang="ar-SA" dirty="0"/>
        </a:p>
      </dgm:t>
    </dgm:pt>
    <dgm:pt modelId="{650105AB-F475-4A31-B249-48C9F7ADCF69}" type="parTrans" cxnId="{77BAD73F-06CD-43E8-9C76-99FD39137F8C}">
      <dgm:prSet/>
      <dgm:spPr/>
      <dgm:t>
        <a:bodyPr/>
        <a:lstStyle/>
        <a:p>
          <a:pPr rtl="1"/>
          <a:endParaRPr lang="ar-SA"/>
        </a:p>
      </dgm:t>
    </dgm:pt>
    <dgm:pt modelId="{C0E5A399-CCE7-471A-A38E-96E5F4031AB1}" type="sibTrans" cxnId="{77BAD73F-06CD-43E8-9C76-99FD39137F8C}">
      <dgm:prSet/>
      <dgm:spPr/>
      <dgm:t>
        <a:bodyPr/>
        <a:lstStyle/>
        <a:p>
          <a:pPr rtl="1"/>
          <a:endParaRPr lang="ar-SA"/>
        </a:p>
      </dgm:t>
    </dgm:pt>
    <dgm:pt modelId="{154ABA38-DDDE-44A6-926B-3C83D035EC8D}">
      <dgm:prSet phldrT="[نص]"/>
      <dgm:spPr/>
      <dgm:t>
        <a:bodyPr/>
        <a:lstStyle/>
        <a:p>
          <a:pPr rtl="1"/>
          <a:r>
            <a:rPr lang="ar-SA" dirty="0" smtClean="0"/>
            <a:t>عمى العقل</a:t>
          </a:r>
          <a:endParaRPr lang="ar-SA" dirty="0"/>
        </a:p>
      </dgm:t>
    </dgm:pt>
    <dgm:pt modelId="{C3599D4F-49E2-48E5-8888-E546C8D8CED1}" type="parTrans" cxnId="{BCB5B65B-B5FC-4279-9185-04DC413CBADB}">
      <dgm:prSet/>
      <dgm:spPr/>
      <dgm:t>
        <a:bodyPr/>
        <a:lstStyle/>
        <a:p>
          <a:pPr rtl="1"/>
          <a:endParaRPr lang="ar-SA"/>
        </a:p>
      </dgm:t>
    </dgm:pt>
    <dgm:pt modelId="{1A93B1F1-ABCA-4CE2-94EA-2953026CA7EA}" type="sibTrans" cxnId="{BCB5B65B-B5FC-4279-9185-04DC413CBADB}">
      <dgm:prSet/>
      <dgm:spPr/>
      <dgm:t>
        <a:bodyPr/>
        <a:lstStyle/>
        <a:p>
          <a:pPr rtl="1"/>
          <a:endParaRPr lang="ar-SA"/>
        </a:p>
      </dgm:t>
    </dgm:pt>
    <dgm:pt modelId="{58F9FA6E-0FE5-4130-A239-123602D36537}">
      <dgm:prSet phldrT="[نص]"/>
      <dgm:spPr/>
      <dgm:t>
        <a:bodyPr/>
        <a:lstStyle/>
        <a:p>
          <a:pPr rtl="1"/>
          <a:r>
            <a:rPr lang="ar-SA" dirty="0" smtClean="0"/>
            <a:t>يرى المريض الشيء ولكن </a:t>
          </a:r>
          <a:r>
            <a:rPr lang="ar-SA" dirty="0" err="1" smtClean="0"/>
            <a:t>لايتذكر</a:t>
          </a:r>
          <a:r>
            <a:rPr lang="ar-SA" dirty="0" smtClean="0"/>
            <a:t> كيف يستخدمه</a:t>
          </a:r>
          <a:endParaRPr lang="ar-SA" dirty="0"/>
        </a:p>
      </dgm:t>
    </dgm:pt>
    <dgm:pt modelId="{1E78923D-1139-4CA1-8FCF-2A7EFB29E403}" type="parTrans" cxnId="{A77A78EA-34C9-471F-9F3F-183899C2CD5B}">
      <dgm:prSet/>
      <dgm:spPr/>
      <dgm:t>
        <a:bodyPr/>
        <a:lstStyle/>
        <a:p>
          <a:pPr rtl="1"/>
          <a:endParaRPr lang="ar-SA"/>
        </a:p>
      </dgm:t>
    </dgm:pt>
    <dgm:pt modelId="{8D2F580D-15F7-4E0B-90E0-2F36CE10D5AA}" type="sibTrans" cxnId="{A77A78EA-34C9-471F-9F3F-183899C2CD5B}">
      <dgm:prSet/>
      <dgm:spPr/>
      <dgm:t>
        <a:bodyPr/>
        <a:lstStyle/>
        <a:p>
          <a:pPr rtl="1"/>
          <a:endParaRPr lang="ar-SA"/>
        </a:p>
      </dgm:t>
    </dgm:pt>
    <dgm:pt modelId="{B0D0BB74-B764-42CF-9ED7-FF956173BAC6}">
      <dgm:prSet phldrT="[نص]"/>
      <dgm:spPr/>
      <dgm:t>
        <a:bodyPr/>
        <a:lstStyle/>
        <a:p>
          <a:pPr rtl="1"/>
          <a:r>
            <a:rPr lang="ar-SA" dirty="0" smtClean="0"/>
            <a:t>التلف اللحائي بسيط </a:t>
          </a:r>
          <a:endParaRPr lang="ar-SA" dirty="0"/>
        </a:p>
      </dgm:t>
    </dgm:pt>
    <dgm:pt modelId="{80B1DE9B-3978-4FC4-88BF-A5BF47465F2F}" type="parTrans" cxnId="{66F2A16E-54F9-47D6-8CD9-1039B920BB2B}">
      <dgm:prSet/>
      <dgm:spPr/>
      <dgm:t>
        <a:bodyPr/>
        <a:lstStyle/>
        <a:p>
          <a:pPr rtl="1"/>
          <a:endParaRPr lang="ar-SA"/>
        </a:p>
      </dgm:t>
    </dgm:pt>
    <dgm:pt modelId="{B830D814-C644-403E-8487-7BE2DD623E58}" type="sibTrans" cxnId="{66F2A16E-54F9-47D6-8CD9-1039B920BB2B}">
      <dgm:prSet/>
      <dgm:spPr/>
      <dgm:t>
        <a:bodyPr/>
        <a:lstStyle/>
        <a:p>
          <a:pPr rtl="1"/>
          <a:endParaRPr lang="ar-SA"/>
        </a:p>
      </dgm:t>
    </dgm:pt>
    <dgm:pt modelId="{E688281A-7557-4E61-9DDE-D35FF108977A}">
      <dgm:prSet phldrT="[نص]"/>
      <dgm:spPr/>
      <dgm:t>
        <a:bodyPr/>
        <a:lstStyle/>
        <a:p>
          <a:pPr rtl="1"/>
          <a:r>
            <a:rPr lang="ar-SA" dirty="0" smtClean="0"/>
            <a:t>عمى الكلمة </a:t>
          </a:r>
          <a:endParaRPr lang="ar-SA" dirty="0"/>
        </a:p>
      </dgm:t>
    </dgm:pt>
    <dgm:pt modelId="{F6051F8B-3D81-428A-9CCF-DA32A4BFA715}" type="parTrans" cxnId="{7A3BEE3C-2A85-4384-B6A7-9244B362875A}">
      <dgm:prSet/>
      <dgm:spPr/>
      <dgm:t>
        <a:bodyPr/>
        <a:lstStyle/>
        <a:p>
          <a:pPr rtl="1"/>
          <a:endParaRPr lang="ar-SA"/>
        </a:p>
      </dgm:t>
    </dgm:pt>
    <dgm:pt modelId="{BFD86F3B-0EF7-49B7-B97D-2D612097EEFC}" type="sibTrans" cxnId="{7A3BEE3C-2A85-4384-B6A7-9244B362875A}">
      <dgm:prSet/>
      <dgm:spPr/>
      <dgm:t>
        <a:bodyPr/>
        <a:lstStyle/>
        <a:p>
          <a:pPr rtl="1"/>
          <a:endParaRPr lang="ar-SA"/>
        </a:p>
      </dgm:t>
    </dgm:pt>
    <dgm:pt modelId="{4998558C-DE24-4512-9D50-F4D6C2FF45D2}">
      <dgm:prSet phldrT="[نص]"/>
      <dgm:spPr/>
      <dgm:t>
        <a:bodyPr/>
        <a:lstStyle/>
        <a:p>
          <a:pPr rtl="1"/>
          <a:r>
            <a:rPr lang="ar-SA" dirty="0" err="1" smtClean="0"/>
            <a:t>لايعرف</a:t>
          </a:r>
          <a:r>
            <a:rPr lang="ar-SA" dirty="0" smtClean="0"/>
            <a:t> معنى الكلمة المكتوبة او المنطوقة (</a:t>
          </a:r>
          <a:r>
            <a:rPr lang="ar-SA" dirty="0" err="1" smtClean="0"/>
            <a:t>الأفيزيا</a:t>
          </a:r>
          <a:r>
            <a:rPr lang="ar-SA" dirty="0" smtClean="0"/>
            <a:t> الحسية )</a:t>
          </a:r>
          <a:endParaRPr lang="ar-SA" dirty="0"/>
        </a:p>
      </dgm:t>
    </dgm:pt>
    <dgm:pt modelId="{A644F17F-8CB5-411C-982A-33839F34B53D}" type="parTrans" cxnId="{246C8B74-9DA7-4184-B513-28A4E8D889A2}">
      <dgm:prSet/>
      <dgm:spPr/>
      <dgm:t>
        <a:bodyPr/>
        <a:lstStyle/>
        <a:p>
          <a:pPr rtl="1"/>
          <a:endParaRPr lang="ar-SA"/>
        </a:p>
      </dgm:t>
    </dgm:pt>
    <dgm:pt modelId="{876EB577-B787-423A-A9A9-2C0C97F1EAB8}" type="sibTrans" cxnId="{246C8B74-9DA7-4184-B513-28A4E8D889A2}">
      <dgm:prSet/>
      <dgm:spPr/>
      <dgm:t>
        <a:bodyPr/>
        <a:lstStyle/>
        <a:p>
          <a:pPr rtl="1"/>
          <a:endParaRPr lang="ar-SA"/>
        </a:p>
      </dgm:t>
    </dgm:pt>
    <dgm:pt modelId="{5FF61DE4-8FF8-40C7-8013-F2365F766D64}" type="pres">
      <dgm:prSet presAssocID="{1FB2427D-B9C2-46B2-B5BA-C799E10F4C9D}" presName="theList" presStyleCnt="0">
        <dgm:presLayoutVars>
          <dgm:dir/>
          <dgm:animLvl val="lvl"/>
          <dgm:resizeHandles val="exact"/>
        </dgm:presLayoutVars>
      </dgm:prSet>
      <dgm:spPr/>
      <dgm:t>
        <a:bodyPr/>
        <a:lstStyle/>
        <a:p>
          <a:pPr rtl="1"/>
          <a:endParaRPr lang="ar-SA"/>
        </a:p>
      </dgm:t>
    </dgm:pt>
    <dgm:pt modelId="{12D892E6-F2CE-4E3F-8F08-071DC10CDBC4}" type="pres">
      <dgm:prSet presAssocID="{B2622BDB-B28D-4043-82D7-6A864F8A665C}" presName="compNode" presStyleCnt="0"/>
      <dgm:spPr/>
    </dgm:pt>
    <dgm:pt modelId="{C59D8B77-6D93-486F-A91B-4C5D0F0763AD}" type="pres">
      <dgm:prSet presAssocID="{B2622BDB-B28D-4043-82D7-6A864F8A665C}" presName="noGeometry" presStyleCnt="0"/>
      <dgm:spPr/>
    </dgm:pt>
    <dgm:pt modelId="{48EB5B44-E7F2-400B-A9E7-6CBD0E43560C}" type="pres">
      <dgm:prSet presAssocID="{B2622BDB-B28D-4043-82D7-6A864F8A665C}" presName="childTextVisible" presStyleLbl="bgAccFollowNode1" presStyleIdx="0" presStyleCnt="3">
        <dgm:presLayoutVars>
          <dgm:bulletEnabled val="1"/>
        </dgm:presLayoutVars>
      </dgm:prSet>
      <dgm:spPr/>
      <dgm:t>
        <a:bodyPr/>
        <a:lstStyle/>
        <a:p>
          <a:pPr rtl="1"/>
          <a:endParaRPr lang="ar-SA"/>
        </a:p>
      </dgm:t>
    </dgm:pt>
    <dgm:pt modelId="{94E7C5A7-E891-4E32-A404-28FEC6E521ED}" type="pres">
      <dgm:prSet presAssocID="{B2622BDB-B28D-4043-82D7-6A864F8A665C}" presName="childTextHidden" presStyleLbl="bgAccFollowNode1" presStyleIdx="0" presStyleCnt="3"/>
      <dgm:spPr/>
      <dgm:t>
        <a:bodyPr/>
        <a:lstStyle/>
        <a:p>
          <a:pPr rtl="1"/>
          <a:endParaRPr lang="ar-SA"/>
        </a:p>
      </dgm:t>
    </dgm:pt>
    <dgm:pt modelId="{86104592-BA38-4732-9CA5-A99EA68C5CCA}" type="pres">
      <dgm:prSet presAssocID="{B2622BDB-B28D-4043-82D7-6A864F8A665C}" presName="parentText" presStyleLbl="node1" presStyleIdx="0" presStyleCnt="3">
        <dgm:presLayoutVars>
          <dgm:chMax val="1"/>
          <dgm:bulletEnabled val="1"/>
        </dgm:presLayoutVars>
      </dgm:prSet>
      <dgm:spPr/>
      <dgm:t>
        <a:bodyPr/>
        <a:lstStyle/>
        <a:p>
          <a:pPr rtl="1"/>
          <a:endParaRPr lang="ar-SA"/>
        </a:p>
      </dgm:t>
    </dgm:pt>
    <dgm:pt modelId="{727C3C4F-C118-41B0-80C2-0A63A77ED06E}" type="pres">
      <dgm:prSet presAssocID="{B2622BDB-B28D-4043-82D7-6A864F8A665C}" presName="aSpace" presStyleCnt="0"/>
      <dgm:spPr/>
    </dgm:pt>
    <dgm:pt modelId="{D581AA75-DD21-4369-8B13-A455D11D3957}" type="pres">
      <dgm:prSet presAssocID="{D361CAB7-0353-428F-AA44-24C5EA0FBDF2}" presName="compNode" presStyleCnt="0"/>
      <dgm:spPr/>
    </dgm:pt>
    <dgm:pt modelId="{5E531287-1F55-485C-B81B-570D1DAE7ABF}" type="pres">
      <dgm:prSet presAssocID="{D361CAB7-0353-428F-AA44-24C5EA0FBDF2}" presName="noGeometry" presStyleCnt="0"/>
      <dgm:spPr/>
    </dgm:pt>
    <dgm:pt modelId="{B8C32764-6619-465C-945D-D83FBA9C8128}" type="pres">
      <dgm:prSet presAssocID="{D361CAB7-0353-428F-AA44-24C5EA0FBDF2}" presName="childTextVisible" presStyleLbl="bgAccFollowNode1" presStyleIdx="1" presStyleCnt="3">
        <dgm:presLayoutVars>
          <dgm:bulletEnabled val="1"/>
        </dgm:presLayoutVars>
      </dgm:prSet>
      <dgm:spPr/>
      <dgm:t>
        <a:bodyPr/>
        <a:lstStyle/>
        <a:p>
          <a:pPr rtl="1"/>
          <a:endParaRPr lang="ar-SA"/>
        </a:p>
      </dgm:t>
    </dgm:pt>
    <dgm:pt modelId="{ABFA2E5F-3D25-4695-B528-A5641EAF46A9}" type="pres">
      <dgm:prSet presAssocID="{D361CAB7-0353-428F-AA44-24C5EA0FBDF2}" presName="childTextHidden" presStyleLbl="bgAccFollowNode1" presStyleIdx="1" presStyleCnt="3"/>
      <dgm:spPr/>
      <dgm:t>
        <a:bodyPr/>
        <a:lstStyle/>
        <a:p>
          <a:pPr rtl="1"/>
          <a:endParaRPr lang="ar-SA"/>
        </a:p>
      </dgm:t>
    </dgm:pt>
    <dgm:pt modelId="{F598CFB8-66F3-4ACD-B619-CBA4D95077FB}" type="pres">
      <dgm:prSet presAssocID="{D361CAB7-0353-428F-AA44-24C5EA0FBDF2}" presName="parentText" presStyleLbl="node1" presStyleIdx="1" presStyleCnt="3">
        <dgm:presLayoutVars>
          <dgm:chMax val="1"/>
          <dgm:bulletEnabled val="1"/>
        </dgm:presLayoutVars>
      </dgm:prSet>
      <dgm:spPr/>
      <dgm:t>
        <a:bodyPr/>
        <a:lstStyle/>
        <a:p>
          <a:pPr rtl="1"/>
          <a:endParaRPr lang="ar-SA"/>
        </a:p>
      </dgm:t>
    </dgm:pt>
    <dgm:pt modelId="{2D1898FE-97F5-4318-AFE0-2C91FB550EEA}" type="pres">
      <dgm:prSet presAssocID="{D361CAB7-0353-428F-AA44-24C5EA0FBDF2}" presName="aSpace" presStyleCnt="0"/>
      <dgm:spPr/>
    </dgm:pt>
    <dgm:pt modelId="{A24D5F8D-1234-415E-B5D8-16368E2AE33C}" type="pres">
      <dgm:prSet presAssocID="{B0D0BB74-B764-42CF-9ED7-FF956173BAC6}" presName="compNode" presStyleCnt="0"/>
      <dgm:spPr/>
    </dgm:pt>
    <dgm:pt modelId="{5BC99245-DC58-4AB8-8B45-6CC78B0E3C39}" type="pres">
      <dgm:prSet presAssocID="{B0D0BB74-B764-42CF-9ED7-FF956173BAC6}" presName="noGeometry" presStyleCnt="0"/>
      <dgm:spPr/>
    </dgm:pt>
    <dgm:pt modelId="{32307B16-5537-4570-A594-EC0C535F3389}" type="pres">
      <dgm:prSet presAssocID="{B0D0BB74-B764-42CF-9ED7-FF956173BAC6}" presName="childTextVisible" presStyleLbl="bgAccFollowNode1" presStyleIdx="2" presStyleCnt="3">
        <dgm:presLayoutVars>
          <dgm:bulletEnabled val="1"/>
        </dgm:presLayoutVars>
      </dgm:prSet>
      <dgm:spPr/>
      <dgm:t>
        <a:bodyPr/>
        <a:lstStyle/>
        <a:p>
          <a:pPr rtl="1"/>
          <a:endParaRPr lang="ar-SA"/>
        </a:p>
      </dgm:t>
    </dgm:pt>
    <dgm:pt modelId="{BF26B462-DC4C-4E5B-A760-B6D2DDD31F46}" type="pres">
      <dgm:prSet presAssocID="{B0D0BB74-B764-42CF-9ED7-FF956173BAC6}" presName="childTextHidden" presStyleLbl="bgAccFollowNode1" presStyleIdx="2" presStyleCnt="3"/>
      <dgm:spPr/>
      <dgm:t>
        <a:bodyPr/>
        <a:lstStyle/>
        <a:p>
          <a:pPr rtl="1"/>
          <a:endParaRPr lang="ar-SA"/>
        </a:p>
      </dgm:t>
    </dgm:pt>
    <dgm:pt modelId="{083DF758-8D5F-47C5-AE36-E38BB547A861}" type="pres">
      <dgm:prSet presAssocID="{B0D0BB74-B764-42CF-9ED7-FF956173BAC6}" presName="parentText" presStyleLbl="node1" presStyleIdx="2" presStyleCnt="3">
        <dgm:presLayoutVars>
          <dgm:chMax val="1"/>
          <dgm:bulletEnabled val="1"/>
        </dgm:presLayoutVars>
      </dgm:prSet>
      <dgm:spPr/>
      <dgm:t>
        <a:bodyPr/>
        <a:lstStyle/>
        <a:p>
          <a:pPr rtl="1"/>
          <a:endParaRPr lang="ar-SA"/>
        </a:p>
      </dgm:t>
    </dgm:pt>
  </dgm:ptLst>
  <dgm:cxnLst>
    <dgm:cxn modelId="{ABD82EED-7845-4426-9173-F7A37D1129F9}" srcId="{B2622BDB-B28D-4043-82D7-6A864F8A665C}" destId="{6369D11F-8DA6-4089-A503-C6F8D036A060}" srcOrd="1" destOrd="0" parTransId="{3DEEE1FC-B4B8-4CE9-BC12-46FC672B023C}" sibTransId="{5DED0D7F-D09A-485D-8101-9D2CF98F7C75}"/>
    <dgm:cxn modelId="{382A262A-2F0C-497A-8058-2F4D6399459A}" type="presOf" srcId="{6369D11F-8DA6-4089-A503-C6F8D036A060}" destId="{94E7C5A7-E891-4E32-A404-28FEC6E521ED}" srcOrd="1" destOrd="1" presId="urn:microsoft.com/office/officeart/2005/8/layout/hProcess6"/>
    <dgm:cxn modelId="{7A3BEE3C-2A85-4384-B6A7-9244B362875A}" srcId="{B0D0BB74-B764-42CF-9ED7-FF956173BAC6}" destId="{E688281A-7557-4E61-9DDE-D35FF108977A}" srcOrd="0" destOrd="0" parTransId="{F6051F8B-3D81-428A-9CCF-DA32A4BFA715}" sibTransId="{BFD86F3B-0EF7-49B7-B97D-2D612097EEFC}"/>
    <dgm:cxn modelId="{2348AC60-CBE7-471F-BD47-C558D82CF00D}" type="presOf" srcId="{154ABA38-DDDE-44A6-926B-3C83D035EC8D}" destId="{ABFA2E5F-3D25-4695-B528-A5641EAF46A9}" srcOrd="1" destOrd="0" presId="urn:microsoft.com/office/officeart/2005/8/layout/hProcess6"/>
    <dgm:cxn modelId="{CE6A8EF1-CEA2-4F56-BB00-1C3083F94196}" type="presOf" srcId="{B0D0BB74-B764-42CF-9ED7-FF956173BAC6}" destId="{083DF758-8D5F-47C5-AE36-E38BB547A861}" srcOrd="0" destOrd="0" presId="urn:microsoft.com/office/officeart/2005/8/layout/hProcess6"/>
    <dgm:cxn modelId="{77BAD73F-06CD-43E8-9C76-99FD39137F8C}" srcId="{1FB2427D-B9C2-46B2-B5BA-C799E10F4C9D}" destId="{D361CAB7-0353-428F-AA44-24C5EA0FBDF2}" srcOrd="1" destOrd="0" parTransId="{650105AB-F475-4A31-B249-48C9F7ADCF69}" sibTransId="{C0E5A399-CCE7-471A-A38E-96E5F4031AB1}"/>
    <dgm:cxn modelId="{D74539E3-A58C-4986-89CF-32AF2DF87A45}" type="presOf" srcId="{4998558C-DE24-4512-9D50-F4D6C2FF45D2}" destId="{BF26B462-DC4C-4E5B-A760-B6D2DDD31F46}" srcOrd="1" destOrd="1" presId="urn:microsoft.com/office/officeart/2005/8/layout/hProcess6"/>
    <dgm:cxn modelId="{6289B22D-BF7E-45F7-BB33-7C8E0C3BF69B}" type="presOf" srcId="{E688281A-7557-4E61-9DDE-D35FF108977A}" destId="{BF26B462-DC4C-4E5B-A760-B6D2DDD31F46}" srcOrd="1" destOrd="0" presId="urn:microsoft.com/office/officeart/2005/8/layout/hProcess6"/>
    <dgm:cxn modelId="{4FBF93C4-3334-4749-874F-867CE694306C}" type="presOf" srcId="{D361CAB7-0353-428F-AA44-24C5EA0FBDF2}" destId="{F598CFB8-66F3-4ACD-B619-CBA4D95077FB}" srcOrd="0" destOrd="0" presId="urn:microsoft.com/office/officeart/2005/8/layout/hProcess6"/>
    <dgm:cxn modelId="{07DBB4B0-6785-4FF2-B2BB-7755D518F754}" type="presOf" srcId="{62B7FED5-1DB8-4D53-851E-130063EB96A5}" destId="{94E7C5A7-E891-4E32-A404-28FEC6E521ED}" srcOrd="1" destOrd="0" presId="urn:microsoft.com/office/officeart/2005/8/layout/hProcess6"/>
    <dgm:cxn modelId="{76759BA3-C5C4-458A-A2DB-6FB053D83950}" type="presOf" srcId="{58F9FA6E-0FE5-4130-A239-123602D36537}" destId="{ABFA2E5F-3D25-4695-B528-A5641EAF46A9}" srcOrd="1" destOrd="1" presId="urn:microsoft.com/office/officeart/2005/8/layout/hProcess6"/>
    <dgm:cxn modelId="{C1E795CC-CF2F-485F-BA7D-16CBA7D90173}" type="presOf" srcId="{58F9FA6E-0FE5-4130-A239-123602D36537}" destId="{B8C32764-6619-465C-945D-D83FBA9C8128}" srcOrd="0" destOrd="1" presId="urn:microsoft.com/office/officeart/2005/8/layout/hProcess6"/>
    <dgm:cxn modelId="{0E6692EF-79E9-45CA-B0A8-F924A058898B}" srcId="{1FB2427D-B9C2-46B2-B5BA-C799E10F4C9D}" destId="{B2622BDB-B28D-4043-82D7-6A864F8A665C}" srcOrd="0" destOrd="0" parTransId="{0A96DB36-C338-46A6-BFD1-496D71DF24F7}" sibTransId="{54B315B7-AE8D-4C04-A596-42B4B064A372}"/>
    <dgm:cxn modelId="{A77A78EA-34C9-471F-9F3F-183899C2CD5B}" srcId="{D361CAB7-0353-428F-AA44-24C5EA0FBDF2}" destId="{58F9FA6E-0FE5-4130-A239-123602D36537}" srcOrd="1" destOrd="0" parTransId="{1E78923D-1139-4CA1-8FCF-2A7EFB29E403}" sibTransId="{8D2F580D-15F7-4E0B-90E0-2F36CE10D5AA}"/>
    <dgm:cxn modelId="{66F2A16E-54F9-47D6-8CD9-1039B920BB2B}" srcId="{1FB2427D-B9C2-46B2-B5BA-C799E10F4C9D}" destId="{B0D0BB74-B764-42CF-9ED7-FF956173BAC6}" srcOrd="2" destOrd="0" parTransId="{80B1DE9B-3978-4FC4-88BF-A5BF47465F2F}" sibTransId="{B830D814-C644-403E-8487-7BE2DD623E58}"/>
    <dgm:cxn modelId="{59930032-CD13-4D0C-B548-154020643B63}" type="presOf" srcId="{6369D11F-8DA6-4089-A503-C6F8D036A060}" destId="{48EB5B44-E7F2-400B-A9E7-6CBD0E43560C}" srcOrd="0" destOrd="1" presId="urn:microsoft.com/office/officeart/2005/8/layout/hProcess6"/>
    <dgm:cxn modelId="{2AA7140C-0CFC-4C4A-A4E4-89CA383A50C1}" type="presOf" srcId="{B2622BDB-B28D-4043-82D7-6A864F8A665C}" destId="{86104592-BA38-4732-9CA5-A99EA68C5CCA}" srcOrd="0" destOrd="0" presId="urn:microsoft.com/office/officeart/2005/8/layout/hProcess6"/>
    <dgm:cxn modelId="{928E04D4-539A-4C66-A5E3-B2A781A083DD}" type="presOf" srcId="{4998558C-DE24-4512-9D50-F4D6C2FF45D2}" destId="{32307B16-5537-4570-A594-EC0C535F3389}" srcOrd="0" destOrd="1" presId="urn:microsoft.com/office/officeart/2005/8/layout/hProcess6"/>
    <dgm:cxn modelId="{BCB5B65B-B5FC-4279-9185-04DC413CBADB}" srcId="{D361CAB7-0353-428F-AA44-24C5EA0FBDF2}" destId="{154ABA38-DDDE-44A6-926B-3C83D035EC8D}" srcOrd="0" destOrd="0" parTransId="{C3599D4F-49E2-48E5-8888-E546C8D8CED1}" sibTransId="{1A93B1F1-ABCA-4CE2-94EA-2953026CA7EA}"/>
    <dgm:cxn modelId="{236B606A-A6B8-4A0C-8542-6FB5615027A6}" srcId="{B2622BDB-B28D-4043-82D7-6A864F8A665C}" destId="{62B7FED5-1DB8-4D53-851E-130063EB96A5}" srcOrd="0" destOrd="0" parTransId="{2D5B4553-7162-4B97-9B0D-33876A3268E9}" sibTransId="{CB78530A-21B5-4E6F-B387-D426C0861BEB}"/>
    <dgm:cxn modelId="{246C8B74-9DA7-4184-B513-28A4E8D889A2}" srcId="{B0D0BB74-B764-42CF-9ED7-FF956173BAC6}" destId="{4998558C-DE24-4512-9D50-F4D6C2FF45D2}" srcOrd="1" destOrd="0" parTransId="{A644F17F-8CB5-411C-982A-33839F34B53D}" sibTransId="{876EB577-B787-423A-A9A9-2C0C97F1EAB8}"/>
    <dgm:cxn modelId="{36079AE4-2597-4C49-9B7D-0B1F217F5BED}" type="presOf" srcId="{62B7FED5-1DB8-4D53-851E-130063EB96A5}" destId="{48EB5B44-E7F2-400B-A9E7-6CBD0E43560C}" srcOrd="0" destOrd="0" presId="urn:microsoft.com/office/officeart/2005/8/layout/hProcess6"/>
    <dgm:cxn modelId="{EB2C9F38-161D-4DB3-8574-34A5D7C42F94}" type="presOf" srcId="{154ABA38-DDDE-44A6-926B-3C83D035EC8D}" destId="{B8C32764-6619-465C-945D-D83FBA9C8128}" srcOrd="0" destOrd="0" presId="urn:microsoft.com/office/officeart/2005/8/layout/hProcess6"/>
    <dgm:cxn modelId="{57DCBD09-34DE-4262-8FA7-EF8AA1ADD85D}" type="presOf" srcId="{1FB2427D-B9C2-46B2-B5BA-C799E10F4C9D}" destId="{5FF61DE4-8FF8-40C7-8013-F2365F766D64}" srcOrd="0" destOrd="0" presId="urn:microsoft.com/office/officeart/2005/8/layout/hProcess6"/>
    <dgm:cxn modelId="{1DEFF22D-376D-4B18-BB91-8198D11488BA}" type="presOf" srcId="{E688281A-7557-4E61-9DDE-D35FF108977A}" destId="{32307B16-5537-4570-A594-EC0C535F3389}" srcOrd="0" destOrd="0" presId="urn:microsoft.com/office/officeart/2005/8/layout/hProcess6"/>
    <dgm:cxn modelId="{F64A2740-CD6D-4AFA-8E73-89952225D24B}" type="presParOf" srcId="{5FF61DE4-8FF8-40C7-8013-F2365F766D64}" destId="{12D892E6-F2CE-4E3F-8F08-071DC10CDBC4}" srcOrd="0" destOrd="0" presId="urn:microsoft.com/office/officeart/2005/8/layout/hProcess6"/>
    <dgm:cxn modelId="{97A71AB0-B41D-46A4-9E37-0E1C1787F8AD}" type="presParOf" srcId="{12D892E6-F2CE-4E3F-8F08-071DC10CDBC4}" destId="{C59D8B77-6D93-486F-A91B-4C5D0F0763AD}" srcOrd="0" destOrd="0" presId="urn:microsoft.com/office/officeart/2005/8/layout/hProcess6"/>
    <dgm:cxn modelId="{245B7BE6-1DFA-4F39-9B92-2CDED9E73031}" type="presParOf" srcId="{12D892E6-F2CE-4E3F-8F08-071DC10CDBC4}" destId="{48EB5B44-E7F2-400B-A9E7-6CBD0E43560C}" srcOrd="1" destOrd="0" presId="urn:microsoft.com/office/officeart/2005/8/layout/hProcess6"/>
    <dgm:cxn modelId="{C2EFB0F3-4C04-41F9-B9F9-5F2857DA68F9}" type="presParOf" srcId="{12D892E6-F2CE-4E3F-8F08-071DC10CDBC4}" destId="{94E7C5A7-E891-4E32-A404-28FEC6E521ED}" srcOrd="2" destOrd="0" presId="urn:microsoft.com/office/officeart/2005/8/layout/hProcess6"/>
    <dgm:cxn modelId="{B81A9EBA-264A-43AC-B1E0-119BFB914256}" type="presParOf" srcId="{12D892E6-F2CE-4E3F-8F08-071DC10CDBC4}" destId="{86104592-BA38-4732-9CA5-A99EA68C5CCA}" srcOrd="3" destOrd="0" presId="urn:microsoft.com/office/officeart/2005/8/layout/hProcess6"/>
    <dgm:cxn modelId="{E771C738-F185-4C40-B06D-2E956A76BEFA}" type="presParOf" srcId="{5FF61DE4-8FF8-40C7-8013-F2365F766D64}" destId="{727C3C4F-C118-41B0-80C2-0A63A77ED06E}" srcOrd="1" destOrd="0" presId="urn:microsoft.com/office/officeart/2005/8/layout/hProcess6"/>
    <dgm:cxn modelId="{19F20C15-00E3-43F0-8D56-2662ADF7BEAE}" type="presParOf" srcId="{5FF61DE4-8FF8-40C7-8013-F2365F766D64}" destId="{D581AA75-DD21-4369-8B13-A455D11D3957}" srcOrd="2" destOrd="0" presId="urn:microsoft.com/office/officeart/2005/8/layout/hProcess6"/>
    <dgm:cxn modelId="{E51C15BC-99E8-4C68-AB58-87EE09C57D33}" type="presParOf" srcId="{D581AA75-DD21-4369-8B13-A455D11D3957}" destId="{5E531287-1F55-485C-B81B-570D1DAE7ABF}" srcOrd="0" destOrd="0" presId="urn:microsoft.com/office/officeart/2005/8/layout/hProcess6"/>
    <dgm:cxn modelId="{E3A88615-1B03-49CB-AB05-51325FF0CB4E}" type="presParOf" srcId="{D581AA75-DD21-4369-8B13-A455D11D3957}" destId="{B8C32764-6619-465C-945D-D83FBA9C8128}" srcOrd="1" destOrd="0" presId="urn:microsoft.com/office/officeart/2005/8/layout/hProcess6"/>
    <dgm:cxn modelId="{F1FF8495-6B5E-4DB0-8342-9ABA48051901}" type="presParOf" srcId="{D581AA75-DD21-4369-8B13-A455D11D3957}" destId="{ABFA2E5F-3D25-4695-B528-A5641EAF46A9}" srcOrd="2" destOrd="0" presId="urn:microsoft.com/office/officeart/2005/8/layout/hProcess6"/>
    <dgm:cxn modelId="{A8F3F321-F48F-428C-B4DA-C61CEE4B0E1E}" type="presParOf" srcId="{D581AA75-DD21-4369-8B13-A455D11D3957}" destId="{F598CFB8-66F3-4ACD-B619-CBA4D95077FB}" srcOrd="3" destOrd="0" presId="urn:microsoft.com/office/officeart/2005/8/layout/hProcess6"/>
    <dgm:cxn modelId="{EFCDD96B-A4FE-4631-84DA-E9D0908FD077}" type="presParOf" srcId="{5FF61DE4-8FF8-40C7-8013-F2365F766D64}" destId="{2D1898FE-97F5-4318-AFE0-2C91FB550EEA}" srcOrd="3" destOrd="0" presId="urn:microsoft.com/office/officeart/2005/8/layout/hProcess6"/>
    <dgm:cxn modelId="{E11E7B7D-EA4B-48D6-8261-AB929600B012}" type="presParOf" srcId="{5FF61DE4-8FF8-40C7-8013-F2365F766D64}" destId="{A24D5F8D-1234-415E-B5D8-16368E2AE33C}" srcOrd="4" destOrd="0" presId="urn:microsoft.com/office/officeart/2005/8/layout/hProcess6"/>
    <dgm:cxn modelId="{BD6BA0FE-2F89-4F4D-B6AD-EC7A443EFBFB}" type="presParOf" srcId="{A24D5F8D-1234-415E-B5D8-16368E2AE33C}" destId="{5BC99245-DC58-4AB8-8B45-6CC78B0E3C39}" srcOrd="0" destOrd="0" presId="urn:microsoft.com/office/officeart/2005/8/layout/hProcess6"/>
    <dgm:cxn modelId="{3171DF9F-94B1-4E4D-9354-D9DE7346A975}" type="presParOf" srcId="{A24D5F8D-1234-415E-B5D8-16368E2AE33C}" destId="{32307B16-5537-4570-A594-EC0C535F3389}" srcOrd="1" destOrd="0" presId="urn:microsoft.com/office/officeart/2005/8/layout/hProcess6"/>
    <dgm:cxn modelId="{7BEA6046-BEF2-4250-849C-6909568CF7CA}" type="presParOf" srcId="{A24D5F8D-1234-415E-B5D8-16368E2AE33C}" destId="{BF26B462-DC4C-4E5B-A760-B6D2DDD31F46}" srcOrd="2" destOrd="0" presId="urn:microsoft.com/office/officeart/2005/8/layout/hProcess6"/>
    <dgm:cxn modelId="{AA6500F8-7098-4548-86A4-C14E33693949}" type="presParOf" srcId="{A24D5F8D-1234-415E-B5D8-16368E2AE33C}" destId="{083DF758-8D5F-47C5-AE36-E38BB547A861}"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EB5B44-E7F2-400B-A9E7-6CBD0E43560C}">
      <dsp:nvSpPr>
        <dsp:cNvPr id="0" name=""/>
        <dsp:cNvSpPr/>
      </dsp:nvSpPr>
      <dsp:spPr>
        <a:xfrm>
          <a:off x="742280" y="1679177"/>
          <a:ext cx="2946796" cy="2575871"/>
        </a:xfrm>
        <a:prstGeom prst="rightArrow">
          <a:avLst>
            <a:gd name="adj1" fmla="val 70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12065" rIns="24130"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t>يؤدي إلى عمى سحائي</a:t>
          </a:r>
          <a:endParaRPr lang="ar-SA" sz="1900" kern="1200" dirty="0"/>
        </a:p>
        <a:p>
          <a:pPr marL="171450" lvl="1" indent="-171450" algn="r" defTabSz="844550" rtl="1">
            <a:lnSpc>
              <a:spcPct val="90000"/>
            </a:lnSpc>
            <a:spcBef>
              <a:spcPct val="0"/>
            </a:spcBef>
            <a:spcAft>
              <a:spcPct val="15000"/>
            </a:spcAft>
            <a:buChar char="••"/>
          </a:pPr>
          <a:r>
            <a:rPr lang="ar-SA" sz="1900" kern="1200" dirty="0" smtClean="0"/>
            <a:t>أعراضه عدم الإحساس بالرؤية </a:t>
          </a:r>
          <a:endParaRPr lang="ar-SA" sz="1900" kern="1200" dirty="0"/>
        </a:p>
      </dsp:txBody>
      <dsp:txXfrm>
        <a:off x="1478979" y="2065558"/>
        <a:ext cx="1436563" cy="1803109"/>
      </dsp:txXfrm>
    </dsp:sp>
    <dsp:sp modelId="{86104592-BA38-4732-9CA5-A99EA68C5CCA}">
      <dsp:nvSpPr>
        <dsp:cNvPr id="0" name=""/>
        <dsp:cNvSpPr/>
      </dsp:nvSpPr>
      <dsp:spPr>
        <a:xfrm>
          <a:off x="5581" y="2230413"/>
          <a:ext cx="1473398" cy="147339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تلف قشرة الدماغ </a:t>
          </a:r>
          <a:endParaRPr lang="ar-SA" sz="2500" kern="1200" dirty="0"/>
        </a:p>
      </dsp:txBody>
      <dsp:txXfrm>
        <a:off x="221355" y="2446187"/>
        <a:ext cx="1041850" cy="1041850"/>
      </dsp:txXfrm>
    </dsp:sp>
    <dsp:sp modelId="{B8C32764-6619-465C-945D-D83FBA9C8128}">
      <dsp:nvSpPr>
        <dsp:cNvPr id="0" name=""/>
        <dsp:cNvSpPr/>
      </dsp:nvSpPr>
      <dsp:spPr>
        <a:xfrm>
          <a:off x="4609951" y="1679177"/>
          <a:ext cx="2946796" cy="2575871"/>
        </a:xfrm>
        <a:prstGeom prst="rightArrow">
          <a:avLst>
            <a:gd name="adj1" fmla="val 70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12065" rIns="24130"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t>عمى العقل</a:t>
          </a:r>
          <a:endParaRPr lang="ar-SA" sz="1900" kern="1200" dirty="0"/>
        </a:p>
        <a:p>
          <a:pPr marL="171450" lvl="1" indent="-171450" algn="r" defTabSz="844550" rtl="1">
            <a:lnSpc>
              <a:spcPct val="90000"/>
            </a:lnSpc>
            <a:spcBef>
              <a:spcPct val="0"/>
            </a:spcBef>
            <a:spcAft>
              <a:spcPct val="15000"/>
            </a:spcAft>
            <a:buChar char="••"/>
          </a:pPr>
          <a:r>
            <a:rPr lang="ar-SA" sz="1900" kern="1200" dirty="0" smtClean="0"/>
            <a:t>يرى المريض الشيء ولكن </a:t>
          </a:r>
          <a:r>
            <a:rPr lang="ar-SA" sz="1900" kern="1200" dirty="0" err="1" smtClean="0"/>
            <a:t>لايتذكر</a:t>
          </a:r>
          <a:r>
            <a:rPr lang="ar-SA" sz="1900" kern="1200" dirty="0" smtClean="0"/>
            <a:t> كيف يستخدمه</a:t>
          </a:r>
          <a:endParaRPr lang="ar-SA" sz="1900" kern="1200" dirty="0"/>
        </a:p>
      </dsp:txBody>
      <dsp:txXfrm>
        <a:off x="5346650" y="2065558"/>
        <a:ext cx="1436563" cy="1803109"/>
      </dsp:txXfrm>
    </dsp:sp>
    <dsp:sp modelId="{F598CFB8-66F3-4ACD-B619-CBA4D95077FB}">
      <dsp:nvSpPr>
        <dsp:cNvPr id="0" name=""/>
        <dsp:cNvSpPr/>
      </dsp:nvSpPr>
      <dsp:spPr>
        <a:xfrm>
          <a:off x="3873251" y="2230413"/>
          <a:ext cx="1473398" cy="147339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إذا كان التلف متوسطاً</a:t>
          </a:r>
          <a:endParaRPr lang="ar-SA" sz="2500" kern="1200" dirty="0"/>
        </a:p>
      </dsp:txBody>
      <dsp:txXfrm>
        <a:off x="4089025" y="2446187"/>
        <a:ext cx="1041850" cy="1041850"/>
      </dsp:txXfrm>
    </dsp:sp>
    <dsp:sp modelId="{32307B16-5537-4570-A594-EC0C535F3389}">
      <dsp:nvSpPr>
        <dsp:cNvPr id="0" name=""/>
        <dsp:cNvSpPr/>
      </dsp:nvSpPr>
      <dsp:spPr>
        <a:xfrm>
          <a:off x="8477622" y="1679177"/>
          <a:ext cx="2946796" cy="2575871"/>
        </a:xfrm>
        <a:prstGeom prst="rightArrow">
          <a:avLst>
            <a:gd name="adj1" fmla="val 70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12065" rIns="24130"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t>عمى الكلمة </a:t>
          </a:r>
          <a:endParaRPr lang="ar-SA" sz="1900" kern="1200" dirty="0"/>
        </a:p>
        <a:p>
          <a:pPr marL="171450" lvl="1" indent="-171450" algn="r" defTabSz="844550" rtl="1">
            <a:lnSpc>
              <a:spcPct val="90000"/>
            </a:lnSpc>
            <a:spcBef>
              <a:spcPct val="0"/>
            </a:spcBef>
            <a:spcAft>
              <a:spcPct val="15000"/>
            </a:spcAft>
            <a:buChar char="••"/>
          </a:pPr>
          <a:r>
            <a:rPr lang="ar-SA" sz="1900" kern="1200" dirty="0" err="1" smtClean="0"/>
            <a:t>لايعرف</a:t>
          </a:r>
          <a:r>
            <a:rPr lang="ar-SA" sz="1900" kern="1200" dirty="0" smtClean="0"/>
            <a:t> معنى الكلمة المكتوبة او المنطوقة (</a:t>
          </a:r>
          <a:r>
            <a:rPr lang="ar-SA" sz="1900" kern="1200" dirty="0" err="1" smtClean="0"/>
            <a:t>الأفيزيا</a:t>
          </a:r>
          <a:r>
            <a:rPr lang="ar-SA" sz="1900" kern="1200" dirty="0" smtClean="0"/>
            <a:t> الحسية )</a:t>
          </a:r>
          <a:endParaRPr lang="ar-SA" sz="1900" kern="1200" dirty="0"/>
        </a:p>
      </dsp:txBody>
      <dsp:txXfrm>
        <a:off x="9214321" y="2065558"/>
        <a:ext cx="1436563" cy="1803109"/>
      </dsp:txXfrm>
    </dsp:sp>
    <dsp:sp modelId="{083DF758-8D5F-47C5-AE36-E38BB547A861}">
      <dsp:nvSpPr>
        <dsp:cNvPr id="0" name=""/>
        <dsp:cNvSpPr/>
      </dsp:nvSpPr>
      <dsp:spPr>
        <a:xfrm>
          <a:off x="7740922" y="2230413"/>
          <a:ext cx="1473398" cy="147339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التلف اللحائي بسيط </a:t>
          </a:r>
          <a:endParaRPr lang="ar-SA" sz="2500" kern="1200" dirty="0"/>
        </a:p>
      </dsp:txBody>
      <dsp:txXfrm>
        <a:off x="7956696" y="2446187"/>
        <a:ext cx="1041850" cy="104185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5753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844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3198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535861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0479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5383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951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3615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880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7040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044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9207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913795" y="2912232"/>
            <a:ext cx="5107208"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912232"/>
            <a:ext cx="5095357"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6079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0821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0887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4535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1697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10/2/2016</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8862336"/>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الأولى</a:t>
            </a:r>
            <a:br>
              <a:rPr lang="ar-SA" dirty="0" smtClean="0"/>
            </a:br>
            <a:r>
              <a:rPr lang="ar-SA" dirty="0" smtClean="0"/>
              <a:t/>
            </a:r>
            <a:br>
              <a:rPr lang="ar-SA" dirty="0" smtClean="0"/>
            </a:br>
            <a:r>
              <a:rPr lang="ar-SA" dirty="0" smtClean="0"/>
              <a:t>تاريخ نشأة حقل صعوبات التعلم </a:t>
            </a:r>
            <a:endParaRPr lang="ar-SA" dirty="0"/>
          </a:p>
        </p:txBody>
      </p:sp>
    </p:spTree>
    <p:extLst>
      <p:ext uri="{BB962C8B-B14F-4D97-AF65-F5344CB8AC3E}">
        <p14:creationId xmlns:p14="http://schemas.microsoft.com/office/powerpoint/2010/main" val="2394837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6645" y="1140279"/>
            <a:ext cx="10744805" cy="1326321"/>
          </a:xfrm>
        </p:spPr>
        <p:txBody>
          <a:bodyPr>
            <a:normAutofit fontScale="90000"/>
          </a:bodyPr>
          <a:lstStyle/>
          <a:p>
            <a:pPr marL="457200" indent="-457200" algn="r">
              <a:buFont typeface="Arial" panose="020B0604020202020204" pitchFamily="34" charset="0"/>
              <a:buChar char="•"/>
            </a:pPr>
            <a:r>
              <a:rPr lang="ar-SA" dirty="0"/>
              <a:t>توصل </a:t>
            </a:r>
            <a:r>
              <a:rPr lang="ar-SA" dirty="0" err="1"/>
              <a:t>أورتون</a:t>
            </a:r>
            <a:r>
              <a:rPr lang="ar-SA" dirty="0"/>
              <a:t> إلى ان اضطرابات القراءة والاضطرابات اللغوية إنما تحدث نتيجة </a:t>
            </a:r>
            <a:r>
              <a:rPr lang="ar-SA" dirty="0" smtClean="0"/>
              <a:t>لاضطراب وظائف المخ كما قد تنتج أيضا من تدمير القشرة المخية.</a:t>
            </a:r>
            <a:br>
              <a:rPr lang="ar-SA" dirty="0" smtClean="0"/>
            </a:br>
            <a:r>
              <a:rPr lang="ar-SA" dirty="0" smtClean="0"/>
              <a:t> </a:t>
            </a:r>
            <a:r>
              <a:rPr lang="ar-SA" dirty="0"/>
              <a:t/>
            </a:r>
            <a:br>
              <a:rPr lang="ar-SA" dirty="0"/>
            </a:br>
            <a:endParaRPr lang="ar-SA" dirty="0"/>
          </a:p>
        </p:txBody>
      </p:sp>
      <p:graphicFrame>
        <p:nvGraphicFramePr>
          <p:cNvPr id="5" name="رسم تخطيطي 4"/>
          <p:cNvGraphicFramePr/>
          <p:nvPr>
            <p:extLst>
              <p:ext uri="{D42A27DB-BD31-4B8C-83A1-F6EECF244321}">
                <p14:modId xmlns:p14="http://schemas.microsoft.com/office/powerpoint/2010/main" val="3780145352"/>
              </p:ext>
            </p:extLst>
          </p:nvPr>
        </p:nvGraphicFramePr>
        <p:xfrm>
          <a:off x="522515" y="1077686"/>
          <a:ext cx="11430000" cy="5934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0407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u="sng" dirty="0" smtClean="0">
                <a:solidFill>
                  <a:srgbClr val="FF0000"/>
                </a:solidFill>
              </a:rPr>
              <a:t>4- جهود </a:t>
            </a:r>
            <a:r>
              <a:rPr lang="ar-SA" sz="3600" u="sng" dirty="0" err="1" smtClean="0">
                <a:solidFill>
                  <a:srgbClr val="FF0000"/>
                </a:solidFill>
              </a:rPr>
              <a:t>ستراوس</a:t>
            </a:r>
            <a:r>
              <a:rPr lang="ar-SA" sz="3600" u="sng" dirty="0" smtClean="0">
                <a:solidFill>
                  <a:srgbClr val="FF0000"/>
                </a:solidFill>
              </a:rPr>
              <a:t> </a:t>
            </a:r>
            <a:r>
              <a:rPr lang="ar-SA" sz="3600" u="sng" dirty="0" err="1" smtClean="0">
                <a:solidFill>
                  <a:srgbClr val="FF0000"/>
                </a:solidFill>
              </a:rPr>
              <a:t>وويرنير</a:t>
            </a:r>
            <a:r>
              <a:rPr lang="ar-SA" sz="3600" u="sng" dirty="0" smtClean="0">
                <a:solidFill>
                  <a:srgbClr val="FF0000"/>
                </a:solidFill>
              </a:rPr>
              <a:t> </a:t>
            </a:r>
            <a:br>
              <a:rPr lang="ar-SA" sz="3600" u="sng" dirty="0" smtClean="0">
                <a:solidFill>
                  <a:srgbClr val="FF0000"/>
                </a:solidFill>
              </a:rPr>
            </a:br>
            <a:endParaRPr lang="ar-SA" sz="3600" u="sng" dirty="0">
              <a:solidFill>
                <a:srgbClr val="FF0000"/>
              </a:solidFill>
            </a:endParaRPr>
          </a:p>
        </p:txBody>
      </p:sp>
      <p:sp>
        <p:nvSpPr>
          <p:cNvPr id="3" name="عنصر نائب للمحتوى 2"/>
          <p:cNvSpPr>
            <a:spLocks noGrp="1"/>
          </p:cNvSpPr>
          <p:nvPr>
            <p:ph idx="1"/>
          </p:nvPr>
        </p:nvSpPr>
        <p:spPr/>
        <p:txBody>
          <a:bodyPr>
            <a:normAutofit/>
          </a:bodyPr>
          <a:lstStyle/>
          <a:p>
            <a:r>
              <a:rPr lang="ar-SA" sz="2800" b="1" dirty="0" smtClean="0"/>
              <a:t>لهم وجهات نظر نالت شهرة واسعة في مجال صعوبات التعلم من خلال مؤلفين يحملان نفس العنوان (الأمراض النفسية وتربية الأطفال المصابين بتلف في المخ )</a:t>
            </a:r>
          </a:p>
          <a:p>
            <a:r>
              <a:rPr lang="ar-SA" sz="2800" b="1" dirty="0" smtClean="0"/>
              <a:t>كان بروز تأثيرهم نتيجة لبحوثهم ودراساتهم حول الأطفال الذين يعانون من تخلف عقلي (اهتما بنوع خاص بمقارنة سلوك الأطفال الذين كان تخلفهم مرتبط بسبب معروف وهو تلف المخ الأطفال الذين لم يكن تخلفهم مرتبطاً بقصور في الجهاز العصبي بل وراثي في طبيعته.</a:t>
            </a:r>
          </a:p>
        </p:txBody>
      </p:sp>
    </p:spTree>
    <p:extLst>
      <p:ext uri="{BB962C8B-B14F-4D97-AF65-F5344CB8AC3E}">
        <p14:creationId xmlns:p14="http://schemas.microsoft.com/office/powerpoint/2010/main" val="373630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3169" y="103414"/>
            <a:ext cx="10353761" cy="1326321"/>
          </a:xfrm>
        </p:spPr>
        <p:txBody>
          <a:bodyPr/>
          <a:lstStyle/>
          <a:p>
            <a:r>
              <a:rPr lang="ar-SA" u="sng" dirty="0" smtClean="0">
                <a:solidFill>
                  <a:srgbClr val="FF0000"/>
                </a:solidFill>
              </a:rPr>
              <a:t>5- جهود </a:t>
            </a:r>
            <a:r>
              <a:rPr lang="ar-SA" u="sng" dirty="0" err="1" smtClean="0">
                <a:solidFill>
                  <a:srgbClr val="FF0000"/>
                </a:solidFill>
              </a:rPr>
              <a:t>كريكشانك</a:t>
            </a:r>
            <a:r>
              <a:rPr lang="ar-SA" u="sng" dirty="0" smtClean="0">
                <a:solidFill>
                  <a:srgbClr val="FF0000"/>
                </a:solidFill>
              </a:rPr>
              <a:t> </a:t>
            </a:r>
            <a:r>
              <a:rPr lang="ar-SA" u="sng" dirty="0" err="1" smtClean="0">
                <a:solidFill>
                  <a:srgbClr val="FF0000"/>
                </a:solidFill>
              </a:rPr>
              <a:t>ومايكلباست</a:t>
            </a:r>
            <a:r>
              <a:rPr lang="ar-SA" u="sng" dirty="0" smtClean="0">
                <a:solidFill>
                  <a:srgbClr val="FF0000"/>
                </a:solidFill>
              </a:rPr>
              <a:t> وجونسون وكيرك :</a:t>
            </a:r>
            <a:endParaRPr lang="ar-SA" u="sng" dirty="0">
              <a:solidFill>
                <a:srgbClr val="FF0000"/>
              </a:solidFill>
            </a:endParaRPr>
          </a:p>
        </p:txBody>
      </p:sp>
      <p:sp>
        <p:nvSpPr>
          <p:cNvPr id="3" name="عنصر نائب للمحتوى 2"/>
          <p:cNvSpPr>
            <a:spLocks noGrp="1"/>
          </p:cNvSpPr>
          <p:nvPr>
            <p:ph idx="1"/>
          </p:nvPr>
        </p:nvSpPr>
        <p:spPr>
          <a:xfrm>
            <a:off x="783168" y="1671522"/>
            <a:ext cx="10353762" cy="4688457"/>
          </a:xfrm>
        </p:spPr>
        <p:txBody>
          <a:bodyPr>
            <a:noAutofit/>
          </a:bodyPr>
          <a:lstStyle/>
          <a:p>
            <a:r>
              <a:rPr lang="ar-SA" sz="2400" b="1" dirty="0" smtClean="0"/>
              <a:t>محاولة الاتجاه بعيدا عن النموذج الطبي وذلك بالتأكيد على خصائص المتعلم </a:t>
            </a:r>
            <a:r>
              <a:rPr lang="ar-SA" sz="2400" b="1" dirty="0" smtClean="0"/>
              <a:t>وما يمكن </a:t>
            </a:r>
            <a:r>
              <a:rPr lang="ar-SA" sz="2400" b="1" dirty="0" smtClean="0"/>
              <a:t>لبرامج التدخل التربوي أن تقدمه لمواجهة ما يبديه من عجز أو قصور في عملية التعلم .</a:t>
            </a:r>
          </a:p>
          <a:p>
            <a:r>
              <a:rPr lang="ar-SA" sz="2400" b="1" dirty="0">
                <a:effectLst/>
              </a:rPr>
              <a:t>في عام (1963) أصبح مجال صعوبات التعلم أحد المجالات التي أخذت مكان الصدارة في ولاية شيكاغو حيث اقترح مجموعة من الآباء بعقد مؤتمر لبحث واستكشاف مشكلات الأطفال ذوي الإعاقات الإدراكية بحضور العالم (كيرك) والذي وضح بدوره التصنيفات الأساسية لمجال تعريف صعوبات التعلم وهي:</a:t>
            </a:r>
          </a:p>
          <a:p>
            <a:r>
              <a:rPr lang="ar-SA" sz="2400" b="1" dirty="0">
                <a:effectLst/>
              </a:rPr>
              <a:t>-         الأسباب الطبية لتعريف صعوبات التعلم.</a:t>
            </a:r>
          </a:p>
          <a:p>
            <a:r>
              <a:rPr lang="ar-SA" sz="2400" b="1" dirty="0">
                <a:effectLst/>
              </a:rPr>
              <a:t>-         النماذج السلوكية لتعريف صعوبات التعلم.</a:t>
            </a:r>
          </a:p>
          <a:p>
            <a:pPr marL="0" indent="0">
              <a:buNone/>
            </a:pPr>
            <a:endParaRPr lang="ar-SA" sz="2400" b="1" dirty="0"/>
          </a:p>
        </p:txBody>
      </p:sp>
    </p:spTree>
    <p:extLst>
      <p:ext uri="{BB962C8B-B14F-4D97-AF65-F5344CB8AC3E}">
        <p14:creationId xmlns:p14="http://schemas.microsoft.com/office/powerpoint/2010/main" val="224602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2800" b="1" dirty="0" smtClean="0">
                <a:effectLst/>
              </a:rPr>
              <a:t>في </a:t>
            </a:r>
            <a:r>
              <a:rPr lang="ar-SA" sz="2800" b="1" dirty="0">
                <a:effectLst/>
              </a:rPr>
              <a:t>هذا المؤتمر أعلن (صموئيل كيرك) تأكيده على استخدام مصطلح صعوبات التعلم بدلا من بقية المصطلحات السائدة في ذلك الحين (عسر القراءة – صعوبات القراءة – الإعاقة الإدراكية – الإصابات الدماغية البسيطة ...الخ). </a:t>
            </a:r>
          </a:p>
          <a:p>
            <a:r>
              <a:rPr lang="ar-SA" sz="2800" b="1" dirty="0">
                <a:effectLst/>
              </a:rPr>
              <a:t>لأنه مصطلح تربوي بحت ينظر له من الوجهة التربوية لا من الوجهة السببية كما ينظر له علماء الطب. وقد أعلن الحاضرين ارتياحهم لهذا المصطلح فتمت الموافقة عليه.</a:t>
            </a:r>
          </a:p>
          <a:p>
            <a:endParaRPr lang="ar-SA" sz="2800" b="1" dirty="0"/>
          </a:p>
        </p:txBody>
      </p:sp>
    </p:spTree>
    <p:extLst>
      <p:ext uri="{BB962C8B-B14F-4D97-AF65-F5344CB8AC3E}">
        <p14:creationId xmlns:p14="http://schemas.microsoft.com/office/powerpoint/2010/main" val="1612106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u="sng" dirty="0" smtClean="0">
                <a:solidFill>
                  <a:srgbClr val="FF0000"/>
                </a:solidFill>
              </a:rPr>
              <a:t>عالمية صعوبات التعلم </a:t>
            </a:r>
            <a:endParaRPr lang="ar-SA" sz="4000" u="sng" dirty="0">
              <a:solidFill>
                <a:srgbClr val="FF0000"/>
              </a:solidFill>
            </a:endParaRPr>
          </a:p>
        </p:txBody>
      </p:sp>
      <p:sp>
        <p:nvSpPr>
          <p:cNvPr id="3" name="عنصر نائب للمحتوى 2"/>
          <p:cNvSpPr>
            <a:spLocks noGrp="1"/>
          </p:cNvSpPr>
          <p:nvPr>
            <p:ph idx="1"/>
          </p:nvPr>
        </p:nvSpPr>
        <p:spPr>
          <a:xfrm>
            <a:off x="913795" y="2096064"/>
            <a:ext cx="10353762" cy="2100379"/>
          </a:xfrm>
        </p:spPr>
        <p:txBody>
          <a:bodyPr>
            <a:normAutofit/>
          </a:bodyPr>
          <a:lstStyle/>
          <a:p>
            <a:r>
              <a:rPr lang="ar-SA" sz="3200" b="1" dirty="0" smtClean="0"/>
              <a:t>صعوبات التعلم عالمية في طبيعتها حيث تظهر بين الأفراد من بني اللغات والثقافات والبلدان المختلفة .</a:t>
            </a:r>
          </a:p>
          <a:p>
            <a:r>
              <a:rPr lang="ar-SA" sz="3200" b="1" dirty="0" smtClean="0"/>
              <a:t>تبين أن صعوبات تعلم القراءة ليست مرتبطة باللغات ذات الطبيعة الأبجدية .</a:t>
            </a:r>
            <a:endParaRPr lang="ar-SA" sz="3200" b="1" dirty="0"/>
          </a:p>
        </p:txBody>
      </p:sp>
    </p:spTree>
    <p:extLst>
      <p:ext uri="{BB962C8B-B14F-4D97-AF65-F5344CB8AC3E}">
        <p14:creationId xmlns:p14="http://schemas.microsoft.com/office/powerpoint/2010/main" val="322284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smtClean="0">
                <a:solidFill>
                  <a:srgbClr val="FF0000"/>
                </a:solidFill>
              </a:rPr>
              <a:t>العوامل الاجتماعية والسياسية التي شكلت صعوبات التعلم كحقل تطبيقي</a:t>
            </a:r>
            <a:endParaRPr lang="ar-SA" u="sng" dirty="0">
              <a:solidFill>
                <a:srgbClr val="FF0000"/>
              </a:solidFill>
            </a:endParaRPr>
          </a:p>
        </p:txBody>
      </p:sp>
      <p:sp>
        <p:nvSpPr>
          <p:cNvPr id="3" name="عنصر نائب للمحتوى 2"/>
          <p:cNvSpPr>
            <a:spLocks noGrp="1"/>
          </p:cNvSpPr>
          <p:nvPr>
            <p:ph idx="1"/>
          </p:nvPr>
        </p:nvSpPr>
        <p:spPr/>
        <p:txBody>
          <a:bodyPr>
            <a:noAutofit/>
          </a:bodyPr>
          <a:lstStyle/>
          <a:p>
            <a:r>
              <a:rPr lang="ar-SA" b="1" dirty="0" smtClean="0"/>
              <a:t>استحداث فئة خاصة بصعوبات التعلم كان خطوة هامة نحو اعتبارها حقلا تطبيقيا من حقول التربية لخاصة .</a:t>
            </a:r>
          </a:p>
          <a:p>
            <a:r>
              <a:rPr lang="ar-SA" b="1" dirty="0" smtClean="0"/>
              <a:t>أن رعاية الأطفال الذين يعانون من إعاقات تعلمية لم يكن ممكنا من خلال البرامج التربوية العادية .</a:t>
            </a:r>
          </a:p>
          <a:p>
            <a:r>
              <a:rPr lang="ar-SA" b="1" dirty="0" smtClean="0"/>
              <a:t>أسهم حرمان الأطفال الذين أبدوا خصائص معرفية وتعلمية غير مألوفة رغم ذكائهم العادي في استثارة حركات الدعم والتأييد الاجتماعي والسياسي التي تم تنظيمها لحماية الأطفال من سوء الخدمات التي كان يقدمها لهم النظام التعليمي والتربوي .</a:t>
            </a:r>
          </a:p>
          <a:p>
            <a:r>
              <a:rPr lang="ar-SA" b="1" dirty="0" smtClean="0"/>
              <a:t>أن معظم ما شهدته الولايات المتحدة الأمريكية من تقدم علمي حدث بدافع الأصوات التي ضجت بنقد الأوضاع الطبية والتربوية الراهنة .</a:t>
            </a:r>
          </a:p>
          <a:p>
            <a:r>
              <a:rPr lang="ar-SA" b="1" dirty="0" smtClean="0"/>
              <a:t>نتيجة لحركات الدعم والتأييد للآباء والأطفال صدر التشريع الخاص بتربية المعوقين والمعروف باسم القانون العام والذي بموجبه تم اعتماد ميزانية ضخمة لأجراء المشروعات والبرامج البحثية والتدريبية التي تواجه الأطفال الذين يعانون من صعوبات خاصة في التعلم .</a:t>
            </a:r>
            <a:endParaRPr lang="ar-SA" b="1" dirty="0"/>
          </a:p>
        </p:txBody>
      </p:sp>
    </p:spTree>
    <p:extLst>
      <p:ext uri="{BB962C8B-B14F-4D97-AF65-F5344CB8AC3E}">
        <p14:creationId xmlns:p14="http://schemas.microsoft.com/office/powerpoint/2010/main" val="395762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2153" y="2536371"/>
            <a:ext cx="10353761" cy="1326321"/>
          </a:xfrm>
        </p:spPr>
        <p:txBody>
          <a:bodyPr>
            <a:noAutofit/>
          </a:bodyPr>
          <a:lstStyle/>
          <a:p>
            <a:r>
              <a:rPr lang="ar-SA" sz="4400" dirty="0" smtClean="0"/>
              <a:t>العوامل المساهمة في تزايد عدد الأطفال الذين تم تشخيصهم خلال هذا العقدين باعتبارهم من ذوي صعوبات التعلم ؟؟؟</a:t>
            </a:r>
            <a:endParaRPr lang="ar-SA" sz="4400" dirty="0"/>
          </a:p>
        </p:txBody>
      </p:sp>
    </p:spTree>
    <p:extLst>
      <p:ext uri="{BB962C8B-B14F-4D97-AF65-F5344CB8AC3E}">
        <p14:creationId xmlns:p14="http://schemas.microsoft.com/office/powerpoint/2010/main" val="1637469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38179" y="1206048"/>
            <a:ext cx="10353762" cy="3695136"/>
          </a:xfrm>
        </p:spPr>
        <p:txBody>
          <a:bodyPr>
            <a:normAutofit/>
          </a:bodyPr>
          <a:lstStyle/>
          <a:p>
            <a:r>
              <a:rPr lang="ar-SA" sz="3200" b="1" dirty="0" smtClean="0"/>
              <a:t>أن الاسم الذي أطلق  عليهم (العاجزون عن التعلم لم يكن يحمل وصمة مشينة مقارنة بالألقاب الأخرى .</a:t>
            </a:r>
          </a:p>
          <a:p>
            <a:r>
              <a:rPr lang="ar-SA" sz="3200" b="1" dirty="0" smtClean="0"/>
              <a:t>أن تشخيص طفل ما باعتباره يعاني من صعوبات في تعلمه لا يحمل في مضمونه أي اشارة دالة على انخفاض ذكائه أو على معاناته من صعوبات سلوكية أو إعاقات حسية بل يتمتعون بذكاء عادي أو أعلى من العادي .</a:t>
            </a:r>
            <a:endParaRPr lang="ar-SA" sz="3200" b="1" dirty="0"/>
          </a:p>
        </p:txBody>
      </p:sp>
    </p:spTree>
    <p:extLst>
      <p:ext uri="{BB962C8B-B14F-4D97-AF65-F5344CB8AC3E}">
        <p14:creationId xmlns:p14="http://schemas.microsoft.com/office/powerpoint/2010/main" val="1028122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صعوبات التعلم من منظور تاريخي</a:t>
            </a:r>
            <a:endParaRPr lang="ar-SA" dirty="0"/>
          </a:p>
        </p:txBody>
      </p:sp>
      <p:sp>
        <p:nvSpPr>
          <p:cNvPr id="3" name="عنصر نائب للمحتوى 2"/>
          <p:cNvSpPr>
            <a:spLocks noGrp="1"/>
          </p:cNvSpPr>
          <p:nvPr>
            <p:ph idx="1"/>
          </p:nvPr>
        </p:nvSpPr>
        <p:spPr>
          <a:xfrm>
            <a:off x="1023523" y="1498656"/>
            <a:ext cx="10353762" cy="3695136"/>
          </a:xfrm>
        </p:spPr>
        <p:txBody>
          <a:bodyPr>
            <a:noAutofit/>
          </a:bodyPr>
          <a:lstStyle/>
          <a:p>
            <a:r>
              <a:rPr lang="ar-SA" b="1" dirty="0" smtClean="0">
                <a:solidFill>
                  <a:srgbClr val="FF0000"/>
                </a:solidFill>
              </a:rPr>
              <a:t>ظهور مصطلح (صعوبات التعلم)1963م : </a:t>
            </a:r>
            <a:r>
              <a:rPr lang="ar-SA" dirty="0" smtClean="0"/>
              <a:t>تم التوسع في تعريفه والابتعاد عن التوجه العصبي ليشمل نطاقا واسعا من المشكلات التي </a:t>
            </a:r>
            <a:r>
              <a:rPr lang="ar-SA" dirty="0" err="1" smtClean="0"/>
              <a:t>يواجهها</a:t>
            </a:r>
            <a:r>
              <a:rPr lang="ar-SA" dirty="0" smtClean="0"/>
              <a:t> بعض التلاميذ ..</a:t>
            </a:r>
          </a:p>
          <a:p>
            <a:r>
              <a:rPr lang="ar-SA" b="1" dirty="0" smtClean="0">
                <a:solidFill>
                  <a:srgbClr val="FF0000"/>
                </a:solidFill>
              </a:rPr>
              <a:t>عدم وضوح هذا المفهوم </a:t>
            </a:r>
            <a:r>
              <a:rPr lang="ar-SA" dirty="0" smtClean="0"/>
              <a:t>لكثير من العلماء والمعلمين والمربين أدى إلى وقوعهم في الغموض والالتباس وبالتالي تقديم برامج سقيمة لا تفي باحتياجات الاطفال الذين يعانون من تلك لمشكلات .</a:t>
            </a:r>
          </a:p>
          <a:p>
            <a:r>
              <a:rPr lang="ar-SA" b="1" dirty="0" smtClean="0">
                <a:solidFill>
                  <a:srgbClr val="FF0000"/>
                </a:solidFill>
              </a:rPr>
              <a:t>خلال عقد الستينات  </a:t>
            </a:r>
            <a:r>
              <a:rPr lang="ar-SA" dirty="0"/>
              <a:t>تم اجراء العديد من البحوث والدراسات </a:t>
            </a:r>
            <a:r>
              <a:rPr lang="ar-SA" dirty="0" smtClean="0"/>
              <a:t>لمحاولة1- تقديم </a:t>
            </a:r>
            <a:r>
              <a:rPr lang="ar-SA" dirty="0" err="1" smtClean="0"/>
              <a:t>نفسير</a:t>
            </a:r>
            <a:r>
              <a:rPr lang="ar-SA" dirty="0" smtClean="0"/>
              <a:t> أدق وفهم أعمق لمصطلح صعوبات التعلم .2- ولتوفر للمعلمين والمربين أكبر قدر من المعارف والمعلومات التي نتجت عن جهود العديد من المختصين في مجالات وثيقة الصلة بصعوبات التعلم .</a:t>
            </a:r>
          </a:p>
          <a:p>
            <a:r>
              <a:rPr lang="ar-SA" b="1" dirty="0">
                <a:solidFill>
                  <a:srgbClr val="FF0000"/>
                </a:solidFill>
              </a:rPr>
              <a:t>اعتراف الحكومة الفدرالية الأمريكية </a:t>
            </a:r>
            <a:r>
              <a:rPr lang="ar-SA" dirty="0" smtClean="0"/>
              <a:t>باعتباره حاله من حالات الاعاقة في عام 1968م واطلقت عليه رسميا اسم «صعوبات التعلم « </a:t>
            </a:r>
          </a:p>
          <a:p>
            <a:r>
              <a:rPr lang="ar-SA" b="1" dirty="0">
                <a:solidFill>
                  <a:srgbClr val="FF0000"/>
                </a:solidFill>
              </a:rPr>
              <a:t>امتداد الازدهار </a:t>
            </a:r>
            <a:r>
              <a:rPr lang="ar-SA" dirty="0" smtClean="0"/>
              <a:t>في مجال صعوبات التعلم خلال عقدي السبعينات والثمانينات .</a:t>
            </a:r>
          </a:p>
          <a:p>
            <a:r>
              <a:rPr lang="ar-SA" b="1" dirty="0">
                <a:solidFill>
                  <a:srgbClr val="FF0000"/>
                </a:solidFill>
              </a:rPr>
              <a:t>بلغ هذا الازدهار ذروته في أوائل التسعينات  ؟؟؟؟؟ </a:t>
            </a:r>
            <a:r>
              <a:rPr lang="ar-SA" dirty="0" smtClean="0"/>
              <a:t>نتيجة لتزايد الوعي بمفهوم الصعوبات  والاستجابة للمطالب الملحة  بالبحث والتدريب وتقديم الخدمات الفعالة لمن لديهم صعوبات .</a:t>
            </a:r>
            <a:endParaRPr lang="ar-SA" dirty="0"/>
          </a:p>
        </p:txBody>
      </p:sp>
    </p:spTree>
    <p:extLst>
      <p:ext uri="{BB962C8B-B14F-4D97-AF65-F5344CB8AC3E}">
        <p14:creationId xmlns:p14="http://schemas.microsoft.com/office/powerpoint/2010/main" val="2807819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3988" y="522514"/>
            <a:ext cx="10736641" cy="2148193"/>
          </a:xfrm>
        </p:spPr>
        <p:txBody>
          <a:bodyPr/>
          <a:lstStyle/>
          <a:p>
            <a:r>
              <a:rPr lang="ar-SA" sz="4400" dirty="0" smtClean="0"/>
              <a:t>تصف أدبيات التربية الخاصة صعوبات التعلم بأنها</a:t>
            </a:r>
            <a:br>
              <a:rPr lang="ar-SA" sz="4400" dirty="0" smtClean="0"/>
            </a:br>
            <a:r>
              <a:rPr lang="ar-SA" sz="4400" dirty="0" smtClean="0"/>
              <a:t> إعاقة خفية محيرة ؟؟؟؟</a:t>
            </a:r>
            <a:endParaRPr lang="ar-SA" sz="44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9385" y="2960057"/>
            <a:ext cx="5086350" cy="3595523"/>
          </a:xfrm>
        </p:spPr>
      </p:pic>
    </p:spTree>
    <p:extLst>
      <p:ext uri="{BB962C8B-B14F-4D97-AF65-F5344CB8AC3E}">
        <p14:creationId xmlns:p14="http://schemas.microsoft.com/office/powerpoint/2010/main" val="2206179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34180" y="1240972"/>
            <a:ext cx="10353761" cy="1935922"/>
          </a:xfrm>
        </p:spPr>
        <p:txBody>
          <a:bodyPr>
            <a:noAutofit/>
          </a:bodyPr>
          <a:lstStyle/>
          <a:p>
            <a:r>
              <a:rPr lang="ar-SA" sz="4000" dirty="0" smtClean="0"/>
              <a:t>لم يكن لمجال صعوبات التعلم جهود موحدة من قبل تخصص واحد بل اشتركت وماتزال تشترك تخصصات متنوعة من حقول علمية مختلفة في البحث والاسهام في مجال صعوبات التعلم </a:t>
            </a:r>
            <a:endParaRPr lang="ar-SA" sz="4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3075" y="3570581"/>
            <a:ext cx="6955970" cy="2758784"/>
          </a:xfrm>
          <a:prstGeom prst="rect">
            <a:avLst/>
          </a:prstGeom>
        </p:spPr>
      </p:pic>
    </p:spTree>
    <p:extLst>
      <p:ext uri="{BB962C8B-B14F-4D97-AF65-F5344CB8AC3E}">
        <p14:creationId xmlns:p14="http://schemas.microsoft.com/office/powerpoint/2010/main" val="3324474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smtClean="0">
                <a:solidFill>
                  <a:srgbClr val="FF0000"/>
                </a:solidFill>
              </a:rPr>
              <a:t>حقل صعوبات التعلم نما وتطور استجابة إلى حاجتين ؟؟؟</a:t>
            </a:r>
            <a:endParaRPr lang="ar-SA" u="sng" dirty="0">
              <a:solidFill>
                <a:srgbClr val="FF0000"/>
              </a:solidFill>
            </a:endParaRPr>
          </a:p>
        </p:txBody>
      </p:sp>
      <p:sp>
        <p:nvSpPr>
          <p:cNvPr id="3" name="عنصر نائب للمحتوى 2"/>
          <p:cNvSpPr>
            <a:spLocks noGrp="1"/>
          </p:cNvSpPr>
          <p:nvPr>
            <p:ph idx="1"/>
          </p:nvPr>
        </p:nvSpPr>
        <p:spPr/>
        <p:txBody>
          <a:bodyPr>
            <a:noAutofit/>
          </a:bodyPr>
          <a:lstStyle/>
          <a:p>
            <a:r>
              <a:rPr lang="ar-SA" sz="2800" b="1" dirty="0" smtClean="0">
                <a:solidFill>
                  <a:srgbClr val="FF0000"/>
                </a:solidFill>
              </a:rPr>
              <a:t>أولاً:</a:t>
            </a:r>
            <a:r>
              <a:rPr lang="ar-SA" sz="2800" b="1" dirty="0" smtClean="0"/>
              <a:t> الحاجة التاريخية إلى فهم </a:t>
            </a:r>
            <a:r>
              <a:rPr lang="ar-SA" sz="2800" b="1" dirty="0" err="1" smtClean="0"/>
              <a:t>مايوجد</a:t>
            </a:r>
            <a:r>
              <a:rPr lang="ar-SA" sz="2800" b="1" dirty="0" smtClean="0"/>
              <a:t> من فروق فردية في التعلم والانجاز لدى ذوي صعوبات التعلم الذين يظهرون أنماطا معينة من العجز </a:t>
            </a:r>
            <a:r>
              <a:rPr lang="ar-SA" sz="2800" b="1" dirty="0" err="1" smtClean="0"/>
              <a:t>والقصورفي</a:t>
            </a:r>
            <a:r>
              <a:rPr lang="ar-SA" sz="2800" b="1" dirty="0" smtClean="0"/>
              <a:t> استخدام اللغة بجانبيها بينما يحتفظون في نفس الوقت بالتكامل في أدائهم الذهني العام </a:t>
            </a:r>
            <a:r>
              <a:rPr lang="ar-SA" sz="2800" b="1" dirty="0" smtClean="0"/>
              <a:t>. </a:t>
            </a:r>
            <a:r>
              <a:rPr lang="ar-SA" sz="1800" b="1" dirty="0" smtClean="0"/>
              <a:t>(</a:t>
            </a:r>
            <a:r>
              <a:rPr lang="ar-SA" sz="1800" b="1" dirty="0" smtClean="0">
                <a:solidFill>
                  <a:srgbClr val="FF0000"/>
                </a:solidFill>
              </a:rPr>
              <a:t>التباين بين التحصيل والذكاء)</a:t>
            </a:r>
            <a:endParaRPr lang="ar-SA" sz="2800" b="1" dirty="0"/>
          </a:p>
          <a:p>
            <a:r>
              <a:rPr lang="ar-SA" sz="2800" b="1" dirty="0" smtClean="0">
                <a:solidFill>
                  <a:srgbClr val="FF0000"/>
                </a:solidFill>
              </a:rPr>
              <a:t>ثانياً :</a:t>
            </a:r>
            <a:r>
              <a:rPr lang="ar-SA" sz="2800" b="1" dirty="0" smtClean="0"/>
              <a:t> أن صعوبات التعلم تعتبر حقلاً تطبيقياً من حقول التربية الخاصة حيث أسهمت عدة قوى اجتماعية وسياسية في دفع عجلة هذه الحركة إلى الأمام استجابة للحاجة إلى توفير الخدمات التربوية الخاصة للأطفال الذين لم يقم النظام التربوي العام بمواجهة خصائصهم التعليمية على نحو ملائم .</a:t>
            </a:r>
            <a:endParaRPr lang="ar-SA" sz="2800" b="1" dirty="0"/>
          </a:p>
        </p:txBody>
      </p:sp>
    </p:spTree>
    <p:extLst>
      <p:ext uri="{BB962C8B-B14F-4D97-AF65-F5344CB8AC3E}">
        <p14:creationId xmlns:p14="http://schemas.microsoft.com/office/powerpoint/2010/main" val="3663506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7467" y="103414"/>
            <a:ext cx="10353761" cy="1326321"/>
          </a:xfrm>
        </p:spPr>
        <p:txBody>
          <a:bodyPr/>
          <a:lstStyle/>
          <a:p>
            <a:r>
              <a:rPr lang="ar-SA" u="sng" dirty="0" smtClean="0"/>
              <a:t>صعوبات التعلم ودراسة الفروق الفردية </a:t>
            </a:r>
            <a:endParaRPr lang="ar-SA" u="sng" dirty="0"/>
          </a:p>
        </p:txBody>
      </p:sp>
      <p:sp>
        <p:nvSpPr>
          <p:cNvPr id="3" name="عنصر نائب للمحتوى 2"/>
          <p:cNvSpPr>
            <a:spLocks noGrp="1"/>
          </p:cNvSpPr>
          <p:nvPr>
            <p:ph idx="1"/>
          </p:nvPr>
        </p:nvSpPr>
        <p:spPr>
          <a:xfrm>
            <a:off x="644373" y="1363436"/>
            <a:ext cx="10353762" cy="5494564"/>
          </a:xfrm>
        </p:spPr>
        <p:txBody>
          <a:bodyPr>
            <a:normAutofit fontScale="55000" lnSpcReduction="20000"/>
          </a:bodyPr>
          <a:lstStyle/>
          <a:p>
            <a:r>
              <a:rPr lang="ar-SA" sz="5100" b="1" u="sng" dirty="0" smtClean="0">
                <a:solidFill>
                  <a:srgbClr val="FF0000"/>
                </a:solidFill>
              </a:rPr>
              <a:t>1- جهود جال:</a:t>
            </a:r>
          </a:p>
          <a:p>
            <a:pPr>
              <a:buFontTx/>
              <a:buChar char="-"/>
            </a:pPr>
            <a:r>
              <a:rPr lang="ar-SA" sz="3800" b="1" dirty="0" smtClean="0"/>
              <a:t>تعد جهود جال التي بذلها في أوائل القرن التاسع عشر </a:t>
            </a:r>
            <a:r>
              <a:rPr lang="ar-SA" sz="3800" b="1" u="sng" dirty="0" smtClean="0"/>
              <a:t>لدراسة اللغة المنطوقة</a:t>
            </a:r>
            <a:r>
              <a:rPr lang="ar-SA" sz="3800" b="1" dirty="0" smtClean="0"/>
              <a:t> أول عمل يحمل دلائل واضحة على ما نعرفه اليوم من مفاهيم وأفكار في حقل صعوبات التعلم .</a:t>
            </a:r>
          </a:p>
          <a:p>
            <a:pPr>
              <a:buFontTx/>
              <a:buChar char="-"/>
            </a:pPr>
            <a:r>
              <a:rPr lang="ar-SA" sz="3800" b="1" dirty="0" smtClean="0"/>
              <a:t>لاحظ جال أن بعض مرضاه عاجزين عن التحدث إلا أنهم قادرين على التعبير كتابياً عما يدور في أذهانهم من أفكار وبالتالي فقد اظهروا أنماطا من القوة والضعف النسبيين في اللغة بجانبيها الشفهي والكتابي.</a:t>
            </a:r>
          </a:p>
          <a:p>
            <a:pPr>
              <a:buFontTx/>
              <a:buChar char="-"/>
            </a:pPr>
            <a:r>
              <a:rPr lang="ar-SA" sz="3800" b="1" dirty="0" smtClean="0"/>
              <a:t>برهن جال على أن تلك الأنماط التي أظهرها هؤلاء المرضى لم تكن إلا نتيجة لما يعانونه من تلف في المخ </a:t>
            </a:r>
            <a:r>
              <a:rPr lang="ar-SA" sz="3800" b="1" dirty="0" smtClean="0"/>
              <a:t>تمكن على نحو انتقائي من اضعاف قدرة لغوية معينة دون أن تتأثر القدرات الاخرى .</a:t>
            </a:r>
            <a:endParaRPr lang="ar-SA" sz="3800" b="1" dirty="0" smtClean="0"/>
          </a:p>
          <a:p>
            <a:pPr>
              <a:buFontTx/>
              <a:buChar char="-"/>
            </a:pPr>
            <a:r>
              <a:rPr lang="ar-SA" sz="3800" b="1" dirty="0" smtClean="0"/>
              <a:t>جال كان له الفضل في ترسيخ الجذور الإكلينيكية لأنواع العجز التعلمي الخاص .</a:t>
            </a:r>
          </a:p>
          <a:p>
            <a:pPr>
              <a:buFontTx/>
              <a:buChar char="-"/>
            </a:pPr>
            <a:r>
              <a:rPr lang="ar-SA" sz="3800" b="1" dirty="0" smtClean="0"/>
              <a:t>أكد جال أن هذا العجز يحدث نتيجة لقصور أو خلل معين في بعض وظائف المخ وليس نتيجة لقصور المخ أو اختلاله بشكل عام أو شامل.</a:t>
            </a:r>
          </a:p>
          <a:p>
            <a:pPr>
              <a:buFontTx/>
              <a:buChar char="-"/>
            </a:pPr>
            <a:r>
              <a:rPr lang="ar-SA" sz="3800" b="1" dirty="0" smtClean="0"/>
              <a:t>جال رأى ضرورة استبعاد أي أحوال معوقه أخرى من تخلف عقلي أو صمم أو غيرهما مما يمكن اعتباره سببا في إضعاف قدرة الطفل على الإنجاز </a:t>
            </a:r>
            <a:r>
              <a:rPr lang="ar-SA" sz="3800" b="1" dirty="0"/>
              <a:t>و</a:t>
            </a:r>
            <a:r>
              <a:rPr lang="ar-SA" sz="3800" b="1" dirty="0"/>
              <a:t>الأدا</a:t>
            </a:r>
            <a:r>
              <a:rPr lang="ar-SA" sz="3800" b="1" dirty="0"/>
              <a:t>ء.</a:t>
            </a:r>
            <a:endParaRPr lang="ar-SA" sz="3800" b="1" dirty="0"/>
          </a:p>
        </p:txBody>
      </p:sp>
    </p:spTree>
    <p:extLst>
      <p:ext uri="{BB962C8B-B14F-4D97-AF65-F5344CB8AC3E}">
        <p14:creationId xmlns:p14="http://schemas.microsoft.com/office/powerpoint/2010/main" val="1317180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1960" y="560616"/>
            <a:ext cx="10353761" cy="762000"/>
          </a:xfrm>
        </p:spPr>
        <p:txBody>
          <a:bodyPr>
            <a:normAutofit/>
          </a:bodyPr>
          <a:lstStyle/>
          <a:p>
            <a:r>
              <a:rPr lang="ar-SA" sz="3600" u="sng" dirty="0" smtClean="0">
                <a:solidFill>
                  <a:srgbClr val="FF0000"/>
                </a:solidFill>
              </a:rPr>
              <a:t>2- الجهود الطبية المبكرة </a:t>
            </a:r>
            <a:endParaRPr lang="ar-SA" sz="3600" u="sng" dirty="0">
              <a:solidFill>
                <a:srgbClr val="FF0000"/>
              </a:solidFill>
            </a:endParaRPr>
          </a:p>
        </p:txBody>
      </p:sp>
      <p:sp>
        <p:nvSpPr>
          <p:cNvPr id="3" name="عنصر نائب للمحتوى 2"/>
          <p:cNvSpPr>
            <a:spLocks noGrp="1"/>
          </p:cNvSpPr>
          <p:nvPr>
            <p:ph idx="1"/>
          </p:nvPr>
        </p:nvSpPr>
        <p:spPr>
          <a:xfrm>
            <a:off x="737882" y="1442794"/>
            <a:ext cx="10600678" cy="4909238"/>
          </a:xfrm>
        </p:spPr>
        <p:txBody>
          <a:bodyPr>
            <a:noAutofit/>
          </a:bodyPr>
          <a:lstStyle/>
          <a:p>
            <a:pPr marL="0" indent="0">
              <a:buNone/>
            </a:pPr>
            <a:r>
              <a:rPr lang="ar-SA" b="1" dirty="0" smtClean="0"/>
              <a:t>* اهتمام الأطباء الاختصاصيين بملاحظة ووصف أنواع خاصة من القصور في قدرات المريض اللغوية والقرائية والمعرفية ومن بين الأطباء </a:t>
            </a:r>
            <a:r>
              <a:rPr lang="ar-SA" b="1" dirty="0" smtClean="0"/>
              <a:t>:</a:t>
            </a:r>
            <a:endParaRPr lang="ar-SA" b="1" dirty="0" smtClean="0"/>
          </a:p>
          <a:p>
            <a:pPr marL="0" indent="0">
              <a:buNone/>
            </a:pPr>
            <a:r>
              <a:rPr lang="ar-SA" b="1" dirty="0" smtClean="0"/>
              <a:t>- بول بوركا : لاحظ في مرضاه معانتهم من( الحبسة التعبيرية ) أو العجز عن التحدث نتيجة لإصابتهم بأفات انتقائية في الواجهة الأمامية للنصف الأيسر من كرة المخ </a:t>
            </a:r>
            <a:r>
              <a:rPr lang="ar-SA" b="1" dirty="0" smtClean="0"/>
              <a:t>.وقد لاحظ أن الضرر في تلك المنطقة يؤدي إلى التأثير بدرجة بالغة في استعمال الأفراد ليدهم اليمنى لكن لا تميل إلى التأثير في القدرة اللغوية الاستقبالية (الاستماع) أو الاستقبال البصري أو المفاهيم المتعلقة بالمكان والفراغ.</a:t>
            </a:r>
            <a:endParaRPr lang="ar-SA" b="1" dirty="0" smtClean="0"/>
          </a:p>
          <a:p>
            <a:pPr>
              <a:buFontTx/>
              <a:buChar char="-"/>
            </a:pPr>
            <a:r>
              <a:rPr lang="ar-SA" b="1" dirty="0" smtClean="0"/>
              <a:t>جهود بوركا تعد بداية مهمة للنماذج النظرية البديلة التي درست كيف يتم استقبال المعلومات السمعية وكيف يتم حفظها وفهمها في الذاكرة السمعية إلى أن يتم استرجاعاها عند الحاجة إليها.</a:t>
            </a:r>
          </a:p>
          <a:p>
            <a:pPr>
              <a:buFontTx/>
              <a:buChar char="-"/>
            </a:pPr>
            <a:r>
              <a:rPr lang="ar-SA" b="1" dirty="0" smtClean="0"/>
              <a:t>في طريقة مشابهة لما قدمه بوركا فإن </a:t>
            </a:r>
            <a:r>
              <a:rPr lang="ar-SA" b="1" dirty="0" err="1" smtClean="0"/>
              <a:t>ويرنيك</a:t>
            </a:r>
            <a:r>
              <a:rPr lang="ar-SA" b="1" dirty="0" smtClean="0"/>
              <a:t> زعم وجود نوع من الحبسة مختلف عن الحبسة الكلامية التي لاحظها بوركا في مرضاه وهي (الحبسة الاستقبالية ) التي تعني عدم القدرة على فهم كلام الآخرين وحديثهم وهي </a:t>
            </a:r>
            <a:r>
              <a:rPr lang="ar-SA" b="1" dirty="0" err="1" smtClean="0"/>
              <a:t>لاترجع</a:t>
            </a:r>
            <a:r>
              <a:rPr lang="ar-SA" b="1" dirty="0" smtClean="0"/>
              <a:t> إلى عيوب في السمع ولا على غباء من يعاني منها بل ترجع على وجود تلف مخي أو إصابة دماغية في الفص الأمامي من اللحاء المخي.</a:t>
            </a:r>
          </a:p>
        </p:txBody>
      </p:sp>
    </p:spTree>
    <p:extLst>
      <p:ext uri="{BB962C8B-B14F-4D97-AF65-F5344CB8AC3E}">
        <p14:creationId xmlns:p14="http://schemas.microsoft.com/office/powerpoint/2010/main" val="3621910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3147" y="694945"/>
            <a:ext cx="10353761" cy="5041610"/>
          </a:xfrm>
        </p:spPr>
        <p:txBody>
          <a:bodyPr>
            <a:noAutofit/>
          </a:bodyPr>
          <a:lstStyle/>
          <a:p>
            <a:pPr algn="r"/>
            <a:r>
              <a:rPr lang="ar-SA" sz="2800" dirty="0" smtClean="0"/>
              <a:t>-  </a:t>
            </a:r>
            <a:r>
              <a:rPr lang="ar-SA" sz="2800" u="sng" dirty="0"/>
              <a:t>إن طرق التقييم والعلاج المستخدمة حاليا في تحليل السلوك </a:t>
            </a:r>
            <a:r>
              <a:rPr lang="ar-SA" sz="2800" dirty="0"/>
              <a:t>قد بنيت على أساس من الافتراضات والملاحظات التي قدمها </a:t>
            </a:r>
            <a:r>
              <a:rPr lang="ar-SA" sz="2800" dirty="0" err="1"/>
              <a:t>ويرنيك</a:t>
            </a:r>
            <a:r>
              <a:rPr lang="ar-SA" sz="2800" dirty="0"/>
              <a:t> فيما يتعلق بالجانبين الاستقبالي والتعبيري من اللغة وما بينهما من ترابط وثيق وقد وضعت جهوده الأساس لفهم العلاقة بين اللغة والقراءة والكتابة </a:t>
            </a:r>
            <a:r>
              <a:rPr lang="ar-SA" sz="2800" dirty="0" smtClean="0"/>
              <a:t>.</a:t>
            </a:r>
            <a:r>
              <a:rPr lang="ar-SA" sz="2800" dirty="0"/>
              <a:t/>
            </a:r>
            <a:br>
              <a:rPr lang="ar-SA" sz="2800" dirty="0"/>
            </a:br>
            <a:r>
              <a:rPr lang="ar-SA" sz="2800" dirty="0" smtClean="0"/>
              <a:t>- </a:t>
            </a:r>
            <a:r>
              <a:rPr lang="ar-SA" sz="2800" dirty="0" smtClean="0"/>
              <a:t>مع بداية القرن العشرين كانت جهود </a:t>
            </a:r>
            <a:r>
              <a:rPr lang="ar-SA" sz="2800" dirty="0" err="1"/>
              <a:t>هايند</a:t>
            </a:r>
            <a:r>
              <a:rPr lang="ar-SA" sz="2800" dirty="0"/>
              <a:t> </a:t>
            </a:r>
            <a:r>
              <a:rPr lang="ar-SA" sz="2800" dirty="0" err="1"/>
              <a:t>وويليز</a:t>
            </a:r>
            <a:r>
              <a:rPr lang="ar-SA" sz="2800" dirty="0"/>
              <a:t> </a:t>
            </a:r>
            <a:r>
              <a:rPr lang="ar-SA" sz="2800" dirty="0" smtClean="0"/>
              <a:t>لها دور في </a:t>
            </a:r>
            <a:r>
              <a:rPr lang="ar-SA" sz="2800" dirty="0"/>
              <a:t>توضيح مجموعة من الملاحظات التي حددت نوعا فريدا من صعوبات التعلم التي </a:t>
            </a:r>
            <a:r>
              <a:rPr lang="ar-SA" sz="2800" dirty="0" err="1"/>
              <a:t>يواجهها</a:t>
            </a:r>
            <a:r>
              <a:rPr lang="ar-SA" sz="2800" dirty="0"/>
              <a:t> </a:t>
            </a:r>
            <a:r>
              <a:rPr lang="ar-SA" sz="2800" dirty="0" smtClean="0"/>
              <a:t>الأطفال الصغار والطلاب الكبار في تعلمهم  كما يلي :</a:t>
            </a:r>
            <a:r>
              <a:rPr lang="ar-SA" sz="2800" dirty="0"/>
              <a:t/>
            </a:r>
            <a:br>
              <a:rPr lang="ar-SA" sz="2800" dirty="0"/>
            </a:br>
            <a:r>
              <a:rPr lang="ar-SA" sz="2800" dirty="0" smtClean="0"/>
              <a:t>- معاناة هؤلاء الأطفال من مشكلة تعلم خلقية .</a:t>
            </a:r>
            <a:br>
              <a:rPr lang="ar-SA" sz="2800" dirty="0" smtClean="0"/>
            </a:br>
            <a:r>
              <a:rPr lang="ar-SA" sz="2800" dirty="0" smtClean="0"/>
              <a:t>- كان الذكور أكثر تأثرا من الاناث بهذه المشكلة .</a:t>
            </a:r>
            <a:br>
              <a:rPr lang="ar-SA" sz="2800" dirty="0" smtClean="0"/>
            </a:br>
            <a:r>
              <a:rPr lang="ar-SA" sz="2800" dirty="0" smtClean="0"/>
              <a:t>- اتخذ الاضطراب الذي عانى منه الأطفال الذين تمت ملاحظتهم أنماطا متغايرة في خواصها وعناصرها من حيث شكلها المحدد أو شدة الضعف والعجز الناجم عنها .</a:t>
            </a:r>
            <a:br>
              <a:rPr lang="ar-SA" sz="2800" dirty="0" smtClean="0"/>
            </a:br>
            <a:r>
              <a:rPr lang="ar-SA" sz="2800" dirty="0" smtClean="0"/>
              <a:t>- هذا الاضطراب مرتبط بعملية نمائية تؤثر في العمليات اللغوية المركزية .</a:t>
            </a:r>
            <a:br>
              <a:rPr lang="ar-SA" sz="2800" dirty="0" smtClean="0"/>
            </a:br>
            <a:r>
              <a:rPr lang="ar-SA" sz="2800" dirty="0" smtClean="0"/>
              <a:t>- لم يكن التعليم الذي تلقاه الأطفال كافي ومشبع لاحتياجاتهم التربوية .</a:t>
            </a:r>
            <a:r>
              <a:rPr lang="ar-SA" sz="2800" dirty="0"/>
              <a:t/>
            </a:r>
            <a:br>
              <a:rPr lang="ar-SA" sz="2800" dirty="0"/>
            </a:br>
            <a:endParaRPr lang="ar-SA" sz="2800" dirty="0"/>
          </a:p>
        </p:txBody>
      </p:sp>
    </p:spTree>
    <p:extLst>
      <p:ext uri="{BB962C8B-B14F-4D97-AF65-F5344CB8AC3E}">
        <p14:creationId xmlns:p14="http://schemas.microsoft.com/office/powerpoint/2010/main" val="3289759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95" y="609600"/>
            <a:ext cx="10353761" cy="859971"/>
          </a:xfrm>
        </p:spPr>
        <p:txBody>
          <a:bodyPr/>
          <a:lstStyle/>
          <a:p>
            <a:r>
              <a:rPr lang="ar-SA" dirty="0" smtClean="0">
                <a:solidFill>
                  <a:srgbClr val="FF0000"/>
                </a:solidFill>
              </a:rPr>
              <a:t>3- جهود </a:t>
            </a:r>
            <a:r>
              <a:rPr lang="ar-SA" dirty="0" err="1" smtClean="0">
                <a:solidFill>
                  <a:srgbClr val="FF0000"/>
                </a:solidFill>
              </a:rPr>
              <a:t>أورتون</a:t>
            </a:r>
            <a:r>
              <a:rPr lang="ar-SA" dirty="0" smtClean="0">
                <a:solidFill>
                  <a:srgbClr val="FF0000"/>
                </a:solidFill>
              </a:rPr>
              <a:t> :</a:t>
            </a:r>
            <a:endParaRPr lang="ar-SA" dirty="0">
              <a:solidFill>
                <a:srgbClr val="FF0000"/>
              </a:solidFill>
            </a:endParaRPr>
          </a:p>
        </p:txBody>
      </p:sp>
      <p:sp>
        <p:nvSpPr>
          <p:cNvPr id="3" name="عنصر نائب للمحتوى 2"/>
          <p:cNvSpPr>
            <a:spLocks noGrp="1"/>
          </p:cNvSpPr>
          <p:nvPr>
            <p:ph idx="1"/>
          </p:nvPr>
        </p:nvSpPr>
        <p:spPr>
          <a:xfrm>
            <a:off x="1004324" y="1348413"/>
            <a:ext cx="9862457" cy="5021038"/>
          </a:xfrm>
        </p:spPr>
        <p:txBody>
          <a:bodyPr>
            <a:normAutofit/>
          </a:bodyPr>
          <a:lstStyle/>
          <a:p>
            <a:r>
              <a:rPr lang="ar-SA" sz="2400" b="1" dirty="0" smtClean="0"/>
              <a:t>بدأ جهوده خلال العشرينات من القرن العشرين بالتوسع في دراسة صعوبات القراءة .</a:t>
            </a:r>
          </a:p>
          <a:p>
            <a:r>
              <a:rPr lang="ar-SA" sz="2400" b="1" dirty="0" err="1" smtClean="0"/>
              <a:t>أورتون</a:t>
            </a:r>
            <a:r>
              <a:rPr lang="ar-SA" sz="2400" b="1" dirty="0" smtClean="0"/>
              <a:t> قام بإجراء دراسات اكلينيكية لاختبار الافتراض القائل بأن ما يبدو من عجز في القراءة ليس إلا نتيجة لتأخر النصف الأيسر من كرة المخ أو فشله في ترسيخ السيطرة للوظائف اللغوية .</a:t>
            </a:r>
          </a:p>
          <a:p>
            <a:r>
              <a:rPr lang="ar-SA" sz="2400" b="1" dirty="0" smtClean="0"/>
              <a:t>كتابات </a:t>
            </a:r>
            <a:r>
              <a:rPr lang="ar-SA" sz="2400" b="1" dirty="0" err="1" smtClean="0"/>
              <a:t>أورتون</a:t>
            </a:r>
            <a:r>
              <a:rPr lang="ar-SA" sz="2400" b="1" dirty="0" smtClean="0"/>
              <a:t> أثرت بقوة في استثارة دافعية العلماء في اجراء البحوث والدراسات </a:t>
            </a:r>
            <a:r>
              <a:rPr lang="ar-SA" sz="2400" b="1" dirty="0" smtClean="0"/>
              <a:t>في </a:t>
            </a:r>
            <a:r>
              <a:rPr lang="ar-SA" sz="2400" b="1" dirty="0" smtClean="0"/>
              <a:t>هذا المجال ، وفي لفت انتباه مجموعة من المعلمين وأولياء الأمور نحو اضطرابات القراءة خصوصا والتعلم عموما والتي كان لها تأثير على نمو أطفالهم أكاديميا وسلوكيا واجتماعيا .</a:t>
            </a:r>
          </a:p>
          <a:p>
            <a:r>
              <a:rPr lang="ar-SA" sz="2400" b="1" dirty="0" err="1" smtClean="0"/>
              <a:t>أورتون</a:t>
            </a:r>
            <a:r>
              <a:rPr lang="ar-SA" sz="2400" b="1" dirty="0" smtClean="0"/>
              <a:t> يعتبر الرائد الأول في مجال البحث في </a:t>
            </a:r>
            <a:r>
              <a:rPr lang="ar-SA" sz="2400" b="1" dirty="0" err="1" smtClean="0"/>
              <a:t>الديسلكسيا</a:t>
            </a:r>
            <a:r>
              <a:rPr lang="ar-SA" sz="2400" b="1" dirty="0" smtClean="0"/>
              <a:t> (الحبسة القرائية ) اضطرابات اللغة والعجز عن التعلم .</a:t>
            </a:r>
          </a:p>
          <a:p>
            <a:r>
              <a:rPr lang="ar-SA" sz="2400" b="1" dirty="0" err="1" smtClean="0"/>
              <a:t>أورتون</a:t>
            </a:r>
            <a:r>
              <a:rPr lang="ar-SA" sz="2400" b="1" dirty="0" smtClean="0"/>
              <a:t> أول من أكد على صعوبة القراءة باعتبارها مشكلة تظهر في المستوى الرمزي من اللغة كما تبدو مرتبطة على الأصح بخلل وظيفي مخي .</a:t>
            </a:r>
          </a:p>
          <a:p>
            <a:pPr marL="0" indent="0">
              <a:buNone/>
            </a:pPr>
            <a:endParaRPr lang="ar-SA" b="1" dirty="0" smtClean="0"/>
          </a:p>
          <a:p>
            <a:endParaRPr lang="ar-SA" b="1" dirty="0" smtClean="0"/>
          </a:p>
        </p:txBody>
      </p:sp>
    </p:spTree>
    <p:extLst>
      <p:ext uri="{BB962C8B-B14F-4D97-AF65-F5344CB8AC3E}">
        <p14:creationId xmlns:p14="http://schemas.microsoft.com/office/powerpoint/2010/main" val="41067365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TC104033921[[fn=Damask]]</Template>
  <TotalTime>342</TotalTime>
  <Words>1358</Words>
  <Application>Microsoft Office PowerPoint</Application>
  <PresentationFormat>مخصص</PresentationFormat>
  <Paragraphs>65</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Damask</vt:lpstr>
      <vt:lpstr>المحاضرة الأولى  تاريخ نشأة حقل صعوبات التعلم </vt:lpstr>
      <vt:lpstr>صعوبات التعلم من منظور تاريخي</vt:lpstr>
      <vt:lpstr>تصف أدبيات التربية الخاصة صعوبات التعلم بأنها  إعاقة خفية محيرة ؟؟؟؟</vt:lpstr>
      <vt:lpstr>لم يكن لمجال صعوبات التعلم جهود موحدة من قبل تخصص واحد بل اشتركت وماتزال تشترك تخصصات متنوعة من حقول علمية مختلفة في البحث والاسهام في مجال صعوبات التعلم </vt:lpstr>
      <vt:lpstr>حقل صعوبات التعلم نما وتطور استجابة إلى حاجتين ؟؟؟</vt:lpstr>
      <vt:lpstr>صعوبات التعلم ودراسة الفروق الفردية </vt:lpstr>
      <vt:lpstr>2- الجهود الطبية المبكرة </vt:lpstr>
      <vt:lpstr>-  إن طرق التقييم والعلاج المستخدمة حاليا في تحليل السلوك قد بنيت على أساس من الافتراضات والملاحظات التي قدمها ويرنيك فيما يتعلق بالجانبين الاستقبالي والتعبيري من اللغة وما بينهما من ترابط وثيق وقد وضعت جهوده الأساس لفهم العلاقة بين اللغة والقراءة والكتابة . - مع بداية القرن العشرين كانت جهود هايند وويليز لها دور في توضيح مجموعة من الملاحظات التي حددت نوعا فريدا من صعوبات التعلم التي يواجهها الأطفال الصغار والطلاب الكبار في تعلمهم  كما يلي : - معاناة هؤلاء الأطفال من مشكلة تعلم خلقية . - كان الذكور أكثر تأثرا من الاناث بهذه المشكلة . - اتخذ الاضطراب الذي عانى منه الأطفال الذين تمت ملاحظتهم أنماطا متغايرة في خواصها وعناصرها من حيث شكلها المحدد أو شدة الضعف والعجز الناجم عنها . - هذا الاضطراب مرتبط بعملية نمائية تؤثر في العمليات اللغوية المركزية . - لم يكن التعليم الذي تلقاه الأطفال كافي ومشبع لاحتياجاتهم التربوية . </vt:lpstr>
      <vt:lpstr>3- جهود أورتون :</vt:lpstr>
      <vt:lpstr>توصل أورتون إلى ان اضطرابات القراءة والاضطرابات اللغوية إنما تحدث نتيجة لاضطراب وظائف المخ كما قد تنتج أيضا من تدمير القشرة المخية.   </vt:lpstr>
      <vt:lpstr>4- جهود ستراوس وويرنير  </vt:lpstr>
      <vt:lpstr>5- جهود كريكشانك ومايكلباست وجونسون وكيرك :</vt:lpstr>
      <vt:lpstr>عرض تقديمي في PowerPoint</vt:lpstr>
      <vt:lpstr>عالمية صعوبات التعلم </vt:lpstr>
      <vt:lpstr>العوامل الاجتماعية والسياسية التي شكلت صعوبات التعلم كحقل تطبيقي</vt:lpstr>
      <vt:lpstr>العوامل المساهمة في تزايد عدد الأطفال الذين تم تشخيصهم خلال هذا العقدين باعتبارهم من ذوي صعوبات التعلم ؟؟؟</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  تاريخ نشأة حقل صعوبات التعلم</dc:title>
  <dc:creator>alsahman</dc:creator>
  <cp:lastModifiedBy>Wafa M Alqhtani</cp:lastModifiedBy>
  <cp:revision>42</cp:revision>
  <dcterms:created xsi:type="dcterms:W3CDTF">2013-09-24T18:51:57Z</dcterms:created>
  <dcterms:modified xsi:type="dcterms:W3CDTF">2016-10-02T06:41:45Z</dcterms:modified>
</cp:coreProperties>
</file>