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23"/>
  </p:notesMasterIdLst>
  <p:sldIdLst>
    <p:sldId id="256" r:id="rId2"/>
    <p:sldId id="258" r:id="rId3"/>
    <p:sldId id="257" r:id="rId4"/>
    <p:sldId id="378" r:id="rId5"/>
    <p:sldId id="259" r:id="rId6"/>
    <p:sldId id="297" r:id="rId7"/>
    <p:sldId id="303" r:id="rId8"/>
    <p:sldId id="304" r:id="rId9"/>
    <p:sldId id="268" r:id="rId10"/>
    <p:sldId id="266" r:id="rId11"/>
    <p:sldId id="299" r:id="rId12"/>
    <p:sldId id="318" r:id="rId13"/>
    <p:sldId id="319" r:id="rId14"/>
    <p:sldId id="267" r:id="rId15"/>
    <p:sldId id="305" r:id="rId16"/>
    <p:sldId id="306" r:id="rId17"/>
    <p:sldId id="379" r:id="rId18"/>
    <p:sldId id="307" r:id="rId19"/>
    <p:sldId id="308" r:id="rId20"/>
    <p:sldId id="309" r:id="rId21"/>
    <p:sldId id="30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5" autoAdjust="0"/>
    <p:restoredTop sz="94660"/>
  </p:normalViewPr>
  <p:slideViewPr>
    <p:cSldViewPr snapToGrid="0">
      <p:cViewPr varScale="1">
        <p:scale>
          <a:sx n="63" d="100"/>
          <a:sy n="63" d="100"/>
        </p:scale>
        <p:origin x="80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E10ED5-F83D-479C-803D-5DA4F9D9724C}" type="doc">
      <dgm:prSet loTypeId="urn:microsoft.com/office/officeart/2005/8/layout/vList5" loCatId="list" qsTypeId="urn:microsoft.com/office/officeart/2005/8/quickstyle/simple1" qsCatId="simple" csTypeId="urn:microsoft.com/office/officeart/2005/8/colors/accent1_2" csCatId="accent1" phldr="1"/>
      <dgm:spPr/>
      <dgm:t>
        <a:bodyPr/>
        <a:lstStyle/>
        <a:p>
          <a:pPr rtl="1"/>
          <a:endParaRPr lang="ar-SA"/>
        </a:p>
      </dgm:t>
    </dgm:pt>
    <dgm:pt modelId="{A7880345-BF55-4AA7-8116-42A0F0A65A1E}">
      <dgm:prSet phldrT="[نص]"/>
      <dgm:spPr/>
      <dgm:t>
        <a:bodyPr/>
        <a:lstStyle/>
        <a:p>
          <a:pPr rtl="1"/>
          <a:r>
            <a:rPr lang="ar-SA" dirty="0"/>
            <a:t>المنفعة</a:t>
          </a:r>
        </a:p>
      </dgm:t>
    </dgm:pt>
    <dgm:pt modelId="{34445331-73FF-488E-A7CD-E9B16282C7E4}" type="parTrans" cxnId="{A49B56EC-8E73-4937-9732-C25E6C554167}">
      <dgm:prSet/>
      <dgm:spPr/>
      <dgm:t>
        <a:bodyPr/>
        <a:lstStyle/>
        <a:p>
          <a:pPr rtl="1"/>
          <a:endParaRPr lang="ar-SA"/>
        </a:p>
      </dgm:t>
    </dgm:pt>
    <dgm:pt modelId="{305DD24B-7FD5-4980-A7FC-D13BE4F46397}" type="sibTrans" cxnId="{A49B56EC-8E73-4937-9732-C25E6C554167}">
      <dgm:prSet/>
      <dgm:spPr/>
      <dgm:t>
        <a:bodyPr/>
        <a:lstStyle/>
        <a:p>
          <a:pPr rtl="1"/>
          <a:endParaRPr lang="ar-SA"/>
        </a:p>
      </dgm:t>
    </dgm:pt>
    <dgm:pt modelId="{1534F2FA-3236-4A0F-BF46-25B490C49E33}">
      <dgm:prSet phldrT="[نص]"/>
      <dgm:spPr/>
      <dgm:t>
        <a:bodyPr/>
        <a:lstStyle/>
        <a:p>
          <a:pPr rtl="1"/>
          <a:r>
            <a:rPr lang="ar-SA" dirty="0"/>
            <a:t>القيمة</a:t>
          </a:r>
        </a:p>
      </dgm:t>
    </dgm:pt>
    <dgm:pt modelId="{DB8F913F-D3BB-4360-9EB4-BDBC4B365FE8}" type="parTrans" cxnId="{090E810C-D2B0-46F9-8253-1EA7B86FF127}">
      <dgm:prSet/>
      <dgm:spPr/>
      <dgm:t>
        <a:bodyPr/>
        <a:lstStyle/>
        <a:p>
          <a:pPr rtl="1"/>
          <a:endParaRPr lang="ar-SA"/>
        </a:p>
      </dgm:t>
    </dgm:pt>
    <dgm:pt modelId="{D683DE60-ED85-49B5-8E5A-936CEEBD6D87}" type="sibTrans" cxnId="{090E810C-D2B0-46F9-8253-1EA7B86FF127}">
      <dgm:prSet/>
      <dgm:spPr/>
      <dgm:t>
        <a:bodyPr/>
        <a:lstStyle/>
        <a:p>
          <a:pPr rtl="1"/>
          <a:endParaRPr lang="ar-SA"/>
        </a:p>
      </dgm:t>
    </dgm:pt>
    <dgm:pt modelId="{4616EA8E-05CC-418F-853E-48D0833C4F98}">
      <dgm:prSet/>
      <dgm:spPr/>
      <dgm:t>
        <a:bodyPr/>
        <a:lstStyle/>
        <a:p>
          <a:pPr rtl="1"/>
          <a:r>
            <a:rPr lang="ar-SA" dirty="0"/>
            <a:t>هي المقياس الكمي لما يساويه الشيء من النقود. </a:t>
          </a:r>
        </a:p>
      </dgm:t>
    </dgm:pt>
    <dgm:pt modelId="{650D9A31-B7E1-42DF-90F9-B2BEFFD60408}" type="parTrans" cxnId="{2C2B3967-86FB-48ED-BBA8-6059C620C884}">
      <dgm:prSet/>
      <dgm:spPr/>
      <dgm:t>
        <a:bodyPr/>
        <a:lstStyle/>
        <a:p>
          <a:pPr rtl="1"/>
          <a:endParaRPr lang="ar-SA"/>
        </a:p>
      </dgm:t>
    </dgm:pt>
    <dgm:pt modelId="{F0116DA3-7B20-4316-A7AD-4D0FE894F4C8}" type="sibTrans" cxnId="{2C2B3967-86FB-48ED-BBA8-6059C620C884}">
      <dgm:prSet/>
      <dgm:spPr/>
      <dgm:t>
        <a:bodyPr/>
        <a:lstStyle/>
        <a:p>
          <a:pPr rtl="1"/>
          <a:endParaRPr lang="ar-SA"/>
        </a:p>
      </dgm:t>
    </dgm:pt>
    <dgm:pt modelId="{34239F72-9CDD-4BD4-A1C8-74740225880C}">
      <dgm:prSet/>
      <dgm:spPr/>
      <dgm:t>
        <a:bodyPr/>
        <a:lstStyle/>
        <a:p>
          <a:pPr rtl="1"/>
          <a:r>
            <a:rPr lang="ar-SA" dirty="0"/>
            <a:t>هي صفات الشيء وخصائصه التي تمكنه من القدرة على اشباع حاجة معينة لدى الإنسان. </a:t>
          </a:r>
        </a:p>
      </dgm:t>
    </dgm:pt>
    <dgm:pt modelId="{12485D5E-39B9-4840-97A2-4E2E178259C0}" type="parTrans" cxnId="{CC7E4AEE-6906-48AB-816B-D93FD09E383A}">
      <dgm:prSet/>
      <dgm:spPr/>
      <dgm:t>
        <a:bodyPr/>
        <a:lstStyle/>
        <a:p>
          <a:pPr rtl="1"/>
          <a:endParaRPr lang="ar-SA"/>
        </a:p>
      </dgm:t>
    </dgm:pt>
    <dgm:pt modelId="{460EDFE9-61F1-408E-8ACB-66147D030A27}" type="sibTrans" cxnId="{CC7E4AEE-6906-48AB-816B-D93FD09E383A}">
      <dgm:prSet/>
      <dgm:spPr/>
      <dgm:t>
        <a:bodyPr/>
        <a:lstStyle/>
        <a:p>
          <a:pPr rtl="1"/>
          <a:endParaRPr lang="ar-SA"/>
        </a:p>
      </dgm:t>
    </dgm:pt>
    <dgm:pt modelId="{0123B42D-43C0-4068-8F88-41443542B77B}" type="pres">
      <dgm:prSet presAssocID="{1AE10ED5-F83D-479C-803D-5DA4F9D9724C}" presName="Name0" presStyleCnt="0">
        <dgm:presLayoutVars>
          <dgm:dir/>
          <dgm:animLvl val="lvl"/>
          <dgm:resizeHandles val="exact"/>
        </dgm:presLayoutVars>
      </dgm:prSet>
      <dgm:spPr/>
    </dgm:pt>
    <dgm:pt modelId="{4DBFE3D7-A731-42CC-BE74-5FE49AB0673D}" type="pres">
      <dgm:prSet presAssocID="{A7880345-BF55-4AA7-8116-42A0F0A65A1E}" presName="linNode" presStyleCnt="0"/>
      <dgm:spPr/>
    </dgm:pt>
    <dgm:pt modelId="{75B92E34-2959-4C98-BF14-2046974FD4EE}" type="pres">
      <dgm:prSet presAssocID="{A7880345-BF55-4AA7-8116-42A0F0A65A1E}" presName="parentText" presStyleLbl="node1" presStyleIdx="0" presStyleCnt="2">
        <dgm:presLayoutVars>
          <dgm:chMax val="1"/>
          <dgm:bulletEnabled val="1"/>
        </dgm:presLayoutVars>
      </dgm:prSet>
      <dgm:spPr/>
    </dgm:pt>
    <dgm:pt modelId="{7DD0AF6C-23F0-4EE8-AA25-78243DC58331}" type="pres">
      <dgm:prSet presAssocID="{A7880345-BF55-4AA7-8116-42A0F0A65A1E}" presName="descendantText" presStyleLbl="alignAccFollowNode1" presStyleIdx="0" presStyleCnt="2">
        <dgm:presLayoutVars>
          <dgm:bulletEnabled val="1"/>
        </dgm:presLayoutVars>
      </dgm:prSet>
      <dgm:spPr/>
    </dgm:pt>
    <dgm:pt modelId="{0BA436D7-4006-4ED9-AEA5-9E5CFA3EBEFD}" type="pres">
      <dgm:prSet presAssocID="{305DD24B-7FD5-4980-A7FC-D13BE4F46397}" presName="sp" presStyleCnt="0"/>
      <dgm:spPr/>
    </dgm:pt>
    <dgm:pt modelId="{425385B0-1530-4638-9040-9F02CEF9CEDA}" type="pres">
      <dgm:prSet presAssocID="{1534F2FA-3236-4A0F-BF46-25B490C49E33}" presName="linNode" presStyleCnt="0"/>
      <dgm:spPr/>
    </dgm:pt>
    <dgm:pt modelId="{7E34A276-7FA1-4EBF-A2B6-37BD213526FB}" type="pres">
      <dgm:prSet presAssocID="{1534F2FA-3236-4A0F-BF46-25B490C49E33}" presName="parentText" presStyleLbl="node1" presStyleIdx="1" presStyleCnt="2">
        <dgm:presLayoutVars>
          <dgm:chMax val="1"/>
          <dgm:bulletEnabled val="1"/>
        </dgm:presLayoutVars>
      </dgm:prSet>
      <dgm:spPr/>
    </dgm:pt>
    <dgm:pt modelId="{FEC77865-9069-43E0-B057-DD7808C6CB84}" type="pres">
      <dgm:prSet presAssocID="{1534F2FA-3236-4A0F-BF46-25B490C49E33}" presName="descendantText" presStyleLbl="alignAccFollowNode1" presStyleIdx="1" presStyleCnt="2">
        <dgm:presLayoutVars>
          <dgm:bulletEnabled val="1"/>
        </dgm:presLayoutVars>
      </dgm:prSet>
      <dgm:spPr/>
    </dgm:pt>
  </dgm:ptLst>
  <dgm:cxnLst>
    <dgm:cxn modelId="{090E810C-D2B0-46F9-8253-1EA7B86FF127}" srcId="{1AE10ED5-F83D-479C-803D-5DA4F9D9724C}" destId="{1534F2FA-3236-4A0F-BF46-25B490C49E33}" srcOrd="1" destOrd="0" parTransId="{DB8F913F-D3BB-4360-9EB4-BDBC4B365FE8}" sibTransId="{D683DE60-ED85-49B5-8E5A-936CEEBD6D87}"/>
    <dgm:cxn modelId="{185C1517-4CCF-42B9-BA95-2F1FFDB0FE6E}" type="presOf" srcId="{1534F2FA-3236-4A0F-BF46-25B490C49E33}" destId="{7E34A276-7FA1-4EBF-A2B6-37BD213526FB}" srcOrd="0" destOrd="0" presId="urn:microsoft.com/office/officeart/2005/8/layout/vList5"/>
    <dgm:cxn modelId="{2C2B3967-86FB-48ED-BBA8-6059C620C884}" srcId="{1534F2FA-3236-4A0F-BF46-25B490C49E33}" destId="{4616EA8E-05CC-418F-853E-48D0833C4F98}" srcOrd="0" destOrd="0" parTransId="{650D9A31-B7E1-42DF-90F9-B2BEFFD60408}" sibTransId="{F0116DA3-7B20-4316-A7AD-4D0FE894F4C8}"/>
    <dgm:cxn modelId="{79E4B24C-3A71-43D3-AD40-F5BB81A7576B}" type="presOf" srcId="{A7880345-BF55-4AA7-8116-42A0F0A65A1E}" destId="{75B92E34-2959-4C98-BF14-2046974FD4EE}" srcOrd="0" destOrd="0" presId="urn:microsoft.com/office/officeart/2005/8/layout/vList5"/>
    <dgm:cxn modelId="{7844D77A-C3B9-4F3A-8503-672998BC634B}" type="presOf" srcId="{4616EA8E-05CC-418F-853E-48D0833C4F98}" destId="{FEC77865-9069-43E0-B057-DD7808C6CB84}" srcOrd="0" destOrd="0" presId="urn:microsoft.com/office/officeart/2005/8/layout/vList5"/>
    <dgm:cxn modelId="{DFC4F07F-2517-4201-A91D-B9AA4317CCFF}" type="presOf" srcId="{34239F72-9CDD-4BD4-A1C8-74740225880C}" destId="{7DD0AF6C-23F0-4EE8-AA25-78243DC58331}" srcOrd="0" destOrd="0" presId="urn:microsoft.com/office/officeart/2005/8/layout/vList5"/>
    <dgm:cxn modelId="{24FC30D6-ED7F-4FAB-B299-BAB75EB98FF5}" type="presOf" srcId="{1AE10ED5-F83D-479C-803D-5DA4F9D9724C}" destId="{0123B42D-43C0-4068-8F88-41443542B77B}" srcOrd="0" destOrd="0" presId="urn:microsoft.com/office/officeart/2005/8/layout/vList5"/>
    <dgm:cxn modelId="{A49B56EC-8E73-4937-9732-C25E6C554167}" srcId="{1AE10ED5-F83D-479C-803D-5DA4F9D9724C}" destId="{A7880345-BF55-4AA7-8116-42A0F0A65A1E}" srcOrd="0" destOrd="0" parTransId="{34445331-73FF-488E-A7CD-E9B16282C7E4}" sibTransId="{305DD24B-7FD5-4980-A7FC-D13BE4F46397}"/>
    <dgm:cxn modelId="{CC7E4AEE-6906-48AB-816B-D93FD09E383A}" srcId="{A7880345-BF55-4AA7-8116-42A0F0A65A1E}" destId="{34239F72-9CDD-4BD4-A1C8-74740225880C}" srcOrd="0" destOrd="0" parTransId="{12485D5E-39B9-4840-97A2-4E2E178259C0}" sibTransId="{460EDFE9-61F1-408E-8ACB-66147D030A27}"/>
    <dgm:cxn modelId="{3461381A-2410-43A5-9B38-339579AAB5DE}" type="presParOf" srcId="{0123B42D-43C0-4068-8F88-41443542B77B}" destId="{4DBFE3D7-A731-42CC-BE74-5FE49AB0673D}" srcOrd="0" destOrd="0" presId="urn:microsoft.com/office/officeart/2005/8/layout/vList5"/>
    <dgm:cxn modelId="{53A042FF-9350-4B03-9196-82315420401B}" type="presParOf" srcId="{4DBFE3D7-A731-42CC-BE74-5FE49AB0673D}" destId="{75B92E34-2959-4C98-BF14-2046974FD4EE}" srcOrd="0" destOrd="0" presId="urn:microsoft.com/office/officeart/2005/8/layout/vList5"/>
    <dgm:cxn modelId="{3C181D6A-00BF-4837-9ECD-E3FFC2B82706}" type="presParOf" srcId="{4DBFE3D7-A731-42CC-BE74-5FE49AB0673D}" destId="{7DD0AF6C-23F0-4EE8-AA25-78243DC58331}" srcOrd="1" destOrd="0" presId="urn:microsoft.com/office/officeart/2005/8/layout/vList5"/>
    <dgm:cxn modelId="{1667769A-3BB6-470C-8111-0ED77C1FBD44}" type="presParOf" srcId="{0123B42D-43C0-4068-8F88-41443542B77B}" destId="{0BA436D7-4006-4ED9-AEA5-9E5CFA3EBEFD}" srcOrd="1" destOrd="0" presId="urn:microsoft.com/office/officeart/2005/8/layout/vList5"/>
    <dgm:cxn modelId="{305D368D-3CE3-4853-9468-75BE34F56422}" type="presParOf" srcId="{0123B42D-43C0-4068-8F88-41443542B77B}" destId="{425385B0-1530-4638-9040-9F02CEF9CEDA}" srcOrd="2" destOrd="0" presId="urn:microsoft.com/office/officeart/2005/8/layout/vList5"/>
    <dgm:cxn modelId="{0D253477-3F86-4AE5-9C57-7BB1FEB1E895}" type="presParOf" srcId="{425385B0-1530-4638-9040-9F02CEF9CEDA}" destId="{7E34A276-7FA1-4EBF-A2B6-37BD213526FB}" srcOrd="0" destOrd="0" presId="urn:microsoft.com/office/officeart/2005/8/layout/vList5"/>
    <dgm:cxn modelId="{8BEE347E-224F-4CFF-864A-EA0198A036A0}" type="presParOf" srcId="{425385B0-1530-4638-9040-9F02CEF9CEDA}" destId="{FEC77865-9069-43E0-B057-DD7808C6CB8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2898F1-0E80-4D12-96E6-B2FDDD412A38}" type="doc">
      <dgm:prSet loTypeId="urn:microsoft.com/office/officeart/2005/8/layout/pyramid2" loCatId="list" qsTypeId="urn:microsoft.com/office/officeart/2005/8/quickstyle/simple1" qsCatId="simple" csTypeId="urn:microsoft.com/office/officeart/2005/8/colors/accent1_2" csCatId="accent1" phldr="1"/>
      <dgm:spPr/>
    </dgm:pt>
    <dgm:pt modelId="{EBB515BD-CE08-4EC4-9F8D-E2C83218151B}">
      <dgm:prSet phldrT="[نص]"/>
      <dgm:spPr/>
      <dgm:t>
        <a:bodyPr/>
        <a:lstStyle/>
        <a:p>
          <a:pPr rtl="1"/>
          <a:r>
            <a:rPr lang="ar-SA" dirty="0"/>
            <a:t>1.للمشتري</a:t>
          </a:r>
        </a:p>
      </dgm:t>
    </dgm:pt>
    <dgm:pt modelId="{E9AC8A6C-7877-4497-84AA-8C06A60384E3}" type="parTrans" cxnId="{3EE6D10F-4EF4-4FE9-AFA1-BFE52ACD28DB}">
      <dgm:prSet/>
      <dgm:spPr/>
      <dgm:t>
        <a:bodyPr/>
        <a:lstStyle/>
        <a:p>
          <a:pPr rtl="1"/>
          <a:endParaRPr lang="ar-SA"/>
        </a:p>
      </dgm:t>
    </dgm:pt>
    <dgm:pt modelId="{A925FCC6-14DA-42EC-B46B-2F7DDBE15D3B}" type="sibTrans" cxnId="{3EE6D10F-4EF4-4FE9-AFA1-BFE52ACD28DB}">
      <dgm:prSet/>
      <dgm:spPr/>
      <dgm:t>
        <a:bodyPr/>
        <a:lstStyle/>
        <a:p>
          <a:pPr rtl="1"/>
          <a:endParaRPr lang="ar-SA"/>
        </a:p>
      </dgm:t>
    </dgm:pt>
    <dgm:pt modelId="{7ADA33F2-D00E-4938-8755-455F139DD5BA}">
      <dgm:prSet phldrT="[نص]"/>
      <dgm:spPr/>
      <dgm:t>
        <a:bodyPr/>
        <a:lstStyle/>
        <a:p>
          <a:pPr rtl="1"/>
          <a:r>
            <a:rPr lang="ar-SA" dirty="0"/>
            <a:t>2. للمنظمة</a:t>
          </a:r>
        </a:p>
      </dgm:t>
    </dgm:pt>
    <dgm:pt modelId="{58E523F2-3DFA-4485-939E-23E9FDF13EC1}" type="parTrans" cxnId="{1DFD2D69-4BFF-4C4B-A1A4-4955BCC00E0E}">
      <dgm:prSet/>
      <dgm:spPr/>
      <dgm:t>
        <a:bodyPr/>
        <a:lstStyle/>
        <a:p>
          <a:pPr rtl="1"/>
          <a:endParaRPr lang="ar-SA"/>
        </a:p>
      </dgm:t>
    </dgm:pt>
    <dgm:pt modelId="{F52FCF51-E93D-4EE0-BF85-999929A4DF49}" type="sibTrans" cxnId="{1DFD2D69-4BFF-4C4B-A1A4-4955BCC00E0E}">
      <dgm:prSet/>
      <dgm:spPr/>
      <dgm:t>
        <a:bodyPr/>
        <a:lstStyle/>
        <a:p>
          <a:pPr rtl="1"/>
          <a:endParaRPr lang="ar-SA"/>
        </a:p>
      </dgm:t>
    </dgm:pt>
    <dgm:pt modelId="{A85BACA0-FCD6-41CB-835D-D3C436EEA428}">
      <dgm:prSet phldrT="[نص]"/>
      <dgm:spPr/>
      <dgm:t>
        <a:bodyPr/>
        <a:lstStyle/>
        <a:p>
          <a:pPr rtl="1"/>
          <a:r>
            <a:rPr lang="ar-SA" dirty="0"/>
            <a:t>3. للمجتمع</a:t>
          </a:r>
        </a:p>
      </dgm:t>
    </dgm:pt>
    <dgm:pt modelId="{A2777E59-A1D8-4582-9D04-775F734648A5}" type="parTrans" cxnId="{107490E3-F2FD-406B-8AB6-8FFD588C92B7}">
      <dgm:prSet/>
      <dgm:spPr/>
      <dgm:t>
        <a:bodyPr/>
        <a:lstStyle/>
        <a:p>
          <a:pPr rtl="1"/>
          <a:endParaRPr lang="ar-SA"/>
        </a:p>
      </dgm:t>
    </dgm:pt>
    <dgm:pt modelId="{AACDDA40-1F68-48D7-A0B2-8EFFBDBDB646}" type="sibTrans" cxnId="{107490E3-F2FD-406B-8AB6-8FFD588C92B7}">
      <dgm:prSet/>
      <dgm:spPr/>
      <dgm:t>
        <a:bodyPr/>
        <a:lstStyle/>
        <a:p>
          <a:pPr rtl="1"/>
          <a:endParaRPr lang="ar-SA"/>
        </a:p>
      </dgm:t>
    </dgm:pt>
    <dgm:pt modelId="{D47C0BA3-420A-4E6B-93D0-52C7B699294E}" type="pres">
      <dgm:prSet presAssocID="{6F2898F1-0E80-4D12-96E6-B2FDDD412A38}" presName="compositeShape" presStyleCnt="0">
        <dgm:presLayoutVars>
          <dgm:dir/>
          <dgm:resizeHandles/>
        </dgm:presLayoutVars>
      </dgm:prSet>
      <dgm:spPr/>
    </dgm:pt>
    <dgm:pt modelId="{9F051D66-A1CA-4363-B868-8C86AAD3CCE7}" type="pres">
      <dgm:prSet presAssocID="{6F2898F1-0E80-4D12-96E6-B2FDDD412A38}" presName="pyramid" presStyleLbl="node1" presStyleIdx="0" presStyleCnt="1"/>
      <dgm:spPr/>
    </dgm:pt>
    <dgm:pt modelId="{F15C2127-A3A0-4141-9BDC-D7256CC431DE}" type="pres">
      <dgm:prSet presAssocID="{6F2898F1-0E80-4D12-96E6-B2FDDD412A38}" presName="theList" presStyleCnt="0"/>
      <dgm:spPr/>
    </dgm:pt>
    <dgm:pt modelId="{ECFC0EC0-E520-4DB4-BFDA-506CCF153248}" type="pres">
      <dgm:prSet presAssocID="{EBB515BD-CE08-4EC4-9F8D-E2C83218151B}" presName="aNode" presStyleLbl="fgAcc1" presStyleIdx="0" presStyleCnt="3">
        <dgm:presLayoutVars>
          <dgm:bulletEnabled val="1"/>
        </dgm:presLayoutVars>
      </dgm:prSet>
      <dgm:spPr/>
    </dgm:pt>
    <dgm:pt modelId="{37E7D788-82FE-443D-9105-D5E9E7FA318C}" type="pres">
      <dgm:prSet presAssocID="{EBB515BD-CE08-4EC4-9F8D-E2C83218151B}" presName="aSpace" presStyleCnt="0"/>
      <dgm:spPr/>
    </dgm:pt>
    <dgm:pt modelId="{9DEC1B39-F869-4185-B7A8-919786C951DE}" type="pres">
      <dgm:prSet presAssocID="{7ADA33F2-D00E-4938-8755-455F139DD5BA}" presName="aNode" presStyleLbl="fgAcc1" presStyleIdx="1" presStyleCnt="3">
        <dgm:presLayoutVars>
          <dgm:bulletEnabled val="1"/>
        </dgm:presLayoutVars>
      </dgm:prSet>
      <dgm:spPr/>
    </dgm:pt>
    <dgm:pt modelId="{6B015C49-20A4-4927-BD74-0466FF5C96F3}" type="pres">
      <dgm:prSet presAssocID="{7ADA33F2-D00E-4938-8755-455F139DD5BA}" presName="aSpace" presStyleCnt="0"/>
      <dgm:spPr/>
    </dgm:pt>
    <dgm:pt modelId="{3D739958-4937-4AC4-A3EC-1AE230AE5BF7}" type="pres">
      <dgm:prSet presAssocID="{A85BACA0-FCD6-41CB-835D-D3C436EEA428}" presName="aNode" presStyleLbl="fgAcc1" presStyleIdx="2" presStyleCnt="3">
        <dgm:presLayoutVars>
          <dgm:bulletEnabled val="1"/>
        </dgm:presLayoutVars>
      </dgm:prSet>
      <dgm:spPr/>
    </dgm:pt>
    <dgm:pt modelId="{D84F1409-3ABB-4F78-B9F1-52ADDD7B190C}" type="pres">
      <dgm:prSet presAssocID="{A85BACA0-FCD6-41CB-835D-D3C436EEA428}" presName="aSpace" presStyleCnt="0"/>
      <dgm:spPr/>
    </dgm:pt>
  </dgm:ptLst>
  <dgm:cxnLst>
    <dgm:cxn modelId="{3EE6D10F-4EF4-4FE9-AFA1-BFE52ACD28DB}" srcId="{6F2898F1-0E80-4D12-96E6-B2FDDD412A38}" destId="{EBB515BD-CE08-4EC4-9F8D-E2C83218151B}" srcOrd="0" destOrd="0" parTransId="{E9AC8A6C-7877-4497-84AA-8C06A60384E3}" sibTransId="{A925FCC6-14DA-42EC-B46B-2F7DDBE15D3B}"/>
    <dgm:cxn modelId="{3A5F8B66-AEA2-4DCA-82E7-12A9AD345A25}" type="presOf" srcId="{7ADA33F2-D00E-4938-8755-455F139DD5BA}" destId="{9DEC1B39-F869-4185-B7A8-919786C951DE}" srcOrd="0" destOrd="0" presId="urn:microsoft.com/office/officeart/2005/8/layout/pyramid2"/>
    <dgm:cxn modelId="{1DFD2D69-4BFF-4C4B-A1A4-4955BCC00E0E}" srcId="{6F2898F1-0E80-4D12-96E6-B2FDDD412A38}" destId="{7ADA33F2-D00E-4938-8755-455F139DD5BA}" srcOrd="1" destOrd="0" parTransId="{58E523F2-3DFA-4485-939E-23E9FDF13EC1}" sibTransId="{F52FCF51-E93D-4EE0-BF85-999929A4DF49}"/>
    <dgm:cxn modelId="{00A3A596-7779-44EE-9F2C-690D96094CFA}" type="presOf" srcId="{A85BACA0-FCD6-41CB-835D-D3C436EEA428}" destId="{3D739958-4937-4AC4-A3EC-1AE230AE5BF7}" srcOrd="0" destOrd="0" presId="urn:microsoft.com/office/officeart/2005/8/layout/pyramid2"/>
    <dgm:cxn modelId="{107490E3-F2FD-406B-8AB6-8FFD588C92B7}" srcId="{6F2898F1-0E80-4D12-96E6-B2FDDD412A38}" destId="{A85BACA0-FCD6-41CB-835D-D3C436EEA428}" srcOrd="2" destOrd="0" parTransId="{A2777E59-A1D8-4582-9D04-775F734648A5}" sibTransId="{AACDDA40-1F68-48D7-A0B2-8EFFBDBDB646}"/>
    <dgm:cxn modelId="{2759B8E6-4B23-49BD-8D56-CB853F48607D}" type="presOf" srcId="{6F2898F1-0E80-4D12-96E6-B2FDDD412A38}" destId="{D47C0BA3-420A-4E6B-93D0-52C7B699294E}" srcOrd="0" destOrd="0" presId="urn:microsoft.com/office/officeart/2005/8/layout/pyramid2"/>
    <dgm:cxn modelId="{5BE26CFB-AA35-4EA0-972F-655D424A4B30}" type="presOf" srcId="{EBB515BD-CE08-4EC4-9F8D-E2C83218151B}" destId="{ECFC0EC0-E520-4DB4-BFDA-506CCF153248}" srcOrd="0" destOrd="0" presId="urn:microsoft.com/office/officeart/2005/8/layout/pyramid2"/>
    <dgm:cxn modelId="{7250D994-BABD-4F15-A060-A669D1B5876E}" type="presParOf" srcId="{D47C0BA3-420A-4E6B-93D0-52C7B699294E}" destId="{9F051D66-A1CA-4363-B868-8C86AAD3CCE7}" srcOrd="0" destOrd="0" presId="urn:microsoft.com/office/officeart/2005/8/layout/pyramid2"/>
    <dgm:cxn modelId="{BAB286B6-7438-48CE-9092-44BA00238630}" type="presParOf" srcId="{D47C0BA3-420A-4E6B-93D0-52C7B699294E}" destId="{F15C2127-A3A0-4141-9BDC-D7256CC431DE}" srcOrd="1" destOrd="0" presId="urn:microsoft.com/office/officeart/2005/8/layout/pyramid2"/>
    <dgm:cxn modelId="{2D99A634-3177-4EA1-9D8B-FF377B93FF15}" type="presParOf" srcId="{F15C2127-A3A0-4141-9BDC-D7256CC431DE}" destId="{ECFC0EC0-E520-4DB4-BFDA-506CCF153248}" srcOrd="0" destOrd="0" presId="urn:microsoft.com/office/officeart/2005/8/layout/pyramid2"/>
    <dgm:cxn modelId="{AE03F6B9-9561-485D-A6D9-5A48187D1A68}" type="presParOf" srcId="{F15C2127-A3A0-4141-9BDC-D7256CC431DE}" destId="{37E7D788-82FE-443D-9105-D5E9E7FA318C}" srcOrd="1" destOrd="0" presId="urn:microsoft.com/office/officeart/2005/8/layout/pyramid2"/>
    <dgm:cxn modelId="{D038211D-657C-486E-B9C7-244B612C9EE9}" type="presParOf" srcId="{F15C2127-A3A0-4141-9BDC-D7256CC431DE}" destId="{9DEC1B39-F869-4185-B7A8-919786C951DE}" srcOrd="2" destOrd="0" presId="urn:microsoft.com/office/officeart/2005/8/layout/pyramid2"/>
    <dgm:cxn modelId="{02A61BBE-23BB-4CCF-84A2-AF0CE0DD3D7F}" type="presParOf" srcId="{F15C2127-A3A0-4141-9BDC-D7256CC431DE}" destId="{6B015C49-20A4-4927-BD74-0466FF5C96F3}" srcOrd="3" destOrd="0" presId="urn:microsoft.com/office/officeart/2005/8/layout/pyramid2"/>
    <dgm:cxn modelId="{9512F74C-9F11-49D8-8C90-25C16E5636E2}" type="presParOf" srcId="{F15C2127-A3A0-4141-9BDC-D7256CC431DE}" destId="{3D739958-4937-4AC4-A3EC-1AE230AE5BF7}" srcOrd="4" destOrd="0" presId="urn:microsoft.com/office/officeart/2005/8/layout/pyramid2"/>
    <dgm:cxn modelId="{9A12F5BA-F87B-4D74-9D1D-C1A3A43545F2}" type="presParOf" srcId="{F15C2127-A3A0-4141-9BDC-D7256CC431DE}" destId="{D84F1409-3ABB-4F78-B9F1-52ADDD7B190C}"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0AF6C-23F0-4EE8-AA25-78243DC58331}">
      <dsp:nvSpPr>
        <dsp:cNvPr id="0" name=""/>
        <dsp:cNvSpPr/>
      </dsp:nvSpPr>
      <dsp:spPr>
        <a:xfrm rot="5400000">
          <a:off x="5276455" y="-1673341"/>
          <a:ext cx="2077545" cy="5943744"/>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r" defTabSz="1866900" rtl="1">
            <a:lnSpc>
              <a:spcPct val="90000"/>
            </a:lnSpc>
            <a:spcBef>
              <a:spcPct val="0"/>
            </a:spcBef>
            <a:spcAft>
              <a:spcPct val="15000"/>
            </a:spcAft>
            <a:buChar char="•"/>
          </a:pPr>
          <a:r>
            <a:rPr lang="ar-SA" sz="4200" kern="1200" dirty="0"/>
            <a:t>هي صفات الشيء وخصائصه التي تمكنه من القدرة على اشباع حاجة معينة لدى الإنسان. </a:t>
          </a:r>
        </a:p>
      </dsp:txBody>
      <dsp:txXfrm rot="-5400000">
        <a:off x="3343356" y="361175"/>
        <a:ext cx="5842327" cy="1874711"/>
      </dsp:txXfrm>
    </dsp:sp>
    <dsp:sp modelId="{75B92E34-2959-4C98-BF14-2046974FD4EE}">
      <dsp:nvSpPr>
        <dsp:cNvPr id="0" name=""/>
        <dsp:cNvSpPr/>
      </dsp:nvSpPr>
      <dsp:spPr>
        <a:xfrm>
          <a:off x="0" y="64"/>
          <a:ext cx="3343356" cy="259693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rtl="1">
            <a:lnSpc>
              <a:spcPct val="90000"/>
            </a:lnSpc>
            <a:spcBef>
              <a:spcPct val="0"/>
            </a:spcBef>
            <a:spcAft>
              <a:spcPct val="35000"/>
            </a:spcAft>
            <a:buNone/>
          </a:pPr>
          <a:r>
            <a:rPr lang="ar-SA" sz="6500" kern="1200" dirty="0"/>
            <a:t>المنفعة</a:t>
          </a:r>
        </a:p>
      </dsp:txBody>
      <dsp:txXfrm>
        <a:off x="126772" y="126836"/>
        <a:ext cx="3089812" cy="2343387"/>
      </dsp:txXfrm>
    </dsp:sp>
    <dsp:sp modelId="{FEC77865-9069-43E0-B057-DD7808C6CB84}">
      <dsp:nvSpPr>
        <dsp:cNvPr id="0" name=""/>
        <dsp:cNvSpPr/>
      </dsp:nvSpPr>
      <dsp:spPr>
        <a:xfrm rot="5400000">
          <a:off x="5276455" y="1053436"/>
          <a:ext cx="2077545" cy="5943744"/>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r" defTabSz="1866900" rtl="1">
            <a:lnSpc>
              <a:spcPct val="90000"/>
            </a:lnSpc>
            <a:spcBef>
              <a:spcPct val="0"/>
            </a:spcBef>
            <a:spcAft>
              <a:spcPct val="15000"/>
            </a:spcAft>
            <a:buChar char="•"/>
          </a:pPr>
          <a:r>
            <a:rPr lang="ar-SA" sz="4200" kern="1200" dirty="0"/>
            <a:t>هي المقياس الكمي لما يساويه الشيء من النقود. </a:t>
          </a:r>
        </a:p>
      </dsp:txBody>
      <dsp:txXfrm rot="-5400000">
        <a:off x="3343356" y="3087953"/>
        <a:ext cx="5842327" cy="1874711"/>
      </dsp:txXfrm>
    </dsp:sp>
    <dsp:sp modelId="{7E34A276-7FA1-4EBF-A2B6-37BD213526FB}">
      <dsp:nvSpPr>
        <dsp:cNvPr id="0" name=""/>
        <dsp:cNvSpPr/>
      </dsp:nvSpPr>
      <dsp:spPr>
        <a:xfrm>
          <a:off x="0" y="2726843"/>
          <a:ext cx="3343356" cy="259693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rtl="1">
            <a:lnSpc>
              <a:spcPct val="90000"/>
            </a:lnSpc>
            <a:spcBef>
              <a:spcPct val="0"/>
            </a:spcBef>
            <a:spcAft>
              <a:spcPct val="35000"/>
            </a:spcAft>
            <a:buNone/>
          </a:pPr>
          <a:r>
            <a:rPr lang="ar-SA" sz="6500" kern="1200" dirty="0"/>
            <a:t>القيمة</a:t>
          </a:r>
        </a:p>
      </dsp:txBody>
      <dsp:txXfrm>
        <a:off x="126772" y="2853615"/>
        <a:ext cx="3089812" cy="23433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051D66-A1CA-4363-B868-8C86AAD3CCE7}">
      <dsp:nvSpPr>
        <dsp:cNvPr id="0" name=""/>
        <dsp:cNvSpPr/>
      </dsp:nvSpPr>
      <dsp:spPr>
        <a:xfrm>
          <a:off x="1403984" y="0"/>
          <a:ext cx="4648200" cy="4648200"/>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FC0EC0-E520-4DB4-BFDA-506CCF153248}">
      <dsp:nvSpPr>
        <dsp:cNvPr id="0" name=""/>
        <dsp:cNvSpPr/>
      </dsp:nvSpPr>
      <dsp:spPr>
        <a:xfrm>
          <a:off x="3728085" y="467316"/>
          <a:ext cx="3021330" cy="1100316"/>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marL="0" lvl="0" indent="0" algn="ctr" defTabSz="2089150" rtl="1">
            <a:lnSpc>
              <a:spcPct val="90000"/>
            </a:lnSpc>
            <a:spcBef>
              <a:spcPct val="0"/>
            </a:spcBef>
            <a:spcAft>
              <a:spcPct val="35000"/>
            </a:spcAft>
            <a:buNone/>
          </a:pPr>
          <a:r>
            <a:rPr lang="ar-SA" sz="4700" kern="1200" dirty="0"/>
            <a:t>1.للمشتري</a:t>
          </a:r>
        </a:p>
      </dsp:txBody>
      <dsp:txXfrm>
        <a:off x="3781798" y="521029"/>
        <a:ext cx="2913904" cy="992890"/>
      </dsp:txXfrm>
    </dsp:sp>
    <dsp:sp modelId="{9DEC1B39-F869-4185-B7A8-919786C951DE}">
      <dsp:nvSpPr>
        <dsp:cNvPr id="0" name=""/>
        <dsp:cNvSpPr/>
      </dsp:nvSpPr>
      <dsp:spPr>
        <a:xfrm>
          <a:off x="3728085" y="1705172"/>
          <a:ext cx="3021330" cy="1100316"/>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marL="0" lvl="0" indent="0" algn="ctr" defTabSz="2089150" rtl="1">
            <a:lnSpc>
              <a:spcPct val="90000"/>
            </a:lnSpc>
            <a:spcBef>
              <a:spcPct val="0"/>
            </a:spcBef>
            <a:spcAft>
              <a:spcPct val="35000"/>
            </a:spcAft>
            <a:buNone/>
          </a:pPr>
          <a:r>
            <a:rPr lang="ar-SA" sz="4700" kern="1200" dirty="0"/>
            <a:t>2. للمنظمة</a:t>
          </a:r>
        </a:p>
      </dsp:txBody>
      <dsp:txXfrm>
        <a:off x="3781798" y="1758885"/>
        <a:ext cx="2913904" cy="992890"/>
      </dsp:txXfrm>
    </dsp:sp>
    <dsp:sp modelId="{3D739958-4937-4AC4-A3EC-1AE230AE5BF7}">
      <dsp:nvSpPr>
        <dsp:cNvPr id="0" name=""/>
        <dsp:cNvSpPr/>
      </dsp:nvSpPr>
      <dsp:spPr>
        <a:xfrm>
          <a:off x="3728085" y="2943027"/>
          <a:ext cx="3021330" cy="1100316"/>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marL="0" lvl="0" indent="0" algn="ctr" defTabSz="2089150" rtl="1">
            <a:lnSpc>
              <a:spcPct val="90000"/>
            </a:lnSpc>
            <a:spcBef>
              <a:spcPct val="0"/>
            </a:spcBef>
            <a:spcAft>
              <a:spcPct val="35000"/>
            </a:spcAft>
            <a:buNone/>
          </a:pPr>
          <a:r>
            <a:rPr lang="ar-SA" sz="4700" kern="1200" dirty="0"/>
            <a:t>3. للمجتمع</a:t>
          </a:r>
        </a:p>
      </dsp:txBody>
      <dsp:txXfrm>
        <a:off x="3781798" y="2996740"/>
        <a:ext cx="2913904" cy="99289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34153997-AAEA-4AD7-971D-3B0334738EB8}" type="datetimeFigureOut">
              <a:rPr lang="ar-SA" smtClean="0"/>
              <a:t>11/02/42</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E762B7B-63F4-4DB2-9EFE-1B970676A34C}" type="slidenum">
              <a:rPr lang="ar-SA" smtClean="0"/>
              <a:t>‹#›</a:t>
            </a:fld>
            <a:endParaRPr lang="ar-SA"/>
          </a:p>
        </p:txBody>
      </p:sp>
    </p:spTree>
    <p:extLst>
      <p:ext uri="{BB962C8B-B14F-4D97-AF65-F5344CB8AC3E}">
        <p14:creationId xmlns:p14="http://schemas.microsoft.com/office/powerpoint/2010/main" val="28512970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عنصر نائب لصورة الشريحة 1">
            <a:extLst>
              <a:ext uri="{FF2B5EF4-FFF2-40B4-BE49-F238E27FC236}">
                <a16:creationId xmlns:a16="http://schemas.microsoft.com/office/drawing/2014/main" id="{7D263576-CB0C-465F-AE53-7B6AE953893C}"/>
              </a:ext>
            </a:extLst>
          </p:cNvPr>
          <p:cNvSpPr>
            <a:spLocks noGrp="1" noRot="1" noChangeAspect="1" noChangeArrowheads="1" noTextEdit="1"/>
          </p:cNvSpPr>
          <p:nvPr>
            <p:ph type="sldImg"/>
          </p:nvPr>
        </p:nvSpPr>
        <p:spPr>
          <a:ln/>
        </p:spPr>
      </p:sp>
      <p:sp>
        <p:nvSpPr>
          <p:cNvPr id="25603" name="عنصر نائب للملاحظات 2">
            <a:extLst>
              <a:ext uri="{FF2B5EF4-FFF2-40B4-BE49-F238E27FC236}">
                <a16:creationId xmlns:a16="http://schemas.microsoft.com/office/drawing/2014/main" id="{9515DDF3-B951-4B85-808C-56C69D101E2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ar-SA" altLang="ar-SA" dirty="0"/>
          </a:p>
        </p:txBody>
      </p:sp>
      <p:sp>
        <p:nvSpPr>
          <p:cNvPr id="25604" name="عنصر نائب لرقم الشريحة 3">
            <a:extLst>
              <a:ext uri="{FF2B5EF4-FFF2-40B4-BE49-F238E27FC236}">
                <a16:creationId xmlns:a16="http://schemas.microsoft.com/office/drawing/2014/main" id="{AE863E1D-1672-40A8-AC06-4F7A8AF43CA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86A1B849-7963-4B91-A63B-4A744E54FFCA}" type="slidenum">
              <a:rPr lang="ar-SA" altLang="ar-SA" smtClean="0">
                <a:latin typeface="Arial" panose="020B0604020202020204" pitchFamily="34" charset="0"/>
              </a:rPr>
              <a:pPr algn="l">
                <a:spcBef>
                  <a:spcPct val="0"/>
                </a:spcBef>
              </a:pPr>
              <a:t>7</a:t>
            </a:fld>
            <a:endParaRPr lang="en-US" altLang="ar-SA"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عنصر نائب لصورة الشريحة 1">
            <a:extLst>
              <a:ext uri="{FF2B5EF4-FFF2-40B4-BE49-F238E27FC236}">
                <a16:creationId xmlns:a16="http://schemas.microsoft.com/office/drawing/2014/main" id="{50FFAE2A-BFD6-4B00-800C-CC02BCABE9A4}"/>
              </a:ext>
            </a:extLst>
          </p:cNvPr>
          <p:cNvSpPr>
            <a:spLocks noGrp="1" noRot="1" noChangeAspect="1" noChangeArrowheads="1" noTextEdit="1"/>
          </p:cNvSpPr>
          <p:nvPr>
            <p:ph type="sldImg"/>
          </p:nvPr>
        </p:nvSpPr>
        <p:spPr>
          <a:ln/>
        </p:spPr>
      </p:sp>
      <p:sp>
        <p:nvSpPr>
          <p:cNvPr id="34819" name="عنصر نائب للملاحظات 2">
            <a:extLst>
              <a:ext uri="{FF2B5EF4-FFF2-40B4-BE49-F238E27FC236}">
                <a16:creationId xmlns:a16="http://schemas.microsoft.com/office/drawing/2014/main" id="{93E814ED-882E-421C-AA82-27C4050B34A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ltLang="ar-SA"/>
          </a:p>
        </p:txBody>
      </p:sp>
      <p:sp>
        <p:nvSpPr>
          <p:cNvPr id="34820" name="عنصر نائب لرقم الشريحة 3">
            <a:extLst>
              <a:ext uri="{FF2B5EF4-FFF2-40B4-BE49-F238E27FC236}">
                <a16:creationId xmlns:a16="http://schemas.microsoft.com/office/drawing/2014/main" id="{EF586841-96BD-4D0D-9DD2-AE4D28E285B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02840166-3AA9-45ED-BF9A-268455289945}" type="slidenum">
              <a:rPr lang="ar-SA" altLang="ar-SA" smtClean="0">
                <a:latin typeface="Arial" panose="020B0604020202020204" pitchFamily="34" charset="0"/>
              </a:rPr>
              <a:pPr algn="l">
                <a:spcBef>
                  <a:spcPct val="0"/>
                </a:spcBef>
              </a:pPr>
              <a:t>15</a:t>
            </a:fld>
            <a:endParaRPr lang="en-US" altLang="ar-SA">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57236E6-1768-4E6D-B1A5-4B1706D96AAA}" type="datetimeFigureOut">
              <a:rPr lang="ar-SA" smtClean="0"/>
              <a:t>11/02/42</a:t>
            </a:fld>
            <a:endParaRPr lang="ar-SA"/>
          </a:p>
        </p:txBody>
      </p:sp>
      <p:sp>
        <p:nvSpPr>
          <p:cNvPr id="5" name="Footer Placeholder 4"/>
          <p:cNvSpPr>
            <a:spLocks noGrp="1"/>
          </p:cNvSpPr>
          <p:nvPr>
            <p:ph type="ftr" sz="quarter" idx="11"/>
          </p:nvPr>
        </p:nvSpPr>
        <p:spPr>
          <a:xfrm>
            <a:off x="2692397" y="5037663"/>
            <a:ext cx="5214635" cy="279400"/>
          </a:xfrm>
        </p:spPr>
        <p:txBody>
          <a:bodyPr/>
          <a:lstStyle/>
          <a:p>
            <a:endParaRPr lang="ar-SA"/>
          </a:p>
        </p:txBody>
      </p:sp>
      <p:sp>
        <p:nvSpPr>
          <p:cNvPr id="6" name="Slide Number Placeholder 5"/>
          <p:cNvSpPr>
            <a:spLocks noGrp="1"/>
          </p:cNvSpPr>
          <p:nvPr>
            <p:ph type="sldNum" sz="quarter" idx="12"/>
          </p:nvPr>
        </p:nvSpPr>
        <p:spPr>
          <a:xfrm>
            <a:off x="8956900" y="5037663"/>
            <a:ext cx="551167" cy="279400"/>
          </a:xfrm>
        </p:spPr>
        <p:txBody>
          <a:bodyPr/>
          <a:lstStyle/>
          <a:p>
            <a:fld id="{B835107D-DB9E-410C-B0FD-AD16D707ED8F}" type="slidenum">
              <a:rPr lang="ar-SA" smtClean="0"/>
              <a:t>‹#›</a:t>
            </a:fld>
            <a:endParaRPr lang="ar-S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6314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357236E6-1768-4E6D-B1A5-4B1706D96AAA}" type="datetimeFigureOut">
              <a:rPr lang="ar-SA" smtClean="0"/>
              <a:t>11/02/42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B835107D-DB9E-410C-B0FD-AD16D707ED8F}" type="slidenum">
              <a:rPr lang="ar-SA" smtClean="0"/>
              <a:t>‹#›</a:t>
            </a:fld>
            <a:endParaRPr lang="ar-SA"/>
          </a:p>
        </p:txBody>
      </p:sp>
    </p:spTree>
    <p:extLst>
      <p:ext uri="{BB962C8B-B14F-4D97-AF65-F5344CB8AC3E}">
        <p14:creationId xmlns:p14="http://schemas.microsoft.com/office/powerpoint/2010/main" val="3538051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357236E6-1768-4E6D-B1A5-4B1706D96AAA}" type="datetimeFigureOut">
              <a:rPr lang="ar-SA" smtClean="0"/>
              <a:t>11/02/42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835107D-DB9E-410C-B0FD-AD16D707ED8F}" type="slidenum">
              <a:rPr lang="ar-SA" smtClean="0"/>
              <a:t>‹#›</a:t>
            </a:fld>
            <a:endParaRPr lang="ar-S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2553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a:t>انقر لتحرير نمط عنوان الشكل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357236E6-1768-4E6D-B1A5-4B1706D96AAA}" type="datetimeFigureOut">
              <a:rPr lang="ar-SA" smtClean="0"/>
              <a:t>11/02/42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835107D-DB9E-410C-B0FD-AD16D707ED8F}" type="slidenum">
              <a:rPr lang="ar-SA" smtClean="0"/>
              <a:t>‹#›</a:t>
            </a:fld>
            <a:endParaRPr lang="ar-S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2741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357236E6-1768-4E6D-B1A5-4B1706D96AAA}" type="datetimeFigureOut">
              <a:rPr lang="ar-SA" smtClean="0"/>
              <a:t>11/02/42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835107D-DB9E-410C-B0FD-AD16D707ED8F}" type="slidenum">
              <a:rPr lang="ar-SA" smtClean="0"/>
              <a:t>‹#›</a:t>
            </a:fld>
            <a:endParaRPr lang="ar-SA"/>
          </a:p>
        </p:txBody>
      </p:sp>
    </p:spTree>
    <p:extLst>
      <p:ext uri="{BB962C8B-B14F-4D97-AF65-F5344CB8AC3E}">
        <p14:creationId xmlns:p14="http://schemas.microsoft.com/office/powerpoint/2010/main" val="3366329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a:t>انقر لتحرير نمط عنوان الشكل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357236E6-1768-4E6D-B1A5-4B1706D96AAA}" type="datetimeFigureOut">
              <a:rPr lang="ar-SA" smtClean="0"/>
              <a:t>11/02/42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835107D-DB9E-410C-B0FD-AD16D707ED8F}" type="slidenum">
              <a:rPr lang="ar-SA" smtClean="0"/>
              <a:t>‹#›</a:t>
            </a:fld>
            <a:endParaRPr lang="ar-S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8718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a:t>انقر لتحرير نمط عنوان الشكل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357236E6-1768-4E6D-B1A5-4B1706D96AAA}" type="datetimeFigureOut">
              <a:rPr lang="ar-SA" smtClean="0"/>
              <a:t>11/02/42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835107D-DB9E-410C-B0FD-AD16D707ED8F}" type="slidenum">
              <a:rPr lang="ar-SA" smtClean="0"/>
              <a:t>‹#›</a:t>
            </a:fld>
            <a:endParaRPr lang="ar-S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3202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357236E6-1768-4E6D-B1A5-4B1706D96AAA}" type="datetimeFigureOut">
              <a:rPr lang="ar-SA" smtClean="0"/>
              <a:t>11/02/42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835107D-DB9E-410C-B0FD-AD16D707ED8F}" type="slidenum">
              <a:rPr lang="ar-SA" smtClean="0"/>
              <a:t>‹#›</a:t>
            </a:fld>
            <a:endParaRPr lang="ar-S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5524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357236E6-1768-4E6D-B1A5-4B1706D96AAA}" type="datetimeFigureOut">
              <a:rPr lang="ar-SA" smtClean="0"/>
              <a:t>11/02/42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835107D-DB9E-410C-B0FD-AD16D707ED8F}" type="slidenum">
              <a:rPr lang="ar-SA" smtClean="0"/>
              <a:t>‹#›</a:t>
            </a:fld>
            <a:endParaRPr lang="ar-S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1484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357236E6-1768-4E6D-B1A5-4B1706D96AAA}" type="datetimeFigureOut">
              <a:rPr lang="ar-SA" smtClean="0"/>
              <a:t>11/02/42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835107D-DB9E-410C-B0FD-AD16D707ED8F}" type="slidenum">
              <a:rPr lang="ar-SA" smtClean="0"/>
              <a:t>‹#›</a:t>
            </a:fld>
            <a:endParaRPr lang="ar-SA"/>
          </a:p>
        </p:txBody>
      </p:sp>
    </p:spTree>
    <p:extLst>
      <p:ext uri="{BB962C8B-B14F-4D97-AF65-F5344CB8AC3E}">
        <p14:creationId xmlns:p14="http://schemas.microsoft.com/office/powerpoint/2010/main" val="2856161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357236E6-1768-4E6D-B1A5-4B1706D96AAA}" type="datetimeFigureOut">
              <a:rPr lang="ar-SA" smtClean="0"/>
              <a:t>11/02/42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835107D-DB9E-410C-B0FD-AD16D707ED8F}" type="slidenum">
              <a:rPr lang="ar-SA" smtClean="0"/>
              <a:t>‹#›</a:t>
            </a:fld>
            <a:endParaRPr lang="ar-S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6203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357236E6-1768-4E6D-B1A5-4B1706D96AAA}" type="datetimeFigureOut">
              <a:rPr lang="ar-SA" smtClean="0"/>
              <a:t>11/02/42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B835107D-DB9E-410C-B0FD-AD16D707ED8F}" type="slidenum">
              <a:rPr lang="ar-SA" smtClean="0"/>
              <a:t>‹#›</a:t>
            </a:fld>
            <a:endParaRPr lang="ar-SA"/>
          </a:p>
        </p:txBody>
      </p:sp>
    </p:spTree>
    <p:extLst>
      <p:ext uri="{BB962C8B-B14F-4D97-AF65-F5344CB8AC3E}">
        <p14:creationId xmlns:p14="http://schemas.microsoft.com/office/powerpoint/2010/main" val="151957803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357236E6-1768-4E6D-B1A5-4B1706D96AAA}" type="datetimeFigureOut">
              <a:rPr lang="ar-SA" smtClean="0"/>
              <a:t>11/02/42</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B835107D-DB9E-410C-B0FD-AD16D707ED8F}" type="slidenum">
              <a:rPr lang="ar-SA" smtClean="0"/>
              <a:t>‹#›</a:t>
            </a:fld>
            <a:endParaRPr lang="ar-S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718286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357236E6-1768-4E6D-B1A5-4B1706D96AAA}" type="datetimeFigureOut">
              <a:rPr lang="ar-SA" smtClean="0"/>
              <a:t>11/02/42</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B835107D-DB9E-410C-B0FD-AD16D707ED8F}" type="slidenum">
              <a:rPr lang="ar-SA" smtClean="0"/>
              <a:t>‹#›</a:t>
            </a:fld>
            <a:endParaRPr lang="ar-S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1969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7236E6-1768-4E6D-B1A5-4B1706D96AAA}" type="datetimeFigureOut">
              <a:rPr lang="ar-SA" smtClean="0"/>
              <a:t>11/02/42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B835107D-DB9E-410C-B0FD-AD16D707ED8F}" type="slidenum">
              <a:rPr lang="ar-SA" smtClean="0"/>
              <a:t>‹#›</a:t>
            </a:fld>
            <a:endParaRPr lang="ar-SA"/>
          </a:p>
        </p:txBody>
      </p:sp>
    </p:spTree>
    <p:extLst>
      <p:ext uri="{BB962C8B-B14F-4D97-AF65-F5344CB8AC3E}">
        <p14:creationId xmlns:p14="http://schemas.microsoft.com/office/powerpoint/2010/main" val="1302594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357236E6-1768-4E6D-B1A5-4B1706D96AAA}" type="datetimeFigureOut">
              <a:rPr lang="ar-SA" smtClean="0"/>
              <a:t>11/02/42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B835107D-DB9E-410C-B0FD-AD16D707ED8F}" type="slidenum">
              <a:rPr lang="ar-SA" smtClean="0"/>
              <a:t>‹#›</a:t>
            </a:fld>
            <a:endParaRPr lang="ar-S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874470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a:t>انقر لتحرير نمط عنوان الشكل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357236E6-1768-4E6D-B1A5-4B1706D96AAA}" type="datetimeFigureOut">
              <a:rPr lang="ar-SA" smtClean="0"/>
              <a:t>11/02/42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B835107D-DB9E-410C-B0FD-AD16D707ED8F}" type="slidenum">
              <a:rPr lang="ar-SA" smtClean="0"/>
              <a:t>‹#›</a:t>
            </a:fld>
            <a:endParaRPr lang="ar-SA"/>
          </a:p>
        </p:txBody>
      </p:sp>
    </p:spTree>
    <p:extLst>
      <p:ext uri="{BB962C8B-B14F-4D97-AF65-F5344CB8AC3E}">
        <p14:creationId xmlns:p14="http://schemas.microsoft.com/office/powerpoint/2010/main" val="2670877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57236E6-1768-4E6D-B1A5-4B1706D96AAA}" type="datetimeFigureOut">
              <a:rPr lang="ar-SA" smtClean="0"/>
              <a:t>11/02/42</a:t>
            </a:fld>
            <a:endParaRPr lang="ar-S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ar-S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835107D-DB9E-410C-B0FD-AD16D707ED8F}" type="slidenum">
              <a:rPr lang="ar-SA" smtClean="0"/>
              <a:t>‹#›</a:t>
            </a:fld>
            <a:endParaRPr lang="ar-SA"/>
          </a:p>
        </p:txBody>
      </p:sp>
    </p:spTree>
    <p:extLst>
      <p:ext uri="{BB962C8B-B14F-4D97-AF65-F5344CB8AC3E}">
        <p14:creationId xmlns:p14="http://schemas.microsoft.com/office/powerpoint/2010/main" val="38035958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DDABD-A045-43AB-8B4D-8901E3CA3D3D}"/>
              </a:ext>
            </a:extLst>
          </p:cNvPr>
          <p:cNvSpPr>
            <a:spLocks noGrp="1"/>
          </p:cNvSpPr>
          <p:nvPr>
            <p:ph type="ctrTitle"/>
          </p:nvPr>
        </p:nvSpPr>
        <p:spPr>
          <a:xfrm>
            <a:off x="2782888" y="2459038"/>
            <a:ext cx="6477000" cy="1828800"/>
          </a:xfrm>
        </p:spPr>
        <p:txBody>
          <a:bodyPr>
            <a:normAutofit/>
          </a:bodyPr>
          <a:lstStyle/>
          <a:p>
            <a:pPr>
              <a:defRPr/>
            </a:pPr>
            <a:r>
              <a:rPr lang="ar-SA" dirty="0"/>
              <a:t>إدارة التسعير</a:t>
            </a:r>
            <a:br>
              <a:rPr lang="ar-SA" dirty="0"/>
            </a:br>
            <a:endParaRPr lang="ar-SA" dirty="0"/>
          </a:p>
        </p:txBody>
      </p:sp>
      <p:sp>
        <p:nvSpPr>
          <p:cNvPr id="18436" name="Subtitle 2">
            <a:extLst>
              <a:ext uri="{FF2B5EF4-FFF2-40B4-BE49-F238E27FC236}">
                <a16:creationId xmlns:a16="http://schemas.microsoft.com/office/drawing/2014/main" id="{60DF0821-C8E0-485A-AB7B-C34AE9F121E0}"/>
              </a:ext>
            </a:extLst>
          </p:cNvPr>
          <p:cNvSpPr>
            <a:spLocks noGrp="1"/>
          </p:cNvSpPr>
          <p:nvPr>
            <p:ph type="subTitle" idx="1"/>
          </p:nvPr>
        </p:nvSpPr>
        <p:spPr>
          <a:xfrm>
            <a:off x="1660208" y="512129"/>
            <a:ext cx="8722360" cy="685800"/>
          </a:xfrm>
        </p:spPr>
        <p:txBody>
          <a:bodyPr/>
          <a:lstStyle/>
          <a:p>
            <a:pPr algn="ctr" eaLnBrk="1" hangingPunct="1"/>
            <a:r>
              <a:rPr lang="ar-SA" altLang="ar-SA" sz="2800" b="1" dirty="0"/>
              <a:t>المحاضرة الأولى</a:t>
            </a:r>
          </a:p>
        </p:txBody>
      </p:sp>
      <p:sp>
        <p:nvSpPr>
          <p:cNvPr id="18434" name="Slide Number Placeholder 28">
            <a:extLst>
              <a:ext uri="{FF2B5EF4-FFF2-40B4-BE49-F238E27FC236}">
                <a16:creationId xmlns:a16="http://schemas.microsoft.com/office/drawing/2014/main" id="{507CBA35-7825-479E-B44A-7FCADB6B9E5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cs typeface="Arial" panose="020B0604020202020204" pitchFamily="34" charset="0"/>
              </a:defRPr>
            </a:lvl1pPr>
            <a:lvl2pPr marL="742950" indent="-285750" algn="r" rtl="1">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cs typeface="Arial" panose="020B0604020202020204" pitchFamily="34" charset="0"/>
              </a:defRPr>
            </a:lvl2pPr>
            <a:lvl3pPr marL="1143000" indent="-228600" algn="r" rtl="1">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cs typeface="Arial" panose="020B0604020202020204" pitchFamily="34" charset="0"/>
              </a:defRPr>
            </a:lvl3pPr>
            <a:lvl4pPr marL="1600200" indent="-228600" algn="r" rtl="1">
              <a:spcBef>
                <a:spcPts val="400"/>
              </a:spcBef>
              <a:buClr>
                <a:srgbClr val="9BBB59"/>
              </a:buClr>
              <a:buSzPct val="7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4pPr>
            <a:lvl5pPr marL="2057400" indent="-228600" algn="r" rtl="1">
              <a:spcBef>
                <a:spcPts val="400"/>
              </a:spcBef>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9pPr>
          </a:lstStyle>
          <a:p>
            <a:pPr algn="ctr">
              <a:spcBef>
                <a:spcPct val="0"/>
              </a:spcBef>
              <a:buClrTx/>
              <a:buSzTx/>
              <a:buFontTx/>
              <a:buNone/>
            </a:pPr>
            <a:fld id="{ED5E9BAC-8D8B-448A-98BC-6A860CAA24E5}" type="slidenum">
              <a:rPr lang="ar-SA" altLang="ar-SA" sz="1400">
                <a:solidFill>
                  <a:schemeClr val="tx2"/>
                </a:solidFill>
              </a:rPr>
              <a:pPr algn="ctr">
                <a:spcBef>
                  <a:spcPct val="0"/>
                </a:spcBef>
                <a:buClrTx/>
                <a:buSzTx/>
                <a:buFontTx/>
                <a:buNone/>
              </a:pPr>
              <a:t>1</a:t>
            </a:fld>
            <a:endParaRPr lang="ar-SA" altLang="ar-SA" sz="1400" dirty="0">
              <a:solidFill>
                <a:schemeClr val="tx2"/>
              </a:solidFill>
            </a:endParaRPr>
          </a:p>
        </p:txBody>
      </p:sp>
      <p:pic>
        <p:nvPicPr>
          <p:cNvPr id="18437" name="Picture 5">
            <a:extLst>
              <a:ext uri="{FF2B5EF4-FFF2-40B4-BE49-F238E27FC236}">
                <a16:creationId xmlns:a16="http://schemas.microsoft.com/office/drawing/2014/main" id="{4682DEC2-C61A-44F1-8313-F3475A40DB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6340" y="4028123"/>
            <a:ext cx="184150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1">
            <a:extLst>
              <a:ext uri="{FF2B5EF4-FFF2-40B4-BE49-F238E27FC236}">
                <a16:creationId xmlns:a16="http://schemas.microsoft.com/office/drawing/2014/main" id="{6730BBE7-564C-42C5-BC1B-3F3C38CA8F38}"/>
              </a:ext>
            </a:extLst>
          </p:cNvPr>
          <p:cNvSpPr>
            <a:spLocks noGrp="1"/>
          </p:cNvSpPr>
          <p:nvPr>
            <p:ph type="title"/>
          </p:nvPr>
        </p:nvSpPr>
        <p:spPr>
          <a:xfrm>
            <a:off x="2136775" y="548481"/>
            <a:ext cx="8153400" cy="990600"/>
          </a:xfrm>
        </p:spPr>
        <p:txBody>
          <a:bodyPr/>
          <a:lstStyle/>
          <a:p>
            <a:pPr algn="r" eaLnBrk="1" hangingPunct="1"/>
            <a:r>
              <a:rPr lang="ar-SA" altLang="ar-SA" sz="4000" b="1" dirty="0"/>
              <a:t>التطور التاريخي لعملية التسعير:</a:t>
            </a:r>
          </a:p>
        </p:txBody>
      </p:sp>
      <p:sp>
        <p:nvSpPr>
          <p:cNvPr id="3" name="Content Placeholder 2">
            <a:extLst>
              <a:ext uri="{FF2B5EF4-FFF2-40B4-BE49-F238E27FC236}">
                <a16:creationId xmlns:a16="http://schemas.microsoft.com/office/drawing/2014/main" id="{71F21742-D1AF-48DB-B143-DF214F5B15F9}"/>
              </a:ext>
            </a:extLst>
          </p:cNvPr>
          <p:cNvSpPr>
            <a:spLocks noGrp="1"/>
          </p:cNvSpPr>
          <p:nvPr>
            <p:ph idx="1"/>
          </p:nvPr>
        </p:nvSpPr>
        <p:spPr>
          <a:xfrm>
            <a:off x="762000" y="1889919"/>
            <a:ext cx="10688320" cy="4419600"/>
          </a:xfrm>
        </p:spPr>
        <p:txBody>
          <a:bodyPr>
            <a:normAutofit fontScale="92500" lnSpcReduction="20000"/>
          </a:bodyPr>
          <a:lstStyle/>
          <a:p>
            <a:pPr marL="0" indent="0" algn="just">
              <a:buNone/>
              <a:defRPr/>
            </a:pPr>
            <a:r>
              <a:rPr lang="ar-SA" sz="2600" dirty="0">
                <a:solidFill>
                  <a:srgbClr val="C00000"/>
                </a:solidFill>
              </a:rPr>
              <a:t>يعتبر</a:t>
            </a:r>
            <a:r>
              <a:rPr lang="ar-SA" sz="2600" b="1" dirty="0">
                <a:solidFill>
                  <a:srgbClr val="C00000"/>
                </a:solidFill>
              </a:rPr>
              <a:t> السعر </a:t>
            </a:r>
            <a:r>
              <a:rPr lang="ar-SA" sz="2600" dirty="0">
                <a:solidFill>
                  <a:srgbClr val="C00000"/>
                </a:solidFill>
              </a:rPr>
              <a:t>من أبرز عناصر </a:t>
            </a:r>
            <a:r>
              <a:rPr lang="ar-SA" sz="2600" b="1" dirty="0">
                <a:solidFill>
                  <a:srgbClr val="C00000"/>
                </a:solidFill>
              </a:rPr>
              <a:t>المزيج التسويقي </a:t>
            </a:r>
            <a:r>
              <a:rPr lang="ar-SA" sz="2600" dirty="0">
                <a:solidFill>
                  <a:srgbClr val="C00000"/>
                </a:solidFill>
              </a:rPr>
              <a:t>في المنظمة</a:t>
            </a:r>
            <a:r>
              <a:rPr lang="ar-SA" sz="2600" dirty="0"/>
              <a:t>:</a:t>
            </a:r>
          </a:p>
          <a:p>
            <a:pPr marL="514350" indent="-514350" algn="just">
              <a:lnSpc>
                <a:spcPct val="160000"/>
              </a:lnSpc>
              <a:buFont typeface="+mj-lt"/>
              <a:buAutoNum type="arabicPeriod"/>
              <a:defRPr/>
            </a:pPr>
            <a:r>
              <a:rPr lang="ar-SA" dirty="0"/>
              <a:t>لكونه مولداً للايرادات والأرباح، أما باقي عناصر المزيج التسويقي</a:t>
            </a:r>
            <a:r>
              <a:rPr lang="ar-SA" b="1" dirty="0">
                <a:solidFill>
                  <a:srgbClr val="006600"/>
                </a:solidFill>
                <a:effectLst>
                  <a:outerShdw blurRad="38100" dist="38100" dir="2700000" algn="tl">
                    <a:srgbClr val="808080"/>
                  </a:outerShdw>
                </a:effectLst>
                <a:cs typeface="PT Bold Heading" pitchFamily="2" charset="-78"/>
              </a:rPr>
              <a:t> </a:t>
            </a:r>
            <a:r>
              <a:rPr lang="ar-SA" dirty="0">
                <a:latin typeface="Arial" pitchFamily="34" charset="0"/>
              </a:rPr>
              <a:t>(منتج - ترويج -توزيع) فهي عناصر تكلفة تعتبر</a:t>
            </a:r>
            <a:r>
              <a:rPr lang="ar-SA" dirty="0"/>
              <a:t> (تكاليف).</a:t>
            </a:r>
          </a:p>
          <a:p>
            <a:pPr marL="355600" indent="-355600" algn="just">
              <a:lnSpc>
                <a:spcPct val="160000"/>
              </a:lnSpc>
              <a:buFont typeface="+mj-lt"/>
              <a:buAutoNum type="arabicPeriod"/>
              <a:tabLst>
                <a:tab pos="355600" algn="l"/>
              </a:tabLst>
              <a:defRPr/>
            </a:pPr>
            <a:r>
              <a:rPr lang="ar-SA" dirty="0"/>
              <a:t>لكونه أكثر مرونة واستجابة للتغير تبعاً لأي طارئ، أما باقي العناصر فتحتاج وقت. </a:t>
            </a:r>
          </a:p>
          <a:p>
            <a:pPr marL="0" indent="0" algn="just">
              <a:lnSpc>
                <a:spcPct val="160000"/>
              </a:lnSpc>
              <a:buNone/>
              <a:tabLst>
                <a:tab pos="355600" algn="l"/>
              </a:tabLst>
              <a:defRPr/>
            </a:pPr>
            <a:r>
              <a:rPr lang="ar-DZ" b="1" dirty="0">
                <a:solidFill>
                  <a:srgbClr val="FF0000"/>
                </a:solidFill>
                <a:latin typeface="Times New Roman" pitchFamily="18" charset="0"/>
                <a:cs typeface="Times New Roman" pitchFamily="18" charset="0"/>
              </a:rPr>
              <a:t>إلا أنه الأكثر تعقيدا في نفس الوقت</a:t>
            </a:r>
            <a:r>
              <a:rPr lang="ar-SA" b="1" dirty="0">
                <a:solidFill>
                  <a:srgbClr val="FF0000"/>
                </a:solidFill>
                <a:latin typeface="Times New Roman" pitchFamily="18" charset="0"/>
                <a:cs typeface="Times New Roman" pitchFamily="18" charset="0"/>
              </a:rPr>
              <a:t>: </a:t>
            </a:r>
            <a:r>
              <a:rPr lang="ar-DZ" b="1" dirty="0">
                <a:solidFill>
                  <a:srgbClr val="FF0000"/>
                </a:solidFill>
                <a:latin typeface="Times New Roman" pitchFamily="18" charset="0"/>
                <a:cs typeface="Times New Roman" pitchFamily="18" charset="0"/>
              </a:rPr>
              <a:t> </a:t>
            </a:r>
            <a:endParaRPr lang="ar-SA" b="1" dirty="0">
              <a:solidFill>
                <a:srgbClr val="FF0000"/>
              </a:solidFill>
              <a:latin typeface="Times New Roman" pitchFamily="18" charset="0"/>
              <a:cs typeface="Times New Roman" pitchFamily="18" charset="0"/>
            </a:endParaRPr>
          </a:p>
          <a:p>
            <a:pPr marL="0" indent="0" algn="just">
              <a:lnSpc>
                <a:spcPct val="160000"/>
              </a:lnSpc>
              <a:buNone/>
              <a:tabLst>
                <a:tab pos="355600" algn="l"/>
              </a:tabLst>
              <a:defRPr/>
            </a:pPr>
            <a:r>
              <a:rPr lang="ar-SA" dirty="0">
                <a:solidFill>
                  <a:srgbClr val="000000"/>
                </a:solidFill>
                <a:latin typeface="Times New Roman" pitchFamily="18" charset="0"/>
                <a:cs typeface="Times New Roman" pitchFamily="18" charset="0"/>
              </a:rPr>
              <a:t>أ/  </a:t>
            </a:r>
            <a:r>
              <a:rPr lang="ar-DZ" dirty="0">
                <a:solidFill>
                  <a:srgbClr val="000000"/>
                </a:solidFill>
                <a:latin typeface="Times New Roman" pitchFamily="18" charset="0"/>
                <a:cs typeface="Times New Roman" pitchFamily="18" charset="0"/>
              </a:rPr>
              <a:t>نظرا لكثرة المتغيرات المؤثرة في تحديد الأسعار </a:t>
            </a:r>
            <a:endParaRPr lang="ar-SA" dirty="0">
              <a:solidFill>
                <a:srgbClr val="000000"/>
              </a:solidFill>
              <a:latin typeface="Times New Roman" pitchFamily="18" charset="0"/>
              <a:cs typeface="Times New Roman" pitchFamily="18" charset="0"/>
            </a:endParaRPr>
          </a:p>
          <a:p>
            <a:pPr marL="0" indent="0" algn="just">
              <a:lnSpc>
                <a:spcPct val="160000"/>
              </a:lnSpc>
              <a:buNone/>
              <a:tabLst>
                <a:tab pos="355600" algn="l"/>
              </a:tabLst>
              <a:defRPr/>
            </a:pPr>
            <a:r>
              <a:rPr lang="ar-SA" dirty="0">
                <a:solidFill>
                  <a:srgbClr val="000000"/>
                </a:solidFill>
                <a:latin typeface="Times New Roman" pitchFamily="18" charset="0"/>
                <a:cs typeface="Times New Roman" pitchFamily="18" charset="0"/>
              </a:rPr>
              <a:t>ب/ </a:t>
            </a:r>
            <a:r>
              <a:rPr lang="ar-DZ" dirty="0">
                <a:solidFill>
                  <a:srgbClr val="000000"/>
                </a:solidFill>
                <a:latin typeface="Times New Roman" pitchFamily="18" charset="0"/>
                <a:cs typeface="Times New Roman" pitchFamily="18" charset="0"/>
              </a:rPr>
              <a:t>حساسية المستهلك نحوه؛</a:t>
            </a:r>
            <a:r>
              <a:rPr lang="ar-SA" dirty="0">
                <a:solidFill>
                  <a:srgbClr val="000000"/>
                </a:solidFill>
                <a:latin typeface="Times New Roman" pitchFamily="18" charset="0"/>
                <a:cs typeface="Times New Roman" pitchFamily="18" charset="0"/>
              </a:rPr>
              <a:t> </a:t>
            </a:r>
            <a:r>
              <a:rPr lang="ar-SA" altLang="en-US" dirty="0">
                <a:solidFill>
                  <a:srgbClr val="000000"/>
                </a:solidFill>
                <a:latin typeface="Times New Roman" pitchFamily="18" charset="0"/>
                <a:cs typeface="Times New Roman" pitchFamily="18" charset="0"/>
              </a:rPr>
              <a:t>إن أي خطأ إذن في عملية التسعير يمكن أن يقود إلى فشل الشركة حتى لو أخذت عناصر التسويق الأخرى في الحسبان.</a:t>
            </a:r>
          </a:p>
        </p:txBody>
      </p:sp>
      <p:sp>
        <p:nvSpPr>
          <p:cNvPr id="28674" name="Slide Number Placeholder 22">
            <a:extLst>
              <a:ext uri="{FF2B5EF4-FFF2-40B4-BE49-F238E27FC236}">
                <a16:creationId xmlns:a16="http://schemas.microsoft.com/office/drawing/2014/main" id="{6922006C-2DF9-470F-B79E-D45AE05A9BB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cs typeface="Arial" panose="020B0604020202020204" pitchFamily="34" charset="0"/>
              </a:defRPr>
            </a:lvl1pPr>
            <a:lvl2pPr marL="742950" indent="-285750" algn="r" rtl="1">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cs typeface="Arial" panose="020B0604020202020204" pitchFamily="34" charset="0"/>
              </a:defRPr>
            </a:lvl2pPr>
            <a:lvl3pPr marL="1143000" indent="-228600" algn="r" rtl="1">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cs typeface="Arial" panose="020B0604020202020204" pitchFamily="34" charset="0"/>
              </a:defRPr>
            </a:lvl3pPr>
            <a:lvl4pPr marL="1600200" indent="-228600" algn="r" rtl="1">
              <a:spcBef>
                <a:spcPts val="400"/>
              </a:spcBef>
              <a:buClr>
                <a:srgbClr val="9BBB59"/>
              </a:buClr>
              <a:buSzPct val="7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4pPr>
            <a:lvl5pPr marL="2057400" indent="-228600" algn="r" rtl="1">
              <a:spcBef>
                <a:spcPts val="400"/>
              </a:spcBef>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9pPr>
          </a:lstStyle>
          <a:p>
            <a:pPr algn="ctr">
              <a:lnSpc>
                <a:spcPct val="80000"/>
              </a:lnSpc>
              <a:spcBef>
                <a:spcPct val="0"/>
              </a:spcBef>
              <a:buClrTx/>
              <a:buSzTx/>
              <a:buFontTx/>
              <a:buNone/>
            </a:pPr>
            <a:fld id="{E1E65327-5F6C-469B-99CF-9318E418E8AF}" type="slidenum">
              <a:rPr lang="ar-SA" altLang="ar-SA" sz="1200">
                <a:solidFill>
                  <a:srgbClr val="FFFFFF"/>
                </a:solidFill>
              </a:rPr>
              <a:pPr algn="ctr">
                <a:lnSpc>
                  <a:spcPct val="80000"/>
                </a:lnSpc>
                <a:spcBef>
                  <a:spcPct val="0"/>
                </a:spcBef>
                <a:buClrTx/>
                <a:buSzTx/>
                <a:buFontTx/>
                <a:buNone/>
              </a:pPr>
              <a:t>10</a:t>
            </a:fld>
            <a:endParaRPr lang="ar-SA" altLang="ar-SA" sz="1200" dirty="0">
              <a:solidFill>
                <a:srgbClr val="FFFFFF"/>
              </a:solidFill>
            </a:endParaRPr>
          </a:p>
        </p:txBody>
      </p:sp>
      <p:pic>
        <p:nvPicPr>
          <p:cNvPr id="28677" name="Picture 6" descr="C:\Users\Luna\AppData\Local\Microsoft\Windows\Temporary Internet Files\Content.IE5\8OXR8UTT\MC900290292[1].wmf">
            <a:extLst>
              <a:ext uri="{FF2B5EF4-FFF2-40B4-BE49-F238E27FC236}">
                <a16:creationId xmlns:a16="http://schemas.microsoft.com/office/drawing/2014/main" id="{BC2F2127-E1C2-4A8F-B734-A096C3E744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962" y="548481"/>
            <a:ext cx="2255838"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عنوان 1">
            <a:extLst>
              <a:ext uri="{FF2B5EF4-FFF2-40B4-BE49-F238E27FC236}">
                <a16:creationId xmlns:a16="http://schemas.microsoft.com/office/drawing/2014/main" id="{BD111D27-942A-4CBD-9D41-C74DDF901F73}"/>
              </a:ext>
            </a:extLst>
          </p:cNvPr>
          <p:cNvSpPr>
            <a:spLocks noGrp="1"/>
          </p:cNvSpPr>
          <p:nvPr>
            <p:ph type="title"/>
          </p:nvPr>
        </p:nvSpPr>
        <p:spPr>
          <a:xfrm>
            <a:off x="2509520" y="655795"/>
            <a:ext cx="8153400" cy="990600"/>
          </a:xfrm>
        </p:spPr>
        <p:txBody>
          <a:bodyPr>
            <a:normAutofit/>
          </a:bodyPr>
          <a:lstStyle/>
          <a:p>
            <a:pPr algn="r"/>
            <a:r>
              <a:rPr lang="ar-SA" altLang="ar-SA" dirty="0"/>
              <a:t>تابع: </a:t>
            </a:r>
            <a:r>
              <a:rPr lang="ar-SA" altLang="ar-SA" b="1" dirty="0"/>
              <a:t>التطور التاريخي لعملية التسعير</a:t>
            </a:r>
            <a:endParaRPr lang="ar-SA" altLang="ar-SA" dirty="0"/>
          </a:p>
        </p:txBody>
      </p:sp>
      <p:sp>
        <p:nvSpPr>
          <p:cNvPr id="29699" name="عنصر نائب للمحتوى 2">
            <a:extLst>
              <a:ext uri="{FF2B5EF4-FFF2-40B4-BE49-F238E27FC236}">
                <a16:creationId xmlns:a16="http://schemas.microsoft.com/office/drawing/2014/main" id="{4CC1183D-0738-4F5C-B1CB-9F99308356A5}"/>
              </a:ext>
            </a:extLst>
          </p:cNvPr>
          <p:cNvSpPr>
            <a:spLocks noGrp="1"/>
          </p:cNvSpPr>
          <p:nvPr>
            <p:ph idx="1"/>
          </p:nvPr>
        </p:nvSpPr>
        <p:spPr>
          <a:xfrm>
            <a:off x="2136775" y="1600200"/>
            <a:ext cx="8153400" cy="4495800"/>
          </a:xfrm>
        </p:spPr>
        <p:txBody>
          <a:bodyPr/>
          <a:lstStyle/>
          <a:p>
            <a:pPr marL="0" indent="0">
              <a:buNone/>
            </a:pPr>
            <a:endParaRPr lang="ar-SA" altLang="ar-SA" dirty="0"/>
          </a:p>
          <a:p>
            <a:pPr marL="0" indent="0">
              <a:buNone/>
            </a:pPr>
            <a:endParaRPr lang="ar-SA" altLang="ar-SA" dirty="0"/>
          </a:p>
          <a:p>
            <a:pPr marL="0" indent="0">
              <a:buNone/>
            </a:pPr>
            <a:endParaRPr lang="ar-SA" altLang="ar-SA" dirty="0"/>
          </a:p>
        </p:txBody>
      </p:sp>
      <p:sp>
        <p:nvSpPr>
          <p:cNvPr id="29700" name="عنصر نائب لرقم الشريحة 3">
            <a:extLst>
              <a:ext uri="{FF2B5EF4-FFF2-40B4-BE49-F238E27FC236}">
                <a16:creationId xmlns:a16="http://schemas.microsoft.com/office/drawing/2014/main" id="{BF762476-AEC1-4A05-A896-BE0F19B1F04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cs typeface="Arial" panose="020B0604020202020204" pitchFamily="34" charset="0"/>
              </a:defRPr>
            </a:lvl1pPr>
            <a:lvl2pPr marL="742950" indent="-285750" algn="r" rtl="1">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cs typeface="Arial" panose="020B0604020202020204" pitchFamily="34" charset="0"/>
              </a:defRPr>
            </a:lvl2pPr>
            <a:lvl3pPr marL="1143000" indent="-228600" algn="r" rtl="1">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cs typeface="Arial" panose="020B0604020202020204" pitchFamily="34" charset="0"/>
              </a:defRPr>
            </a:lvl3pPr>
            <a:lvl4pPr marL="1600200" indent="-228600" algn="r" rtl="1">
              <a:spcBef>
                <a:spcPts val="400"/>
              </a:spcBef>
              <a:buClr>
                <a:srgbClr val="9BBB59"/>
              </a:buClr>
              <a:buSzPct val="7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4pPr>
            <a:lvl5pPr marL="2057400" indent="-228600" algn="r" rtl="1">
              <a:spcBef>
                <a:spcPts val="400"/>
              </a:spcBef>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9pPr>
          </a:lstStyle>
          <a:p>
            <a:pPr algn="ctr">
              <a:lnSpc>
                <a:spcPct val="80000"/>
              </a:lnSpc>
              <a:spcBef>
                <a:spcPct val="0"/>
              </a:spcBef>
              <a:buClrTx/>
              <a:buSzTx/>
              <a:buFontTx/>
              <a:buNone/>
            </a:pPr>
            <a:fld id="{5D7511F6-1698-49DF-A34C-FDE1618D3F0C}" type="slidenum">
              <a:rPr lang="ar-SA" altLang="ar-SA" sz="1200">
                <a:solidFill>
                  <a:srgbClr val="FFFFFF"/>
                </a:solidFill>
              </a:rPr>
              <a:pPr algn="ctr">
                <a:lnSpc>
                  <a:spcPct val="80000"/>
                </a:lnSpc>
                <a:spcBef>
                  <a:spcPct val="0"/>
                </a:spcBef>
                <a:buClrTx/>
                <a:buSzTx/>
                <a:buFontTx/>
                <a:buNone/>
              </a:pPr>
              <a:t>11</a:t>
            </a:fld>
            <a:endParaRPr lang="ar-SA" altLang="ar-SA" sz="1200" dirty="0">
              <a:solidFill>
                <a:srgbClr val="FFFFFF"/>
              </a:solidFill>
            </a:endParaRPr>
          </a:p>
        </p:txBody>
      </p:sp>
      <p:sp>
        <p:nvSpPr>
          <p:cNvPr id="5" name="مستطيل 4">
            <a:extLst>
              <a:ext uri="{FF2B5EF4-FFF2-40B4-BE49-F238E27FC236}">
                <a16:creationId xmlns:a16="http://schemas.microsoft.com/office/drawing/2014/main" id="{65FC8D9E-A70A-4316-BF9A-470A990076E5}"/>
              </a:ext>
            </a:extLst>
          </p:cNvPr>
          <p:cNvSpPr/>
          <p:nvPr/>
        </p:nvSpPr>
        <p:spPr>
          <a:xfrm>
            <a:off x="792480" y="1773238"/>
            <a:ext cx="10596880" cy="5355312"/>
          </a:xfrm>
          <a:prstGeom prst="rect">
            <a:avLst/>
          </a:prstGeom>
        </p:spPr>
        <p:txBody>
          <a:bodyPr wrap="square">
            <a:spAutoFit/>
          </a:bodyPr>
          <a:lstStyle/>
          <a:p>
            <a:pPr algn="r">
              <a:lnSpc>
                <a:spcPct val="150000"/>
              </a:lnSpc>
              <a:tabLst>
                <a:tab pos="355600" algn="l"/>
              </a:tabLst>
              <a:defRPr/>
            </a:pPr>
            <a:r>
              <a:rPr lang="ar-SA" sz="2400" dirty="0">
                <a:solidFill>
                  <a:srgbClr val="C00000"/>
                </a:solidFill>
              </a:rPr>
              <a:t>3</a:t>
            </a:r>
            <a:r>
              <a:rPr lang="ar-SA" sz="2400" dirty="0"/>
              <a:t>. </a:t>
            </a:r>
            <a:r>
              <a:rPr lang="ar-SA" sz="3200" dirty="0"/>
              <a:t>تحتل الأسعار والأسعار التنافسية المرتبة الأولى من حيث الصعوبة والمشكلات التي يتعرض لها مدراء التسويق في المنظمات لما لها تأثير كبير على المنظمة واستمرارها وتحقيقها للأرباح أو العكس. </a:t>
            </a:r>
          </a:p>
          <a:p>
            <a:pPr algn="r">
              <a:lnSpc>
                <a:spcPct val="150000"/>
              </a:lnSpc>
              <a:tabLst>
                <a:tab pos="355600" algn="l"/>
              </a:tabLst>
              <a:defRPr/>
            </a:pPr>
            <a:r>
              <a:rPr lang="ar-SA" sz="2800" dirty="0">
                <a:solidFill>
                  <a:srgbClr val="C00000"/>
                </a:solidFill>
              </a:rPr>
              <a:t>4. </a:t>
            </a:r>
            <a:r>
              <a:rPr lang="ar-SA" sz="3200" dirty="0"/>
              <a:t>إن للسعر تأثيرا سيكولوجيا(نفسيا) على المستهلكين لذا فهو يستخدم كذلك (ارتفاعاً وانخفاضاً) كأداة تسويقية من قبل المسوقين، حيث يربط العديد من المستهلكين بين السعر والجودة.</a:t>
            </a:r>
          </a:p>
          <a:p>
            <a:pPr algn="just">
              <a:lnSpc>
                <a:spcPct val="150000"/>
              </a:lnSpc>
              <a:tabLst>
                <a:tab pos="355600" algn="l"/>
              </a:tabLst>
              <a:defRPr/>
            </a:pPr>
            <a:endParaRPr lang="ar-SA" sz="2400" dirty="0"/>
          </a:p>
          <a:p>
            <a:pPr marL="355600" indent="-355600" algn="just">
              <a:buFont typeface="+mj-lt"/>
              <a:buAutoNum type="arabicPeriod"/>
              <a:tabLst>
                <a:tab pos="355600" algn="l"/>
              </a:tabLst>
              <a:defRPr/>
            </a:pPr>
            <a:endParaRPr lang="ar-SA" dirty="0"/>
          </a:p>
        </p:txBody>
      </p:sp>
      <p:pic>
        <p:nvPicPr>
          <p:cNvPr id="29702" name="Picture 6" descr="C:\Users\Luna\AppData\Local\Microsoft\Windows\Temporary Internet Files\Content.IE5\8OXR8UTT\MC900290292[1].wmf">
            <a:extLst>
              <a:ext uri="{FF2B5EF4-FFF2-40B4-BE49-F238E27FC236}">
                <a16:creationId xmlns:a16="http://schemas.microsoft.com/office/drawing/2014/main" id="{788B5070-8E48-407F-95D3-6A665C4322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12" y="584993"/>
            <a:ext cx="1812608"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16E7C341-A259-455B-84C6-D76956DBF273}"/>
              </a:ext>
            </a:extLst>
          </p:cNvPr>
          <p:cNvSpPr/>
          <p:nvPr/>
        </p:nvSpPr>
        <p:spPr>
          <a:xfrm>
            <a:off x="1127760" y="4221163"/>
            <a:ext cx="9768838" cy="2008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eaLnBrk="1" hangingPunct="1">
              <a:defRPr/>
            </a:pPr>
            <a:r>
              <a:rPr lang="ar-SA" sz="2800" kern="0" dirty="0">
                <a:solidFill>
                  <a:sysClr val="windowText" lastClr="000000"/>
                </a:solidFill>
                <a:latin typeface="Arial" pitchFamily="34" charset="0"/>
                <a:cs typeface="Arabic Transparent" pitchFamily="2" charset="-78"/>
              </a:rPr>
              <a:t>يقول </a:t>
            </a:r>
            <a:r>
              <a:rPr lang="ar-SA" sz="2800" b="1" kern="0" dirty="0">
                <a:solidFill>
                  <a:sysClr val="windowText" lastClr="000000"/>
                </a:solidFill>
                <a:latin typeface="Arial" pitchFamily="34" charset="0"/>
                <a:cs typeface="Arabic Transparent" pitchFamily="2" charset="-78"/>
              </a:rPr>
              <a:t>لاري </a:t>
            </a:r>
            <a:r>
              <a:rPr lang="ar-SA" sz="2800" b="1" kern="0" dirty="0" err="1">
                <a:solidFill>
                  <a:sysClr val="windowText" lastClr="000000"/>
                </a:solidFill>
                <a:latin typeface="Arial" pitchFamily="34" charset="0"/>
                <a:cs typeface="Arabic Transparent" pitchFamily="2" charset="-78"/>
              </a:rPr>
              <a:t>كاهانير</a:t>
            </a:r>
            <a:r>
              <a:rPr lang="ar-SA" sz="2800" b="1" kern="0" dirty="0">
                <a:solidFill>
                  <a:sysClr val="windowText" lastClr="000000"/>
                </a:solidFill>
                <a:latin typeface="Arial" pitchFamily="34" charset="0"/>
                <a:cs typeface="Arabic Transparent" pitchFamily="2" charset="-78"/>
              </a:rPr>
              <a:t> </a:t>
            </a:r>
            <a:r>
              <a:rPr lang="ar-SA" sz="2800" kern="0" dirty="0">
                <a:solidFill>
                  <a:sysClr val="windowText" lastClr="000000"/>
                </a:solidFill>
                <a:latin typeface="Arial" pitchFamily="34" charset="0"/>
                <a:cs typeface="Arabic Transparent" pitchFamily="2" charset="-78"/>
              </a:rPr>
              <a:t>أنه عندما تكتشف أسعار المنافسين يمكنك تسعير منتجاتك بطريقة تنافسية وعليك أيضا أن تدرس الأسعار التي منحها منافسوك لجلب العملاء.</a:t>
            </a:r>
            <a:endParaRPr lang="en-US" sz="2800" kern="0" dirty="0">
              <a:solidFill>
                <a:sysClr val="windowText" lastClr="000000"/>
              </a:solidFill>
              <a:latin typeface="Arial" pitchFamily="34" charset="0"/>
              <a:cs typeface="Arabic Transparent" pitchFamily="2" charset="-78"/>
            </a:endParaRPr>
          </a:p>
        </p:txBody>
      </p:sp>
      <p:pic>
        <p:nvPicPr>
          <p:cNvPr id="30723" name="Picture 2" descr="http://www.roirevolution.com/blog/pricing.jpg">
            <a:extLst>
              <a:ext uri="{FF2B5EF4-FFF2-40B4-BE49-F238E27FC236}">
                <a16:creationId xmlns:a16="http://schemas.microsoft.com/office/drawing/2014/main" id="{DAD8F033-77AF-4054-B6FD-99521238D7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865" y="723900"/>
            <a:ext cx="380365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عنوان 1">
            <a:extLst>
              <a:ext uri="{FF2B5EF4-FFF2-40B4-BE49-F238E27FC236}">
                <a16:creationId xmlns:a16="http://schemas.microsoft.com/office/drawing/2014/main" id="{F0206F5B-C930-482D-980F-E6A5FAFAE49D}"/>
              </a:ext>
            </a:extLst>
          </p:cNvPr>
          <p:cNvSpPr>
            <a:spLocks noGrp="1"/>
          </p:cNvSpPr>
          <p:nvPr>
            <p:ph type="title"/>
          </p:nvPr>
        </p:nvSpPr>
        <p:spPr>
          <a:xfrm>
            <a:off x="2406651" y="628653"/>
            <a:ext cx="8153400" cy="990600"/>
          </a:xfrm>
        </p:spPr>
        <p:txBody>
          <a:bodyPr/>
          <a:lstStyle/>
          <a:p>
            <a:pPr algn="r"/>
            <a:r>
              <a:rPr lang="ar-SA" altLang="ar-SA" dirty="0">
                <a:solidFill>
                  <a:srgbClr val="FF0000"/>
                </a:solidFill>
              </a:rPr>
              <a:t>               أهمية السعر</a:t>
            </a:r>
          </a:p>
        </p:txBody>
      </p:sp>
      <p:sp>
        <p:nvSpPr>
          <p:cNvPr id="3" name="عنصر نائب للمحتوى 2">
            <a:extLst>
              <a:ext uri="{FF2B5EF4-FFF2-40B4-BE49-F238E27FC236}">
                <a16:creationId xmlns:a16="http://schemas.microsoft.com/office/drawing/2014/main" id="{9D756934-FD1D-4AFD-A88E-7334BC8F79FC}"/>
              </a:ext>
            </a:extLst>
          </p:cNvPr>
          <p:cNvSpPr>
            <a:spLocks noGrp="1"/>
          </p:cNvSpPr>
          <p:nvPr>
            <p:ph idx="1"/>
          </p:nvPr>
        </p:nvSpPr>
        <p:spPr>
          <a:xfrm>
            <a:off x="802640" y="2339975"/>
            <a:ext cx="10647680" cy="3629025"/>
          </a:xfrm>
        </p:spPr>
        <p:txBody>
          <a:bodyPr>
            <a:normAutofit/>
          </a:bodyPr>
          <a:lstStyle/>
          <a:p>
            <a:pPr marL="107950" indent="0">
              <a:lnSpc>
                <a:spcPct val="150000"/>
              </a:lnSpc>
              <a:spcBef>
                <a:spcPts val="300"/>
              </a:spcBef>
              <a:buClr>
                <a:srgbClr val="A04DA3"/>
              </a:buClr>
            </a:pPr>
            <a:r>
              <a:rPr lang="ar-SA" altLang="ar-SA" dirty="0">
                <a:solidFill>
                  <a:srgbClr val="000000"/>
                </a:solidFill>
                <a:latin typeface="Times New Roman" panose="02020603050405020304" pitchFamily="18" charset="0"/>
                <a:cs typeface="Times New Roman" panose="02020603050405020304" pitchFamily="18" charset="0"/>
              </a:rPr>
              <a:t>لقد تعاظم دور التسعير في حياة المنظمات والحياة العامة عموما (الأفراد، الشركات  الحكومات، المجتمع).</a:t>
            </a:r>
          </a:p>
          <a:p>
            <a:pPr marL="107950" indent="0">
              <a:lnSpc>
                <a:spcPct val="150000"/>
              </a:lnSpc>
              <a:spcBef>
                <a:spcPts val="300"/>
              </a:spcBef>
              <a:buClr>
                <a:srgbClr val="A04DA3"/>
              </a:buClr>
            </a:pPr>
            <a:r>
              <a:rPr lang="ar-SA" altLang="ar-SA" dirty="0">
                <a:latin typeface="Times New Roman" panose="02020603050405020304" pitchFamily="18" charset="0"/>
                <a:cs typeface="Times New Roman" panose="02020603050405020304" pitchFamily="18" charset="0"/>
              </a:rPr>
              <a:t>وأهميته تأتي نتيجة تأثير قرارات التسعير على التصميم النهائي للمنتجات وعلى الأرباح، </a:t>
            </a:r>
            <a:endParaRPr lang="ar-SA" altLang="ar-SA" dirty="0"/>
          </a:p>
        </p:txBody>
      </p:sp>
      <p:sp>
        <p:nvSpPr>
          <p:cNvPr id="30726" name="عنصر نائب لرقم الشريحة 3">
            <a:extLst>
              <a:ext uri="{FF2B5EF4-FFF2-40B4-BE49-F238E27FC236}">
                <a16:creationId xmlns:a16="http://schemas.microsoft.com/office/drawing/2014/main" id="{9F2EB633-1F9A-454D-9CCB-E39BB9CA181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cs typeface="Arial" panose="020B0604020202020204" pitchFamily="34" charset="0"/>
              </a:defRPr>
            </a:lvl1pPr>
            <a:lvl2pPr marL="742950" indent="-285750" algn="r" rtl="1">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cs typeface="Arial" panose="020B0604020202020204" pitchFamily="34" charset="0"/>
              </a:defRPr>
            </a:lvl2pPr>
            <a:lvl3pPr marL="1143000" indent="-228600" algn="r" rtl="1">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cs typeface="Arial" panose="020B0604020202020204" pitchFamily="34" charset="0"/>
              </a:defRPr>
            </a:lvl3pPr>
            <a:lvl4pPr marL="1600200" indent="-228600" algn="r" rtl="1">
              <a:spcBef>
                <a:spcPts val="400"/>
              </a:spcBef>
              <a:buClr>
                <a:srgbClr val="9BBB59"/>
              </a:buClr>
              <a:buSzPct val="7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4pPr>
            <a:lvl5pPr marL="2057400" indent="-228600" algn="r" rtl="1">
              <a:spcBef>
                <a:spcPts val="400"/>
              </a:spcBef>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9pPr>
          </a:lstStyle>
          <a:p>
            <a:pPr algn="ctr">
              <a:lnSpc>
                <a:spcPct val="80000"/>
              </a:lnSpc>
              <a:spcBef>
                <a:spcPct val="0"/>
              </a:spcBef>
              <a:buClrTx/>
              <a:buSzTx/>
              <a:buFontTx/>
              <a:buNone/>
            </a:pPr>
            <a:fld id="{6F0EBFCA-B57F-4188-AFC1-5A64AF401592}" type="slidenum">
              <a:rPr lang="ar-SA" altLang="ar-SA" sz="1200">
                <a:solidFill>
                  <a:srgbClr val="FFFFFF"/>
                </a:solidFill>
              </a:rPr>
              <a:pPr algn="ctr">
                <a:lnSpc>
                  <a:spcPct val="80000"/>
                </a:lnSpc>
                <a:spcBef>
                  <a:spcPct val="0"/>
                </a:spcBef>
                <a:buClrTx/>
                <a:buSzTx/>
                <a:buFontTx/>
                <a:buNone/>
              </a:pPr>
              <a:t>12</a:t>
            </a:fld>
            <a:endParaRPr lang="ar-SA" altLang="ar-SA" sz="12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عنوان 1">
            <a:extLst>
              <a:ext uri="{FF2B5EF4-FFF2-40B4-BE49-F238E27FC236}">
                <a16:creationId xmlns:a16="http://schemas.microsoft.com/office/drawing/2014/main" id="{EBC7F1A7-350C-465F-A5C1-EAB7AF06AD03}"/>
              </a:ext>
            </a:extLst>
          </p:cNvPr>
          <p:cNvSpPr>
            <a:spLocks noGrp="1"/>
          </p:cNvSpPr>
          <p:nvPr>
            <p:ph type="title"/>
          </p:nvPr>
        </p:nvSpPr>
        <p:spPr>
          <a:xfrm>
            <a:off x="2019300" y="995680"/>
            <a:ext cx="8153400" cy="990600"/>
          </a:xfrm>
        </p:spPr>
        <p:txBody>
          <a:bodyPr>
            <a:normAutofit fontScale="90000"/>
          </a:bodyPr>
          <a:lstStyle/>
          <a:p>
            <a:pPr algn="r"/>
            <a:br>
              <a:rPr lang="ar-SA" altLang="ar-SA" sz="3600" b="1" dirty="0">
                <a:solidFill>
                  <a:srgbClr val="FF0000"/>
                </a:solidFill>
                <a:latin typeface="Times New Roman" panose="02020603050405020304" pitchFamily="18" charset="0"/>
                <a:cs typeface="Times New Roman" panose="02020603050405020304" pitchFamily="18" charset="0"/>
              </a:rPr>
            </a:br>
            <a:r>
              <a:rPr lang="ar-SA" altLang="ar-SA" sz="3600" b="1" dirty="0">
                <a:solidFill>
                  <a:srgbClr val="FF0000"/>
                </a:solidFill>
                <a:latin typeface="Times New Roman" panose="02020603050405020304" pitchFamily="18" charset="0"/>
                <a:cs typeface="Times New Roman" panose="02020603050405020304" pitchFamily="18" charset="0"/>
              </a:rPr>
              <a:t>تؤكدها النقاط التالية: (</a:t>
            </a:r>
            <a:r>
              <a:rPr lang="ar-SA" altLang="ar-SA" sz="2800" b="1" dirty="0">
                <a:solidFill>
                  <a:srgbClr val="FF0000"/>
                </a:solidFill>
                <a:latin typeface="Calibri" panose="020F0502020204030204" pitchFamily="34" charset="0"/>
                <a:cs typeface="Calibri" panose="020F0502020204030204" pitchFamily="34" charset="0"/>
              </a:rPr>
              <a:t>الأسباب الرئيسية لأهمية التسعير)</a:t>
            </a:r>
            <a:br>
              <a:rPr lang="ar-SA" altLang="ar-SA" b="1" dirty="0">
                <a:solidFill>
                  <a:srgbClr val="000000"/>
                </a:solidFill>
                <a:latin typeface="Times New Roman" panose="02020603050405020304" pitchFamily="18" charset="0"/>
                <a:cs typeface="Times New Roman" panose="02020603050405020304" pitchFamily="18" charset="0"/>
              </a:rPr>
            </a:br>
            <a:endParaRPr lang="ar-SA" altLang="ar-SA" dirty="0"/>
          </a:p>
        </p:txBody>
      </p:sp>
      <p:sp>
        <p:nvSpPr>
          <p:cNvPr id="3" name="عنصر نائب للمحتوى 2">
            <a:extLst>
              <a:ext uri="{FF2B5EF4-FFF2-40B4-BE49-F238E27FC236}">
                <a16:creationId xmlns:a16="http://schemas.microsoft.com/office/drawing/2014/main" id="{23BB1953-D897-4819-B1DA-6C4D86AAD8E9}"/>
              </a:ext>
            </a:extLst>
          </p:cNvPr>
          <p:cNvSpPr>
            <a:spLocks noGrp="1"/>
          </p:cNvSpPr>
          <p:nvPr>
            <p:ph idx="1"/>
          </p:nvPr>
        </p:nvSpPr>
        <p:spPr>
          <a:xfrm>
            <a:off x="751840" y="2367280"/>
            <a:ext cx="10749279" cy="3728720"/>
          </a:xfrm>
        </p:spPr>
        <p:txBody>
          <a:bodyPr/>
          <a:lstStyle/>
          <a:p>
            <a:pPr marL="566737" indent="-457200">
              <a:lnSpc>
                <a:spcPct val="150000"/>
              </a:lnSpc>
              <a:spcBef>
                <a:spcPts val="300"/>
              </a:spcBef>
              <a:buClr>
                <a:srgbClr val="A04DA3"/>
              </a:buClr>
              <a:buFont typeface="+mj-lt"/>
              <a:buAutoNum type="arabicPeriod"/>
              <a:defRPr/>
            </a:pPr>
            <a:r>
              <a:rPr lang="ar-SA" sz="2400" dirty="0">
                <a:solidFill>
                  <a:prstClr val="black"/>
                </a:solidFill>
                <a:latin typeface="Times New Roman" pitchFamily="18" charset="0"/>
                <a:cs typeface="Times New Roman" pitchFamily="18" charset="0"/>
              </a:rPr>
              <a:t>تأتي أهمية استراتيجية التسعير نتيجة عدم امكانية تغييرها بسهولة إذا تم تنفيذها.</a:t>
            </a:r>
          </a:p>
          <a:p>
            <a:pPr marL="566737" indent="-457200">
              <a:lnSpc>
                <a:spcPct val="150000"/>
              </a:lnSpc>
              <a:spcBef>
                <a:spcPts val="300"/>
              </a:spcBef>
              <a:buClr>
                <a:srgbClr val="A04DA3"/>
              </a:buClr>
              <a:buFont typeface="+mj-lt"/>
              <a:buAutoNum type="arabicPeriod"/>
              <a:defRPr/>
            </a:pPr>
            <a:r>
              <a:rPr lang="ar-SA" sz="2400" dirty="0">
                <a:solidFill>
                  <a:prstClr val="black"/>
                </a:solidFill>
                <a:latin typeface="Times New Roman" pitchFamily="18" charset="0"/>
                <a:cs typeface="Times New Roman" pitchFamily="18" charset="0"/>
              </a:rPr>
              <a:t>بما أن الجودة تمثل نوعية ودرجة معينة، فالسعر يساهم عادة في التمييز بين المنتجات عالية وقليلة الجودة عند الترويج لها، علما أن العنصر الحاسم في الموضوع هو مدى مصداقية وجودة خصائص المنتجات تحقيقا للميزة التنافسية (تميز / تكلفة أقل). </a:t>
            </a:r>
          </a:p>
          <a:p>
            <a:pPr marL="566737" indent="-457200">
              <a:lnSpc>
                <a:spcPct val="150000"/>
              </a:lnSpc>
              <a:spcBef>
                <a:spcPts val="300"/>
              </a:spcBef>
              <a:buClr>
                <a:srgbClr val="A04DA3"/>
              </a:buClr>
              <a:buFont typeface="+mj-lt"/>
              <a:buAutoNum type="arabicPeriod"/>
              <a:defRPr/>
            </a:pPr>
            <a:r>
              <a:rPr lang="ar-SA" sz="2400" dirty="0">
                <a:solidFill>
                  <a:prstClr val="black"/>
                </a:solidFill>
                <a:latin typeface="Times New Roman" pitchFamily="18" charset="0"/>
                <a:cs typeface="Times New Roman" pitchFamily="18" charset="0"/>
              </a:rPr>
              <a:t>يساعد التسعير على تحديد الفرص عند اختيار الوسطاء ورسم السياسة التسعيرية (حسومات، هوامش للوسطاء).</a:t>
            </a:r>
          </a:p>
          <a:p>
            <a:pPr>
              <a:defRPr/>
            </a:pPr>
            <a:endParaRPr lang="ar-SA" dirty="0"/>
          </a:p>
        </p:txBody>
      </p:sp>
      <p:sp>
        <p:nvSpPr>
          <p:cNvPr id="31748" name="عنصر نائب لرقم الشريحة 3">
            <a:extLst>
              <a:ext uri="{FF2B5EF4-FFF2-40B4-BE49-F238E27FC236}">
                <a16:creationId xmlns:a16="http://schemas.microsoft.com/office/drawing/2014/main" id="{8245D6FA-1FA0-431E-A728-C2B660F2315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cs typeface="Arial" panose="020B0604020202020204" pitchFamily="34" charset="0"/>
              </a:defRPr>
            </a:lvl1pPr>
            <a:lvl2pPr marL="742950" indent="-285750" algn="r" rtl="1">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cs typeface="Arial" panose="020B0604020202020204" pitchFamily="34" charset="0"/>
              </a:defRPr>
            </a:lvl2pPr>
            <a:lvl3pPr marL="1143000" indent="-228600" algn="r" rtl="1">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cs typeface="Arial" panose="020B0604020202020204" pitchFamily="34" charset="0"/>
              </a:defRPr>
            </a:lvl3pPr>
            <a:lvl4pPr marL="1600200" indent="-228600" algn="r" rtl="1">
              <a:spcBef>
                <a:spcPts val="400"/>
              </a:spcBef>
              <a:buClr>
                <a:srgbClr val="9BBB59"/>
              </a:buClr>
              <a:buSzPct val="7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4pPr>
            <a:lvl5pPr marL="2057400" indent="-228600" algn="r" rtl="1">
              <a:spcBef>
                <a:spcPts val="400"/>
              </a:spcBef>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9pPr>
          </a:lstStyle>
          <a:p>
            <a:pPr algn="ctr">
              <a:lnSpc>
                <a:spcPct val="80000"/>
              </a:lnSpc>
              <a:spcBef>
                <a:spcPct val="0"/>
              </a:spcBef>
              <a:buClrTx/>
              <a:buSzTx/>
              <a:buFontTx/>
              <a:buNone/>
            </a:pPr>
            <a:fld id="{F7CE3F1A-D8E7-41CF-A081-9F157FA9F11B}" type="slidenum">
              <a:rPr lang="ar-SA" altLang="ar-SA" sz="1200">
                <a:solidFill>
                  <a:srgbClr val="FFFFFF"/>
                </a:solidFill>
              </a:rPr>
              <a:pPr algn="ctr">
                <a:lnSpc>
                  <a:spcPct val="80000"/>
                </a:lnSpc>
                <a:spcBef>
                  <a:spcPct val="0"/>
                </a:spcBef>
                <a:buClrTx/>
                <a:buSzTx/>
                <a:buFontTx/>
                <a:buNone/>
              </a:pPr>
              <a:t>13</a:t>
            </a:fld>
            <a:endParaRPr lang="ar-SA" altLang="ar-SA" sz="12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1">
            <a:extLst>
              <a:ext uri="{FF2B5EF4-FFF2-40B4-BE49-F238E27FC236}">
                <a16:creationId xmlns:a16="http://schemas.microsoft.com/office/drawing/2014/main" id="{EC339DFE-F2CB-4018-9F17-05E821A58A38}"/>
              </a:ext>
            </a:extLst>
          </p:cNvPr>
          <p:cNvSpPr>
            <a:spLocks noGrp="1"/>
          </p:cNvSpPr>
          <p:nvPr>
            <p:ph type="title"/>
          </p:nvPr>
        </p:nvSpPr>
        <p:spPr>
          <a:xfrm>
            <a:off x="3863976" y="787401"/>
            <a:ext cx="6354763" cy="765175"/>
          </a:xfrm>
        </p:spPr>
        <p:txBody>
          <a:bodyPr>
            <a:normAutofit fontScale="90000"/>
          </a:bodyPr>
          <a:lstStyle/>
          <a:p>
            <a:pPr algn="ctr" eaLnBrk="1" hangingPunct="1"/>
            <a:r>
              <a:rPr lang="ar-SA" altLang="ar-SA" sz="4800" b="1" dirty="0"/>
              <a:t>أهمية السعر</a:t>
            </a:r>
          </a:p>
        </p:txBody>
      </p:sp>
      <p:graphicFrame>
        <p:nvGraphicFramePr>
          <p:cNvPr id="2" name="عنصر نائب للمحتوى 1">
            <a:extLst>
              <a:ext uri="{FF2B5EF4-FFF2-40B4-BE49-F238E27FC236}">
                <a16:creationId xmlns:a16="http://schemas.microsoft.com/office/drawing/2014/main" id="{45B6E121-BAF2-4A85-86E5-97E5DD9CD63C}"/>
              </a:ext>
            </a:extLst>
          </p:cNvPr>
          <p:cNvGraphicFramePr>
            <a:graphicFrameLocks noGrp="1"/>
          </p:cNvGraphicFramePr>
          <p:nvPr>
            <p:ph idx="1"/>
            <p:extLst>
              <p:ext uri="{D42A27DB-BD31-4B8C-83A1-F6EECF244321}">
                <p14:modId xmlns:p14="http://schemas.microsoft.com/office/powerpoint/2010/main" val="1745058018"/>
              </p:ext>
            </p:extLst>
          </p:nvPr>
        </p:nvGraphicFramePr>
        <p:xfrm>
          <a:off x="2136775" y="1600200"/>
          <a:ext cx="81534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770" name="Slide Number Placeholder 22">
            <a:extLst>
              <a:ext uri="{FF2B5EF4-FFF2-40B4-BE49-F238E27FC236}">
                <a16:creationId xmlns:a16="http://schemas.microsoft.com/office/drawing/2014/main" id="{67D83305-1CBF-4145-B78A-B1DAF210026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cs typeface="Arial" panose="020B0604020202020204" pitchFamily="34" charset="0"/>
              </a:defRPr>
            </a:lvl1pPr>
            <a:lvl2pPr marL="742950" indent="-285750" algn="r" rtl="1">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cs typeface="Arial" panose="020B0604020202020204" pitchFamily="34" charset="0"/>
              </a:defRPr>
            </a:lvl2pPr>
            <a:lvl3pPr marL="1143000" indent="-228600" algn="r" rtl="1">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cs typeface="Arial" panose="020B0604020202020204" pitchFamily="34" charset="0"/>
              </a:defRPr>
            </a:lvl3pPr>
            <a:lvl4pPr marL="1600200" indent="-228600" algn="r" rtl="1">
              <a:spcBef>
                <a:spcPts val="400"/>
              </a:spcBef>
              <a:buClr>
                <a:srgbClr val="9BBB59"/>
              </a:buClr>
              <a:buSzPct val="7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4pPr>
            <a:lvl5pPr marL="2057400" indent="-228600" algn="r" rtl="1">
              <a:spcBef>
                <a:spcPts val="400"/>
              </a:spcBef>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9pPr>
          </a:lstStyle>
          <a:p>
            <a:pPr algn="ctr">
              <a:lnSpc>
                <a:spcPct val="80000"/>
              </a:lnSpc>
              <a:spcBef>
                <a:spcPct val="0"/>
              </a:spcBef>
              <a:buClrTx/>
              <a:buSzTx/>
              <a:buFontTx/>
              <a:buNone/>
            </a:pPr>
            <a:fld id="{D2B2E1AF-8829-4983-93DD-3D1FE5CD4F2D}" type="slidenum">
              <a:rPr lang="ar-SA" altLang="ar-SA" sz="1200">
                <a:solidFill>
                  <a:srgbClr val="FFFFFF"/>
                </a:solidFill>
              </a:rPr>
              <a:pPr algn="ctr">
                <a:lnSpc>
                  <a:spcPct val="80000"/>
                </a:lnSpc>
                <a:spcBef>
                  <a:spcPct val="0"/>
                </a:spcBef>
                <a:buClrTx/>
                <a:buSzTx/>
                <a:buFontTx/>
                <a:buNone/>
              </a:pPr>
              <a:t>14</a:t>
            </a:fld>
            <a:endParaRPr lang="ar-SA" altLang="ar-SA" sz="1200">
              <a:solidFill>
                <a:srgbClr val="FFFFFF"/>
              </a:solidFill>
            </a:endParaRPr>
          </a:p>
        </p:txBody>
      </p:sp>
      <p:pic>
        <p:nvPicPr>
          <p:cNvPr id="32773" name="Picture 6">
            <a:extLst>
              <a:ext uri="{FF2B5EF4-FFF2-40B4-BE49-F238E27FC236}">
                <a16:creationId xmlns:a16="http://schemas.microsoft.com/office/drawing/2014/main" id="{187A986E-CA03-4176-A0EA-1B184973FD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2320" y="787401"/>
            <a:ext cx="327660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graphicEl>
                                              <a:dgm id="{9F051D66-A1CA-4363-B868-8C86AAD3CCE7}"/>
                                            </p:graphicEl>
                                          </p:spTgt>
                                        </p:tgtEl>
                                        <p:attrNameLst>
                                          <p:attrName>style.visibility</p:attrName>
                                        </p:attrNameLst>
                                      </p:cBhvr>
                                      <p:to>
                                        <p:strVal val="visible"/>
                                      </p:to>
                                    </p:set>
                                    <p:animEffect transition="in" filter="wheel(1)">
                                      <p:cBhvr>
                                        <p:cTn id="7" dur="2000"/>
                                        <p:tgtEl>
                                          <p:spTgt spid="2">
                                            <p:graphicEl>
                                              <a:dgm id="{9F051D66-A1CA-4363-B868-8C86AAD3CCE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graphicEl>
                                              <a:dgm id="{ECFC0EC0-E520-4DB4-BFDA-506CCF153248}"/>
                                            </p:graphicEl>
                                          </p:spTgt>
                                        </p:tgtEl>
                                        <p:attrNameLst>
                                          <p:attrName>style.visibility</p:attrName>
                                        </p:attrNameLst>
                                      </p:cBhvr>
                                      <p:to>
                                        <p:strVal val="visible"/>
                                      </p:to>
                                    </p:set>
                                    <p:animEffect transition="in" filter="wheel(1)">
                                      <p:cBhvr>
                                        <p:cTn id="12" dur="2000"/>
                                        <p:tgtEl>
                                          <p:spTgt spid="2">
                                            <p:graphicEl>
                                              <a:dgm id="{ECFC0EC0-E520-4DB4-BFDA-506CCF15324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graphicEl>
                                              <a:dgm id="{9DEC1B39-F869-4185-B7A8-919786C951DE}"/>
                                            </p:graphicEl>
                                          </p:spTgt>
                                        </p:tgtEl>
                                        <p:attrNameLst>
                                          <p:attrName>style.visibility</p:attrName>
                                        </p:attrNameLst>
                                      </p:cBhvr>
                                      <p:to>
                                        <p:strVal val="visible"/>
                                      </p:to>
                                    </p:set>
                                    <p:animEffect transition="in" filter="wheel(1)">
                                      <p:cBhvr>
                                        <p:cTn id="17" dur="2000"/>
                                        <p:tgtEl>
                                          <p:spTgt spid="2">
                                            <p:graphicEl>
                                              <a:dgm id="{9DEC1B39-F869-4185-B7A8-919786C951D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
                                            <p:graphicEl>
                                              <a:dgm id="{3D739958-4937-4AC4-A3EC-1AE230AE5BF7}"/>
                                            </p:graphicEl>
                                          </p:spTgt>
                                        </p:tgtEl>
                                        <p:attrNameLst>
                                          <p:attrName>style.visibility</p:attrName>
                                        </p:attrNameLst>
                                      </p:cBhvr>
                                      <p:to>
                                        <p:strVal val="visible"/>
                                      </p:to>
                                    </p:set>
                                    <p:animEffect transition="in" filter="wheel(1)">
                                      <p:cBhvr>
                                        <p:cTn id="22" dur="2000"/>
                                        <p:tgtEl>
                                          <p:spTgt spid="2">
                                            <p:graphicEl>
                                              <a:dgm id="{3D739958-4937-4AC4-A3EC-1AE230AE5BF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701BD748-CE7D-4C5A-B8EF-A4232BE9C012}"/>
              </a:ext>
            </a:extLst>
          </p:cNvPr>
          <p:cNvSpPr/>
          <p:nvPr/>
        </p:nvSpPr>
        <p:spPr>
          <a:xfrm>
            <a:off x="660400" y="5013326"/>
            <a:ext cx="10871200" cy="13684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SA"/>
          </a:p>
        </p:txBody>
      </p:sp>
      <p:sp>
        <p:nvSpPr>
          <p:cNvPr id="34819" name="عنوان 1">
            <a:extLst>
              <a:ext uri="{FF2B5EF4-FFF2-40B4-BE49-F238E27FC236}">
                <a16:creationId xmlns:a16="http://schemas.microsoft.com/office/drawing/2014/main" id="{F8F05620-142D-484E-A5B4-71EEB34C59A5}"/>
              </a:ext>
            </a:extLst>
          </p:cNvPr>
          <p:cNvSpPr>
            <a:spLocks noGrp="1"/>
          </p:cNvSpPr>
          <p:nvPr>
            <p:ph type="title"/>
          </p:nvPr>
        </p:nvSpPr>
        <p:spPr>
          <a:xfrm>
            <a:off x="2200501" y="609600"/>
            <a:ext cx="8153400" cy="990600"/>
          </a:xfrm>
        </p:spPr>
        <p:txBody>
          <a:bodyPr/>
          <a:lstStyle/>
          <a:p>
            <a:pPr algn="r"/>
            <a:r>
              <a:rPr lang="ar-SA" altLang="ar-SA" sz="3600" b="1" dirty="0">
                <a:solidFill>
                  <a:srgbClr val="00B050"/>
                </a:solidFill>
              </a:rPr>
              <a:t>1.اهمية السعر للمشتري:</a:t>
            </a:r>
          </a:p>
        </p:txBody>
      </p:sp>
      <p:sp>
        <p:nvSpPr>
          <p:cNvPr id="3" name="عنصر نائب للمحتوى 2">
            <a:extLst>
              <a:ext uri="{FF2B5EF4-FFF2-40B4-BE49-F238E27FC236}">
                <a16:creationId xmlns:a16="http://schemas.microsoft.com/office/drawing/2014/main" id="{C7DA8787-67EA-4D06-9746-C40A5DFACA9D}"/>
              </a:ext>
            </a:extLst>
          </p:cNvPr>
          <p:cNvSpPr>
            <a:spLocks noGrp="1"/>
          </p:cNvSpPr>
          <p:nvPr>
            <p:ph idx="1"/>
          </p:nvPr>
        </p:nvSpPr>
        <p:spPr>
          <a:xfrm>
            <a:off x="751840" y="1674020"/>
            <a:ext cx="10688320" cy="4841556"/>
          </a:xfrm>
        </p:spPr>
        <p:txBody>
          <a:bodyPr>
            <a:normAutofit lnSpcReduction="10000"/>
          </a:bodyPr>
          <a:lstStyle/>
          <a:p>
            <a:pPr>
              <a:defRPr/>
            </a:pPr>
            <a:r>
              <a:rPr lang="ar-SA" sz="2400" dirty="0">
                <a:solidFill>
                  <a:prstClr val="black"/>
                </a:solidFill>
                <a:latin typeface="Times New Roman" pitchFamily="18" charset="0"/>
                <a:cs typeface="Times New Roman" pitchFamily="18" charset="0"/>
              </a:rPr>
              <a:t>يعد السعر عنصرا مؤثرا على القدرة الشرائية للزبون لكونه جزءا مستقطعا من الدخل الحقيقي ومؤثرا في حجم المشتريات الهادفة لإشباع الحاجات معبرا عنه بوحدات نقدية، (3000 ريالا مثلا).</a:t>
            </a:r>
          </a:p>
          <a:p>
            <a:pPr>
              <a:defRPr/>
            </a:pPr>
            <a:r>
              <a:rPr lang="ar-SA" sz="2400" b="1" dirty="0">
                <a:solidFill>
                  <a:prstClr val="black"/>
                </a:solidFill>
                <a:latin typeface="Times New Roman" pitchFamily="18" charset="0"/>
                <a:cs typeface="Times New Roman" pitchFamily="18" charset="0"/>
              </a:rPr>
              <a:t>يقارن الزبون بين دخله* مقابل الحصول على السلع والخدمات التي ستشبع حاجاته طبقا للخيارات التالية:</a:t>
            </a:r>
          </a:p>
          <a:p>
            <a:pPr marL="514350" indent="-514350">
              <a:defRPr/>
            </a:pPr>
            <a:r>
              <a:rPr lang="ar-SA" sz="2400" dirty="0">
                <a:solidFill>
                  <a:prstClr val="black"/>
                </a:solidFill>
                <a:latin typeface="Times New Roman" pitchFamily="18" charset="0"/>
                <a:cs typeface="Times New Roman" pitchFamily="18" charset="0"/>
              </a:rPr>
              <a:t>أن يقلص مشترياته لأن الأسعار تفوق دخله.</a:t>
            </a:r>
          </a:p>
          <a:p>
            <a:pPr marL="514350" indent="-514350">
              <a:defRPr/>
            </a:pPr>
            <a:r>
              <a:rPr lang="ar-SA" sz="2400" dirty="0">
                <a:solidFill>
                  <a:prstClr val="black"/>
                </a:solidFill>
                <a:latin typeface="Times New Roman" pitchFamily="18" charset="0"/>
                <a:cs typeface="Times New Roman" pitchFamily="18" charset="0"/>
              </a:rPr>
              <a:t>أن يبحث عن بدائل أقل سعرا.</a:t>
            </a:r>
          </a:p>
          <a:p>
            <a:pPr marL="514350" indent="-514350">
              <a:defRPr/>
            </a:pPr>
            <a:r>
              <a:rPr lang="ar-SA" sz="2400" dirty="0">
                <a:solidFill>
                  <a:prstClr val="black"/>
                </a:solidFill>
                <a:latin typeface="Times New Roman" pitchFamily="18" charset="0"/>
                <a:cs typeface="Times New Roman" pitchFamily="18" charset="0"/>
              </a:rPr>
              <a:t>أن يعيد النظر في سلم الأولويات (تأثر مستوى المعيشة).</a:t>
            </a:r>
          </a:p>
          <a:p>
            <a:pPr marL="514350" indent="-514350">
              <a:defRPr/>
            </a:pPr>
            <a:endParaRPr lang="ar-SA" kern="0" dirty="0">
              <a:solidFill>
                <a:prstClr val="black"/>
              </a:solidFill>
              <a:latin typeface="Times New Roman" pitchFamily="18" charset="0"/>
              <a:cs typeface="Times New Roman" pitchFamily="18" charset="0"/>
            </a:endParaRPr>
          </a:p>
          <a:p>
            <a:pPr marL="514350" indent="-514350">
              <a:defRPr/>
            </a:pPr>
            <a:endParaRPr lang="ar-SA" sz="2000" kern="0" dirty="0">
              <a:solidFill>
                <a:prstClr val="black"/>
              </a:solidFill>
              <a:latin typeface="Times New Roman" pitchFamily="18" charset="0"/>
              <a:cs typeface="Times New Roman" pitchFamily="18" charset="0"/>
            </a:endParaRPr>
          </a:p>
          <a:p>
            <a:pPr marL="0" indent="0" algn="ctr">
              <a:buNone/>
              <a:defRPr/>
            </a:pPr>
            <a:r>
              <a:rPr lang="ar-SA" kern="0" dirty="0">
                <a:solidFill>
                  <a:sysClr val="windowText" lastClr="000000"/>
                </a:solidFill>
                <a:latin typeface="Arial" pitchFamily="34" charset="0"/>
                <a:cs typeface="Arabic Transparent" pitchFamily="2" charset="-78"/>
              </a:rPr>
              <a:t>إن الدخل النقدي لا يعبر عن الدخل الحقيقي، لأن الأسعار هي المؤشر الذي يعكس الدخل الحقيقي والمعبر عنه بحجم المنتجات الممكن الحصول عليها مقارنة بما لدينا من دخل نقدي. وهو أمر يختلف من سوق لآخر ومن زمان لآخر.</a:t>
            </a:r>
            <a:endParaRPr lang="ar-SA" dirty="0"/>
          </a:p>
          <a:p>
            <a:pPr marL="0" indent="0">
              <a:buNone/>
              <a:defRPr/>
            </a:pPr>
            <a:endParaRPr lang="en-US" sz="2400" dirty="0"/>
          </a:p>
        </p:txBody>
      </p:sp>
      <p:sp>
        <p:nvSpPr>
          <p:cNvPr id="33797" name="عنصر نائب لرقم الشريحة 3">
            <a:extLst>
              <a:ext uri="{FF2B5EF4-FFF2-40B4-BE49-F238E27FC236}">
                <a16:creationId xmlns:a16="http://schemas.microsoft.com/office/drawing/2014/main" id="{EDFAFE71-B6ED-4AD5-898E-21452CDE9BA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cs typeface="Arial" panose="020B0604020202020204" pitchFamily="34" charset="0"/>
              </a:defRPr>
            </a:lvl1pPr>
            <a:lvl2pPr marL="742950" indent="-285750" algn="r" rtl="1">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cs typeface="Arial" panose="020B0604020202020204" pitchFamily="34" charset="0"/>
              </a:defRPr>
            </a:lvl2pPr>
            <a:lvl3pPr marL="1143000" indent="-228600" algn="r" rtl="1">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cs typeface="Arial" panose="020B0604020202020204" pitchFamily="34" charset="0"/>
              </a:defRPr>
            </a:lvl3pPr>
            <a:lvl4pPr marL="1600200" indent="-228600" algn="r" rtl="1">
              <a:spcBef>
                <a:spcPts val="400"/>
              </a:spcBef>
              <a:buClr>
                <a:srgbClr val="9BBB59"/>
              </a:buClr>
              <a:buSzPct val="7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4pPr>
            <a:lvl5pPr marL="2057400" indent="-228600" algn="r" rtl="1">
              <a:spcBef>
                <a:spcPts val="400"/>
              </a:spcBef>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9pPr>
          </a:lstStyle>
          <a:p>
            <a:pPr algn="ctr">
              <a:lnSpc>
                <a:spcPct val="80000"/>
              </a:lnSpc>
              <a:spcBef>
                <a:spcPct val="0"/>
              </a:spcBef>
              <a:buClrTx/>
              <a:buSzTx/>
              <a:buFontTx/>
              <a:buNone/>
            </a:pPr>
            <a:fld id="{DD3A4E67-D397-496A-9262-AA455FA779E3}" type="slidenum">
              <a:rPr lang="ar-SA" altLang="ar-SA" sz="1200">
                <a:solidFill>
                  <a:srgbClr val="FFFFFF"/>
                </a:solidFill>
              </a:rPr>
              <a:pPr algn="ctr">
                <a:lnSpc>
                  <a:spcPct val="80000"/>
                </a:lnSpc>
                <a:spcBef>
                  <a:spcPct val="0"/>
                </a:spcBef>
                <a:buClrTx/>
                <a:buSzTx/>
                <a:buFontTx/>
                <a:buNone/>
              </a:pPr>
              <a:t>15</a:t>
            </a:fld>
            <a:endParaRPr lang="ar-SA" altLang="ar-SA" sz="1200">
              <a:solidFill>
                <a:srgbClr val="FFFFFF"/>
              </a:solidFill>
            </a:endParaRPr>
          </a:p>
        </p:txBody>
      </p:sp>
      <p:pic>
        <p:nvPicPr>
          <p:cNvPr id="33798" name="Picture 2" descr="http://outsideinview.files.wordpress.com/2010/04/price.jpg">
            <a:extLst>
              <a:ext uri="{FF2B5EF4-FFF2-40B4-BE49-F238E27FC236}">
                <a16:creationId xmlns:a16="http://schemas.microsoft.com/office/drawing/2014/main" id="{34565A12-5C98-476F-B520-203B0337BD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00" y="657066"/>
            <a:ext cx="3302000" cy="88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wipe(down)">
                                      <p:cBhvr>
                                        <p:cTn id="7" dur="500"/>
                                        <p:tgtEl>
                                          <p:spTgt spid="348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ircle(in)">
                                      <p:cBhvr>
                                        <p:cTn id="3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عنوان 1">
            <a:extLst>
              <a:ext uri="{FF2B5EF4-FFF2-40B4-BE49-F238E27FC236}">
                <a16:creationId xmlns:a16="http://schemas.microsoft.com/office/drawing/2014/main" id="{5B08DF91-AD82-4461-98B6-48F3189D7504}"/>
              </a:ext>
            </a:extLst>
          </p:cNvPr>
          <p:cNvSpPr>
            <a:spLocks noGrp="1"/>
          </p:cNvSpPr>
          <p:nvPr>
            <p:ph type="title"/>
          </p:nvPr>
        </p:nvSpPr>
        <p:spPr>
          <a:xfrm>
            <a:off x="2667000" y="872966"/>
            <a:ext cx="8153400" cy="990600"/>
          </a:xfrm>
        </p:spPr>
        <p:txBody>
          <a:bodyPr>
            <a:normAutofit fontScale="90000"/>
          </a:bodyPr>
          <a:lstStyle/>
          <a:p>
            <a:pPr algn="r"/>
            <a:br>
              <a:rPr lang="ar-SA" altLang="ar-SA" sz="3600" b="1" dirty="0">
                <a:solidFill>
                  <a:srgbClr val="00B050"/>
                </a:solidFill>
                <a:latin typeface="Times New Roman" panose="02020603050405020304" pitchFamily="18" charset="0"/>
                <a:cs typeface="Times New Roman" panose="02020603050405020304" pitchFamily="18" charset="0"/>
              </a:rPr>
            </a:br>
            <a:r>
              <a:rPr lang="ar-SA" altLang="ar-SA" sz="3600" b="1" dirty="0">
                <a:solidFill>
                  <a:srgbClr val="00B050"/>
                </a:solidFill>
                <a:latin typeface="Times New Roman" panose="02020603050405020304" pitchFamily="18" charset="0"/>
                <a:cs typeface="Times New Roman" panose="02020603050405020304" pitchFamily="18" charset="0"/>
              </a:rPr>
              <a:t>2- أهمية السعر بالنسبة للمنظمة:</a:t>
            </a:r>
            <a:br>
              <a:rPr lang="ar-SA" altLang="ar-SA" b="1" dirty="0">
                <a:solidFill>
                  <a:srgbClr val="FF0000"/>
                </a:solidFill>
                <a:latin typeface="Times New Roman" panose="02020603050405020304" pitchFamily="18" charset="0"/>
                <a:cs typeface="Times New Roman" panose="02020603050405020304" pitchFamily="18" charset="0"/>
              </a:rPr>
            </a:br>
            <a:endParaRPr lang="ar-SA" altLang="ar-SA" dirty="0"/>
          </a:p>
        </p:txBody>
      </p:sp>
      <p:sp>
        <p:nvSpPr>
          <p:cNvPr id="3" name="عنصر نائب للمحتوى 2">
            <a:extLst>
              <a:ext uri="{FF2B5EF4-FFF2-40B4-BE49-F238E27FC236}">
                <a16:creationId xmlns:a16="http://schemas.microsoft.com/office/drawing/2014/main" id="{E709E7CB-6BBD-4C78-A765-AA923473E9B0}"/>
              </a:ext>
            </a:extLst>
          </p:cNvPr>
          <p:cNvSpPr>
            <a:spLocks noGrp="1"/>
          </p:cNvSpPr>
          <p:nvPr>
            <p:ph idx="1"/>
          </p:nvPr>
        </p:nvSpPr>
        <p:spPr>
          <a:xfrm>
            <a:off x="746760" y="2519680"/>
            <a:ext cx="10698480" cy="5027931"/>
          </a:xfrm>
        </p:spPr>
        <p:txBody>
          <a:bodyPr/>
          <a:lstStyle/>
          <a:p>
            <a:pPr>
              <a:lnSpc>
                <a:spcPct val="150000"/>
              </a:lnSpc>
              <a:defRPr/>
            </a:pPr>
            <a:r>
              <a:rPr lang="ar-SA" sz="2400" dirty="0">
                <a:solidFill>
                  <a:prstClr val="black"/>
                </a:solidFill>
                <a:latin typeface="Times New Roman" pitchFamily="18" charset="0"/>
                <a:cs typeface="Times New Roman" pitchFamily="18" charset="0"/>
              </a:rPr>
              <a:t>1- الأسعار أداة فاعلة لتحقيق أهداف الشركة والأهداف التسويقية.</a:t>
            </a:r>
          </a:p>
          <a:p>
            <a:pPr>
              <a:lnSpc>
                <a:spcPct val="150000"/>
              </a:lnSpc>
              <a:defRPr/>
            </a:pPr>
            <a:r>
              <a:rPr lang="ar-SA" sz="2400" dirty="0">
                <a:solidFill>
                  <a:prstClr val="black"/>
                </a:solidFill>
                <a:latin typeface="Times New Roman" pitchFamily="18" charset="0"/>
                <a:cs typeface="Times New Roman" pitchFamily="18" charset="0"/>
              </a:rPr>
              <a:t>2. الأسعار أداة فاعلة في تقسيم الأسواق وفقا لقدرات الناس الشرائية.</a:t>
            </a:r>
          </a:p>
          <a:p>
            <a:pPr>
              <a:lnSpc>
                <a:spcPct val="150000"/>
              </a:lnSpc>
              <a:defRPr/>
            </a:pPr>
            <a:r>
              <a:rPr lang="ar-SA" sz="2400" dirty="0">
                <a:solidFill>
                  <a:prstClr val="black"/>
                </a:solidFill>
                <a:latin typeface="Times New Roman" pitchFamily="18" charset="0"/>
                <a:cs typeface="Times New Roman" pitchFamily="18" charset="0"/>
              </a:rPr>
              <a:t>3. على أساس الأسعار يتم تقدير الطلب وفقا للمرونة السعرية للطلب  وحسب طبيعة السوق والمنتجات .</a:t>
            </a:r>
          </a:p>
          <a:p>
            <a:pPr>
              <a:lnSpc>
                <a:spcPct val="150000"/>
              </a:lnSpc>
              <a:defRPr/>
            </a:pPr>
            <a:r>
              <a:rPr lang="ar-SA" sz="2400" dirty="0">
                <a:solidFill>
                  <a:prstClr val="black"/>
                </a:solidFill>
                <a:latin typeface="Times New Roman" pitchFamily="18" charset="0"/>
                <a:cs typeface="Times New Roman" pitchFamily="18" charset="0"/>
              </a:rPr>
              <a:t>4. الأسعار هي مصدر الشركة لتحقيق الأرباح...</a:t>
            </a:r>
            <a:endParaRPr lang="en-US" sz="2400" dirty="0">
              <a:solidFill>
                <a:prstClr val="black"/>
              </a:solidFill>
              <a:latin typeface="Times New Roman" pitchFamily="18" charset="0"/>
              <a:cs typeface="Times New Roman" pitchFamily="18" charset="0"/>
            </a:endParaRPr>
          </a:p>
          <a:p>
            <a:pPr>
              <a:lnSpc>
                <a:spcPct val="150000"/>
              </a:lnSpc>
              <a:defRPr/>
            </a:pPr>
            <a:r>
              <a:rPr lang="ar-SA" sz="2400" dirty="0">
                <a:solidFill>
                  <a:prstClr val="black"/>
                </a:solidFill>
                <a:latin typeface="Times New Roman" pitchFamily="18" charset="0"/>
                <a:cs typeface="Times New Roman" pitchFamily="18" charset="0"/>
              </a:rPr>
              <a:t>5.</a:t>
            </a:r>
            <a:r>
              <a:rPr lang="ar-SA" sz="2400" dirty="0"/>
              <a:t> الأسعار هي دليل الزبون فيما يخص جودة المنتج والعلامة التجارية..</a:t>
            </a:r>
            <a:endParaRPr lang="ar-SA" sz="2400" dirty="0">
              <a:solidFill>
                <a:prstClr val="black"/>
              </a:solidFill>
              <a:latin typeface="Times New Roman" pitchFamily="18" charset="0"/>
              <a:cs typeface="Times New Roman" pitchFamily="18" charset="0"/>
            </a:endParaRPr>
          </a:p>
          <a:p>
            <a:pPr marL="0" indent="0">
              <a:buNone/>
              <a:defRPr/>
            </a:pPr>
            <a:endParaRPr lang="ar-SA" dirty="0"/>
          </a:p>
          <a:p>
            <a:pPr marL="0" indent="0">
              <a:buNone/>
              <a:defRPr/>
            </a:pPr>
            <a:endParaRPr lang="ar-SA" dirty="0"/>
          </a:p>
        </p:txBody>
      </p:sp>
      <p:sp>
        <p:nvSpPr>
          <p:cNvPr id="35844" name="عنصر نائب لرقم الشريحة 3">
            <a:extLst>
              <a:ext uri="{FF2B5EF4-FFF2-40B4-BE49-F238E27FC236}">
                <a16:creationId xmlns:a16="http://schemas.microsoft.com/office/drawing/2014/main" id="{0760D277-4E16-4B2F-BD1D-7325F80BC58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cs typeface="Arial" panose="020B0604020202020204" pitchFamily="34" charset="0"/>
              </a:defRPr>
            </a:lvl1pPr>
            <a:lvl2pPr marL="742950" indent="-285750" algn="r" rtl="1">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cs typeface="Arial" panose="020B0604020202020204" pitchFamily="34" charset="0"/>
              </a:defRPr>
            </a:lvl2pPr>
            <a:lvl3pPr marL="1143000" indent="-228600" algn="r" rtl="1">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cs typeface="Arial" panose="020B0604020202020204" pitchFamily="34" charset="0"/>
              </a:defRPr>
            </a:lvl3pPr>
            <a:lvl4pPr marL="1600200" indent="-228600" algn="r" rtl="1">
              <a:spcBef>
                <a:spcPts val="400"/>
              </a:spcBef>
              <a:buClr>
                <a:srgbClr val="9BBB59"/>
              </a:buClr>
              <a:buSzPct val="7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4pPr>
            <a:lvl5pPr marL="2057400" indent="-228600" algn="r" rtl="1">
              <a:spcBef>
                <a:spcPts val="400"/>
              </a:spcBef>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9pPr>
          </a:lstStyle>
          <a:p>
            <a:pPr algn="ctr">
              <a:lnSpc>
                <a:spcPct val="80000"/>
              </a:lnSpc>
              <a:spcBef>
                <a:spcPct val="0"/>
              </a:spcBef>
              <a:buClrTx/>
              <a:buSzTx/>
              <a:buFontTx/>
              <a:buNone/>
            </a:pPr>
            <a:fld id="{13CFC711-F49E-4722-BBCB-A89D140E26B5}" type="slidenum">
              <a:rPr lang="ar-SA" altLang="ar-SA" sz="1200">
                <a:solidFill>
                  <a:srgbClr val="FFFFFF"/>
                </a:solidFill>
              </a:rPr>
              <a:pPr algn="ctr">
                <a:lnSpc>
                  <a:spcPct val="80000"/>
                </a:lnSpc>
                <a:spcBef>
                  <a:spcPct val="0"/>
                </a:spcBef>
                <a:buClrTx/>
                <a:buSzTx/>
                <a:buFontTx/>
                <a:buNone/>
              </a:pPr>
              <a:t>16</a:t>
            </a:fld>
            <a:endParaRPr lang="ar-SA" altLang="ar-SA" sz="1200">
              <a:solidFill>
                <a:srgbClr val="FFFFFF"/>
              </a:solidFill>
            </a:endParaRPr>
          </a:p>
        </p:txBody>
      </p:sp>
      <p:pic>
        <p:nvPicPr>
          <p:cNvPr id="35845" name="Picture 2" descr="http://outsideinview.files.wordpress.com/2010/04/price.jpg">
            <a:extLst>
              <a:ext uri="{FF2B5EF4-FFF2-40B4-BE49-F238E27FC236}">
                <a16:creationId xmlns:a16="http://schemas.microsoft.com/office/drawing/2014/main" id="{3439BB25-C305-4C68-BB85-D86276553E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 y="584993"/>
            <a:ext cx="3302000"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عنوان 1">
            <a:extLst>
              <a:ext uri="{FF2B5EF4-FFF2-40B4-BE49-F238E27FC236}">
                <a16:creationId xmlns:a16="http://schemas.microsoft.com/office/drawing/2014/main" id="{9D9550C3-058F-424F-975A-9C0B9DE754FB}"/>
              </a:ext>
            </a:extLst>
          </p:cNvPr>
          <p:cNvSpPr>
            <a:spLocks noGrp="1"/>
          </p:cNvSpPr>
          <p:nvPr>
            <p:ph type="title"/>
          </p:nvPr>
        </p:nvSpPr>
        <p:spPr>
          <a:xfrm>
            <a:off x="2471849" y="609600"/>
            <a:ext cx="8153400" cy="990600"/>
          </a:xfrm>
        </p:spPr>
        <p:txBody>
          <a:bodyPr/>
          <a:lstStyle/>
          <a:p>
            <a:pPr algn="ctr"/>
            <a:r>
              <a:rPr lang="ar-SA" altLang="ar-SA" b="1">
                <a:solidFill>
                  <a:srgbClr val="00B050"/>
                </a:solidFill>
                <a:latin typeface="Times New Roman" panose="02020603050405020304" pitchFamily="18" charset="0"/>
                <a:cs typeface="Times New Roman" panose="02020603050405020304" pitchFamily="18" charset="0"/>
              </a:rPr>
              <a:t>تابع/ أهمية السعر بالنسبة للمنظمة</a:t>
            </a:r>
            <a:endParaRPr lang="ar-SA" altLang="ar-SA"/>
          </a:p>
        </p:txBody>
      </p:sp>
      <p:sp>
        <p:nvSpPr>
          <p:cNvPr id="3" name="عنصر نائب للمحتوى 2">
            <a:extLst>
              <a:ext uri="{FF2B5EF4-FFF2-40B4-BE49-F238E27FC236}">
                <a16:creationId xmlns:a16="http://schemas.microsoft.com/office/drawing/2014/main" id="{75626B7B-1CD4-4E11-B997-3AFEA3EFBCB1}"/>
              </a:ext>
            </a:extLst>
          </p:cNvPr>
          <p:cNvSpPr>
            <a:spLocks noGrp="1"/>
          </p:cNvSpPr>
          <p:nvPr>
            <p:ph idx="1"/>
          </p:nvPr>
        </p:nvSpPr>
        <p:spPr>
          <a:xfrm>
            <a:off x="782320" y="2448560"/>
            <a:ext cx="10556240" cy="3647440"/>
          </a:xfrm>
        </p:spPr>
        <p:txBody>
          <a:bodyPr/>
          <a:lstStyle/>
          <a:p>
            <a:pPr marL="0" indent="0">
              <a:buNone/>
              <a:defRPr/>
            </a:pPr>
            <a:r>
              <a:rPr lang="ar-SA" sz="3200" b="1" dirty="0">
                <a:solidFill>
                  <a:schemeClr val="accent2"/>
                </a:solidFill>
                <a:latin typeface="Times New Roman" pitchFamily="18" charset="0"/>
                <a:cs typeface="Times New Roman" pitchFamily="18" charset="0"/>
              </a:rPr>
              <a:t>6</a:t>
            </a:r>
            <a:r>
              <a:rPr lang="ar-SA" sz="3200" b="1" dirty="0">
                <a:solidFill>
                  <a:srgbClr val="0070C0"/>
                </a:solidFill>
                <a:latin typeface="Times New Roman" pitchFamily="18" charset="0"/>
                <a:cs typeface="Times New Roman" pitchFamily="18" charset="0"/>
              </a:rPr>
              <a:t>. </a:t>
            </a:r>
            <a:r>
              <a:rPr lang="ar-SA" sz="2400" b="1" dirty="0">
                <a:solidFill>
                  <a:srgbClr val="0070C0"/>
                </a:solidFill>
                <a:latin typeface="Times New Roman" pitchFamily="18" charset="0"/>
                <a:cs typeface="Times New Roman" pitchFamily="18" charset="0"/>
              </a:rPr>
              <a:t>تبرز أهمية السعر من الناحية العملية من خلال كونه واحدا من  العوامل الأساسية المؤثرة بشكل مباشر على الربح كما تبينه المعادلات التالية:</a:t>
            </a:r>
            <a:endParaRPr lang="en-US" sz="2400" b="1" dirty="0">
              <a:solidFill>
                <a:srgbClr val="0070C0"/>
              </a:solidFill>
              <a:latin typeface="Times New Roman" pitchFamily="18" charset="0"/>
              <a:cs typeface="Times New Roman" pitchFamily="18" charset="0"/>
            </a:endParaRPr>
          </a:p>
          <a:p>
            <a:pPr>
              <a:defRPr/>
            </a:pPr>
            <a:endParaRPr lang="ar-SA" dirty="0"/>
          </a:p>
        </p:txBody>
      </p:sp>
      <p:sp>
        <p:nvSpPr>
          <p:cNvPr id="4" name="عنصر نائب لرقم الشريحة 3">
            <a:extLst>
              <a:ext uri="{FF2B5EF4-FFF2-40B4-BE49-F238E27FC236}">
                <a16:creationId xmlns:a16="http://schemas.microsoft.com/office/drawing/2014/main" id="{6550C7E4-B3AC-4547-BDBD-C23177AA665F}"/>
              </a:ext>
            </a:extLst>
          </p:cNvPr>
          <p:cNvSpPr>
            <a:spLocks noGrp="1"/>
          </p:cNvSpPr>
          <p:nvPr>
            <p:ph type="sldNum" sz="quarter" idx="12"/>
          </p:nvPr>
        </p:nvSpPr>
        <p:spPr/>
        <p:txBody>
          <a:bodyPr>
            <a:normAutofit/>
          </a:bodyPr>
          <a:lstStyle/>
          <a:p>
            <a:pPr>
              <a:defRPr/>
            </a:pPr>
            <a:fld id="{82810811-14E4-480E-AEFE-BE0F4299C069}" type="slidenum">
              <a:rPr lang="ar-SA" altLang="ar-SA" smtClean="0"/>
              <a:pPr>
                <a:defRPr/>
              </a:pPr>
              <a:t>17</a:t>
            </a:fld>
            <a:endParaRPr lang="ar-SA" altLang="ar-SA"/>
          </a:p>
        </p:txBody>
      </p:sp>
      <p:pic>
        <p:nvPicPr>
          <p:cNvPr id="5" name="Picture 4">
            <a:extLst>
              <a:ext uri="{FF2B5EF4-FFF2-40B4-BE49-F238E27FC236}">
                <a16:creationId xmlns:a16="http://schemas.microsoft.com/office/drawing/2014/main" id="{1055F5CA-23D0-4F46-98D9-A2C27C7D5D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563" y="3429000"/>
            <a:ext cx="8855075" cy="302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8132F229-D5CC-41F0-B316-EE096A030F66}"/>
              </a:ext>
            </a:extLst>
          </p:cNvPr>
          <p:cNvSpPr>
            <a:spLocks noGrp="1"/>
          </p:cNvSpPr>
          <p:nvPr>
            <p:ph idx="1"/>
          </p:nvPr>
        </p:nvSpPr>
        <p:spPr>
          <a:xfrm>
            <a:off x="2306320" y="712787"/>
            <a:ext cx="8578850" cy="968375"/>
          </a:xfrm>
        </p:spPr>
        <p:txBody>
          <a:bodyPr/>
          <a:lstStyle/>
          <a:p>
            <a:pPr marL="107950" indent="0">
              <a:spcBef>
                <a:spcPts val="300"/>
              </a:spcBef>
              <a:buClr>
                <a:srgbClr val="A04DA3"/>
              </a:buClr>
              <a:buNone/>
            </a:pPr>
            <a:r>
              <a:rPr lang="ar-SA" altLang="ar-SA" sz="3600" b="1" dirty="0">
                <a:solidFill>
                  <a:srgbClr val="00B050"/>
                </a:solidFill>
                <a:latin typeface="Times New Roman" panose="02020603050405020304" pitchFamily="18" charset="0"/>
                <a:cs typeface="Times New Roman" panose="02020603050405020304" pitchFamily="18" charset="0"/>
              </a:rPr>
              <a:t>3. أهمية السعر بالنسبة للمجتمع:</a:t>
            </a:r>
          </a:p>
        </p:txBody>
      </p:sp>
      <p:pic>
        <p:nvPicPr>
          <p:cNvPr id="37891" name="Picture 2">
            <a:extLst>
              <a:ext uri="{FF2B5EF4-FFF2-40B4-BE49-F238E27FC236}">
                <a16:creationId xmlns:a16="http://schemas.microsoft.com/office/drawing/2014/main" id="{6ECF8380-4E25-45A9-9B06-2DBC543D4D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526" y="670241"/>
            <a:ext cx="3303588"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a:extLst>
              <a:ext uri="{FF2B5EF4-FFF2-40B4-BE49-F238E27FC236}">
                <a16:creationId xmlns:a16="http://schemas.microsoft.com/office/drawing/2014/main" id="{FAA92845-80F7-422B-9A51-70CF10663A3E}"/>
              </a:ext>
            </a:extLst>
          </p:cNvPr>
          <p:cNvSpPr>
            <a:spLocks noChangeArrowheads="1"/>
          </p:cNvSpPr>
          <p:nvPr/>
        </p:nvSpPr>
        <p:spPr bwMode="auto">
          <a:xfrm>
            <a:off x="777240" y="1831180"/>
            <a:ext cx="10637520" cy="4457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lgn="r" rtl="1">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cs typeface="Arial" panose="020B0604020202020204" pitchFamily="34" charset="0"/>
              </a:defRPr>
            </a:lvl1pPr>
            <a:lvl2pPr marL="742950" indent="-285750" algn="r" rtl="1">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cs typeface="Arial" panose="020B0604020202020204" pitchFamily="34" charset="0"/>
              </a:defRPr>
            </a:lvl2pPr>
            <a:lvl3pPr marL="1143000" indent="-228600" algn="r" rtl="1">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cs typeface="Arial" panose="020B0604020202020204" pitchFamily="34" charset="0"/>
              </a:defRPr>
            </a:lvl3pPr>
            <a:lvl4pPr marL="1600200" indent="-228600" algn="r" rtl="1">
              <a:spcBef>
                <a:spcPts val="400"/>
              </a:spcBef>
              <a:buClr>
                <a:srgbClr val="9BBB59"/>
              </a:buClr>
              <a:buSzPct val="7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4pPr>
            <a:lvl5pPr marL="2057400" indent="-228600" algn="r" rtl="1">
              <a:spcBef>
                <a:spcPts val="400"/>
              </a:spcBef>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9pPr>
          </a:lstStyle>
          <a:p>
            <a:pPr eaLnBrk="1" hangingPunct="1">
              <a:lnSpc>
                <a:spcPct val="150000"/>
              </a:lnSpc>
              <a:spcBef>
                <a:spcPct val="0"/>
              </a:spcBef>
              <a:buClrTx/>
              <a:buSzTx/>
              <a:buFont typeface="Tw Cen MT" panose="020B0602020104020603" pitchFamily="34" charset="0"/>
              <a:buAutoNum type="arabicPeriod"/>
            </a:pPr>
            <a:r>
              <a:rPr lang="ar-SA" altLang="ar-SA" sz="2400" dirty="0">
                <a:solidFill>
                  <a:srgbClr val="000000"/>
                </a:solidFill>
                <a:latin typeface="Times New Roman" panose="02020603050405020304" pitchFamily="18" charset="0"/>
                <a:cs typeface="Times New Roman" panose="02020603050405020304" pitchFamily="18" charset="0"/>
              </a:rPr>
              <a:t>مساهمة السعر في خلق المنافسة وبروز العقلانية في التعامل مع المجتمع.</a:t>
            </a:r>
          </a:p>
          <a:p>
            <a:pPr eaLnBrk="1" hangingPunct="1">
              <a:lnSpc>
                <a:spcPct val="150000"/>
              </a:lnSpc>
              <a:spcBef>
                <a:spcPct val="0"/>
              </a:spcBef>
              <a:buClrTx/>
              <a:buSzTx/>
              <a:buFont typeface="Tw Cen MT" panose="020B0602020104020603" pitchFamily="34" charset="0"/>
              <a:buAutoNum type="arabicPeriod"/>
            </a:pPr>
            <a:r>
              <a:rPr lang="ar-SA" altLang="ar-SA" sz="2400" dirty="0">
                <a:solidFill>
                  <a:srgbClr val="000000"/>
                </a:solidFill>
                <a:latin typeface="Times New Roman" panose="02020603050405020304" pitchFamily="18" charset="0"/>
                <a:cs typeface="Times New Roman" panose="02020603050405020304" pitchFamily="18" charset="0"/>
              </a:rPr>
              <a:t>مساهمته في حماية البيئة من خلال هامش يتحمله الزبون أو ضرائب وأسعار مرتفعة للحد من الأثر السلبي على البيئة.</a:t>
            </a:r>
          </a:p>
          <a:p>
            <a:pPr eaLnBrk="1" hangingPunct="1">
              <a:lnSpc>
                <a:spcPct val="150000"/>
              </a:lnSpc>
              <a:spcBef>
                <a:spcPct val="0"/>
              </a:spcBef>
              <a:buClrTx/>
              <a:buSzTx/>
              <a:buFont typeface="Tw Cen MT" panose="020B0602020104020603" pitchFamily="34" charset="0"/>
              <a:buAutoNum type="arabicPeriod"/>
            </a:pPr>
            <a:r>
              <a:rPr lang="ar-SA" altLang="ar-SA" sz="2400" dirty="0">
                <a:solidFill>
                  <a:srgbClr val="000000"/>
                </a:solidFill>
                <a:latin typeface="Times New Roman" panose="02020603050405020304" pitchFamily="18" charset="0"/>
                <a:cs typeface="Times New Roman" panose="02020603050405020304" pitchFamily="18" charset="0"/>
              </a:rPr>
              <a:t>مساهمته في المسؤولية الاجتماعية  والأخلاقية للمنظمة (دعم الدولة للأسعار ،توفير الأمن والاستقرار الاجتماعي ،إعلام الزبون بالسعر المعلن...)؛</a:t>
            </a:r>
          </a:p>
          <a:p>
            <a:pPr eaLnBrk="1" hangingPunct="1">
              <a:lnSpc>
                <a:spcPct val="150000"/>
              </a:lnSpc>
              <a:spcBef>
                <a:spcPct val="0"/>
              </a:spcBef>
              <a:buClrTx/>
              <a:buSzTx/>
              <a:buFont typeface="Tw Cen MT" panose="020B0602020104020603" pitchFamily="34" charset="0"/>
              <a:buAutoNum type="arabicPeriod"/>
            </a:pPr>
            <a:r>
              <a:rPr lang="ar-SA" altLang="ar-SA" sz="2400" dirty="0">
                <a:solidFill>
                  <a:srgbClr val="000000"/>
                </a:solidFill>
                <a:latin typeface="Times New Roman" panose="02020603050405020304" pitchFamily="18" charset="0"/>
                <a:cs typeface="Times New Roman" panose="02020603050405020304" pitchFamily="18" charset="0"/>
              </a:rPr>
              <a:t>مساهمته في الاقتصاد القومي من خلال كونه المحدد لكلف المنتج النهائي(أسعار عناصر الإنتاج)،ومساهمته في توزيع الموارد المحدودة على أفراد المجتمع ‘فضلا عن دوره الحاسم في المجال الاقتصادي  في الانتعاش أو الانكماش ومستويات التضخم والقدرات الشرائية والنمو.</a:t>
            </a:r>
            <a:endParaRPr lang="ar-SA" altLang="ar-SA" sz="24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75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75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circle(in)">
                                      <p:cBhvr>
                                        <p:cTn id="17" dur="2000"/>
                                        <p:tgtEl>
                                          <p:spTgt spid="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circle(in)">
                                      <p:cBhvr>
                                        <p:cTn id="22" dur="2000"/>
                                        <p:tgtEl>
                                          <p:spTgt spid="5">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circle(in)">
                                      <p:cBhvr>
                                        <p:cTn id="27" dur="2000"/>
                                        <p:tgtEl>
                                          <p:spTgt spid="5">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circle(in)">
                                      <p:cBhvr>
                                        <p:cTn id="3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094B175-0292-453C-973E-D916A9F56276}"/>
              </a:ext>
            </a:extLst>
          </p:cNvPr>
          <p:cNvSpPr>
            <a:spLocks noGrp="1"/>
          </p:cNvSpPr>
          <p:nvPr>
            <p:ph type="title"/>
          </p:nvPr>
        </p:nvSpPr>
        <p:spPr>
          <a:xfrm>
            <a:off x="2328704" y="609600"/>
            <a:ext cx="8153400" cy="990600"/>
          </a:xfrm>
        </p:spPr>
        <p:txBody>
          <a:bodyPr>
            <a:normAutofit fontScale="90000"/>
          </a:bodyPr>
          <a:lstStyle/>
          <a:p>
            <a:pPr algn="r"/>
            <a:br>
              <a:rPr lang="ar-SA" altLang="ar-SA" b="1" dirty="0">
                <a:solidFill>
                  <a:srgbClr val="FF0000"/>
                </a:solidFill>
                <a:latin typeface="Times New Roman" panose="02020603050405020304" pitchFamily="18" charset="0"/>
                <a:cs typeface="Times New Roman" panose="02020603050405020304" pitchFamily="18" charset="0"/>
              </a:rPr>
            </a:br>
            <a:r>
              <a:rPr lang="ar-SA" altLang="ar-SA" sz="3600" b="1" dirty="0">
                <a:solidFill>
                  <a:srgbClr val="00B050"/>
                </a:solidFill>
                <a:latin typeface="Times New Roman" panose="02020603050405020304" pitchFamily="18" charset="0"/>
                <a:cs typeface="Times New Roman" panose="02020603050405020304" pitchFamily="18" charset="0"/>
              </a:rPr>
              <a:t>السعر من وجهة نظر الزبون:</a:t>
            </a:r>
            <a:br>
              <a:rPr lang="ar-SA" altLang="ar-SA" b="1" dirty="0">
                <a:solidFill>
                  <a:srgbClr val="FF0000"/>
                </a:solidFill>
                <a:latin typeface="Times New Roman" panose="02020603050405020304" pitchFamily="18" charset="0"/>
                <a:cs typeface="Times New Roman" panose="02020603050405020304" pitchFamily="18" charset="0"/>
              </a:rPr>
            </a:br>
            <a:endParaRPr lang="ar-SA" altLang="ar-SA" dirty="0"/>
          </a:p>
        </p:txBody>
      </p:sp>
      <p:sp>
        <p:nvSpPr>
          <p:cNvPr id="3" name="عنصر نائب للمحتوى 2">
            <a:extLst>
              <a:ext uri="{FF2B5EF4-FFF2-40B4-BE49-F238E27FC236}">
                <a16:creationId xmlns:a16="http://schemas.microsoft.com/office/drawing/2014/main" id="{6B24A702-5BD4-4FC8-80B9-DCFDDFD8F9E1}"/>
              </a:ext>
            </a:extLst>
          </p:cNvPr>
          <p:cNvSpPr>
            <a:spLocks noGrp="1"/>
          </p:cNvSpPr>
          <p:nvPr>
            <p:ph idx="1"/>
          </p:nvPr>
        </p:nvSpPr>
        <p:spPr>
          <a:xfrm>
            <a:off x="797560" y="1358106"/>
            <a:ext cx="10596880" cy="5141913"/>
          </a:xfrm>
        </p:spPr>
        <p:txBody>
          <a:bodyPr>
            <a:normAutofit/>
          </a:bodyPr>
          <a:lstStyle/>
          <a:p>
            <a:pPr marL="0" indent="0">
              <a:lnSpc>
                <a:spcPct val="150000"/>
              </a:lnSpc>
              <a:buNone/>
              <a:defRPr/>
            </a:pPr>
            <a:r>
              <a:rPr lang="ar-SA" b="1" dirty="0">
                <a:solidFill>
                  <a:srgbClr val="C00000"/>
                </a:solidFill>
                <a:latin typeface="Times New Roman" pitchFamily="18" charset="0"/>
                <a:cs typeface="Times New Roman" pitchFamily="18" charset="0"/>
              </a:rPr>
              <a:t>فإن الكلفة التي يتحملها الزبون مقابل حصوله على سلعة ما تعكس في الواقع مفهوم القيمة لديه، وتتمثل عناصرها في:</a:t>
            </a:r>
          </a:p>
          <a:p>
            <a:pPr marL="514350" indent="-514350">
              <a:lnSpc>
                <a:spcPct val="150000"/>
              </a:lnSpc>
              <a:buFont typeface="+mj-lt"/>
              <a:buAutoNum type="arabicPeriod"/>
              <a:defRPr/>
            </a:pPr>
            <a:r>
              <a:rPr lang="ar-SA" dirty="0">
                <a:solidFill>
                  <a:prstClr val="black"/>
                </a:solidFill>
                <a:latin typeface="Times New Roman" pitchFamily="18" charset="0"/>
                <a:cs typeface="Times New Roman" pitchFamily="18" charset="0"/>
              </a:rPr>
              <a:t>التضحية المالية.</a:t>
            </a:r>
          </a:p>
          <a:p>
            <a:pPr marL="514350" indent="-514350">
              <a:lnSpc>
                <a:spcPct val="150000"/>
              </a:lnSpc>
              <a:buFont typeface="+mj-lt"/>
              <a:buAutoNum type="arabicPeriod"/>
              <a:defRPr/>
            </a:pPr>
            <a:r>
              <a:rPr lang="ar-SA" dirty="0">
                <a:solidFill>
                  <a:prstClr val="black"/>
                </a:solidFill>
                <a:latin typeface="Times New Roman" pitchFamily="18" charset="0"/>
                <a:cs typeface="Times New Roman" pitchFamily="18" charset="0"/>
              </a:rPr>
              <a:t>عدد الوحدات النقدية المستقطعة من الدخل.</a:t>
            </a:r>
          </a:p>
          <a:p>
            <a:pPr marL="514350" indent="-514350">
              <a:lnSpc>
                <a:spcPct val="150000"/>
              </a:lnSpc>
              <a:buFont typeface="+mj-lt"/>
              <a:buAutoNum type="arabicPeriod"/>
              <a:defRPr/>
            </a:pPr>
            <a:r>
              <a:rPr lang="ar-SA" dirty="0">
                <a:solidFill>
                  <a:prstClr val="black"/>
                </a:solidFill>
                <a:latin typeface="Times New Roman" pitchFamily="18" charset="0"/>
                <a:cs typeface="Times New Roman" pitchFamily="18" charset="0"/>
              </a:rPr>
              <a:t>الوقت المبذول للحصول على المنتج (وقت التسوق، انتظار...).</a:t>
            </a:r>
          </a:p>
          <a:p>
            <a:pPr marL="514350" indent="-514350">
              <a:lnSpc>
                <a:spcPct val="150000"/>
              </a:lnSpc>
              <a:buFont typeface="+mj-lt"/>
              <a:buAutoNum type="arabicPeriod"/>
              <a:defRPr/>
            </a:pPr>
            <a:r>
              <a:rPr lang="ar-SA" dirty="0">
                <a:solidFill>
                  <a:prstClr val="black"/>
                </a:solidFill>
                <a:latin typeface="Times New Roman" pitchFamily="18" charset="0"/>
                <a:cs typeface="Times New Roman" pitchFamily="18" charset="0"/>
              </a:rPr>
              <a:t>الجهد المبذول للحصول على المنتج(مفاوضات، مساومات...).</a:t>
            </a:r>
          </a:p>
          <a:p>
            <a:pPr marL="514350" indent="-514350">
              <a:lnSpc>
                <a:spcPct val="150000"/>
              </a:lnSpc>
              <a:buFont typeface="+mj-lt"/>
              <a:buAutoNum type="arabicPeriod"/>
              <a:defRPr/>
            </a:pPr>
            <a:r>
              <a:rPr lang="ar-SA" dirty="0">
                <a:solidFill>
                  <a:prstClr val="black"/>
                </a:solidFill>
                <a:latin typeface="Times New Roman" pitchFamily="18" charset="0"/>
                <a:cs typeface="Times New Roman" pitchFamily="18" charset="0"/>
              </a:rPr>
              <a:t>تكاليف الفرص البديلة(التضحية مثلا بمنتجات أخرى أقل تكلفة).</a:t>
            </a:r>
          </a:p>
          <a:p>
            <a:pPr marL="514350" indent="-514350">
              <a:buFont typeface="+mj-lt"/>
              <a:buAutoNum type="arabicPeriod"/>
              <a:defRPr/>
            </a:pPr>
            <a:endParaRPr lang="ar-SA" dirty="0"/>
          </a:p>
        </p:txBody>
      </p:sp>
      <p:sp>
        <p:nvSpPr>
          <p:cNvPr id="38916" name="عنصر نائب لرقم الشريحة 3">
            <a:extLst>
              <a:ext uri="{FF2B5EF4-FFF2-40B4-BE49-F238E27FC236}">
                <a16:creationId xmlns:a16="http://schemas.microsoft.com/office/drawing/2014/main" id="{2D730BE1-A7C2-455D-B446-718000E474C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cs typeface="Arial" panose="020B0604020202020204" pitchFamily="34" charset="0"/>
              </a:defRPr>
            </a:lvl1pPr>
            <a:lvl2pPr marL="742950" indent="-285750" algn="r" rtl="1">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cs typeface="Arial" panose="020B0604020202020204" pitchFamily="34" charset="0"/>
              </a:defRPr>
            </a:lvl2pPr>
            <a:lvl3pPr marL="1143000" indent="-228600" algn="r" rtl="1">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cs typeface="Arial" panose="020B0604020202020204" pitchFamily="34" charset="0"/>
              </a:defRPr>
            </a:lvl3pPr>
            <a:lvl4pPr marL="1600200" indent="-228600" algn="r" rtl="1">
              <a:spcBef>
                <a:spcPts val="400"/>
              </a:spcBef>
              <a:buClr>
                <a:srgbClr val="9BBB59"/>
              </a:buClr>
              <a:buSzPct val="7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4pPr>
            <a:lvl5pPr marL="2057400" indent="-228600" algn="r" rtl="1">
              <a:spcBef>
                <a:spcPts val="400"/>
              </a:spcBef>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9pPr>
          </a:lstStyle>
          <a:p>
            <a:pPr algn="ctr">
              <a:lnSpc>
                <a:spcPct val="80000"/>
              </a:lnSpc>
              <a:spcBef>
                <a:spcPct val="0"/>
              </a:spcBef>
              <a:buClrTx/>
              <a:buSzTx/>
              <a:buFontTx/>
              <a:buNone/>
            </a:pPr>
            <a:fld id="{A6187393-F50E-4B64-A3CD-87BF89262801}" type="slidenum">
              <a:rPr lang="ar-SA" altLang="ar-SA" sz="1200">
                <a:solidFill>
                  <a:srgbClr val="FFFFFF"/>
                </a:solidFill>
              </a:rPr>
              <a:pPr algn="ctr">
                <a:lnSpc>
                  <a:spcPct val="80000"/>
                </a:lnSpc>
                <a:spcBef>
                  <a:spcPct val="0"/>
                </a:spcBef>
                <a:buClrTx/>
                <a:buSzTx/>
                <a:buFontTx/>
                <a:buNone/>
              </a:pPr>
              <a:t>19</a:t>
            </a:fld>
            <a:endParaRPr lang="ar-SA" altLang="ar-SA" sz="1200">
              <a:solidFill>
                <a:srgbClr val="FFFFFF"/>
              </a:solidFill>
            </a:endParaRPr>
          </a:p>
        </p:txBody>
      </p:sp>
      <p:pic>
        <p:nvPicPr>
          <p:cNvPr id="38917" name="Picture 2">
            <a:extLst>
              <a:ext uri="{FF2B5EF4-FFF2-40B4-BE49-F238E27FC236}">
                <a16:creationId xmlns:a16="http://schemas.microsoft.com/office/drawing/2014/main" id="{4C55A19D-0177-4436-82FA-2DA2A36F10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190" y="488553"/>
            <a:ext cx="3303588" cy="99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20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20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20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20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2000"/>
                                        <p:tgtEl>
                                          <p:spTgt spid="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a:extLst>
              <a:ext uri="{FF2B5EF4-FFF2-40B4-BE49-F238E27FC236}">
                <a16:creationId xmlns:a16="http://schemas.microsoft.com/office/drawing/2014/main" id="{E521D224-C5FA-4551-B2B7-EFA3D397587E}"/>
              </a:ext>
            </a:extLst>
          </p:cNvPr>
          <p:cNvSpPr>
            <a:spLocks noGrp="1"/>
          </p:cNvSpPr>
          <p:nvPr>
            <p:ph type="title"/>
          </p:nvPr>
        </p:nvSpPr>
        <p:spPr>
          <a:xfrm>
            <a:off x="2200501" y="609600"/>
            <a:ext cx="8153400" cy="990600"/>
          </a:xfrm>
        </p:spPr>
        <p:txBody>
          <a:bodyPr/>
          <a:lstStyle/>
          <a:p>
            <a:pPr algn="ctr" eaLnBrk="1" hangingPunct="1"/>
            <a:r>
              <a:rPr lang="ar-SA" altLang="ar-SA" dirty="0"/>
              <a:t>مقدمة</a:t>
            </a:r>
          </a:p>
        </p:txBody>
      </p:sp>
      <p:sp>
        <p:nvSpPr>
          <p:cNvPr id="19460" name="Content Placeholder 2">
            <a:extLst>
              <a:ext uri="{FF2B5EF4-FFF2-40B4-BE49-F238E27FC236}">
                <a16:creationId xmlns:a16="http://schemas.microsoft.com/office/drawing/2014/main" id="{3C1BF5A4-5B23-48D6-981E-345B593F89BB}"/>
              </a:ext>
            </a:extLst>
          </p:cNvPr>
          <p:cNvSpPr>
            <a:spLocks noGrp="1"/>
          </p:cNvSpPr>
          <p:nvPr>
            <p:ph idx="1"/>
          </p:nvPr>
        </p:nvSpPr>
        <p:spPr>
          <a:xfrm>
            <a:off x="2136774" y="1879600"/>
            <a:ext cx="8683625" cy="4368800"/>
          </a:xfrm>
        </p:spPr>
        <p:txBody>
          <a:bodyPr/>
          <a:lstStyle/>
          <a:p>
            <a:pPr eaLnBrk="1" hangingPunct="1"/>
            <a:r>
              <a:rPr lang="ar-SA" altLang="ar-SA" sz="2800" b="1" dirty="0">
                <a:solidFill>
                  <a:srgbClr val="FF0000"/>
                </a:solidFill>
              </a:rPr>
              <a:t>محتويات الفصل:</a:t>
            </a:r>
          </a:p>
          <a:p>
            <a:pPr lvl="1" eaLnBrk="1" hangingPunct="1"/>
            <a:r>
              <a:rPr lang="ar-SA" altLang="ar-SA" sz="2400" dirty="0"/>
              <a:t>تمهيد .</a:t>
            </a:r>
          </a:p>
          <a:p>
            <a:pPr lvl="1" eaLnBrk="1" hangingPunct="1"/>
            <a:r>
              <a:rPr lang="ar-SA" altLang="ar-SA" sz="2400" dirty="0"/>
              <a:t>المعاني المتعددة للسعر وتعريفه.</a:t>
            </a:r>
          </a:p>
          <a:p>
            <a:pPr lvl="1" eaLnBrk="1" hangingPunct="1"/>
            <a:r>
              <a:rPr lang="ar-SA" altLang="ar-SA" sz="2400" dirty="0"/>
              <a:t>الدور الاستراتيجي للسعر.</a:t>
            </a:r>
          </a:p>
          <a:p>
            <a:pPr lvl="1" eaLnBrk="1" hangingPunct="1"/>
            <a:r>
              <a:rPr lang="ar-SA" altLang="ar-SA" sz="2400" dirty="0"/>
              <a:t>تقيم المستهلك للسعر.</a:t>
            </a:r>
          </a:p>
          <a:p>
            <a:pPr lvl="1" eaLnBrk="1" hangingPunct="1"/>
            <a:r>
              <a:rPr lang="ar-SA" altLang="ar-SA" sz="2400" dirty="0"/>
              <a:t>خصائص التسعير.</a:t>
            </a:r>
          </a:p>
          <a:p>
            <a:pPr lvl="1" eaLnBrk="1" hangingPunct="1"/>
            <a:r>
              <a:rPr lang="ar-SA" altLang="ar-SA" sz="2400" dirty="0"/>
              <a:t>المسميات المتعددة للتسعير.</a:t>
            </a:r>
          </a:p>
          <a:p>
            <a:pPr lvl="1" eaLnBrk="1" hangingPunct="1"/>
            <a:r>
              <a:rPr lang="ar-SA" altLang="ar-SA" sz="2400" dirty="0"/>
              <a:t>أهمية السعر.</a:t>
            </a:r>
          </a:p>
          <a:p>
            <a:pPr lvl="1" eaLnBrk="1" hangingPunct="1"/>
            <a:endParaRPr lang="ar-SA" altLang="ar-SA" dirty="0"/>
          </a:p>
        </p:txBody>
      </p:sp>
      <p:sp>
        <p:nvSpPr>
          <p:cNvPr id="19458" name="Slide Number Placeholder 22">
            <a:extLst>
              <a:ext uri="{FF2B5EF4-FFF2-40B4-BE49-F238E27FC236}">
                <a16:creationId xmlns:a16="http://schemas.microsoft.com/office/drawing/2014/main" id="{168C16FA-7BAB-44C3-8577-148D6F62E32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cs typeface="Arial" panose="020B0604020202020204" pitchFamily="34" charset="0"/>
              </a:defRPr>
            </a:lvl1pPr>
            <a:lvl2pPr marL="742950" indent="-285750" algn="r" rtl="1">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cs typeface="Arial" panose="020B0604020202020204" pitchFamily="34" charset="0"/>
              </a:defRPr>
            </a:lvl2pPr>
            <a:lvl3pPr marL="1143000" indent="-228600" algn="r" rtl="1">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cs typeface="Arial" panose="020B0604020202020204" pitchFamily="34" charset="0"/>
              </a:defRPr>
            </a:lvl3pPr>
            <a:lvl4pPr marL="1600200" indent="-228600" algn="r" rtl="1">
              <a:spcBef>
                <a:spcPts val="400"/>
              </a:spcBef>
              <a:buClr>
                <a:srgbClr val="9BBB59"/>
              </a:buClr>
              <a:buSzPct val="7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4pPr>
            <a:lvl5pPr marL="2057400" indent="-228600" algn="r" rtl="1">
              <a:spcBef>
                <a:spcPts val="400"/>
              </a:spcBef>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9pPr>
          </a:lstStyle>
          <a:p>
            <a:pPr algn="ctr">
              <a:lnSpc>
                <a:spcPct val="80000"/>
              </a:lnSpc>
              <a:spcBef>
                <a:spcPct val="0"/>
              </a:spcBef>
              <a:buClrTx/>
              <a:buSzTx/>
              <a:buFontTx/>
              <a:buNone/>
            </a:pPr>
            <a:fld id="{55DECE5F-E3A0-40CB-A8C7-3F1CA0F4310C}" type="slidenum">
              <a:rPr lang="ar-SA" altLang="ar-SA" sz="1200">
                <a:solidFill>
                  <a:srgbClr val="FFFFFF"/>
                </a:solidFill>
              </a:rPr>
              <a:pPr algn="ctr">
                <a:lnSpc>
                  <a:spcPct val="80000"/>
                </a:lnSpc>
                <a:spcBef>
                  <a:spcPct val="0"/>
                </a:spcBef>
                <a:buClrTx/>
                <a:buSzTx/>
                <a:buFontTx/>
                <a:buNone/>
              </a:pPr>
              <a:t>2</a:t>
            </a:fld>
            <a:endParaRPr lang="ar-SA" altLang="ar-SA" sz="1200" dirty="0">
              <a:solidFill>
                <a:srgbClr val="FFFFFF"/>
              </a:solidFill>
            </a:endParaRPr>
          </a:p>
        </p:txBody>
      </p:sp>
      <p:pic>
        <p:nvPicPr>
          <p:cNvPr id="19461" name="Picture 4" descr="j0078804">
            <a:extLst>
              <a:ext uri="{FF2B5EF4-FFF2-40B4-BE49-F238E27FC236}">
                <a16:creationId xmlns:a16="http://schemas.microsoft.com/office/drawing/2014/main" id="{FD5F812C-3912-4237-AA4F-2440877419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0931" y="3144838"/>
            <a:ext cx="3182938" cy="282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عنوان 1">
            <a:extLst>
              <a:ext uri="{FF2B5EF4-FFF2-40B4-BE49-F238E27FC236}">
                <a16:creationId xmlns:a16="http://schemas.microsoft.com/office/drawing/2014/main" id="{03AC3822-DD55-4DBA-8089-FD86DB950598}"/>
              </a:ext>
            </a:extLst>
          </p:cNvPr>
          <p:cNvSpPr>
            <a:spLocks noGrp="1"/>
          </p:cNvSpPr>
          <p:nvPr>
            <p:ph type="title"/>
          </p:nvPr>
        </p:nvSpPr>
        <p:spPr>
          <a:xfrm>
            <a:off x="2514600" y="421878"/>
            <a:ext cx="8153400" cy="990600"/>
          </a:xfrm>
        </p:spPr>
        <p:txBody>
          <a:bodyPr/>
          <a:lstStyle/>
          <a:p>
            <a:pPr algn="r"/>
            <a:r>
              <a:rPr lang="ar-SA" altLang="ar-SA" sz="3600" b="1" dirty="0">
                <a:solidFill>
                  <a:srgbClr val="00B050"/>
                </a:solidFill>
              </a:rPr>
              <a:t>علاقة السعر بالقيمة</a:t>
            </a:r>
            <a:r>
              <a:rPr lang="ar-SA" altLang="ar-SA" sz="3600" b="1" dirty="0">
                <a:solidFill>
                  <a:srgbClr val="00B050"/>
                </a:solidFill>
                <a:latin typeface="Times New Roman" panose="02020603050405020304" pitchFamily="18" charset="0"/>
                <a:cs typeface="Times New Roman" panose="02020603050405020304" pitchFamily="18" charset="0"/>
              </a:rPr>
              <a:t>:</a:t>
            </a:r>
            <a:endParaRPr lang="ar-SA" altLang="ar-SA" sz="3600" b="1" dirty="0">
              <a:solidFill>
                <a:srgbClr val="00B050"/>
              </a:solidFill>
            </a:endParaRPr>
          </a:p>
        </p:txBody>
      </p:sp>
      <p:sp>
        <p:nvSpPr>
          <p:cNvPr id="3" name="عنصر نائب للمحتوى 2">
            <a:extLst>
              <a:ext uri="{FF2B5EF4-FFF2-40B4-BE49-F238E27FC236}">
                <a16:creationId xmlns:a16="http://schemas.microsoft.com/office/drawing/2014/main" id="{81743D19-BFFE-42D1-A838-C1FAFE4E8022}"/>
              </a:ext>
            </a:extLst>
          </p:cNvPr>
          <p:cNvSpPr>
            <a:spLocks noGrp="1"/>
          </p:cNvSpPr>
          <p:nvPr>
            <p:ph idx="1"/>
          </p:nvPr>
        </p:nvSpPr>
        <p:spPr>
          <a:xfrm>
            <a:off x="701040" y="1950719"/>
            <a:ext cx="10749280" cy="4791393"/>
          </a:xfrm>
        </p:spPr>
        <p:txBody>
          <a:bodyPr/>
          <a:lstStyle/>
          <a:p>
            <a:pPr marL="0" indent="0">
              <a:buNone/>
              <a:defRPr/>
            </a:pPr>
            <a:r>
              <a:rPr lang="ar-SA" b="1" dirty="0">
                <a:solidFill>
                  <a:srgbClr val="FF0000"/>
                </a:solidFill>
                <a:latin typeface="Times New Roman" pitchFamily="18" charset="0"/>
                <a:cs typeface="Times New Roman" pitchFamily="18" charset="0"/>
              </a:rPr>
              <a:t>القيمة المتوقعة وعلاقتها بالسعر </a:t>
            </a:r>
          </a:p>
          <a:p>
            <a:pPr marL="0" indent="0">
              <a:buNone/>
              <a:defRPr/>
            </a:pPr>
            <a:r>
              <a:rPr lang="ar-SA" dirty="0">
                <a:solidFill>
                  <a:prstClr val="black"/>
                </a:solidFill>
                <a:latin typeface="Times New Roman" pitchFamily="18" charset="0"/>
                <a:cs typeface="Times New Roman" pitchFamily="18" charset="0"/>
              </a:rPr>
              <a:t>فهي تعتمد على توقعات الزبون للمنافع التي سيحصل عليها مقابل شرائه للسلعة؛</a:t>
            </a:r>
          </a:p>
          <a:p>
            <a:pPr marL="0" indent="0">
              <a:buNone/>
              <a:defRPr/>
            </a:pPr>
            <a:r>
              <a:rPr lang="ar-SA" sz="2400" dirty="0">
                <a:solidFill>
                  <a:srgbClr val="FF0000"/>
                </a:solidFill>
                <a:latin typeface="Times New Roman" pitchFamily="18" charset="0"/>
                <a:cs typeface="Times New Roman" pitchFamily="18" charset="0"/>
              </a:rPr>
              <a:t> </a:t>
            </a:r>
            <a:r>
              <a:rPr lang="ar-SA" dirty="0">
                <a:solidFill>
                  <a:prstClr val="black"/>
                </a:solidFill>
                <a:latin typeface="Times New Roman" pitchFamily="18" charset="0"/>
                <a:cs typeface="Times New Roman" pitchFamily="18" charset="0"/>
              </a:rPr>
              <a:t>قد تكون هذه المنافع ملموسة أو غير ملموسة، أو روحية كالخدمات الصحية والدينية.</a:t>
            </a:r>
          </a:p>
          <a:p>
            <a:pPr marL="0" indent="0">
              <a:buNone/>
              <a:defRPr/>
            </a:pPr>
            <a:r>
              <a:rPr lang="ar-SA" dirty="0">
                <a:solidFill>
                  <a:prstClr val="black"/>
                </a:solidFill>
                <a:latin typeface="Times New Roman" pitchFamily="18" charset="0"/>
                <a:cs typeface="Times New Roman" pitchFamily="18" charset="0"/>
              </a:rPr>
              <a:t>فقيمة الشيء تكون مرتبطة بتوقعات المستهلك ومدى إدراكه للمنافع والتي يمكن التعبير عنها بالمعادلة التالية:</a:t>
            </a:r>
          </a:p>
          <a:p>
            <a:pPr lvl="3">
              <a:defRPr/>
            </a:pPr>
            <a:r>
              <a:rPr lang="ar-SA" sz="2800" b="1" dirty="0">
                <a:solidFill>
                  <a:prstClr val="black"/>
                </a:solidFill>
                <a:latin typeface="Times New Roman" pitchFamily="18" charset="0"/>
                <a:cs typeface="Times New Roman" pitchFamily="18" charset="0"/>
              </a:rPr>
              <a:t>القيمة =   المنافع المدركة/السعر</a:t>
            </a:r>
          </a:p>
          <a:p>
            <a:pPr marL="1143000" lvl="3" indent="0">
              <a:buNone/>
              <a:defRPr/>
            </a:pPr>
            <a:endParaRPr lang="ar-SA" sz="2800" dirty="0">
              <a:solidFill>
                <a:prstClr val="black"/>
              </a:solidFill>
              <a:latin typeface="Times New Roman" pitchFamily="18" charset="0"/>
              <a:cs typeface="Times New Roman" pitchFamily="18" charset="0"/>
            </a:endParaRPr>
          </a:p>
          <a:p>
            <a:pPr marL="0" indent="0">
              <a:buNone/>
              <a:defRPr/>
            </a:pPr>
            <a:r>
              <a:rPr lang="ar-SA" sz="2400" kern="0" dirty="0">
                <a:solidFill>
                  <a:sysClr val="windowText" lastClr="000000"/>
                </a:solidFill>
                <a:cs typeface="Arabic Transparent" pitchFamily="2" charset="-78"/>
              </a:rPr>
              <a:t>إن استعداد المشتري لدفع السعر يرتبط أساسا بحجم المنافع المتوقعة ومستوى الإدراك لتلك المنافع من قبله،</a:t>
            </a:r>
            <a:r>
              <a:rPr lang="ar-DZ" sz="2400" kern="0" dirty="0">
                <a:solidFill>
                  <a:sysClr val="windowText" lastClr="000000"/>
                </a:solidFill>
                <a:cs typeface="Arabic Transparent" pitchFamily="2" charset="-78"/>
              </a:rPr>
              <a:t> </a:t>
            </a:r>
            <a:r>
              <a:rPr lang="ar-SA" sz="2400" kern="0" dirty="0">
                <a:solidFill>
                  <a:sysClr val="windowText" lastClr="000000"/>
                </a:solidFill>
                <a:cs typeface="Arabic Transparent" pitchFamily="2" charset="-78"/>
              </a:rPr>
              <a:t>فهو يدفع (برحابة صدر) عند النقطة التي تتساوى فيها المنافع مع السعر أو تزيد عنه(</a:t>
            </a:r>
            <a:r>
              <a:rPr lang="en-US" sz="2400" kern="0" dirty="0">
                <a:solidFill>
                  <a:sysClr val="windowText" lastClr="000000"/>
                </a:solidFill>
                <a:cs typeface="Arabic Transparent" pitchFamily="2" charset="-78"/>
              </a:rPr>
              <a:t>Value for money</a:t>
            </a:r>
            <a:r>
              <a:rPr lang="ar-SA" sz="2400" kern="0" dirty="0">
                <a:solidFill>
                  <a:sysClr val="windowText" lastClr="000000"/>
                </a:solidFill>
                <a:cs typeface="Arabic Transparent" pitchFamily="2" charset="-78"/>
              </a:rPr>
              <a:t>)</a:t>
            </a:r>
            <a:r>
              <a:rPr lang="ar-DZ" sz="2400" kern="0" dirty="0">
                <a:solidFill>
                  <a:sysClr val="windowText" lastClr="000000"/>
                </a:solidFill>
                <a:cs typeface="Arabic Transparent" pitchFamily="2" charset="-78"/>
              </a:rPr>
              <a:t>.</a:t>
            </a:r>
            <a:endParaRPr lang="en-US" sz="2400" kern="0" dirty="0">
              <a:solidFill>
                <a:sysClr val="windowText" lastClr="000000"/>
              </a:solidFill>
              <a:cs typeface="Arabic Transparent" pitchFamily="2" charset="-78"/>
            </a:endParaRPr>
          </a:p>
          <a:p>
            <a:pPr marL="0" indent="0">
              <a:buNone/>
              <a:defRPr/>
            </a:pPr>
            <a:endParaRPr lang="en-US" dirty="0"/>
          </a:p>
        </p:txBody>
      </p:sp>
      <p:sp>
        <p:nvSpPr>
          <p:cNvPr id="39940" name="عنصر نائب لرقم الشريحة 3">
            <a:extLst>
              <a:ext uri="{FF2B5EF4-FFF2-40B4-BE49-F238E27FC236}">
                <a16:creationId xmlns:a16="http://schemas.microsoft.com/office/drawing/2014/main" id="{F8D97C7C-8501-4DE6-8DAB-ADC39691E4C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cs typeface="Arial" panose="020B0604020202020204" pitchFamily="34" charset="0"/>
              </a:defRPr>
            </a:lvl1pPr>
            <a:lvl2pPr marL="742950" indent="-285750" algn="r" rtl="1">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cs typeface="Arial" panose="020B0604020202020204" pitchFamily="34" charset="0"/>
              </a:defRPr>
            </a:lvl2pPr>
            <a:lvl3pPr marL="1143000" indent="-228600" algn="r" rtl="1">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cs typeface="Arial" panose="020B0604020202020204" pitchFamily="34" charset="0"/>
              </a:defRPr>
            </a:lvl3pPr>
            <a:lvl4pPr marL="1600200" indent="-228600" algn="r" rtl="1">
              <a:spcBef>
                <a:spcPts val="400"/>
              </a:spcBef>
              <a:buClr>
                <a:srgbClr val="9BBB59"/>
              </a:buClr>
              <a:buSzPct val="7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4pPr>
            <a:lvl5pPr marL="2057400" indent="-228600" algn="r" rtl="1">
              <a:spcBef>
                <a:spcPts val="400"/>
              </a:spcBef>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9pPr>
          </a:lstStyle>
          <a:p>
            <a:pPr algn="ctr">
              <a:lnSpc>
                <a:spcPct val="80000"/>
              </a:lnSpc>
              <a:spcBef>
                <a:spcPct val="0"/>
              </a:spcBef>
              <a:buClrTx/>
              <a:buSzTx/>
              <a:buFontTx/>
              <a:buNone/>
            </a:pPr>
            <a:fld id="{105E83AE-8A04-4C32-AC10-EC12D42D72E1}" type="slidenum">
              <a:rPr lang="ar-SA" altLang="ar-SA" sz="1200">
                <a:solidFill>
                  <a:srgbClr val="FFFFFF"/>
                </a:solidFill>
              </a:rPr>
              <a:pPr algn="ctr">
                <a:lnSpc>
                  <a:spcPct val="80000"/>
                </a:lnSpc>
                <a:spcBef>
                  <a:spcPct val="0"/>
                </a:spcBef>
                <a:buClrTx/>
                <a:buSzTx/>
                <a:buFontTx/>
                <a:buNone/>
              </a:pPr>
              <a:t>20</a:t>
            </a:fld>
            <a:endParaRPr lang="ar-SA" altLang="ar-SA" sz="1200">
              <a:solidFill>
                <a:srgbClr val="FFFFFF"/>
              </a:solidFill>
            </a:endParaRPr>
          </a:p>
        </p:txBody>
      </p:sp>
      <p:pic>
        <p:nvPicPr>
          <p:cNvPr id="39941" name="Picture 2">
            <a:extLst>
              <a:ext uri="{FF2B5EF4-FFF2-40B4-BE49-F238E27FC236}">
                <a16:creationId xmlns:a16="http://schemas.microsoft.com/office/drawing/2014/main" id="{BE1A3BF1-9EFE-4A55-8C41-D511243A95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808" y="494506"/>
            <a:ext cx="3303588"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roirevolution.com/blog/pricing.jpg">
            <a:extLst>
              <a:ext uri="{FF2B5EF4-FFF2-40B4-BE49-F238E27FC236}">
                <a16:creationId xmlns:a16="http://schemas.microsoft.com/office/drawing/2014/main" id="{135C3949-69A3-4D22-A4EB-29405A4FF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745" y="622300"/>
            <a:ext cx="380365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عنوان 1">
            <a:extLst>
              <a:ext uri="{FF2B5EF4-FFF2-40B4-BE49-F238E27FC236}">
                <a16:creationId xmlns:a16="http://schemas.microsoft.com/office/drawing/2014/main" id="{D4D8EF7D-3A7B-4D42-AFEE-559F0B1DC1CE}"/>
              </a:ext>
            </a:extLst>
          </p:cNvPr>
          <p:cNvSpPr>
            <a:spLocks noGrp="1"/>
          </p:cNvSpPr>
          <p:nvPr>
            <p:ph type="title"/>
          </p:nvPr>
        </p:nvSpPr>
        <p:spPr>
          <a:xfrm>
            <a:off x="2335211" y="609600"/>
            <a:ext cx="8153400" cy="990600"/>
          </a:xfrm>
        </p:spPr>
        <p:txBody>
          <a:bodyPr/>
          <a:lstStyle/>
          <a:p>
            <a:pPr algn="r"/>
            <a:r>
              <a:rPr lang="ar-SA" altLang="ar-SA" dirty="0"/>
              <a:t>السعر والربحية والتكلفة:</a:t>
            </a:r>
          </a:p>
        </p:txBody>
      </p:sp>
      <p:sp>
        <p:nvSpPr>
          <p:cNvPr id="3" name="عنصر نائب للمحتوى 2">
            <a:extLst>
              <a:ext uri="{FF2B5EF4-FFF2-40B4-BE49-F238E27FC236}">
                <a16:creationId xmlns:a16="http://schemas.microsoft.com/office/drawing/2014/main" id="{DC9A5CFB-1D40-4DDD-B0CC-11B916C1595B}"/>
              </a:ext>
            </a:extLst>
          </p:cNvPr>
          <p:cNvSpPr>
            <a:spLocks noGrp="1"/>
          </p:cNvSpPr>
          <p:nvPr>
            <p:ph idx="1"/>
          </p:nvPr>
        </p:nvSpPr>
        <p:spPr>
          <a:xfrm>
            <a:off x="626745" y="2468880"/>
            <a:ext cx="10813415" cy="3766820"/>
          </a:xfrm>
        </p:spPr>
        <p:txBody>
          <a:bodyPr>
            <a:normAutofit/>
          </a:bodyPr>
          <a:lstStyle/>
          <a:p>
            <a:pPr indent="457200">
              <a:defRPr/>
            </a:pPr>
            <a:r>
              <a:rPr lang="ar-OM" sz="2400" dirty="0">
                <a:cs typeface="Times New Roman" pitchFamily="18" charset="0"/>
              </a:rPr>
              <a:t>فمن وجهة نظر المنشأة </a:t>
            </a:r>
            <a:r>
              <a:rPr lang="ar-OM" sz="2400" b="1" dirty="0">
                <a:cs typeface="Times New Roman" pitchFamily="18" charset="0"/>
              </a:rPr>
              <a:t>للسعر</a:t>
            </a:r>
            <a:r>
              <a:rPr lang="ar-OM" sz="2400" dirty="0">
                <a:cs typeface="Times New Roman" pitchFamily="18" charset="0"/>
              </a:rPr>
              <a:t> دورا حيويا في تأثيره على كل من </a:t>
            </a:r>
            <a:r>
              <a:rPr lang="ar-OM" sz="2400" b="1" dirty="0">
                <a:cs typeface="Times New Roman" pitchFamily="18" charset="0"/>
              </a:rPr>
              <a:t>الإيراد</a:t>
            </a:r>
            <a:r>
              <a:rPr lang="ar-SA" sz="2400" b="1" dirty="0">
                <a:cs typeface="Times New Roman" pitchFamily="18" charset="0"/>
              </a:rPr>
              <a:t> </a:t>
            </a:r>
            <a:r>
              <a:rPr lang="ar-OM" sz="2400" b="1" dirty="0">
                <a:cs typeface="Times New Roman" pitchFamily="18" charset="0"/>
              </a:rPr>
              <a:t>والأرباح </a:t>
            </a:r>
            <a:r>
              <a:rPr lang="ar-OM" sz="2400" dirty="0">
                <a:cs typeface="Times New Roman" pitchFamily="18" charset="0"/>
              </a:rPr>
              <a:t>حيث أن:</a:t>
            </a:r>
          </a:p>
          <a:p>
            <a:pPr indent="457200">
              <a:defRPr/>
            </a:pPr>
            <a:r>
              <a:rPr lang="ar-OM" sz="2400" b="1" dirty="0">
                <a:solidFill>
                  <a:srgbClr val="C00000"/>
                </a:solidFill>
                <a:cs typeface="Times New Roman" pitchFamily="18" charset="0"/>
              </a:rPr>
              <a:t>الإيراد = السعر ×كميات المبيعات </a:t>
            </a:r>
            <a:r>
              <a:rPr lang="ar-OM" sz="2400" dirty="0">
                <a:cs typeface="Times New Roman" pitchFamily="18" charset="0"/>
              </a:rPr>
              <a:t>.</a:t>
            </a:r>
          </a:p>
          <a:p>
            <a:pPr indent="0">
              <a:buNone/>
              <a:defRPr/>
            </a:pPr>
            <a:endParaRPr lang="ar-SA" sz="2400" dirty="0"/>
          </a:p>
          <a:p>
            <a:pPr indent="0">
              <a:buNone/>
              <a:defRPr/>
            </a:pPr>
            <a:r>
              <a:rPr lang="ar-OM" sz="2400" dirty="0">
                <a:cs typeface="Times New Roman" pitchFamily="18" charset="0"/>
              </a:rPr>
              <a:t>غير أن </a:t>
            </a:r>
            <a:r>
              <a:rPr lang="ar-OM" sz="2400" b="1" dirty="0">
                <a:cs typeface="Times New Roman" pitchFamily="18" charset="0"/>
              </a:rPr>
              <a:t>كميات المبيعات </a:t>
            </a:r>
            <a:r>
              <a:rPr lang="ar-OM" sz="2400" dirty="0">
                <a:cs typeface="Times New Roman" pitchFamily="18" charset="0"/>
              </a:rPr>
              <a:t>تتوقف على </a:t>
            </a:r>
            <a:r>
              <a:rPr lang="ar-OM" sz="2400" b="1" dirty="0">
                <a:cs typeface="Times New Roman" pitchFamily="18" charset="0"/>
              </a:rPr>
              <a:t>السعر</a:t>
            </a:r>
            <a:r>
              <a:rPr lang="ar-OM" sz="2400" dirty="0">
                <a:cs typeface="Times New Roman" pitchFamily="18" charset="0"/>
              </a:rPr>
              <a:t> ذاته ، وبالتالي فإن  السعر لا يحدد فقط الإيراد وإنما يحدد أيضا </a:t>
            </a:r>
            <a:r>
              <a:rPr lang="ar-OM" sz="2400" b="1" dirty="0">
                <a:cs typeface="Times New Roman" pitchFamily="18" charset="0"/>
              </a:rPr>
              <a:t>كمية المبيعات </a:t>
            </a:r>
            <a:r>
              <a:rPr lang="ar-OM" sz="2400" dirty="0">
                <a:cs typeface="Times New Roman" pitchFamily="18" charset="0"/>
              </a:rPr>
              <a:t>وبالتالي </a:t>
            </a:r>
            <a:r>
              <a:rPr lang="ar-OM" sz="2400" b="1" dirty="0">
                <a:cs typeface="Times New Roman" pitchFamily="18" charset="0"/>
              </a:rPr>
              <a:t>الأرباح</a:t>
            </a:r>
            <a:r>
              <a:rPr lang="ar-OM" sz="2400" dirty="0">
                <a:cs typeface="Times New Roman" pitchFamily="18" charset="0"/>
              </a:rPr>
              <a:t> .</a:t>
            </a:r>
          </a:p>
          <a:p>
            <a:pPr indent="457200">
              <a:defRPr/>
            </a:pPr>
            <a:r>
              <a:rPr lang="ar-OM" sz="2400" b="1" dirty="0">
                <a:solidFill>
                  <a:srgbClr val="C00000"/>
                </a:solidFill>
                <a:cs typeface="Times New Roman" pitchFamily="18" charset="0"/>
              </a:rPr>
              <a:t>الربح = الإيرادات – التكاليف </a:t>
            </a:r>
            <a:endParaRPr lang="ar-SA" sz="2400" b="1" dirty="0">
              <a:solidFill>
                <a:srgbClr val="C00000"/>
              </a:solidFill>
            </a:endParaRPr>
          </a:p>
          <a:p>
            <a:pPr indent="0">
              <a:buNone/>
              <a:defRPr/>
            </a:pPr>
            <a:r>
              <a:rPr lang="ar-OM" sz="2400" dirty="0">
                <a:cs typeface="Times New Roman" pitchFamily="18" charset="0"/>
              </a:rPr>
              <a:t>وأيضا نجد أن التكاليف تتوقف كثيرا على السعر</a:t>
            </a:r>
            <a:endParaRPr lang="ar-SA" sz="2400" dirty="0"/>
          </a:p>
        </p:txBody>
      </p:sp>
      <p:sp>
        <p:nvSpPr>
          <p:cNvPr id="40965" name="عنصر نائب لرقم الشريحة 3">
            <a:extLst>
              <a:ext uri="{FF2B5EF4-FFF2-40B4-BE49-F238E27FC236}">
                <a16:creationId xmlns:a16="http://schemas.microsoft.com/office/drawing/2014/main" id="{B56B318D-3D84-4D67-A8E6-96694D33E8A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cs typeface="Arial" panose="020B0604020202020204" pitchFamily="34" charset="0"/>
              </a:defRPr>
            </a:lvl1pPr>
            <a:lvl2pPr marL="742950" indent="-285750" algn="r" rtl="1">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cs typeface="Arial" panose="020B0604020202020204" pitchFamily="34" charset="0"/>
              </a:defRPr>
            </a:lvl2pPr>
            <a:lvl3pPr marL="1143000" indent="-228600" algn="r" rtl="1">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cs typeface="Arial" panose="020B0604020202020204" pitchFamily="34" charset="0"/>
              </a:defRPr>
            </a:lvl3pPr>
            <a:lvl4pPr marL="1600200" indent="-228600" algn="r" rtl="1">
              <a:spcBef>
                <a:spcPts val="400"/>
              </a:spcBef>
              <a:buClr>
                <a:srgbClr val="9BBB59"/>
              </a:buClr>
              <a:buSzPct val="7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4pPr>
            <a:lvl5pPr marL="2057400" indent="-228600" algn="r" rtl="1">
              <a:spcBef>
                <a:spcPts val="400"/>
              </a:spcBef>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9pPr>
          </a:lstStyle>
          <a:p>
            <a:pPr algn="ctr">
              <a:lnSpc>
                <a:spcPct val="80000"/>
              </a:lnSpc>
              <a:spcBef>
                <a:spcPct val="0"/>
              </a:spcBef>
              <a:buClrTx/>
              <a:buSzTx/>
              <a:buFontTx/>
              <a:buNone/>
            </a:pPr>
            <a:fld id="{05C2699F-95C0-4ABA-993A-8A2B7350E2D1}" type="slidenum">
              <a:rPr lang="ar-SA" altLang="ar-SA" sz="1200">
                <a:solidFill>
                  <a:srgbClr val="FFFFFF"/>
                </a:solidFill>
              </a:rPr>
              <a:pPr algn="ctr">
                <a:lnSpc>
                  <a:spcPct val="80000"/>
                </a:lnSpc>
                <a:spcBef>
                  <a:spcPct val="0"/>
                </a:spcBef>
                <a:buClrTx/>
                <a:buSzTx/>
                <a:buFontTx/>
                <a:buNone/>
              </a:pPr>
              <a:t>21</a:t>
            </a:fld>
            <a:endParaRPr lang="ar-SA" altLang="ar-SA" sz="12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a:extLst>
              <a:ext uri="{FF2B5EF4-FFF2-40B4-BE49-F238E27FC236}">
                <a16:creationId xmlns:a16="http://schemas.microsoft.com/office/drawing/2014/main" id="{E3BD7E69-EC36-423A-9234-429DA5B73A99}"/>
              </a:ext>
            </a:extLst>
          </p:cNvPr>
          <p:cNvSpPr>
            <a:spLocks noGrp="1"/>
          </p:cNvSpPr>
          <p:nvPr>
            <p:ph type="title"/>
          </p:nvPr>
        </p:nvSpPr>
        <p:spPr>
          <a:xfrm>
            <a:off x="2136775" y="609601"/>
            <a:ext cx="8153400" cy="990600"/>
          </a:xfrm>
        </p:spPr>
        <p:txBody>
          <a:bodyPr/>
          <a:lstStyle/>
          <a:p>
            <a:pPr algn="ctr" eaLnBrk="1" hangingPunct="1"/>
            <a:r>
              <a:rPr lang="ar-SA" altLang="ar-SA" dirty="0"/>
              <a:t>تمهيد</a:t>
            </a:r>
          </a:p>
        </p:txBody>
      </p:sp>
      <p:sp>
        <p:nvSpPr>
          <p:cNvPr id="3" name="Content Placeholder 2">
            <a:extLst>
              <a:ext uri="{FF2B5EF4-FFF2-40B4-BE49-F238E27FC236}">
                <a16:creationId xmlns:a16="http://schemas.microsoft.com/office/drawing/2014/main" id="{DF7B2D35-8469-47BA-A8F6-7E8CB5C1A794}"/>
              </a:ext>
            </a:extLst>
          </p:cNvPr>
          <p:cNvSpPr>
            <a:spLocks noGrp="1"/>
          </p:cNvSpPr>
          <p:nvPr>
            <p:ph idx="1"/>
          </p:nvPr>
        </p:nvSpPr>
        <p:spPr>
          <a:xfrm>
            <a:off x="1168400" y="2509521"/>
            <a:ext cx="9906000" cy="4946016"/>
          </a:xfrm>
        </p:spPr>
        <p:txBody>
          <a:bodyPr/>
          <a:lstStyle/>
          <a:p>
            <a:pPr algn="just" eaLnBrk="1" hangingPunct="1">
              <a:lnSpc>
                <a:spcPct val="150000"/>
              </a:lnSpc>
            </a:pPr>
            <a:r>
              <a:rPr lang="ar-SA" altLang="ar-SA" dirty="0">
                <a:latin typeface="Arial" panose="020B0604020202020204" pitchFamily="34" charset="0"/>
                <a:cs typeface="Arial" panose="020B0604020202020204" pitchFamily="34" charset="0"/>
              </a:rPr>
              <a:t>تتسم قرارات التسعير بدرجة عالية من التعقيد، بالتالي ستتأثر استراتيجية التسويق بشكل كبير باستراتيجية التسعير.</a:t>
            </a:r>
          </a:p>
          <a:p>
            <a:pPr algn="just" eaLnBrk="1" hangingPunct="1">
              <a:lnSpc>
                <a:spcPct val="150000"/>
              </a:lnSpc>
            </a:pPr>
            <a:r>
              <a:rPr lang="ar-SA" altLang="ar-SA" dirty="0">
                <a:latin typeface="Arial" panose="020B0604020202020204" pitchFamily="34" charset="0"/>
                <a:cs typeface="Arial" panose="020B0604020202020204" pitchFamily="34" charset="0"/>
              </a:rPr>
              <a:t>السعر يعد من أكثر العناصر خضوعاً للتفاوض بين البائع والمشتري.</a:t>
            </a:r>
          </a:p>
          <a:p>
            <a:pPr algn="just" eaLnBrk="1" hangingPunct="1">
              <a:lnSpc>
                <a:spcPct val="150000"/>
              </a:lnSpc>
            </a:pPr>
            <a:r>
              <a:rPr lang="ar-SA" altLang="ar-SA" dirty="0">
                <a:latin typeface="Arial" panose="020B0604020202020204" pitchFamily="34" charset="0"/>
                <a:cs typeface="Arial" panose="020B0604020202020204" pitchFamily="34" charset="0"/>
              </a:rPr>
              <a:t>يرتبط مفهوم السعر بمفهومي المنفعة والقيمة. </a:t>
            </a:r>
          </a:p>
        </p:txBody>
      </p:sp>
      <p:sp>
        <p:nvSpPr>
          <p:cNvPr id="20482" name="Slide Number Placeholder 22">
            <a:extLst>
              <a:ext uri="{FF2B5EF4-FFF2-40B4-BE49-F238E27FC236}">
                <a16:creationId xmlns:a16="http://schemas.microsoft.com/office/drawing/2014/main" id="{B6E50D41-CAE6-45FD-A494-2998B9728BD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cs typeface="Arial" panose="020B0604020202020204" pitchFamily="34" charset="0"/>
              </a:defRPr>
            </a:lvl1pPr>
            <a:lvl2pPr marL="742950" indent="-285750" algn="r" rtl="1">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cs typeface="Arial" panose="020B0604020202020204" pitchFamily="34" charset="0"/>
              </a:defRPr>
            </a:lvl2pPr>
            <a:lvl3pPr marL="1143000" indent="-228600" algn="r" rtl="1">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cs typeface="Arial" panose="020B0604020202020204" pitchFamily="34" charset="0"/>
              </a:defRPr>
            </a:lvl3pPr>
            <a:lvl4pPr marL="1600200" indent="-228600" algn="r" rtl="1">
              <a:spcBef>
                <a:spcPts val="400"/>
              </a:spcBef>
              <a:buClr>
                <a:srgbClr val="9BBB59"/>
              </a:buClr>
              <a:buSzPct val="7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4pPr>
            <a:lvl5pPr marL="2057400" indent="-228600" algn="r" rtl="1">
              <a:spcBef>
                <a:spcPts val="400"/>
              </a:spcBef>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9pPr>
          </a:lstStyle>
          <a:p>
            <a:pPr algn="ctr">
              <a:lnSpc>
                <a:spcPct val="80000"/>
              </a:lnSpc>
              <a:spcBef>
                <a:spcPct val="0"/>
              </a:spcBef>
              <a:buClrTx/>
              <a:buSzTx/>
              <a:buFontTx/>
              <a:buNone/>
            </a:pPr>
            <a:fld id="{C25009B2-8808-4D3B-9243-20F458AD3640}" type="slidenum">
              <a:rPr lang="ar-SA" altLang="ar-SA" sz="1200">
                <a:solidFill>
                  <a:srgbClr val="FFFFFF"/>
                </a:solidFill>
              </a:rPr>
              <a:pPr algn="ctr">
                <a:lnSpc>
                  <a:spcPct val="80000"/>
                </a:lnSpc>
                <a:spcBef>
                  <a:spcPct val="0"/>
                </a:spcBef>
                <a:buClrTx/>
                <a:buSzTx/>
                <a:buFontTx/>
                <a:buNone/>
              </a:pPr>
              <a:t>3</a:t>
            </a:fld>
            <a:endParaRPr lang="ar-SA" altLang="ar-SA" sz="120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عنوان 1">
            <a:extLst>
              <a:ext uri="{FF2B5EF4-FFF2-40B4-BE49-F238E27FC236}">
                <a16:creationId xmlns:a16="http://schemas.microsoft.com/office/drawing/2014/main" id="{B61AA887-E277-43AE-A544-5551A83A4E8F}"/>
              </a:ext>
            </a:extLst>
          </p:cNvPr>
          <p:cNvSpPr>
            <a:spLocks noGrp="1"/>
          </p:cNvSpPr>
          <p:nvPr>
            <p:ph type="title"/>
          </p:nvPr>
        </p:nvSpPr>
        <p:spPr>
          <a:xfrm>
            <a:off x="2136775" y="228600"/>
            <a:ext cx="8153400" cy="990600"/>
          </a:xfrm>
        </p:spPr>
        <p:txBody>
          <a:bodyPr/>
          <a:lstStyle/>
          <a:p>
            <a:endParaRPr lang="ar-SA" altLang="ar-SA" dirty="0"/>
          </a:p>
        </p:txBody>
      </p:sp>
      <p:graphicFrame>
        <p:nvGraphicFramePr>
          <p:cNvPr id="5" name="عنصر نائب للمحتوى 4">
            <a:extLst>
              <a:ext uri="{FF2B5EF4-FFF2-40B4-BE49-F238E27FC236}">
                <a16:creationId xmlns:a16="http://schemas.microsoft.com/office/drawing/2014/main" id="{2D2DB8A0-5084-4624-96CB-1D3D1444C4DB}"/>
              </a:ext>
            </a:extLst>
          </p:cNvPr>
          <p:cNvGraphicFramePr>
            <a:graphicFrameLocks noGrp="1"/>
          </p:cNvGraphicFramePr>
          <p:nvPr>
            <p:ph idx="1"/>
            <p:extLst>
              <p:ext uri="{D42A27DB-BD31-4B8C-83A1-F6EECF244321}">
                <p14:modId xmlns:p14="http://schemas.microsoft.com/office/powerpoint/2010/main" val="1392894656"/>
              </p:ext>
            </p:extLst>
          </p:nvPr>
        </p:nvGraphicFramePr>
        <p:xfrm>
          <a:off x="1066800" y="772160"/>
          <a:ext cx="9287101" cy="5323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508" name="عنصر نائب لرقم الشريحة 3">
            <a:extLst>
              <a:ext uri="{FF2B5EF4-FFF2-40B4-BE49-F238E27FC236}">
                <a16:creationId xmlns:a16="http://schemas.microsoft.com/office/drawing/2014/main" id="{8E3F3B58-4FE5-49AA-9FD4-8D22F80E99B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cs typeface="Arial" panose="020B0604020202020204" pitchFamily="34" charset="0"/>
              </a:defRPr>
            </a:lvl1pPr>
            <a:lvl2pPr marL="742950" indent="-285750" algn="r" rtl="1">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cs typeface="Arial" panose="020B0604020202020204" pitchFamily="34" charset="0"/>
              </a:defRPr>
            </a:lvl2pPr>
            <a:lvl3pPr marL="1143000" indent="-228600" algn="r" rtl="1">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cs typeface="Arial" panose="020B0604020202020204" pitchFamily="34" charset="0"/>
              </a:defRPr>
            </a:lvl3pPr>
            <a:lvl4pPr marL="1600200" indent="-228600" algn="r" rtl="1">
              <a:spcBef>
                <a:spcPts val="400"/>
              </a:spcBef>
              <a:buClr>
                <a:srgbClr val="9BBB59"/>
              </a:buClr>
              <a:buSzPct val="7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4pPr>
            <a:lvl5pPr marL="2057400" indent="-228600" algn="r" rtl="1">
              <a:spcBef>
                <a:spcPts val="400"/>
              </a:spcBef>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9pPr>
          </a:lstStyle>
          <a:p>
            <a:pPr algn="ctr">
              <a:lnSpc>
                <a:spcPct val="80000"/>
              </a:lnSpc>
              <a:spcBef>
                <a:spcPct val="0"/>
              </a:spcBef>
              <a:buClrTx/>
              <a:buSzTx/>
              <a:buFontTx/>
              <a:buNone/>
            </a:pPr>
            <a:fld id="{9EDF404E-40C9-4DCE-8BEA-A4B0AB00E080}" type="slidenum">
              <a:rPr lang="ar-SA" altLang="ar-SA" sz="1200">
                <a:solidFill>
                  <a:srgbClr val="FFFFFF"/>
                </a:solidFill>
              </a:rPr>
              <a:pPr algn="ctr">
                <a:lnSpc>
                  <a:spcPct val="80000"/>
                </a:lnSpc>
                <a:spcBef>
                  <a:spcPct val="0"/>
                </a:spcBef>
                <a:buClrTx/>
                <a:buSzTx/>
                <a:buFontTx/>
                <a:buNone/>
              </a:pPr>
              <a:t>4</a:t>
            </a:fld>
            <a:endParaRPr lang="ar-SA" altLang="ar-SA" sz="120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graphicEl>
                                              <a:dgm id="{75B92E34-2959-4C98-BF14-2046974FD4EE}"/>
                                            </p:graphicEl>
                                          </p:spTgt>
                                        </p:tgtEl>
                                        <p:attrNameLst>
                                          <p:attrName>style.visibility</p:attrName>
                                        </p:attrNameLst>
                                      </p:cBhvr>
                                      <p:to>
                                        <p:strVal val="visible"/>
                                      </p:to>
                                    </p:set>
                                    <p:animEffect transition="in" filter="circle(in)">
                                      <p:cBhvr>
                                        <p:cTn id="7" dur="2000"/>
                                        <p:tgtEl>
                                          <p:spTgt spid="5">
                                            <p:graphicEl>
                                              <a:dgm id="{75B92E34-2959-4C98-BF14-2046974FD4E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graphicEl>
                                              <a:dgm id="{7DD0AF6C-23F0-4EE8-AA25-78243DC58331}"/>
                                            </p:graphicEl>
                                          </p:spTgt>
                                        </p:tgtEl>
                                        <p:attrNameLst>
                                          <p:attrName>style.visibility</p:attrName>
                                        </p:attrNameLst>
                                      </p:cBhvr>
                                      <p:to>
                                        <p:strVal val="visible"/>
                                      </p:to>
                                    </p:set>
                                    <p:animEffect transition="in" filter="circle(in)">
                                      <p:cBhvr>
                                        <p:cTn id="12" dur="2000"/>
                                        <p:tgtEl>
                                          <p:spTgt spid="5">
                                            <p:graphicEl>
                                              <a:dgm id="{7DD0AF6C-23F0-4EE8-AA25-78243DC5833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graphicEl>
                                              <a:dgm id="{7E34A276-7FA1-4EBF-A2B6-37BD213526FB}"/>
                                            </p:graphicEl>
                                          </p:spTgt>
                                        </p:tgtEl>
                                        <p:attrNameLst>
                                          <p:attrName>style.visibility</p:attrName>
                                        </p:attrNameLst>
                                      </p:cBhvr>
                                      <p:to>
                                        <p:strVal val="visible"/>
                                      </p:to>
                                    </p:set>
                                    <p:animEffect transition="in" filter="circle(in)">
                                      <p:cBhvr>
                                        <p:cTn id="17" dur="2000"/>
                                        <p:tgtEl>
                                          <p:spTgt spid="5">
                                            <p:graphicEl>
                                              <a:dgm id="{7E34A276-7FA1-4EBF-A2B6-37BD213526F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graphicEl>
                                              <a:dgm id="{FEC77865-9069-43E0-B057-DD7808C6CB84}"/>
                                            </p:graphicEl>
                                          </p:spTgt>
                                        </p:tgtEl>
                                        <p:attrNameLst>
                                          <p:attrName>style.visibility</p:attrName>
                                        </p:attrNameLst>
                                      </p:cBhvr>
                                      <p:to>
                                        <p:strVal val="visible"/>
                                      </p:to>
                                    </p:set>
                                    <p:animEffect transition="in" filter="circle(in)">
                                      <p:cBhvr>
                                        <p:cTn id="22" dur="2000"/>
                                        <p:tgtEl>
                                          <p:spTgt spid="5">
                                            <p:graphicEl>
                                              <a:dgm id="{FEC77865-9069-43E0-B057-DD7808C6CB8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a:extLst>
              <a:ext uri="{FF2B5EF4-FFF2-40B4-BE49-F238E27FC236}">
                <a16:creationId xmlns:a16="http://schemas.microsoft.com/office/drawing/2014/main" id="{3610849F-5656-4B05-94E3-4ED073C2F519}"/>
              </a:ext>
            </a:extLst>
          </p:cNvPr>
          <p:cNvSpPr>
            <a:spLocks noGrp="1"/>
          </p:cNvSpPr>
          <p:nvPr>
            <p:ph type="title"/>
          </p:nvPr>
        </p:nvSpPr>
        <p:spPr>
          <a:xfrm>
            <a:off x="2700954" y="889003"/>
            <a:ext cx="8153400" cy="990600"/>
          </a:xfrm>
        </p:spPr>
        <p:txBody>
          <a:bodyPr/>
          <a:lstStyle/>
          <a:p>
            <a:pPr algn="r" eaLnBrk="1" hangingPunct="1"/>
            <a:r>
              <a:rPr lang="ar-SA" altLang="ar-SA" dirty="0"/>
              <a:t>مفهوم وتعريف السعر</a:t>
            </a:r>
          </a:p>
        </p:txBody>
      </p:sp>
      <p:sp>
        <p:nvSpPr>
          <p:cNvPr id="2" name="Content Placeholder 2">
            <a:extLst>
              <a:ext uri="{FF2B5EF4-FFF2-40B4-BE49-F238E27FC236}">
                <a16:creationId xmlns:a16="http://schemas.microsoft.com/office/drawing/2014/main" id="{628CFE44-DFE1-4759-919E-64DB2385C4D3}"/>
              </a:ext>
            </a:extLst>
          </p:cNvPr>
          <p:cNvSpPr>
            <a:spLocks noGrp="1"/>
          </p:cNvSpPr>
          <p:nvPr>
            <p:ph idx="1"/>
          </p:nvPr>
        </p:nvSpPr>
        <p:spPr>
          <a:xfrm>
            <a:off x="772160" y="2207111"/>
            <a:ext cx="10850880" cy="5043488"/>
          </a:xfrm>
        </p:spPr>
        <p:txBody>
          <a:bodyPr>
            <a:normAutofit/>
          </a:bodyPr>
          <a:lstStyle/>
          <a:p>
            <a:pPr algn="just" eaLnBrk="1" hangingPunct="1">
              <a:lnSpc>
                <a:spcPct val="150000"/>
              </a:lnSpc>
            </a:pPr>
            <a:r>
              <a:rPr lang="ar-SA" altLang="ar-SA" sz="2800" dirty="0"/>
              <a:t> يعرف بأنه " تعبير عن قيمة الأشياء التي يتم تبادلها في السوق ".</a:t>
            </a:r>
          </a:p>
          <a:p>
            <a:pPr algn="just" eaLnBrk="1" hangingPunct="1"/>
            <a:r>
              <a:rPr lang="ar-SA" altLang="ar-SA" sz="2800" dirty="0"/>
              <a:t>وكذلك عرفت على أنه " القيمة التبادلية عن المنتجات في التبادل التسويقي ". </a:t>
            </a:r>
          </a:p>
          <a:p>
            <a:pPr algn="just" eaLnBrk="1" hangingPunct="1"/>
            <a:r>
              <a:rPr lang="ar-SA" altLang="ar-SA" sz="2800" dirty="0"/>
              <a:t>من التعريفين السابقين نجد أن السعر ما هو </a:t>
            </a:r>
            <a:r>
              <a:rPr lang="ar-SA" altLang="ar-SA" sz="2800" b="1" dirty="0"/>
              <a:t>إلا صيغة لعلاقة تبادلية ما بين الأفراد .</a:t>
            </a:r>
          </a:p>
          <a:p>
            <a:pPr algn="just" eaLnBrk="1" hangingPunct="1"/>
            <a:r>
              <a:rPr lang="ar-SA" altLang="ar-SA" sz="2800" dirty="0"/>
              <a:t>والقيمة التبادلية للمنتج في الماضي كانت تتم عن طريق نظام المقايضة (</a:t>
            </a:r>
            <a:r>
              <a:rPr lang="ar-SA" altLang="ar-SA" sz="2800" b="1" dirty="0"/>
              <a:t>أي مبادلة سلعة بسلعة أخرى</a:t>
            </a:r>
            <a:r>
              <a:rPr lang="ar-SA" altLang="ar-SA" sz="2800" dirty="0"/>
              <a:t>)، ومع ظهور النقود اصبحت النقود وسيط التبادل ، واصبح السعر يمثل كمية النقود المطلوبة لشراء منتج أو خدمة ما .</a:t>
            </a:r>
          </a:p>
        </p:txBody>
      </p:sp>
      <p:sp>
        <p:nvSpPr>
          <p:cNvPr id="22530" name="Slide Number Placeholder 22">
            <a:extLst>
              <a:ext uri="{FF2B5EF4-FFF2-40B4-BE49-F238E27FC236}">
                <a16:creationId xmlns:a16="http://schemas.microsoft.com/office/drawing/2014/main" id="{64096C8B-4C51-48E0-96B6-6E4C27EF4FE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cs typeface="Arial" panose="020B0604020202020204" pitchFamily="34" charset="0"/>
              </a:defRPr>
            </a:lvl1pPr>
            <a:lvl2pPr marL="742950" indent="-285750" algn="r" rtl="1">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cs typeface="Arial" panose="020B0604020202020204" pitchFamily="34" charset="0"/>
              </a:defRPr>
            </a:lvl2pPr>
            <a:lvl3pPr marL="1143000" indent="-228600" algn="r" rtl="1">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cs typeface="Arial" panose="020B0604020202020204" pitchFamily="34" charset="0"/>
              </a:defRPr>
            </a:lvl3pPr>
            <a:lvl4pPr marL="1600200" indent="-228600" algn="r" rtl="1">
              <a:spcBef>
                <a:spcPts val="400"/>
              </a:spcBef>
              <a:buClr>
                <a:srgbClr val="9BBB59"/>
              </a:buClr>
              <a:buSzPct val="7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4pPr>
            <a:lvl5pPr marL="2057400" indent="-228600" algn="r" rtl="1">
              <a:spcBef>
                <a:spcPts val="400"/>
              </a:spcBef>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9pPr>
          </a:lstStyle>
          <a:p>
            <a:pPr algn="ctr">
              <a:lnSpc>
                <a:spcPct val="80000"/>
              </a:lnSpc>
              <a:spcBef>
                <a:spcPct val="0"/>
              </a:spcBef>
              <a:buClrTx/>
              <a:buSzTx/>
              <a:buFontTx/>
              <a:buNone/>
            </a:pPr>
            <a:fld id="{C0357869-7C99-4187-B8FC-5D28F963F031}" type="slidenum">
              <a:rPr lang="ar-SA" altLang="ar-SA" sz="1200">
                <a:solidFill>
                  <a:srgbClr val="FFFFFF"/>
                </a:solidFill>
              </a:rPr>
              <a:pPr algn="ctr">
                <a:lnSpc>
                  <a:spcPct val="80000"/>
                </a:lnSpc>
                <a:spcBef>
                  <a:spcPct val="0"/>
                </a:spcBef>
                <a:buClrTx/>
                <a:buSzTx/>
                <a:buFontTx/>
                <a:buNone/>
              </a:pPr>
              <a:t>5</a:t>
            </a:fld>
            <a:endParaRPr lang="ar-SA" altLang="ar-SA" sz="1200" dirty="0">
              <a:solidFill>
                <a:srgbClr val="FFFFFF"/>
              </a:solidFill>
            </a:endParaRPr>
          </a:p>
        </p:txBody>
      </p:sp>
      <p:pic>
        <p:nvPicPr>
          <p:cNvPr id="4" name="Picture 2" descr="C:\Users\Luna\AppData\Local\Microsoft\Windows\Temporary Internet Files\Content.IE5\AI1N5N38\MP900442387[1].jpg">
            <a:extLst>
              <a:ext uri="{FF2B5EF4-FFF2-40B4-BE49-F238E27FC236}">
                <a16:creationId xmlns:a16="http://schemas.microsoft.com/office/drawing/2014/main" id="{10966955-DB84-4DA1-9AC4-03A5D1B76FA5}"/>
              </a:ext>
            </a:extLst>
          </p:cNvPr>
          <p:cNvPicPr>
            <a:picLocks noChangeAspect="1" noChangeArrowheads="1"/>
          </p:cNvPicPr>
          <p:nvPr/>
        </p:nvPicPr>
        <p:blipFill>
          <a:blip r:embed="rId2" cstate="print">
            <a:duotone>
              <a:schemeClr val="accent1">
                <a:shade val="45000"/>
                <a:satMod val="135000"/>
              </a:schemeClr>
              <a:prstClr val="white"/>
            </a:duotone>
          </a:blip>
          <a:stretch>
            <a:fillRect/>
          </a:stretch>
        </p:blipFill>
        <p:spPr bwMode="auto">
          <a:xfrm>
            <a:off x="772160" y="843283"/>
            <a:ext cx="1928794" cy="128586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50800" dist="50800" dir="5400000" algn="ctr" rotWithShape="0">
              <a:schemeClr val="tx2">
                <a:lumMod val="60000"/>
                <a:lumOff val="40000"/>
              </a:schemeClr>
            </a:outerShdw>
          </a:effectLst>
          <a:scene3d>
            <a:camera prst="orthographicFront"/>
            <a:lightRig rig="threePt" dir="t"/>
          </a:scene3d>
          <a:sp3d contourW="12700">
            <a:contourClr>
              <a:schemeClr val="tx2">
                <a:lumMod val="60000"/>
                <a:lumOff val="40000"/>
              </a:schemeClr>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20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ircle(in)">
                                      <p:cBhvr>
                                        <p:cTn id="22"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عنوان 1">
            <a:extLst>
              <a:ext uri="{FF2B5EF4-FFF2-40B4-BE49-F238E27FC236}">
                <a16:creationId xmlns:a16="http://schemas.microsoft.com/office/drawing/2014/main" id="{7539BB9D-D5EA-46D0-9959-097367F40925}"/>
              </a:ext>
            </a:extLst>
          </p:cNvPr>
          <p:cNvSpPr>
            <a:spLocks noGrp="1"/>
          </p:cNvSpPr>
          <p:nvPr>
            <p:ph type="title"/>
          </p:nvPr>
        </p:nvSpPr>
        <p:spPr>
          <a:xfrm>
            <a:off x="2136775" y="593718"/>
            <a:ext cx="8153400" cy="990600"/>
          </a:xfrm>
        </p:spPr>
        <p:txBody>
          <a:bodyPr/>
          <a:lstStyle/>
          <a:p>
            <a:pPr algn="r"/>
            <a:r>
              <a:rPr lang="ar-SA" altLang="ar-SA" dirty="0"/>
              <a:t>مفهوم وتعريف السعر</a:t>
            </a:r>
          </a:p>
        </p:txBody>
      </p:sp>
      <p:sp>
        <p:nvSpPr>
          <p:cNvPr id="23555" name="عنصر نائب للمحتوى 2">
            <a:extLst>
              <a:ext uri="{FF2B5EF4-FFF2-40B4-BE49-F238E27FC236}">
                <a16:creationId xmlns:a16="http://schemas.microsoft.com/office/drawing/2014/main" id="{CF703F53-786F-46CD-A6E9-08F5E91C77CC}"/>
              </a:ext>
            </a:extLst>
          </p:cNvPr>
          <p:cNvSpPr>
            <a:spLocks noGrp="1"/>
          </p:cNvSpPr>
          <p:nvPr>
            <p:ph idx="1"/>
          </p:nvPr>
        </p:nvSpPr>
        <p:spPr>
          <a:xfrm>
            <a:off x="2136775" y="1600200"/>
            <a:ext cx="8153400" cy="4495800"/>
          </a:xfrm>
        </p:spPr>
        <p:txBody>
          <a:bodyPr/>
          <a:lstStyle/>
          <a:p>
            <a:endParaRPr lang="ar-SA" altLang="ar-SA" dirty="0"/>
          </a:p>
        </p:txBody>
      </p:sp>
      <p:sp>
        <p:nvSpPr>
          <p:cNvPr id="23556" name="عنصر نائب لرقم الشريحة 3">
            <a:extLst>
              <a:ext uri="{FF2B5EF4-FFF2-40B4-BE49-F238E27FC236}">
                <a16:creationId xmlns:a16="http://schemas.microsoft.com/office/drawing/2014/main" id="{2BC0A65B-E2D5-466B-8DB1-6AACFC4972A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cs typeface="Arial" panose="020B0604020202020204" pitchFamily="34" charset="0"/>
              </a:defRPr>
            </a:lvl1pPr>
            <a:lvl2pPr marL="742950" indent="-285750" algn="r" rtl="1">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cs typeface="Arial" panose="020B0604020202020204" pitchFamily="34" charset="0"/>
              </a:defRPr>
            </a:lvl2pPr>
            <a:lvl3pPr marL="1143000" indent="-228600" algn="r" rtl="1">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cs typeface="Arial" panose="020B0604020202020204" pitchFamily="34" charset="0"/>
              </a:defRPr>
            </a:lvl3pPr>
            <a:lvl4pPr marL="1600200" indent="-228600" algn="r" rtl="1">
              <a:spcBef>
                <a:spcPts val="400"/>
              </a:spcBef>
              <a:buClr>
                <a:srgbClr val="9BBB59"/>
              </a:buClr>
              <a:buSzPct val="7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4pPr>
            <a:lvl5pPr marL="2057400" indent="-228600" algn="r" rtl="1">
              <a:spcBef>
                <a:spcPts val="400"/>
              </a:spcBef>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9pPr>
          </a:lstStyle>
          <a:p>
            <a:pPr algn="ctr">
              <a:lnSpc>
                <a:spcPct val="80000"/>
              </a:lnSpc>
              <a:spcBef>
                <a:spcPct val="0"/>
              </a:spcBef>
              <a:buClrTx/>
              <a:buSzTx/>
              <a:buFontTx/>
              <a:buNone/>
            </a:pPr>
            <a:fld id="{8FC89CAF-6A7D-4DE3-ABAE-D83A35307511}" type="slidenum">
              <a:rPr lang="ar-SA" altLang="ar-SA" sz="1200">
                <a:solidFill>
                  <a:srgbClr val="FFFFFF"/>
                </a:solidFill>
              </a:rPr>
              <a:pPr algn="ctr">
                <a:lnSpc>
                  <a:spcPct val="80000"/>
                </a:lnSpc>
                <a:spcBef>
                  <a:spcPct val="0"/>
                </a:spcBef>
                <a:buClrTx/>
                <a:buSzTx/>
                <a:buFontTx/>
                <a:buNone/>
              </a:pPr>
              <a:t>6</a:t>
            </a:fld>
            <a:endParaRPr lang="ar-SA" altLang="ar-SA" sz="1200" dirty="0">
              <a:solidFill>
                <a:srgbClr val="FFFFFF"/>
              </a:solidFill>
            </a:endParaRPr>
          </a:p>
        </p:txBody>
      </p:sp>
      <p:pic>
        <p:nvPicPr>
          <p:cNvPr id="5" name="Picture 2" descr="C:\Users\Luna\AppData\Local\Microsoft\Windows\Temporary Internet Files\Content.IE5\AI1N5N38\MP900442387[1].jpg">
            <a:extLst>
              <a:ext uri="{FF2B5EF4-FFF2-40B4-BE49-F238E27FC236}">
                <a16:creationId xmlns:a16="http://schemas.microsoft.com/office/drawing/2014/main" id="{FAE6EDD5-4C74-4B0D-9B16-224344574495}"/>
              </a:ext>
            </a:extLst>
          </p:cNvPr>
          <p:cNvPicPr>
            <a:picLocks noChangeAspect="1" noChangeArrowheads="1"/>
          </p:cNvPicPr>
          <p:nvPr/>
        </p:nvPicPr>
        <p:blipFill>
          <a:blip r:embed="rId2" cstate="print">
            <a:duotone>
              <a:schemeClr val="accent1">
                <a:shade val="45000"/>
                <a:satMod val="135000"/>
              </a:schemeClr>
              <a:prstClr val="white"/>
            </a:duotone>
          </a:blip>
          <a:stretch>
            <a:fillRect/>
          </a:stretch>
        </p:blipFill>
        <p:spPr bwMode="auto">
          <a:xfrm>
            <a:off x="623937" y="576268"/>
            <a:ext cx="2555776" cy="128586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50800" dist="50800" dir="5400000" algn="ctr" rotWithShape="0">
              <a:schemeClr val="tx2">
                <a:lumMod val="60000"/>
                <a:lumOff val="40000"/>
              </a:schemeClr>
            </a:outerShdw>
          </a:effectLst>
          <a:scene3d>
            <a:camera prst="orthographicFront"/>
            <a:lightRig rig="threePt" dir="t"/>
          </a:scene3d>
          <a:sp3d contourW="12700">
            <a:contourClr>
              <a:schemeClr val="tx2">
                <a:lumMod val="60000"/>
                <a:lumOff val="40000"/>
              </a:schemeClr>
            </a:contourClr>
          </a:sp3d>
        </p:spPr>
      </p:pic>
      <p:sp>
        <p:nvSpPr>
          <p:cNvPr id="6" name="وسيلة شرح بيضاوية 5">
            <a:extLst>
              <a:ext uri="{FF2B5EF4-FFF2-40B4-BE49-F238E27FC236}">
                <a16:creationId xmlns:a16="http://schemas.microsoft.com/office/drawing/2014/main" id="{0CC12B41-4A6C-4C1D-A684-07B551AA10B8}"/>
              </a:ext>
            </a:extLst>
          </p:cNvPr>
          <p:cNvSpPr/>
          <p:nvPr/>
        </p:nvSpPr>
        <p:spPr>
          <a:xfrm>
            <a:off x="2424114" y="1989139"/>
            <a:ext cx="8081326" cy="3671887"/>
          </a:xfrm>
          <a:prstGeom prst="wedgeEllipseCallout">
            <a:avLst/>
          </a:prstGeom>
        </p:spPr>
        <p:style>
          <a:lnRef idx="1">
            <a:schemeClr val="accent5"/>
          </a:lnRef>
          <a:fillRef idx="2">
            <a:schemeClr val="accent5"/>
          </a:fillRef>
          <a:effectRef idx="1">
            <a:schemeClr val="accent5"/>
          </a:effectRef>
          <a:fontRef idx="minor">
            <a:schemeClr val="dk1"/>
          </a:fontRef>
        </p:style>
        <p:txBody>
          <a:bodyPr rtlCol="1" anchor="ctr"/>
          <a:lstStyle/>
          <a:p>
            <a:pPr algn="ctr" rtl="1" eaLnBrk="1" hangingPunct="1">
              <a:defRPr/>
            </a:pPr>
            <a:r>
              <a:rPr lang="ar-SA" sz="3600" dirty="0"/>
              <a:t>هو ما يتحمله المستهلك من مقابل </a:t>
            </a:r>
            <a:r>
              <a:rPr lang="ar-SA" sz="3600" b="1" dirty="0">
                <a:solidFill>
                  <a:srgbClr val="0070C0"/>
                </a:solidFill>
              </a:rPr>
              <a:t>مادي</a:t>
            </a:r>
            <a:r>
              <a:rPr lang="ar-SA" sz="3600" dirty="0"/>
              <a:t> أو </a:t>
            </a:r>
            <a:r>
              <a:rPr lang="ar-SA" sz="3600" b="1" dirty="0">
                <a:solidFill>
                  <a:srgbClr val="0070C0"/>
                </a:solidFill>
              </a:rPr>
              <a:t>معنوي</a:t>
            </a:r>
            <a:r>
              <a:rPr lang="ar-SA" sz="3600" dirty="0"/>
              <a:t> لقاء حصوله على السلع والخدمات التي تشبع حاجاته ورغباته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a:extLst>
              <a:ext uri="{FF2B5EF4-FFF2-40B4-BE49-F238E27FC236}">
                <a16:creationId xmlns:a16="http://schemas.microsoft.com/office/drawing/2014/main" id="{D7486522-EF6C-4ED8-AB58-2B873AD6EE36}"/>
              </a:ext>
            </a:extLst>
          </p:cNvPr>
          <p:cNvSpPr>
            <a:spLocks noGrp="1"/>
          </p:cNvSpPr>
          <p:nvPr>
            <p:ph type="title"/>
          </p:nvPr>
        </p:nvSpPr>
        <p:spPr>
          <a:xfrm>
            <a:off x="592455" y="609600"/>
            <a:ext cx="8153400" cy="990600"/>
          </a:xfrm>
        </p:spPr>
        <p:txBody>
          <a:bodyPr/>
          <a:lstStyle/>
          <a:p>
            <a:pPr algn="r" eaLnBrk="1" hangingPunct="1"/>
            <a:r>
              <a:rPr lang="ar-SA" altLang="ar-SA" dirty="0">
                <a:solidFill>
                  <a:srgbClr val="FF0000"/>
                </a:solidFill>
              </a:rPr>
              <a:t>الدور الاستراتيجي للسعر</a:t>
            </a:r>
          </a:p>
        </p:txBody>
      </p:sp>
      <p:sp>
        <p:nvSpPr>
          <p:cNvPr id="15363" name="Content Placeholder 2">
            <a:extLst>
              <a:ext uri="{FF2B5EF4-FFF2-40B4-BE49-F238E27FC236}">
                <a16:creationId xmlns:a16="http://schemas.microsoft.com/office/drawing/2014/main" id="{A54DDD0D-BB4A-448D-9316-BBB036A22CB2}"/>
              </a:ext>
            </a:extLst>
          </p:cNvPr>
          <p:cNvSpPr>
            <a:spLocks noGrp="1"/>
          </p:cNvSpPr>
          <p:nvPr>
            <p:ph idx="1"/>
          </p:nvPr>
        </p:nvSpPr>
        <p:spPr>
          <a:xfrm>
            <a:off x="701040" y="1600200"/>
            <a:ext cx="10718799" cy="5043488"/>
          </a:xfrm>
        </p:spPr>
        <p:txBody>
          <a:bodyPr/>
          <a:lstStyle/>
          <a:p>
            <a:pPr eaLnBrk="1" hangingPunct="1">
              <a:lnSpc>
                <a:spcPct val="150000"/>
              </a:lnSpc>
            </a:pPr>
            <a:r>
              <a:rPr lang="ar-SA" altLang="ar-SA" sz="2400" dirty="0"/>
              <a:t>حتى عام 1950 كان السعر العامل الأهم في سلوك المشتري.</a:t>
            </a:r>
          </a:p>
          <a:p>
            <a:pPr eaLnBrk="1" hangingPunct="1">
              <a:lnSpc>
                <a:spcPct val="150000"/>
              </a:lnSpc>
            </a:pPr>
            <a:r>
              <a:rPr lang="ar-SA" altLang="ar-SA" sz="2400" dirty="0"/>
              <a:t>ظهرت عوامل أخرى اثرت: الإعلان، التعبئة والتغليف، العلامة....</a:t>
            </a:r>
          </a:p>
          <a:p>
            <a:pPr eaLnBrk="1" hangingPunct="1">
              <a:lnSpc>
                <a:spcPct val="150000"/>
              </a:lnSpc>
            </a:pPr>
            <a:r>
              <a:rPr lang="ar-SA" altLang="ar-SA" sz="2400" dirty="0"/>
              <a:t>عاد تأثير السعر نتيجة انخفاض الطلب عام 1980 والدخل الحقيقي، لذا عُدّ السعر من أهم عناصر المزيج التسويقي (</a:t>
            </a:r>
            <a:r>
              <a:rPr lang="ar-SA" altLang="ar-SA" sz="2400" dirty="0">
                <a:latin typeface="Arial" panose="020B0604020202020204" pitchFamily="34" charset="0"/>
              </a:rPr>
              <a:t>السعر-</a:t>
            </a:r>
            <a:r>
              <a:rPr lang="ar-SA" altLang="ar-SA" sz="2400" dirty="0"/>
              <a:t>ال</a:t>
            </a:r>
            <a:r>
              <a:rPr lang="ar-SA" altLang="ar-SA" sz="2400" dirty="0">
                <a:latin typeface="Arial" panose="020B0604020202020204" pitchFamily="34" charset="0"/>
              </a:rPr>
              <a:t>منتج - الترويج - التوزيع ) </a:t>
            </a:r>
            <a:r>
              <a:rPr lang="ar-SA" altLang="ar-SA" sz="2400" dirty="0"/>
              <a:t>بعد مزيج المنتج.</a:t>
            </a:r>
          </a:p>
          <a:p>
            <a:pPr eaLnBrk="1" hangingPunct="1">
              <a:lnSpc>
                <a:spcPct val="150000"/>
              </a:lnSpc>
            </a:pPr>
            <a:r>
              <a:rPr lang="ar-SA" altLang="ar-SA" sz="2400" dirty="0"/>
              <a:t>السعر يُعد عاملاً مهماً في تغطية تكاليف الأنشطة (التسويقية وغير التسويقية)</a:t>
            </a:r>
          </a:p>
          <a:p>
            <a:pPr eaLnBrk="1" hangingPunct="1">
              <a:lnSpc>
                <a:spcPct val="150000"/>
              </a:lnSpc>
            </a:pPr>
            <a:r>
              <a:rPr lang="ar-SA" altLang="ar-SA" sz="2400" dirty="0"/>
              <a:t>السعر هو العنصر الوحيد الذي يدر ربحاً للشركة. </a:t>
            </a:r>
          </a:p>
          <a:p>
            <a:pPr eaLnBrk="1" hangingPunct="1">
              <a:lnSpc>
                <a:spcPct val="150000"/>
              </a:lnSpc>
            </a:pPr>
            <a:endParaRPr lang="ar-SA" altLang="ar-SA" dirty="0"/>
          </a:p>
        </p:txBody>
      </p:sp>
      <p:sp>
        <p:nvSpPr>
          <p:cNvPr id="24578" name="Slide Number Placeholder 22">
            <a:extLst>
              <a:ext uri="{FF2B5EF4-FFF2-40B4-BE49-F238E27FC236}">
                <a16:creationId xmlns:a16="http://schemas.microsoft.com/office/drawing/2014/main" id="{A1199690-B668-4595-B81B-189BBDB8269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cs typeface="Arial" panose="020B0604020202020204" pitchFamily="34" charset="0"/>
              </a:defRPr>
            </a:lvl1pPr>
            <a:lvl2pPr marL="742950" indent="-285750" algn="r" rtl="1">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cs typeface="Arial" panose="020B0604020202020204" pitchFamily="34" charset="0"/>
              </a:defRPr>
            </a:lvl2pPr>
            <a:lvl3pPr marL="1143000" indent="-228600" algn="r" rtl="1">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cs typeface="Arial" panose="020B0604020202020204" pitchFamily="34" charset="0"/>
              </a:defRPr>
            </a:lvl3pPr>
            <a:lvl4pPr marL="1600200" indent="-228600" algn="r" rtl="1">
              <a:spcBef>
                <a:spcPts val="400"/>
              </a:spcBef>
              <a:buClr>
                <a:srgbClr val="9BBB59"/>
              </a:buClr>
              <a:buSzPct val="7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4pPr>
            <a:lvl5pPr marL="2057400" indent="-228600" algn="r" rtl="1">
              <a:spcBef>
                <a:spcPts val="400"/>
              </a:spcBef>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9pPr>
          </a:lstStyle>
          <a:p>
            <a:pPr algn="ctr">
              <a:lnSpc>
                <a:spcPct val="80000"/>
              </a:lnSpc>
              <a:spcBef>
                <a:spcPct val="0"/>
              </a:spcBef>
              <a:buClrTx/>
              <a:buSzTx/>
              <a:buFontTx/>
              <a:buNone/>
            </a:pPr>
            <a:fld id="{245AC5DA-136B-458E-9B38-14A69B471E22}" type="slidenum">
              <a:rPr lang="ar-SA" altLang="ar-SA" sz="1200">
                <a:solidFill>
                  <a:srgbClr val="FFFFFF"/>
                </a:solidFill>
              </a:rPr>
              <a:pPr algn="ctr">
                <a:lnSpc>
                  <a:spcPct val="80000"/>
                </a:lnSpc>
                <a:spcBef>
                  <a:spcPct val="0"/>
                </a:spcBef>
                <a:buClrTx/>
                <a:buSzTx/>
                <a:buFontTx/>
                <a:buNone/>
              </a:pPr>
              <a:t>7</a:t>
            </a:fld>
            <a:endParaRPr lang="ar-SA" altLang="ar-SA" sz="1200" dirty="0">
              <a:solidFill>
                <a:srgbClr val="FFFFFF"/>
              </a:solidFill>
            </a:endParaRPr>
          </a:p>
        </p:txBody>
      </p:sp>
      <p:pic>
        <p:nvPicPr>
          <p:cNvPr id="24581" name="Picture 4" descr="CAHFI1VH">
            <a:extLst>
              <a:ext uri="{FF2B5EF4-FFF2-40B4-BE49-F238E27FC236}">
                <a16:creationId xmlns:a16="http://schemas.microsoft.com/office/drawing/2014/main" id="{045B451C-7F52-473D-B0BB-98183C7871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 y="723900"/>
            <a:ext cx="1785938"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circle(in)">
                                      <p:cBhvr>
                                        <p:cTn id="7" dur="20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circle(in)">
                                      <p:cBhvr>
                                        <p:cTn id="12" dur="2000"/>
                                        <p:tgtEl>
                                          <p:spTgt spid="153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circle(in)">
                                      <p:cBhvr>
                                        <p:cTn id="17" dur="2000"/>
                                        <p:tgtEl>
                                          <p:spTgt spid="153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circle(in)">
                                      <p:cBhvr>
                                        <p:cTn id="22" dur="2000"/>
                                        <p:tgtEl>
                                          <p:spTgt spid="1536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circle(in)">
                                      <p:cBhvr>
                                        <p:cTn id="27" dur="2000"/>
                                        <p:tgtEl>
                                          <p:spTgt spid="153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عنوان 1">
            <a:extLst>
              <a:ext uri="{FF2B5EF4-FFF2-40B4-BE49-F238E27FC236}">
                <a16:creationId xmlns:a16="http://schemas.microsoft.com/office/drawing/2014/main" id="{83A7CF87-D405-4DF9-973F-65825E715814}"/>
              </a:ext>
            </a:extLst>
          </p:cNvPr>
          <p:cNvSpPr>
            <a:spLocks noGrp="1"/>
          </p:cNvSpPr>
          <p:nvPr>
            <p:ph type="title"/>
          </p:nvPr>
        </p:nvSpPr>
        <p:spPr>
          <a:xfrm>
            <a:off x="2200501" y="876405"/>
            <a:ext cx="8153400" cy="990600"/>
          </a:xfrm>
        </p:spPr>
        <p:txBody>
          <a:bodyPr/>
          <a:lstStyle/>
          <a:p>
            <a:r>
              <a:rPr lang="ar-SA" altLang="ar-SA" dirty="0">
                <a:solidFill>
                  <a:srgbClr val="FF0000"/>
                </a:solidFill>
              </a:rPr>
              <a:t>تقييم المستهلك للسعر</a:t>
            </a:r>
          </a:p>
        </p:txBody>
      </p:sp>
      <p:sp>
        <p:nvSpPr>
          <p:cNvPr id="26627" name="عنصر نائب للمحتوى 2">
            <a:extLst>
              <a:ext uri="{FF2B5EF4-FFF2-40B4-BE49-F238E27FC236}">
                <a16:creationId xmlns:a16="http://schemas.microsoft.com/office/drawing/2014/main" id="{5B338202-F88A-40E0-BAE2-ED5E464C7A78}"/>
              </a:ext>
            </a:extLst>
          </p:cNvPr>
          <p:cNvSpPr>
            <a:spLocks noGrp="1"/>
          </p:cNvSpPr>
          <p:nvPr>
            <p:ph idx="1"/>
          </p:nvPr>
        </p:nvSpPr>
        <p:spPr>
          <a:xfrm>
            <a:off x="751840" y="2641600"/>
            <a:ext cx="10066655" cy="4531360"/>
          </a:xfrm>
        </p:spPr>
        <p:txBody>
          <a:bodyPr/>
          <a:lstStyle/>
          <a:p>
            <a:pPr>
              <a:lnSpc>
                <a:spcPct val="150000"/>
              </a:lnSpc>
            </a:pPr>
            <a:r>
              <a:rPr lang="ar-SA" altLang="ar-SA" sz="2800" dirty="0"/>
              <a:t>يقارن المستهلك بين </a:t>
            </a:r>
            <a:r>
              <a:rPr lang="ar-SA" altLang="ar-SA" sz="2800" dirty="0">
                <a:solidFill>
                  <a:schemeClr val="accent1"/>
                </a:solidFill>
              </a:rPr>
              <a:t>السعر </a:t>
            </a:r>
            <a:r>
              <a:rPr lang="ar-SA" altLang="ar-SA" sz="2800" dirty="0"/>
              <a:t>الذي سيدفعه في المنتج و</a:t>
            </a:r>
            <a:r>
              <a:rPr lang="ar-SA" altLang="ar-SA" sz="2800" dirty="0">
                <a:solidFill>
                  <a:schemeClr val="accent1"/>
                </a:solidFill>
              </a:rPr>
              <a:t>القيمة </a:t>
            </a:r>
            <a:r>
              <a:rPr lang="ar-SA" altLang="ar-SA" sz="2800" dirty="0"/>
              <a:t>المدركة من </a:t>
            </a:r>
            <a:r>
              <a:rPr lang="ar-SA" altLang="ar-SA" sz="2800" dirty="0">
                <a:solidFill>
                  <a:schemeClr val="accent1"/>
                </a:solidFill>
              </a:rPr>
              <a:t>المنفعة</a:t>
            </a:r>
            <a:r>
              <a:rPr lang="ar-SA" altLang="ar-SA" sz="2800" dirty="0"/>
              <a:t> التي سيحصل عليها من هذا المنتج .</a:t>
            </a:r>
            <a:endParaRPr lang="ar-SA" altLang="ar-SA" sz="2800" b="1" dirty="0">
              <a:solidFill>
                <a:srgbClr val="006600"/>
              </a:solidFill>
              <a:cs typeface="PT Bold Heading" panose="02010400000000000000" pitchFamily="2" charset="-78"/>
            </a:endParaRPr>
          </a:p>
          <a:p>
            <a:pPr>
              <a:lnSpc>
                <a:spcPct val="150000"/>
              </a:lnSpc>
            </a:pPr>
            <a:r>
              <a:rPr lang="ar-SA" altLang="ar-SA" sz="2800" dirty="0"/>
              <a:t>فإذا وجد أن القيمة </a:t>
            </a:r>
            <a:r>
              <a:rPr lang="ar-SA" altLang="ar-SA" sz="2800" dirty="0">
                <a:solidFill>
                  <a:srgbClr val="0070C0"/>
                </a:solidFill>
              </a:rPr>
              <a:t>مناسبة </a:t>
            </a:r>
            <a:r>
              <a:rPr lang="ar-SA" altLang="ar-SA" sz="2800" dirty="0"/>
              <a:t>للسعر الذي سيتحمله سيقوم بشراء المنتج والعكس.</a:t>
            </a:r>
          </a:p>
          <a:p>
            <a:endParaRPr lang="ar-SA" altLang="ar-SA" dirty="0"/>
          </a:p>
        </p:txBody>
      </p:sp>
      <p:sp>
        <p:nvSpPr>
          <p:cNvPr id="26628" name="عنصر نائب لرقم الشريحة 3">
            <a:extLst>
              <a:ext uri="{FF2B5EF4-FFF2-40B4-BE49-F238E27FC236}">
                <a16:creationId xmlns:a16="http://schemas.microsoft.com/office/drawing/2014/main" id="{2B9A4E04-D901-4A49-ABC5-78F15F1E962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cs typeface="Arial" panose="020B0604020202020204" pitchFamily="34" charset="0"/>
              </a:defRPr>
            </a:lvl1pPr>
            <a:lvl2pPr marL="742950" indent="-285750" algn="r" rtl="1">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cs typeface="Arial" panose="020B0604020202020204" pitchFamily="34" charset="0"/>
              </a:defRPr>
            </a:lvl2pPr>
            <a:lvl3pPr marL="1143000" indent="-228600" algn="r" rtl="1">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cs typeface="Arial" panose="020B0604020202020204" pitchFamily="34" charset="0"/>
              </a:defRPr>
            </a:lvl3pPr>
            <a:lvl4pPr marL="1600200" indent="-228600" algn="r" rtl="1">
              <a:spcBef>
                <a:spcPts val="400"/>
              </a:spcBef>
              <a:buClr>
                <a:srgbClr val="9BBB59"/>
              </a:buClr>
              <a:buSzPct val="7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4pPr>
            <a:lvl5pPr marL="2057400" indent="-228600" algn="r" rtl="1">
              <a:spcBef>
                <a:spcPts val="400"/>
              </a:spcBef>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9pPr>
          </a:lstStyle>
          <a:p>
            <a:pPr algn="ctr">
              <a:lnSpc>
                <a:spcPct val="80000"/>
              </a:lnSpc>
              <a:spcBef>
                <a:spcPct val="0"/>
              </a:spcBef>
              <a:buClrTx/>
              <a:buSzTx/>
              <a:buFontTx/>
              <a:buNone/>
            </a:pPr>
            <a:fld id="{38E8C411-8568-4A26-BE38-B8803C16BC66}" type="slidenum">
              <a:rPr lang="ar-SA" altLang="ar-SA" sz="1200">
                <a:solidFill>
                  <a:srgbClr val="FFFFFF"/>
                </a:solidFill>
              </a:rPr>
              <a:pPr algn="ctr">
                <a:lnSpc>
                  <a:spcPct val="80000"/>
                </a:lnSpc>
                <a:spcBef>
                  <a:spcPct val="0"/>
                </a:spcBef>
                <a:buClrTx/>
                <a:buSzTx/>
                <a:buFontTx/>
                <a:buNone/>
              </a:pPr>
              <a:t>8</a:t>
            </a:fld>
            <a:endParaRPr lang="ar-SA" altLang="ar-SA" sz="1200" dirty="0">
              <a:solidFill>
                <a:srgbClr val="FFFFFF"/>
              </a:solidFill>
            </a:endParaRPr>
          </a:p>
        </p:txBody>
      </p:sp>
      <p:pic>
        <p:nvPicPr>
          <p:cNvPr id="5" name="Picture 2" descr="C:\Users\Luna\AppData\Local\Microsoft\Windows\Temporary Internet Files\Content.IE5\ZNV8T11M\MC900353998[1].wmf">
            <a:extLst>
              <a:ext uri="{FF2B5EF4-FFF2-40B4-BE49-F238E27FC236}">
                <a16:creationId xmlns:a16="http://schemas.microsoft.com/office/drawing/2014/main" id="{128D274B-CC2A-4FD5-BB8F-EE7F2045A9C4}"/>
              </a:ext>
            </a:extLst>
          </p:cNvPr>
          <p:cNvPicPr>
            <a:picLocks noChangeAspect="1" noChangeArrowheads="1"/>
          </p:cNvPicPr>
          <p:nvPr/>
        </p:nvPicPr>
        <p:blipFill>
          <a:blip r:embed="rId2" cstate="print"/>
          <a:srcRect/>
          <a:stretch>
            <a:fillRect/>
          </a:stretch>
        </p:blipFill>
        <p:spPr bwMode="auto">
          <a:xfrm>
            <a:off x="751840" y="762000"/>
            <a:ext cx="1691680" cy="13210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circle(in)">
                                      <p:cBhvr>
                                        <p:cTn id="7" dur="20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circle(in)">
                                      <p:cBhvr>
                                        <p:cTn id="12" dur="2000"/>
                                        <p:tgtEl>
                                          <p:spTgt spid="266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a:extLst>
              <a:ext uri="{FF2B5EF4-FFF2-40B4-BE49-F238E27FC236}">
                <a16:creationId xmlns:a16="http://schemas.microsoft.com/office/drawing/2014/main" id="{A2C159E2-6B5A-40E2-AF41-1F2A2201F6FB}"/>
              </a:ext>
            </a:extLst>
          </p:cNvPr>
          <p:cNvGraphicFramePr>
            <a:graphicFrameLocks noGrp="1"/>
          </p:cNvGraphicFramePr>
          <p:nvPr>
            <p:ph idx="1"/>
            <p:extLst>
              <p:ext uri="{D42A27DB-BD31-4B8C-83A1-F6EECF244321}">
                <p14:modId xmlns:p14="http://schemas.microsoft.com/office/powerpoint/2010/main" val="3999418162"/>
              </p:ext>
            </p:extLst>
          </p:nvPr>
        </p:nvGraphicFramePr>
        <p:xfrm>
          <a:off x="1178561" y="646114"/>
          <a:ext cx="9718037" cy="5551485"/>
        </p:xfrm>
        <a:graphic>
          <a:graphicData uri="http://schemas.openxmlformats.org/drawingml/2006/table">
            <a:tbl>
              <a:tblPr rtl="1" firstRow="1" bandRow="1">
                <a:tableStyleId>{5C22544A-7EE6-4342-B048-85BDC9FD1C3A}</a:tableStyleId>
              </a:tblPr>
              <a:tblGrid>
                <a:gridCol w="3447735">
                  <a:extLst>
                    <a:ext uri="{9D8B030D-6E8A-4147-A177-3AD203B41FA5}">
                      <a16:colId xmlns:a16="http://schemas.microsoft.com/office/drawing/2014/main" val="20000"/>
                    </a:ext>
                  </a:extLst>
                </a:gridCol>
                <a:gridCol w="1978182">
                  <a:extLst>
                    <a:ext uri="{9D8B030D-6E8A-4147-A177-3AD203B41FA5}">
                      <a16:colId xmlns:a16="http://schemas.microsoft.com/office/drawing/2014/main" val="20001"/>
                    </a:ext>
                  </a:extLst>
                </a:gridCol>
                <a:gridCol w="4292120">
                  <a:extLst>
                    <a:ext uri="{9D8B030D-6E8A-4147-A177-3AD203B41FA5}">
                      <a16:colId xmlns:a16="http://schemas.microsoft.com/office/drawing/2014/main" val="20002"/>
                    </a:ext>
                  </a:extLst>
                </a:gridCol>
              </a:tblGrid>
              <a:tr h="396311">
                <a:tc>
                  <a:txBody>
                    <a:bodyPr/>
                    <a:lstStyle/>
                    <a:p>
                      <a:pPr algn="ctr" rtl="1"/>
                      <a:r>
                        <a:rPr lang="ar-SA" sz="2000" dirty="0"/>
                        <a:t>صور الأسعار</a:t>
                      </a:r>
                    </a:p>
                  </a:txBody>
                  <a:tcPr marL="91428" marR="91428" marT="45728" marB="45728"/>
                </a:tc>
                <a:tc>
                  <a:txBody>
                    <a:bodyPr/>
                    <a:lstStyle/>
                    <a:p>
                      <a:pPr algn="ctr" rtl="1"/>
                      <a:endParaRPr lang="ar-SA" sz="2000" dirty="0"/>
                    </a:p>
                  </a:txBody>
                  <a:tcPr marL="91428" marR="91428" marT="45728" marB="45728"/>
                </a:tc>
                <a:tc>
                  <a:txBody>
                    <a:bodyPr/>
                    <a:lstStyle/>
                    <a:p>
                      <a:pPr algn="ctr" rtl="1"/>
                      <a:r>
                        <a:rPr lang="ar-SA" sz="2000" dirty="0"/>
                        <a:t>العملية التبادلية</a:t>
                      </a:r>
                    </a:p>
                  </a:txBody>
                  <a:tcPr marL="91428" marR="91428" marT="45728" marB="45728"/>
                </a:tc>
                <a:extLst>
                  <a:ext uri="{0D108BD9-81ED-4DB2-BD59-A6C34878D82A}">
                    <a16:rowId xmlns:a16="http://schemas.microsoft.com/office/drawing/2014/main" val="10000"/>
                  </a:ext>
                </a:extLst>
              </a:tr>
              <a:tr h="396311">
                <a:tc>
                  <a:txBody>
                    <a:bodyPr/>
                    <a:lstStyle/>
                    <a:p>
                      <a:pPr algn="ctr" rtl="1"/>
                      <a:r>
                        <a:rPr lang="ar-SA" sz="2000" dirty="0"/>
                        <a:t>الثمن</a:t>
                      </a:r>
                    </a:p>
                  </a:txBody>
                  <a:tcPr marL="91428" marR="91428" marT="45728" marB="45728"/>
                </a:tc>
                <a:tc>
                  <a:txBody>
                    <a:bodyPr/>
                    <a:lstStyle/>
                    <a:p>
                      <a:pPr algn="ctr" rtl="1"/>
                      <a:r>
                        <a:rPr lang="en-US" sz="2000" dirty="0"/>
                        <a:t>Price</a:t>
                      </a:r>
                      <a:endParaRPr lang="ar-SA" sz="2000" dirty="0"/>
                    </a:p>
                  </a:txBody>
                  <a:tcPr marL="91428" marR="91428" marT="45728" marB="45728"/>
                </a:tc>
                <a:tc>
                  <a:txBody>
                    <a:bodyPr/>
                    <a:lstStyle/>
                    <a:p>
                      <a:pPr algn="ctr" rtl="1"/>
                      <a:r>
                        <a:rPr lang="ar-SA" sz="2000" dirty="0"/>
                        <a:t>مقابل سلع/</a:t>
                      </a:r>
                      <a:r>
                        <a:rPr lang="ar-SA" sz="2000" baseline="0" dirty="0"/>
                        <a:t> خدمات</a:t>
                      </a:r>
                      <a:endParaRPr lang="ar-SA" sz="2000" dirty="0"/>
                    </a:p>
                  </a:txBody>
                  <a:tcPr marL="91428" marR="91428" marT="45728" marB="45728"/>
                </a:tc>
                <a:extLst>
                  <a:ext uri="{0D108BD9-81ED-4DB2-BD59-A6C34878D82A}">
                    <a16:rowId xmlns:a16="http://schemas.microsoft.com/office/drawing/2014/main" val="10001"/>
                  </a:ext>
                </a:extLst>
              </a:tr>
              <a:tr h="396311">
                <a:tc>
                  <a:txBody>
                    <a:bodyPr/>
                    <a:lstStyle/>
                    <a:p>
                      <a:pPr algn="ctr" rtl="1"/>
                      <a:r>
                        <a:rPr lang="ar-SA" sz="2000" dirty="0"/>
                        <a:t>المصاريف</a:t>
                      </a:r>
                      <a:r>
                        <a:rPr lang="ar-SA" sz="2000" baseline="0" dirty="0"/>
                        <a:t> الدراسية</a:t>
                      </a:r>
                      <a:endParaRPr lang="ar-SA" sz="2000" dirty="0"/>
                    </a:p>
                  </a:txBody>
                  <a:tcPr marL="91428" marR="91428" marT="45728" marB="45728"/>
                </a:tc>
                <a:tc>
                  <a:txBody>
                    <a:bodyPr/>
                    <a:lstStyle/>
                    <a:p>
                      <a:pPr algn="ctr" rtl="1"/>
                      <a:r>
                        <a:rPr lang="en-US" sz="2000" dirty="0"/>
                        <a:t>Tuition</a:t>
                      </a:r>
                      <a:endParaRPr lang="ar-SA" sz="2000" dirty="0"/>
                    </a:p>
                  </a:txBody>
                  <a:tcPr marL="91428" marR="91428" marT="45728" marB="45728"/>
                </a:tc>
                <a:tc>
                  <a:txBody>
                    <a:bodyPr/>
                    <a:lstStyle/>
                    <a:p>
                      <a:pPr algn="ctr" rtl="1"/>
                      <a:r>
                        <a:rPr lang="ar-SA" sz="2000" dirty="0"/>
                        <a:t>مقابل منفعة التعليم</a:t>
                      </a:r>
                    </a:p>
                  </a:txBody>
                  <a:tcPr marL="91428" marR="91428" marT="45728" marB="45728"/>
                </a:tc>
                <a:extLst>
                  <a:ext uri="{0D108BD9-81ED-4DB2-BD59-A6C34878D82A}">
                    <a16:rowId xmlns:a16="http://schemas.microsoft.com/office/drawing/2014/main" val="10002"/>
                  </a:ext>
                </a:extLst>
              </a:tr>
              <a:tr h="396311">
                <a:tc>
                  <a:txBody>
                    <a:bodyPr/>
                    <a:lstStyle/>
                    <a:p>
                      <a:pPr algn="ctr" rtl="1"/>
                      <a:r>
                        <a:rPr lang="ar-SA" sz="2000" dirty="0"/>
                        <a:t>الفوائد</a:t>
                      </a:r>
                    </a:p>
                  </a:txBody>
                  <a:tcPr marL="91428" marR="91428" marT="45728" marB="45728"/>
                </a:tc>
                <a:tc>
                  <a:txBody>
                    <a:bodyPr/>
                    <a:lstStyle/>
                    <a:p>
                      <a:pPr algn="ctr" rtl="1"/>
                      <a:r>
                        <a:rPr lang="en-US" sz="2000" dirty="0"/>
                        <a:t>Interests</a:t>
                      </a:r>
                      <a:endParaRPr lang="ar-SA" sz="2000" dirty="0"/>
                    </a:p>
                  </a:txBody>
                  <a:tcPr marL="91428" marR="91428" marT="45728" marB="45728"/>
                </a:tc>
                <a:tc>
                  <a:txBody>
                    <a:bodyPr/>
                    <a:lstStyle/>
                    <a:p>
                      <a:pPr algn="ctr" rtl="1"/>
                      <a:r>
                        <a:rPr lang="ar-SA" sz="2000" dirty="0"/>
                        <a:t>مقابل منفعة الاقتراض</a:t>
                      </a:r>
                    </a:p>
                  </a:txBody>
                  <a:tcPr marL="91428" marR="91428" marT="45728" marB="45728"/>
                </a:tc>
                <a:extLst>
                  <a:ext uri="{0D108BD9-81ED-4DB2-BD59-A6C34878D82A}">
                    <a16:rowId xmlns:a16="http://schemas.microsoft.com/office/drawing/2014/main" val="10003"/>
                  </a:ext>
                </a:extLst>
              </a:tr>
              <a:tr h="396311">
                <a:tc>
                  <a:txBody>
                    <a:bodyPr/>
                    <a:lstStyle/>
                    <a:p>
                      <a:pPr algn="ctr" rtl="1"/>
                      <a:r>
                        <a:rPr lang="ar-SA" sz="2000" dirty="0"/>
                        <a:t>الايجار</a:t>
                      </a:r>
                    </a:p>
                  </a:txBody>
                  <a:tcPr marL="91428" marR="91428" marT="45728" marB="45728"/>
                </a:tc>
                <a:tc>
                  <a:txBody>
                    <a:bodyPr/>
                    <a:lstStyle/>
                    <a:p>
                      <a:pPr algn="ctr" rtl="1"/>
                      <a:r>
                        <a:rPr lang="en-US" sz="2000" dirty="0"/>
                        <a:t>Rent</a:t>
                      </a:r>
                      <a:endParaRPr lang="ar-SA" sz="2000" dirty="0"/>
                    </a:p>
                  </a:txBody>
                  <a:tcPr marL="91428" marR="91428" marT="45728" marB="45728"/>
                </a:tc>
                <a:tc>
                  <a:txBody>
                    <a:bodyPr/>
                    <a:lstStyle/>
                    <a:p>
                      <a:pPr algn="ctr" rtl="1"/>
                      <a:r>
                        <a:rPr lang="ar-SA" sz="2000" dirty="0"/>
                        <a:t>مقابل منفعة السكن</a:t>
                      </a:r>
                    </a:p>
                  </a:txBody>
                  <a:tcPr marL="91428" marR="91428" marT="45728" marB="45728"/>
                </a:tc>
                <a:extLst>
                  <a:ext uri="{0D108BD9-81ED-4DB2-BD59-A6C34878D82A}">
                    <a16:rowId xmlns:a16="http://schemas.microsoft.com/office/drawing/2014/main" val="10004"/>
                  </a:ext>
                </a:extLst>
              </a:tr>
              <a:tr h="396311">
                <a:tc>
                  <a:txBody>
                    <a:bodyPr/>
                    <a:lstStyle/>
                    <a:p>
                      <a:pPr algn="ctr" rtl="1"/>
                      <a:r>
                        <a:rPr lang="ar-SA" sz="2000" dirty="0"/>
                        <a:t>التعرفة</a:t>
                      </a:r>
                    </a:p>
                  </a:txBody>
                  <a:tcPr marL="91428" marR="91428" marT="45728" marB="45728"/>
                </a:tc>
                <a:tc>
                  <a:txBody>
                    <a:bodyPr/>
                    <a:lstStyle/>
                    <a:p>
                      <a:pPr algn="ctr" rtl="1"/>
                      <a:r>
                        <a:rPr lang="en-US" sz="2000" dirty="0"/>
                        <a:t>Fare</a:t>
                      </a:r>
                      <a:endParaRPr lang="ar-SA" sz="2000" dirty="0"/>
                    </a:p>
                  </a:txBody>
                  <a:tcPr marL="91428" marR="91428" marT="45728" marB="45728"/>
                </a:tc>
                <a:tc>
                  <a:txBody>
                    <a:bodyPr/>
                    <a:lstStyle/>
                    <a:p>
                      <a:pPr algn="ctr" rtl="1"/>
                      <a:r>
                        <a:rPr lang="ar-SA" sz="2000" dirty="0"/>
                        <a:t>مقابل منفعة النقل</a:t>
                      </a:r>
                    </a:p>
                  </a:txBody>
                  <a:tcPr marL="91428" marR="91428" marT="45728" marB="45728"/>
                </a:tc>
                <a:extLst>
                  <a:ext uri="{0D108BD9-81ED-4DB2-BD59-A6C34878D82A}">
                    <a16:rowId xmlns:a16="http://schemas.microsoft.com/office/drawing/2014/main" val="10005"/>
                  </a:ext>
                </a:extLst>
              </a:tr>
              <a:tr h="396311">
                <a:tc>
                  <a:txBody>
                    <a:bodyPr/>
                    <a:lstStyle/>
                    <a:p>
                      <a:pPr algn="ctr" rtl="1"/>
                      <a:r>
                        <a:rPr lang="ar-SA" sz="2000" dirty="0"/>
                        <a:t>أتعاب</a:t>
                      </a:r>
                    </a:p>
                  </a:txBody>
                  <a:tcPr marL="91428" marR="91428" marT="45728" marB="45728"/>
                </a:tc>
                <a:tc>
                  <a:txBody>
                    <a:bodyPr/>
                    <a:lstStyle/>
                    <a:p>
                      <a:pPr algn="ctr" rtl="1"/>
                      <a:r>
                        <a:rPr lang="en-US" sz="2000" dirty="0"/>
                        <a:t>Fee</a:t>
                      </a:r>
                      <a:endParaRPr lang="ar-SA" sz="2000" dirty="0"/>
                    </a:p>
                  </a:txBody>
                  <a:tcPr marL="91428" marR="91428" marT="45728" marB="45728"/>
                </a:tc>
                <a:tc>
                  <a:txBody>
                    <a:bodyPr/>
                    <a:lstStyle/>
                    <a:p>
                      <a:pPr algn="ctr" rtl="1"/>
                      <a:r>
                        <a:rPr lang="ar-SA" sz="2000" dirty="0"/>
                        <a:t>مقابل منفعة المحاماة</a:t>
                      </a:r>
                    </a:p>
                  </a:txBody>
                  <a:tcPr marL="91428" marR="91428" marT="45728" marB="45728"/>
                </a:tc>
                <a:extLst>
                  <a:ext uri="{0D108BD9-81ED-4DB2-BD59-A6C34878D82A}">
                    <a16:rowId xmlns:a16="http://schemas.microsoft.com/office/drawing/2014/main" val="10006"/>
                  </a:ext>
                </a:extLst>
              </a:tr>
              <a:tr h="396311">
                <a:tc>
                  <a:txBody>
                    <a:bodyPr/>
                    <a:lstStyle/>
                    <a:p>
                      <a:pPr algn="ctr" rtl="1"/>
                      <a:r>
                        <a:rPr lang="ar-SA" sz="2000" dirty="0"/>
                        <a:t>مرتب</a:t>
                      </a:r>
                    </a:p>
                  </a:txBody>
                  <a:tcPr marL="91428" marR="91428" marT="45728" marB="45728"/>
                </a:tc>
                <a:tc>
                  <a:txBody>
                    <a:bodyPr/>
                    <a:lstStyle/>
                    <a:p>
                      <a:pPr algn="ctr" rtl="1"/>
                      <a:r>
                        <a:rPr lang="en-US" sz="2000" dirty="0"/>
                        <a:t>Salary</a:t>
                      </a:r>
                      <a:endParaRPr lang="ar-SA" sz="2000" dirty="0"/>
                    </a:p>
                  </a:txBody>
                  <a:tcPr marL="91428" marR="91428" marT="45728" marB="45728"/>
                </a:tc>
                <a:tc>
                  <a:txBody>
                    <a:bodyPr/>
                    <a:lstStyle/>
                    <a:p>
                      <a:pPr algn="ctr" rtl="1"/>
                      <a:r>
                        <a:rPr lang="ar-SA" sz="2000" dirty="0"/>
                        <a:t>للموظف</a:t>
                      </a:r>
                    </a:p>
                  </a:txBody>
                  <a:tcPr marL="91428" marR="91428" marT="45728" marB="45728"/>
                </a:tc>
                <a:extLst>
                  <a:ext uri="{0D108BD9-81ED-4DB2-BD59-A6C34878D82A}">
                    <a16:rowId xmlns:a16="http://schemas.microsoft.com/office/drawing/2014/main" val="10007"/>
                  </a:ext>
                </a:extLst>
              </a:tr>
              <a:tr h="396311">
                <a:tc>
                  <a:txBody>
                    <a:bodyPr/>
                    <a:lstStyle/>
                    <a:p>
                      <a:pPr algn="ctr" rtl="1"/>
                      <a:r>
                        <a:rPr lang="ar-SA" sz="2000" dirty="0"/>
                        <a:t>أجر</a:t>
                      </a:r>
                    </a:p>
                  </a:txBody>
                  <a:tcPr marL="91428" marR="91428" marT="45728" marB="45728"/>
                </a:tc>
                <a:tc>
                  <a:txBody>
                    <a:bodyPr/>
                    <a:lstStyle/>
                    <a:p>
                      <a:pPr algn="ctr" rtl="1"/>
                      <a:r>
                        <a:rPr lang="en-US" sz="2000" dirty="0"/>
                        <a:t>Wage</a:t>
                      </a:r>
                      <a:endParaRPr lang="ar-SA" sz="2000" dirty="0"/>
                    </a:p>
                  </a:txBody>
                  <a:tcPr marL="91428" marR="91428" marT="45728" marB="45728"/>
                </a:tc>
                <a:tc>
                  <a:txBody>
                    <a:bodyPr/>
                    <a:lstStyle/>
                    <a:p>
                      <a:pPr algn="ctr" rtl="1"/>
                      <a:r>
                        <a:rPr lang="ar-SA" sz="2000" dirty="0"/>
                        <a:t>للعامل</a:t>
                      </a:r>
                    </a:p>
                  </a:txBody>
                  <a:tcPr marL="91428" marR="91428" marT="45728" marB="45728"/>
                </a:tc>
                <a:extLst>
                  <a:ext uri="{0D108BD9-81ED-4DB2-BD59-A6C34878D82A}">
                    <a16:rowId xmlns:a16="http://schemas.microsoft.com/office/drawing/2014/main" val="10008"/>
                  </a:ext>
                </a:extLst>
              </a:tr>
              <a:tr h="396311">
                <a:tc>
                  <a:txBody>
                    <a:bodyPr/>
                    <a:lstStyle/>
                    <a:p>
                      <a:pPr algn="ctr" rtl="1"/>
                      <a:r>
                        <a:rPr lang="ar-SA" sz="2000" dirty="0"/>
                        <a:t>عمولة</a:t>
                      </a:r>
                    </a:p>
                  </a:txBody>
                  <a:tcPr marL="91428" marR="91428" marT="45728" marB="45728"/>
                </a:tc>
                <a:tc>
                  <a:txBody>
                    <a:bodyPr/>
                    <a:lstStyle/>
                    <a:p>
                      <a:pPr algn="ctr" rtl="1"/>
                      <a:r>
                        <a:rPr lang="en-US" sz="2000" dirty="0"/>
                        <a:t>Commission</a:t>
                      </a:r>
                      <a:endParaRPr lang="ar-SA" sz="2000" dirty="0"/>
                    </a:p>
                  </a:txBody>
                  <a:tcPr marL="91428" marR="91428" marT="45728" marB="45728"/>
                </a:tc>
                <a:tc>
                  <a:txBody>
                    <a:bodyPr/>
                    <a:lstStyle/>
                    <a:p>
                      <a:pPr algn="ctr" rtl="1"/>
                      <a:r>
                        <a:rPr lang="ar-SA" sz="2000" dirty="0"/>
                        <a:t>خدمات وسيط أو سمسار</a:t>
                      </a:r>
                    </a:p>
                  </a:txBody>
                  <a:tcPr marL="91428" marR="91428" marT="45728" marB="45728"/>
                </a:tc>
                <a:extLst>
                  <a:ext uri="{0D108BD9-81ED-4DB2-BD59-A6C34878D82A}">
                    <a16:rowId xmlns:a16="http://schemas.microsoft.com/office/drawing/2014/main" val="10009"/>
                  </a:ext>
                </a:extLst>
              </a:tr>
              <a:tr h="396311">
                <a:tc>
                  <a:txBody>
                    <a:bodyPr/>
                    <a:lstStyle/>
                    <a:p>
                      <a:pPr algn="ctr" rtl="1"/>
                      <a:r>
                        <a:rPr lang="ar-SA" sz="2000" dirty="0"/>
                        <a:t>مستحقات</a:t>
                      </a:r>
                    </a:p>
                  </a:txBody>
                  <a:tcPr marL="91428" marR="91428" marT="45728" marB="45728"/>
                </a:tc>
                <a:tc>
                  <a:txBody>
                    <a:bodyPr/>
                    <a:lstStyle/>
                    <a:p>
                      <a:pPr algn="ctr" rtl="1"/>
                      <a:r>
                        <a:rPr lang="en-US" sz="2000" dirty="0"/>
                        <a:t>Dues</a:t>
                      </a:r>
                      <a:endParaRPr lang="ar-SA" sz="2000" dirty="0"/>
                    </a:p>
                  </a:txBody>
                  <a:tcPr marL="91428" marR="91428" marT="45728" marB="45728"/>
                </a:tc>
                <a:tc>
                  <a:txBody>
                    <a:bodyPr/>
                    <a:lstStyle/>
                    <a:p>
                      <a:pPr algn="ctr" rtl="1"/>
                      <a:r>
                        <a:rPr lang="ar-SA" sz="1800" dirty="0"/>
                        <a:t>مقابل اشتراك في الهاتف مثلا</a:t>
                      </a:r>
                    </a:p>
                  </a:txBody>
                  <a:tcPr marL="91428" marR="91428" marT="45728" marB="45728"/>
                </a:tc>
                <a:extLst>
                  <a:ext uri="{0D108BD9-81ED-4DB2-BD59-A6C34878D82A}">
                    <a16:rowId xmlns:a16="http://schemas.microsoft.com/office/drawing/2014/main" val="10010"/>
                  </a:ext>
                </a:extLst>
              </a:tr>
              <a:tr h="396311">
                <a:tc>
                  <a:txBody>
                    <a:bodyPr/>
                    <a:lstStyle/>
                    <a:p>
                      <a:pPr algn="ctr" rtl="1"/>
                      <a:r>
                        <a:rPr lang="ar-SA" sz="2000" dirty="0"/>
                        <a:t>غرامة</a:t>
                      </a:r>
                    </a:p>
                  </a:txBody>
                  <a:tcPr marL="91428" marR="91428" marT="45728" marB="45728"/>
                </a:tc>
                <a:tc>
                  <a:txBody>
                    <a:bodyPr/>
                    <a:lstStyle/>
                    <a:p>
                      <a:pPr algn="ctr" rtl="1"/>
                      <a:r>
                        <a:rPr lang="en-US" sz="2000" dirty="0"/>
                        <a:t>Fine</a:t>
                      </a:r>
                      <a:endParaRPr lang="ar-SA" sz="2000" dirty="0"/>
                    </a:p>
                  </a:txBody>
                  <a:tcPr marL="91428" marR="91428" marT="45728" marB="45728"/>
                </a:tc>
                <a:tc>
                  <a:txBody>
                    <a:bodyPr/>
                    <a:lstStyle/>
                    <a:p>
                      <a:pPr algn="ctr" rtl="1"/>
                      <a:r>
                        <a:rPr lang="ar-SA" sz="2000" dirty="0"/>
                        <a:t>في حالة مخالفة المرور</a:t>
                      </a:r>
                    </a:p>
                  </a:txBody>
                  <a:tcPr marL="91428" marR="91428" marT="45728" marB="45728"/>
                </a:tc>
                <a:extLst>
                  <a:ext uri="{0D108BD9-81ED-4DB2-BD59-A6C34878D82A}">
                    <a16:rowId xmlns:a16="http://schemas.microsoft.com/office/drawing/2014/main" val="10011"/>
                  </a:ext>
                </a:extLst>
              </a:tr>
              <a:tr h="396311">
                <a:tc>
                  <a:txBody>
                    <a:bodyPr/>
                    <a:lstStyle/>
                    <a:p>
                      <a:pPr algn="ctr" rtl="1"/>
                      <a:r>
                        <a:rPr lang="ar-SA" sz="2000" dirty="0"/>
                        <a:t>إكرامية</a:t>
                      </a:r>
                    </a:p>
                  </a:txBody>
                  <a:tcPr marL="91428" marR="91428" marT="45728" marB="45728"/>
                </a:tc>
                <a:tc>
                  <a:txBody>
                    <a:bodyPr/>
                    <a:lstStyle/>
                    <a:p>
                      <a:pPr algn="ctr" rtl="1"/>
                      <a:r>
                        <a:rPr lang="en-US" sz="2000" dirty="0"/>
                        <a:t>Tips</a:t>
                      </a:r>
                      <a:endParaRPr lang="ar-SA" sz="2000" dirty="0"/>
                    </a:p>
                  </a:txBody>
                  <a:tcPr marL="91428" marR="91428" marT="45728" marB="45728"/>
                </a:tc>
                <a:tc>
                  <a:txBody>
                    <a:bodyPr/>
                    <a:lstStyle/>
                    <a:p>
                      <a:pPr algn="ctr" rtl="1"/>
                      <a:r>
                        <a:rPr lang="ar-SA" sz="2000" dirty="0"/>
                        <a:t>مقابل خدمات الجرسون</a:t>
                      </a:r>
                    </a:p>
                  </a:txBody>
                  <a:tcPr marL="91428" marR="91428" marT="45728" marB="45728"/>
                </a:tc>
                <a:extLst>
                  <a:ext uri="{0D108BD9-81ED-4DB2-BD59-A6C34878D82A}">
                    <a16:rowId xmlns:a16="http://schemas.microsoft.com/office/drawing/2014/main" val="10012"/>
                  </a:ext>
                </a:extLst>
              </a:tr>
              <a:tr h="399442">
                <a:tc>
                  <a:txBody>
                    <a:bodyPr/>
                    <a:lstStyle/>
                    <a:p>
                      <a:pPr algn="ctr" rtl="1"/>
                      <a:r>
                        <a:rPr lang="ar-SA" sz="2000" dirty="0"/>
                        <a:t>ضرائب</a:t>
                      </a:r>
                    </a:p>
                  </a:txBody>
                  <a:tcPr marL="91428" marR="91428" marT="45728" marB="45728"/>
                </a:tc>
                <a:tc>
                  <a:txBody>
                    <a:bodyPr/>
                    <a:lstStyle/>
                    <a:p>
                      <a:pPr algn="ctr" rtl="1"/>
                      <a:r>
                        <a:rPr lang="en-US" sz="2000" dirty="0"/>
                        <a:t>Taxes</a:t>
                      </a:r>
                      <a:endParaRPr lang="ar-SA" sz="2000" dirty="0"/>
                    </a:p>
                  </a:txBody>
                  <a:tcPr marL="91428" marR="91428" marT="45728" marB="45728"/>
                </a:tc>
                <a:tc>
                  <a:txBody>
                    <a:bodyPr/>
                    <a:lstStyle/>
                    <a:p>
                      <a:pPr algn="ctr" rtl="1"/>
                      <a:r>
                        <a:rPr lang="ar-SA" sz="1600" dirty="0"/>
                        <a:t>كثمن للخدمات التي تقدمها الحكومة للمواطنين</a:t>
                      </a:r>
                    </a:p>
                  </a:txBody>
                  <a:tcPr marL="91428" marR="91428" marT="45728" marB="45728"/>
                </a:tc>
                <a:extLst>
                  <a:ext uri="{0D108BD9-81ED-4DB2-BD59-A6C34878D82A}">
                    <a16:rowId xmlns:a16="http://schemas.microsoft.com/office/drawing/2014/main" val="10013"/>
                  </a:ext>
                </a:extLst>
              </a:tr>
            </a:tbl>
          </a:graphicData>
        </a:graphic>
      </p:graphicFrame>
      <p:sp>
        <p:nvSpPr>
          <p:cNvPr id="27650" name="Slide Number Placeholder 22">
            <a:extLst>
              <a:ext uri="{FF2B5EF4-FFF2-40B4-BE49-F238E27FC236}">
                <a16:creationId xmlns:a16="http://schemas.microsoft.com/office/drawing/2014/main" id="{BBB44C65-6A1E-4CCF-BDBD-D51CCA7C453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cs typeface="Arial" panose="020B0604020202020204" pitchFamily="34" charset="0"/>
              </a:defRPr>
            </a:lvl1pPr>
            <a:lvl2pPr marL="742950" indent="-285750" algn="r" rtl="1">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cs typeface="Arial" panose="020B0604020202020204" pitchFamily="34" charset="0"/>
              </a:defRPr>
            </a:lvl2pPr>
            <a:lvl3pPr marL="1143000" indent="-228600" algn="r" rtl="1">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cs typeface="Arial" panose="020B0604020202020204" pitchFamily="34" charset="0"/>
              </a:defRPr>
            </a:lvl3pPr>
            <a:lvl4pPr marL="1600200" indent="-228600" algn="r" rtl="1">
              <a:spcBef>
                <a:spcPts val="400"/>
              </a:spcBef>
              <a:buClr>
                <a:srgbClr val="9BBB59"/>
              </a:buClr>
              <a:buSzPct val="7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4pPr>
            <a:lvl5pPr marL="2057400" indent="-228600" algn="r" rtl="1">
              <a:spcBef>
                <a:spcPts val="400"/>
              </a:spcBef>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9pPr>
          </a:lstStyle>
          <a:p>
            <a:pPr algn="ctr">
              <a:lnSpc>
                <a:spcPct val="80000"/>
              </a:lnSpc>
              <a:spcBef>
                <a:spcPct val="0"/>
              </a:spcBef>
              <a:buClrTx/>
              <a:buSzTx/>
              <a:buFontTx/>
              <a:buNone/>
            </a:pPr>
            <a:fld id="{7C60EF83-2F40-43C9-A15F-C5740BD251F9}" type="slidenum">
              <a:rPr lang="ar-SA" altLang="ar-SA" sz="1200">
                <a:solidFill>
                  <a:srgbClr val="FFFFFF"/>
                </a:solidFill>
              </a:rPr>
              <a:pPr algn="ctr">
                <a:lnSpc>
                  <a:spcPct val="80000"/>
                </a:lnSpc>
                <a:spcBef>
                  <a:spcPct val="0"/>
                </a:spcBef>
                <a:buClrTx/>
                <a:buSzTx/>
                <a:buFontTx/>
                <a:buNone/>
              </a:pPr>
              <a:t>9</a:t>
            </a:fld>
            <a:endParaRPr lang="ar-SA" altLang="ar-SA" sz="1200" dirty="0">
              <a:solidFill>
                <a:srgbClr val="FFFFFF"/>
              </a:solidFill>
            </a:endParaRPr>
          </a:p>
        </p:txBody>
      </p:sp>
      <p:sp>
        <p:nvSpPr>
          <p:cNvPr id="27713" name="مستطيل 5">
            <a:extLst>
              <a:ext uri="{FF2B5EF4-FFF2-40B4-BE49-F238E27FC236}">
                <a16:creationId xmlns:a16="http://schemas.microsoft.com/office/drawing/2014/main" id="{61966B49-7419-4E15-BCA5-F838F0178A70}"/>
              </a:ext>
            </a:extLst>
          </p:cNvPr>
          <p:cNvSpPr>
            <a:spLocks noChangeArrowheads="1"/>
          </p:cNvSpPr>
          <p:nvPr/>
        </p:nvSpPr>
        <p:spPr bwMode="auto">
          <a:xfrm>
            <a:off x="3216275" y="1"/>
            <a:ext cx="5975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cs typeface="Arial" panose="020B0604020202020204" pitchFamily="34" charset="0"/>
              </a:defRPr>
            </a:lvl1pPr>
            <a:lvl2pPr marL="742950" indent="-285750" algn="r" rtl="1">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cs typeface="Arial" panose="020B0604020202020204" pitchFamily="34" charset="0"/>
              </a:defRPr>
            </a:lvl2pPr>
            <a:lvl3pPr marL="1143000" indent="-228600" algn="r" rtl="1">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cs typeface="Arial" panose="020B0604020202020204" pitchFamily="34" charset="0"/>
              </a:defRPr>
            </a:lvl3pPr>
            <a:lvl4pPr marL="1600200" indent="-228600" algn="r" rtl="1">
              <a:spcBef>
                <a:spcPts val="400"/>
              </a:spcBef>
              <a:buClr>
                <a:srgbClr val="9BBB59"/>
              </a:buClr>
              <a:buSzPct val="7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4pPr>
            <a:lvl5pPr marL="2057400" indent="-228600" algn="r" rtl="1">
              <a:spcBef>
                <a:spcPts val="400"/>
              </a:spcBef>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ts val="400"/>
              </a:spcBef>
              <a:spcAft>
                <a:spcPct val="0"/>
              </a:spcAft>
              <a:buClr>
                <a:srgbClr val="8064A2"/>
              </a:buClr>
              <a:buSzPct val="65000"/>
              <a:buFont typeface="Wingdings" panose="05000000000000000000" pitchFamily="2" charset="2"/>
              <a:buChar char=""/>
              <a:defRPr sz="2000">
                <a:solidFill>
                  <a:schemeClr val="tx1"/>
                </a:solidFill>
                <a:latin typeface="Tw Cen MT" panose="020B0602020104020603" pitchFamily="34" charset="0"/>
                <a:cs typeface="Arial" panose="020B0604020202020204" pitchFamily="34" charset="0"/>
              </a:defRPr>
            </a:lvl9pPr>
          </a:lstStyle>
          <a:p>
            <a:pPr algn="ctr" eaLnBrk="1" hangingPunct="1">
              <a:spcBef>
                <a:spcPct val="0"/>
              </a:spcBef>
              <a:buClrTx/>
              <a:buSzTx/>
              <a:buFontTx/>
              <a:buNone/>
            </a:pPr>
            <a:r>
              <a:rPr lang="ar-SA" altLang="ar-SA" sz="3600" b="1" dirty="0">
                <a:solidFill>
                  <a:schemeClr val="tx2"/>
                </a:solidFill>
                <a:latin typeface="Arial" panose="020B0604020202020204" pitchFamily="34" charset="0"/>
              </a:rPr>
              <a:t>المسميات المتعددة للسعر</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44</TotalTime>
  <Words>1296</Words>
  <Application>Microsoft Office PowerPoint</Application>
  <PresentationFormat>شاشة عريضة</PresentationFormat>
  <Paragraphs>166</Paragraphs>
  <Slides>21</Slides>
  <Notes>2</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21</vt:i4>
      </vt:variant>
    </vt:vector>
  </HeadingPairs>
  <TitlesOfParts>
    <vt:vector size="27" baseType="lpstr">
      <vt:lpstr>Arial</vt:lpstr>
      <vt:lpstr>Calibri</vt:lpstr>
      <vt:lpstr>Garamond</vt:lpstr>
      <vt:lpstr>Times New Roman</vt:lpstr>
      <vt:lpstr>Tw Cen MT</vt:lpstr>
      <vt:lpstr>عضوي</vt:lpstr>
      <vt:lpstr>إدارة التسعير </vt:lpstr>
      <vt:lpstr>مقدمة</vt:lpstr>
      <vt:lpstr>تمهيد</vt:lpstr>
      <vt:lpstr>عرض تقديمي في PowerPoint</vt:lpstr>
      <vt:lpstr>مفهوم وتعريف السعر</vt:lpstr>
      <vt:lpstr>مفهوم وتعريف السعر</vt:lpstr>
      <vt:lpstr>الدور الاستراتيجي للسعر</vt:lpstr>
      <vt:lpstr>تقييم المستهلك للسعر</vt:lpstr>
      <vt:lpstr>عرض تقديمي في PowerPoint</vt:lpstr>
      <vt:lpstr>التطور التاريخي لعملية التسعير:</vt:lpstr>
      <vt:lpstr>تابع: التطور التاريخي لعملية التسعير</vt:lpstr>
      <vt:lpstr>               أهمية السعر</vt:lpstr>
      <vt:lpstr> تؤكدها النقاط التالية: (الأسباب الرئيسية لأهمية التسعير) </vt:lpstr>
      <vt:lpstr>أهمية السعر</vt:lpstr>
      <vt:lpstr>1.اهمية السعر للمشتري:</vt:lpstr>
      <vt:lpstr> 2- أهمية السعر بالنسبة للمنظمة: </vt:lpstr>
      <vt:lpstr>تابع/ أهمية السعر بالنسبة للمنظمة</vt:lpstr>
      <vt:lpstr>عرض تقديمي في PowerPoint</vt:lpstr>
      <vt:lpstr> السعر من وجهة نظر الزبون: </vt:lpstr>
      <vt:lpstr>علاقة السعر بالقيمة:</vt:lpstr>
      <vt:lpstr>السعر والربحية والتكلفة: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إدارة التسعير </dc:title>
  <dc:creator>Ghadah Alrsheed</dc:creator>
  <cp:lastModifiedBy>Ghadah Alrsheed</cp:lastModifiedBy>
  <cp:revision>4</cp:revision>
  <dcterms:created xsi:type="dcterms:W3CDTF">2020-09-28T16:54:42Z</dcterms:created>
  <dcterms:modified xsi:type="dcterms:W3CDTF">2020-09-28T17:39:37Z</dcterms:modified>
</cp:coreProperties>
</file>