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740" r:id="rId4"/>
  </p:sldMasterIdLst>
  <p:notesMasterIdLst>
    <p:notesMasterId r:id="rId43"/>
  </p:notesMasterIdLst>
  <p:sldIdLst>
    <p:sldId id="256" r:id="rId5"/>
    <p:sldId id="277" r:id="rId6"/>
    <p:sldId id="262" r:id="rId7"/>
    <p:sldId id="358" r:id="rId8"/>
    <p:sldId id="294" r:id="rId9"/>
    <p:sldId id="292" r:id="rId10"/>
    <p:sldId id="296" r:id="rId11"/>
    <p:sldId id="297" r:id="rId12"/>
    <p:sldId id="298" r:id="rId13"/>
    <p:sldId id="304" r:id="rId14"/>
    <p:sldId id="305" r:id="rId15"/>
    <p:sldId id="308" r:id="rId16"/>
    <p:sldId id="306" r:id="rId17"/>
    <p:sldId id="302" r:id="rId18"/>
    <p:sldId id="260" r:id="rId19"/>
    <p:sldId id="279" r:id="rId20"/>
    <p:sldId id="332" r:id="rId21"/>
    <p:sldId id="269" r:id="rId22"/>
    <p:sldId id="257" r:id="rId23"/>
    <p:sldId id="343" r:id="rId24"/>
    <p:sldId id="278" r:id="rId25"/>
    <p:sldId id="258" r:id="rId26"/>
    <p:sldId id="282" r:id="rId27"/>
    <p:sldId id="259" r:id="rId28"/>
    <p:sldId id="289" r:id="rId29"/>
    <p:sldId id="261" r:id="rId30"/>
    <p:sldId id="349" r:id="rId31"/>
    <p:sldId id="265" r:id="rId32"/>
    <p:sldId id="352" r:id="rId33"/>
    <p:sldId id="266" r:id="rId34"/>
    <p:sldId id="267" r:id="rId35"/>
    <p:sldId id="356" r:id="rId36"/>
    <p:sldId id="359" r:id="rId37"/>
    <p:sldId id="351" r:id="rId38"/>
    <p:sldId id="357" r:id="rId39"/>
    <p:sldId id="355" r:id="rId40"/>
    <p:sldId id="263" r:id="rId41"/>
    <p:sldId id="341"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21" autoAdjust="0"/>
    <p:restoredTop sz="87211" autoAdjust="0"/>
  </p:normalViewPr>
  <p:slideViewPr>
    <p:cSldViewPr>
      <p:cViewPr>
        <p:scale>
          <a:sx n="51" d="100"/>
          <a:sy n="51" d="100"/>
        </p:scale>
        <p:origin x="-618" y="-66"/>
      </p:cViewPr>
      <p:guideLst>
        <p:guide orient="horz" pos="2160"/>
        <p:guide pos="2880"/>
      </p:guideLst>
    </p:cSldViewPr>
  </p:slideViewPr>
  <p:outlineViewPr>
    <p:cViewPr>
      <p:scale>
        <a:sx n="33" d="100"/>
        <a:sy n="33" d="100"/>
      </p:scale>
      <p:origin x="0" y="189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FAD6DC-A173-45FB-8C75-5D533941433E}" type="datetimeFigureOut">
              <a:rPr lang="ar-SA" smtClean="0"/>
              <a:pPr/>
              <a:t>23/12/1439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8061141-98A3-42C7-A090-5DE6F0B26E09}" type="slidenum">
              <a:rPr lang="ar-SA" smtClean="0"/>
              <a:pPr/>
              <a:t>‹#›</a:t>
            </a:fld>
            <a:endParaRPr lang="ar-SA"/>
          </a:p>
        </p:txBody>
      </p:sp>
    </p:spTree>
    <p:extLst>
      <p:ext uri="{BB962C8B-B14F-4D97-AF65-F5344CB8AC3E}">
        <p14:creationId xmlns:p14="http://schemas.microsoft.com/office/powerpoint/2010/main" val="5548065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8061141-98A3-42C7-A090-5DE6F0B26E09}" type="slidenum">
              <a:rPr lang="ar-SA" smtClean="0"/>
              <a:pPr/>
              <a:t>15</a:t>
            </a:fld>
            <a:endParaRPr lang="ar-SA"/>
          </a:p>
        </p:txBody>
      </p:sp>
    </p:spTree>
    <p:extLst>
      <p:ext uri="{BB962C8B-B14F-4D97-AF65-F5344CB8AC3E}">
        <p14:creationId xmlns:p14="http://schemas.microsoft.com/office/powerpoint/2010/main" val="78422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32</a:t>
            </a:fld>
            <a:endParaRPr lang="ar-SA" altLang="ar-SA" smtClean="0">
              <a:latin typeface="Arial" pitchFamily="34" charset="0"/>
            </a:endParaRPr>
          </a:p>
        </p:txBody>
      </p:sp>
    </p:spTree>
    <p:extLst>
      <p:ext uri="{BB962C8B-B14F-4D97-AF65-F5344CB8AC3E}">
        <p14:creationId xmlns:p14="http://schemas.microsoft.com/office/powerpoint/2010/main" val="55438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33</a:t>
            </a:fld>
            <a:endParaRPr lang="ar-SA" altLang="ar-SA" smtClean="0">
              <a:latin typeface="Arial" pitchFamily="34" charset="0"/>
            </a:endParaRPr>
          </a:p>
        </p:txBody>
      </p:sp>
    </p:spTree>
    <p:extLst>
      <p:ext uri="{BB962C8B-B14F-4D97-AF65-F5344CB8AC3E}">
        <p14:creationId xmlns:p14="http://schemas.microsoft.com/office/powerpoint/2010/main" val="337951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56A97C63-26CF-4AA0-B688-2F45F1BE41D4}" type="slidenum">
              <a:rPr lang="ar-SA" altLang="ar-SA" smtClean="0">
                <a:latin typeface="Arial" pitchFamily="34" charset="0"/>
              </a:rPr>
              <a:pPr eaLnBrk="1" hangingPunct="1">
                <a:spcBef>
                  <a:spcPct val="0"/>
                </a:spcBef>
              </a:pPr>
              <a:t>36</a:t>
            </a:fld>
            <a:endParaRPr lang="ar-SA" altLang="ar-SA" smtClean="0">
              <a:latin typeface="Arial" pitchFamily="34" charset="0"/>
            </a:endParaRPr>
          </a:p>
        </p:txBody>
      </p:sp>
    </p:spTree>
    <p:extLst>
      <p:ext uri="{BB962C8B-B14F-4D97-AF65-F5344CB8AC3E}">
        <p14:creationId xmlns:p14="http://schemas.microsoft.com/office/powerpoint/2010/main" val="829765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B927825-6312-4294-9BA3-DC005A6B2D10}" type="datetime1">
              <a:rPr lang="ar-SA" smtClean="0"/>
              <a:pPr/>
              <a:t>23/12/1439</a:t>
            </a:fld>
            <a:endParaRPr lang="ar-SA"/>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r>
              <a:rPr lang="ar-SA" smtClean="0"/>
              <a:t>أمشاعل المطلق</a:t>
            </a:r>
            <a:endParaRPr lang="ar-SA"/>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3D61A61-1BF6-4DF0-B1B3-99F097DA825D}" type="slidenum">
              <a:rPr lang="ar-SA" smtClean="0"/>
              <a:pPr/>
              <a:t>‹#›</a:t>
            </a:fld>
            <a:endParaRPr lang="ar-SA"/>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199FEE3-B0EF-4A4C-B723-BA8D309DE783}" type="datetime1">
              <a:rPr lang="ar-SA" smtClean="0"/>
              <a:pPr/>
              <a:t>23/12/1439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049E282-F94B-4FE0-978F-67B5CF71EB4A}" type="datetime1">
              <a:rPr lang="ar-SA" smtClean="0"/>
              <a:pPr/>
              <a:t>23/12/1439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121F2118-27C8-44C3-9D6B-B473E2F504D7}" type="datetime1">
              <a:rPr lang="ar-SA" altLang="en-US" smtClean="0"/>
              <a:pPr/>
              <a:t>23/12/1439</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ar-SA" altLang="en-US" smtClean="0"/>
              <a:t>أمشاعل المطلق</a:t>
            </a: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pPr/>
              <a:t>‹#›</a:t>
            </a:fld>
            <a:endParaRPr lang="en-US" altLang="en-US"/>
          </a:p>
        </p:txBody>
      </p:sp>
    </p:spTree>
    <p:extLst>
      <p:ext uri="{BB962C8B-B14F-4D97-AF65-F5344CB8AC3E}">
        <p14:creationId xmlns:p14="http://schemas.microsoft.com/office/powerpoint/2010/main" val="205355804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3329C79-C4C1-4709-82C1-E88EAB4A7604}" type="datetime1">
              <a:rPr lang="ar-SA" smtClean="0"/>
              <a:pPr/>
              <a:t>23/12/1439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EECA3C0-435B-4295-ACD8-68558A1B107F}" type="datetime1">
              <a:rPr lang="ar-SA" smtClean="0"/>
              <a:pPr/>
              <a:t>23/12/1439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6852C5D3-2A46-490E-BA99-5B565698747C}" type="datetime1">
              <a:rPr lang="ar-SA" smtClean="0"/>
              <a:pPr/>
              <a:t>23/12/1439</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pPr/>
              <a:t>‹#›</a:t>
            </a:fld>
            <a:endParaRPr lang="ar-SA"/>
          </a:p>
        </p:txBody>
      </p:sp>
      <p:sp>
        <p:nvSpPr>
          <p:cNvPr id="9" name="Content Placeholder 8"/>
          <p:cNvSpPr>
            <a:spLocks noGrp="1"/>
          </p:cNvSpPr>
          <p:nvPr>
            <p:ph sz="quarter" idx="13"/>
          </p:nvPr>
        </p:nvSpPr>
        <p:spPr>
          <a:xfrm>
            <a:off x="841248"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99D2B875-982B-44C5-B0B1-6BB0069298FE}" type="datetime1">
              <a:rPr lang="ar-SA" smtClean="0"/>
              <a:pPr/>
              <a:t>23/12/1439</a:t>
            </a:fld>
            <a:endParaRPr lang="ar-SA"/>
          </a:p>
        </p:txBody>
      </p:sp>
      <p:sp>
        <p:nvSpPr>
          <p:cNvPr id="8" name="Footer Placeholder 7"/>
          <p:cNvSpPr>
            <a:spLocks noGrp="1"/>
          </p:cNvSpPr>
          <p:nvPr>
            <p:ph type="ftr" sz="quarter" idx="11"/>
          </p:nvPr>
        </p:nvSpPr>
        <p:spPr/>
        <p:txBody>
          <a:bodyPr/>
          <a:lstStyle/>
          <a:p>
            <a:r>
              <a:rPr lang="ar-SA" smtClean="0"/>
              <a:t>أمشاعل المطلق</a:t>
            </a:r>
            <a:endParaRPr lang="ar-SA"/>
          </a:p>
        </p:txBody>
      </p:sp>
      <p:sp>
        <p:nvSpPr>
          <p:cNvPr id="9" name="Slide Number Placeholder 8"/>
          <p:cNvSpPr>
            <a:spLocks noGrp="1"/>
          </p:cNvSpPr>
          <p:nvPr>
            <p:ph type="sldNum" sz="quarter" idx="12"/>
          </p:nvPr>
        </p:nvSpPr>
        <p:spPr/>
        <p:txBody>
          <a:bodyPr/>
          <a:lstStyle/>
          <a:p>
            <a:fld id="{B3D61A61-1BF6-4DF0-B1B3-99F097DA825D}" type="slidenum">
              <a:rPr lang="ar-SA" smtClean="0"/>
              <a:pPr/>
              <a:t>‹#›</a:t>
            </a:fld>
            <a:endParaRPr lang="ar-SA"/>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3F8DCE0-B99C-447E-A7F2-010BD2B46CE6}" type="datetime1">
              <a:rPr lang="ar-SA" smtClean="0"/>
              <a:pPr/>
              <a:t>23/12/1439</a:t>
            </a:fld>
            <a:endParaRPr lang="ar-SA"/>
          </a:p>
        </p:txBody>
      </p:sp>
      <p:sp>
        <p:nvSpPr>
          <p:cNvPr id="4" name="Footer Placeholder 3"/>
          <p:cNvSpPr>
            <a:spLocks noGrp="1"/>
          </p:cNvSpPr>
          <p:nvPr>
            <p:ph type="ftr" sz="quarter" idx="11"/>
          </p:nvPr>
        </p:nvSpPr>
        <p:spPr/>
        <p:txBody>
          <a:bodyPr/>
          <a:lstStyle/>
          <a:p>
            <a:r>
              <a:rPr lang="ar-SA" smtClean="0"/>
              <a:t>أمشاعل المطلق</a:t>
            </a:r>
            <a:endParaRPr lang="ar-SA"/>
          </a:p>
        </p:txBody>
      </p:sp>
      <p:sp>
        <p:nvSpPr>
          <p:cNvPr id="5" name="Slide Number Placeholder 4"/>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4C646-13A8-41B9-9119-1B1A80814727}" type="datetime1">
              <a:rPr lang="ar-SA" smtClean="0"/>
              <a:pPr/>
              <a:t>23/12/1439</a:t>
            </a:fld>
            <a:endParaRPr lang="ar-SA"/>
          </a:p>
        </p:txBody>
      </p:sp>
      <p:sp>
        <p:nvSpPr>
          <p:cNvPr id="3" name="Footer Placeholder 2"/>
          <p:cNvSpPr>
            <a:spLocks noGrp="1"/>
          </p:cNvSpPr>
          <p:nvPr>
            <p:ph type="ftr" sz="quarter" idx="11"/>
          </p:nvPr>
        </p:nvSpPr>
        <p:spPr/>
        <p:txBody>
          <a:bodyPr/>
          <a:lstStyle/>
          <a:p>
            <a:r>
              <a:rPr lang="ar-SA" smtClean="0"/>
              <a:t>أمشاعل المطلق</a:t>
            </a:r>
            <a:endParaRPr lang="ar-SA"/>
          </a:p>
        </p:txBody>
      </p:sp>
      <p:sp>
        <p:nvSpPr>
          <p:cNvPr id="4" name="Slide Number Placeholder 3"/>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B1D5874-6AD4-4ED4-A0B8-7402444EEEAA}" type="datetime1">
              <a:rPr lang="ar-SA" smtClean="0"/>
              <a:pPr/>
              <a:t>23/12/1439</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4E8DB3C-3D9E-417C-A58F-E7A00529EC64}" type="datetime1">
              <a:rPr lang="ar-SA" smtClean="0"/>
              <a:pPr/>
              <a:t>23/12/1439</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DFED69E-CCD4-4B8B-BFBE-12C78874FBE4}" type="datetime1">
              <a:rPr lang="ar-SA" smtClean="0"/>
              <a:pPr/>
              <a:t>23/12/1439</a:t>
            </a:fld>
            <a:endParaRPr lang="ar-SA"/>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r>
              <a:rPr lang="ar-SA" smtClean="0"/>
              <a:t>أمشاعل المطلق</a:t>
            </a:r>
            <a:endParaRPr lang="ar-SA"/>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3D61A61-1BF6-4DF0-B1B3-99F097DA825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 id="2147484752" r:id="rId12"/>
  </p:sldLayoutIdLst>
  <p:hf sldNum="0" hdr="0" ftr="0" dt="0"/>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baddawi.com/forum/showthread.php?t=3652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youngblah.com/wp-content/uploads/2011/08/appletvbig.jpg"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baasco.com/vb/showthread.php?s=973dcae9d41e9c7dc81be8b68a5a0757&amp;t=180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youngblah.com/wp-content/uploads/2011/08/mackintosh.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vip4soft.com/%d8%a3%d8%ac%d9%87%d8%b2%d8%a9-%d9%83%d9%85%d8%a8%d9%8a%d9%88%d8%aa%d8%b1-%d9%82%d8%af%d9%8a%d9%85%d8%a9-%d8%b5%d9%88%d8%b1-%d9%88%d9%85%d8%b9%d9%84%d9%88%d9%85%d8%a7%d8%aa.html/osborne-1"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vip4soft.com/%d8%a3%d8%ac%d9%87%d8%b2%d8%a9-%d9%83%d9%85%d8%a8%d9%8a%d9%88%d8%aa%d8%b1-%d9%82%d8%af%d9%8a%d9%85%d8%a9-%d8%b5%d9%88%d8%b1-%d9%88%d9%85%d8%b9%d9%84%d9%88%d9%85%d8%a7%d8%aa.html/sharp-pc-7000"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rot="377771">
            <a:off x="3054467" y="3216472"/>
            <a:ext cx="5104420" cy="20992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28"/>
              </a:avLst>
            </a:prstTxWarp>
          </a:bodyPr>
          <a:lstStyle/>
          <a:p>
            <a:pPr algn="ctr" rtl="0">
              <a:buNone/>
            </a:pPr>
            <a:r>
              <a:rPr lang="ar-SA" sz="3600" kern="10" spc="0" dirty="0" smtClean="0">
                <a:ln>
                  <a:noFill/>
                </a:ln>
                <a:effectLst>
                  <a:outerShdw dist="45791" dir="2021404" algn="ctr" rotWithShape="0">
                    <a:srgbClr val="B2B2B2">
                      <a:alpha val="80000"/>
                    </a:srgbClr>
                  </a:outerShdw>
                </a:effectLst>
                <a:latin typeface="Times New Roman"/>
                <a:cs typeface="Times New Roman"/>
              </a:rPr>
              <a:t> مقدمة في الحاسب الآلي </a:t>
            </a:r>
          </a:p>
          <a:p>
            <a:pPr algn="ctr" rtl="0">
              <a:buNone/>
            </a:pPr>
            <a:r>
              <a:rPr lang="ar-SA" sz="3600" kern="10" dirty="0" smtClean="0">
                <a:effectLst>
                  <a:outerShdw dist="45791" dir="2021404" algn="ctr" rotWithShape="0">
                    <a:srgbClr val="B2B2B2">
                      <a:alpha val="80000"/>
                    </a:srgbClr>
                  </a:outerShdw>
                </a:effectLst>
                <a:latin typeface="Times New Roman"/>
                <a:cs typeface="Times New Roman"/>
              </a:rPr>
              <a:t>المفهوم </a:t>
            </a:r>
            <a:r>
              <a:rPr lang="ar-SA" sz="3600" kern="10" spc="0" dirty="0" smtClean="0">
                <a:ln>
                  <a:noFill/>
                </a:ln>
                <a:effectLst>
                  <a:outerShdw dist="45791" dir="2021404" algn="ctr" rotWithShape="0">
                    <a:srgbClr val="B2B2B2">
                      <a:alpha val="80000"/>
                    </a:srgbClr>
                  </a:outerShdw>
                </a:effectLst>
                <a:latin typeface="Times New Roman"/>
                <a:cs typeface="Times New Roman"/>
              </a:rPr>
              <a:t>و الأنواع </a:t>
            </a:r>
            <a:endParaRPr lang="ar-SA" sz="3600" kern="10" spc="0" dirty="0">
              <a:ln>
                <a:noFill/>
              </a:ln>
              <a:effectLst>
                <a:outerShdw dist="45791" dir="2021404" algn="ctr" rotWithShape="0">
                  <a:srgbClr val="B2B2B2">
                    <a:alpha val="80000"/>
                  </a:srgbClr>
                </a:outerShdw>
              </a:effectLst>
              <a:latin typeface="Times New Roman"/>
              <a:cs typeface="Times New Roman"/>
            </a:endParaRPr>
          </a:p>
        </p:txBody>
      </p:sp>
      <p:sp>
        <p:nvSpPr>
          <p:cNvPr id="5" name="Footer Placeholder 4"/>
          <p:cNvSpPr>
            <a:spLocks noGrp="1"/>
          </p:cNvSpPr>
          <p:nvPr>
            <p:ph type="ftr" sz="quarter" idx="11"/>
          </p:nvPr>
        </p:nvSpPr>
        <p:spPr>
          <a:xfrm>
            <a:off x="2195736" y="6165303"/>
            <a:ext cx="2736304" cy="667611"/>
          </a:xfrm>
        </p:spPr>
        <p:txBody>
          <a:bodyPr/>
          <a:lstStyle/>
          <a:p>
            <a:pPr algn="ctr"/>
            <a:r>
              <a:rPr lang="ar-SA" sz="3200" dirty="0" smtClean="0">
                <a:solidFill>
                  <a:schemeClr val="bg1"/>
                </a:solidFill>
              </a:rPr>
              <a:t>أ. مشاعل المطلق</a:t>
            </a:r>
            <a:endParaRPr lang="ar-SA" sz="3200" dirty="0">
              <a:solidFill>
                <a:schemeClr val="bg1"/>
              </a:solidFill>
            </a:endParaRPr>
          </a:p>
        </p:txBody>
      </p:sp>
    </p:spTree>
    <p:extLst>
      <p:ext uri="{BB962C8B-B14F-4D97-AF65-F5344CB8AC3E}">
        <p14:creationId xmlns:p14="http://schemas.microsoft.com/office/powerpoint/2010/main" val="277244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476672"/>
            <a:ext cx="7467600" cy="2736304"/>
          </a:xfrm>
        </p:spPr>
        <p:txBody>
          <a:bodyPr/>
          <a:lstStyle/>
          <a:p>
            <a:pPr algn="just"/>
            <a:r>
              <a:rPr lang="ar-SA" sz="3200" dirty="0" smtClean="0">
                <a:cs typeface="+mj-cs"/>
              </a:rPr>
              <a:t>واصلت أجهزة الكمبيوتر تطورها حتى وصلت </a:t>
            </a:r>
            <a:r>
              <a:rPr lang="ar-SA" sz="3200" dirty="0">
                <a:cs typeface="+mj-cs"/>
              </a:rPr>
              <a:t>في الوقت الحالي إلى ما هي عليه من </a:t>
            </a:r>
            <a:r>
              <a:rPr lang="ar-SA" sz="3200" dirty="0" smtClean="0">
                <a:cs typeface="+mj-cs"/>
              </a:rPr>
              <a:t>سرعة </a:t>
            </a:r>
            <a:r>
              <a:rPr lang="ar-SA" sz="3200" dirty="0">
                <a:cs typeface="+mj-cs"/>
              </a:rPr>
              <a:t>كبيرة ودقة عالية في العمل وإخراج </a:t>
            </a:r>
            <a:r>
              <a:rPr lang="ar-SA" sz="3200" dirty="0" smtClean="0">
                <a:cs typeface="+mj-cs"/>
              </a:rPr>
              <a:t>النتائج .</a:t>
            </a:r>
          </a:p>
          <a:p>
            <a:pPr algn="just"/>
            <a:r>
              <a:rPr lang="ar-SA" sz="3200" dirty="0" smtClean="0">
                <a:cs typeface="+mj-cs"/>
              </a:rPr>
              <a:t>و أصبحت تقوم </a:t>
            </a:r>
            <a:r>
              <a:rPr lang="ar-SA" sz="3200" dirty="0">
                <a:cs typeface="+mj-cs"/>
              </a:rPr>
              <a:t>بأعمال في غاية التعقيد و وصلت الى درجة عالية من الذكاء .</a:t>
            </a:r>
            <a:endParaRPr lang="en-US" sz="3200" dirty="0">
              <a:cs typeface="+mj-cs"/>
            </a:endParaRPr>
          </a:p>
          <a:p>
            <a:endParaRPr lang="ar-SA" dirty="0"/>
          </a:p>
        </p:txBody>
      </p:sp>
      <p:pic>
        <p:nvPicPr>
          <p:cNvPr id="4" name="Picture 4" descr="http://www.sahnaya.com/data/thum/1220877298.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8" b="13528"/>
          <a:stretch/>
        </p:blipFill>
        <p:spPr bwMode="auto">
          <a:xfrm flipH="1">
            <a:off x="4415688" y="3140968"/>
            <a:ext cx="4188759" cy="2778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souq.com/uploaded/140610/4d67e5df558d38f9db4a2ce3d8a07dcc_35635748131276520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1116" y="3105405"/>
            <a:ext cx="3600400" cy="2869946"/>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6"/>
          <p:cNvSpPr txBox="1"/>
          <p:nvPr/>
        </p:nvSpPr>
        <p:spPr>
          <a:xfrm>
            <a:off x="2843808" y="5919809"/>
            <a:ext cx="2952328" cy="584775"/>
          </a:xfrm>
          <a:prstGeom prst="rect">
            <a:avLst/>
          </a:prstGeom>
          <a:noFill/>
        </p:spPr>
        <p:txBody>
          <a:bodyPr wrap="square" rtlCol="1">
            <a:spAutoFit/>
          </a:bodyPr>
          <a:lstStyle/>
          <a:p>
            <a:r>
              <a:rPr lang="ar-SA" sz="3200" b="1" dirty="0"/>
              <a:t> </a:t>
            </a:r>
            <a:r>
              <a:rPr lang="ar-SA" sz="3200" b="1" dirty="0" smtClean="0"/>
              <a:t> 1990 - 2013</a:t>
            </a:r>
          </a:p>
        </p:txBody>
      </p:sp>
    </p:spTree>
    <p:extLst>
      <p:ext uri="{BB962C8B-B14F-4D97-AF65-F5344CB8AC3E}">
        <p14:creationId xmlns:p14="http://schemas.microsoft.com/office/powerpoint/2010/main" val="41197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sjed.com/msjed/site/topicuploads/928201161754Alap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3864"/>
            <a:ext cx="6114789" cy="6114789"/>
          </a:xfrm>
          <a:prstGeom prst="rect">
            <a:avLst/>
          </a:prstGeom>
          <a:noFill/>
          <a:extLst>
            <a:ext uri="{909E8E84-426E-40DD-AFC4-6F175D3DCCD1}">
              <a14:hiddenFill xmlns:a14="http://schemas.microsoft.com/office/drawing/2010/main">
                <a:solidFill>
                  <a:srgbClr val="FFFFFF"/>
                </a:solidFill>
              </a14:hiddenFill>
            </a:ext>
          </a:extLst>
        </p:spPr>
      </p:pic>
      <p:sp>
        <p:nvSpPr>
          <p:cNvPr id="2" name="سهم إلى اليسار 1"/>
          <p:cNvSpPr/>
          <p:nvPr/>
        </p:nvSpPr>
        <p:spPr>
          <a:xfrm>
            <a:off x="6084168" y="534548"/>
            <a:ext cx="2808312" cy="1821227"/>
          </a:xfrm>
          <a:prstGeom prst="leftArrow">
            <a:avLst>
              <a:gd name="adj1" fmla="val 67103"/>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ثورة الأجهزة المحمولة </a:t>
            </a:r>
            <a:endParaRPr lang="ar-SA" sz="2800" b="1" dirty="0"/>
          </a:p>
        </p:txBody>
      </p:sp>
    </p:spTree>
    <p:extLst>
      <p:ext uri="{BB962C8B-B14F-4D97-AF65-F5344CB8AC3E}">
        <p14:creationId xmlns:p14="http://schemas.microsoft.com/office/powerpoint/2010/main" val="2363611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اكبر لاب توب">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0" y="0"/>
            <a:ext cx="9165410" cy="687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3.gstatic.com/images?q=tbn:ANd9GcSb7pX1DIfMfskL9UVcUbF2kwcdlyzLJbrY-XJclUZI5oxChu9I7Rh8G_j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188640"/>
            <a:ext cx="4248471" cy="49660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3.gstatic.com/images?q=tbn:ANd9GcTFDIEqZ34SgoaJVHmO9OnlsJzRN9lwm9-AGVJJDpHY4MZWBCIR6vBEsv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80928"/>
            <a:ext cx="4683130" cy="386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94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youngblah.com/wp-content/uploads/2011/08/appletv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56" y="3837053"/>
            <a:ext cx="4271797"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t2.gstatic.com/images?q=tbn:ANd9GcTnfPh3pL5RbcmRwch2y0cVNQ0JrZSZ2OWCn_hegGkuiS7kd0mr"/>
          <p:cNvPicPr>
            <a:picLocks noChangeAspect="1" noChangeArrowheads="1"/>
          </p:cNvPicPr>
          <p:nvPr/>
        </p:nvPicPr>
        <p:blipFill rotWithShape="1">
          <a:blip r:embed="rId4">
            <a:extLst>
              <a:ext uri="{28A0092B-C50C-407E-A947-70E740481C1C}">
                <a14:useLocalDpi xmlns:a14="http://schemas.microsoft.com/office/drawing/2010/main" val="0"/>
              </a:ext>
            </a:extLst>
          </a:blip>
          <a:srcRect l="11077" r="24647"/>
          <a:stretch/>
        </p:blipFill>
        <p:spPr bwMode="auto">
          <a:xfrm rot="20985834">
            <a:off x="482725" y="578407"/>
            <a:ext cx="3517820" cy="298543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hAQERAPDxANDw4PEA8PDw8NEA4PDw8PFRAVFBQQEhIXGygeFxkjGRIVIC8gIycpLCwuFh4xNTAqNSYrLCkBCQoKDgwOGA8PGCokHBwpLCkqLSktLCw1NTApLikpKiksLCosKSspKTUqNTQuNSk1LSksLCkpKTUsKS0sKS01Kf/AABEIAMIBAwMBIgACEQEDEQH/xAAcAAEAAQUBAQAAAAAAAAAAAAAABQECAwQGBwj/xABGEAABAwICBAcJDwQDAQAAAAABAAIDBBEFEgYhMVETM0FhcXOyFBUiMlKRk7HRByM0U1RydIGSobPBwtPwF0NiYyRCg6L/xAAYAQEBAQEBAAAAAAAAAAAAAAAAAQMCBP/EACcRAQABAwMEAgEFAAAAAAAAAAABAhESAxMxIUFR8CJhgQQyYsHR/9oADAMBAAIRAxEAPwD3FERAREQEREBERAREQEREBERAREQEREBERAREQEREBERAREQEREBERAREQEREBFaXjeEzjeEFyKmcbwqZxvCC5FbnG8edM43hBcitzjePOnCDePOguRW8IN484ThBvCC5FhdWRg5S9gdq1Ei+vYsgkB2EHoIQXIiICK1zwNpA6SscVXG7xXsdbblcCgzIqZhvCZhvCCqKmYbwmYbwgqipmG8JnG8edBVFTON486pnG8edBcitzjePOFUFBVEVHOA2kDp1IKoiICIiAsdRLlY53ktJ8wWRa+IcVJ8x3qQfI2kmmtZWTySvqJg1z3ZI2SPaxjb6gADttyqL77VHx8/pZPatR+09JW3TUbHNDi94NyLBgcLb75hy8itrioxao+PqPSye1XNxSf4+f0sntVgw8/yyyNw4/wAsrjKXhljxOb46f0sntW1HiEvxs3pJPatePDjz/ctunw3X4TiBvADj5rhXGUvDPFWyfGS+kf7VtR1T/Lk+2/2rD3uAtlc52rXdobY7hrN+lbEVEf5ZMZLw2I5neU/7b/atqOQ+U77TvasEdGf5ZbLKU/yyYyXhma7nd9p3tW1R4jLA4SwyPY9nhCznZXEa8rm3sQdns2rA2nAa4lxBAGUBoIdvub6vMVhc/Ueg+pSYsr6Mw2r4WGKX4yNkn2mg/mrMUqSxlxqLiG33XufyWvou69HSaiP+PCNfNGBdW6RPsxmo65Br5BZrtq5VrxPus4K06Vy3GoKhVVQFWyCiK6yWQWqllfZLIMdlaQspCtKDC9Y4KsskbY6nODSOQgmyySqNc/3yPrGdoIOtUFpiJeAaIXmOQyNs8AEgZXE7d6nVz+m+Jx01OJ5c3BskZmyjMfCuwaulwQSuFSl0MZJu7IGuO9zfBJ84W2o/BT4Dm+TI8fff81IICIiAtbEuJl6t/qWytXE+Jl6t/qQfFT9p6SpLDx4H1lRr9p6SpbC2+AOly10uXFfDpcE0QkqYuGbLDEzM9o4UT3OXLmcC1hFhmA28o3rQr8OdBK+FxaXMIF2h2VwLQ4OGYA2IIOsLodGdLBTQiBzAQw1GU8LwR9+ZkLtUDzmaM1jceMdV9ai8dxLuupmqODbEJXDLEwlzWNaxrGtaSBqswcg6AtaYqym/DmqqjGLR1Z9HNGZK0y5JIYhCwPe6cuDcpvygHZY7VdjeBPo5eBkdG92Vrrx5i2xGzWAs2jON9ymUGNkjZmBrg972CwOzwWuve5THcTNVMZS1rRlY0BrnPFg0DxnNBOzcuI3d21viTNG3e/yYMPonzPEcbXOcb2DWuebAXOpoJKka3A5qdodKyRrScoL4pYxe17Xc0X2HzKzRrGDRVEdSGCTIHtLC4suHNLb5gDa177Cug0t02dXxxw8CyMMk4XMyV8lzlc3LrY23jE+ZWrc3IiI+LiJpx68uepIS97GNtme5rBfULuIAufrXRYjohJTtkc6aB5iaHuazhbltwLgloHKueo5jG9kgFzG9kgB2EtcHAfcurxTTl01O+ARNaJW5SeGe9zBnDrEFg3W2lWuKsotx77/a0zTab8uYnd4DuhRxk1HoPqW5Vn3t/Qogy6j0H1LjU5d0T0fSWihJo6W9uIiAtuDQB9yx6TuIZHa2UyeFfb4jrWWTRQHuOlvbiIrW16sgt91li0qvkjtbLwnhG+seA62pYtGnSFSDFGUZUiwoMoVytCuQVRUVUBUVVRBQq0q4q0oNec6lEvd75H1kfbClahQ7z77H1kfbCDtly/ujYo6lonTsax7mSR2a+5aczgw3tzOK6hcz7oeGvqaN0LLF75I7ZjlHguDjr6GlBLYRq4UbpP0N9ikFH4X403zmn/5UggIiIC1cT4mXq3+pbS1cT4mXq3+pB8Uv2npKnsGZeMfOcoF+09JXU6OQ3hB/yf8AkttH9zLVm1KWw/AHysMl8rAWi5Y4gkyNYQDsuM+a25rtYtrxOpcrnNBa4Nc5uZviusbZm8xtddRgmkroKd1LwUTml73iRz5Wu8K122ax3k7dW1Rbo87nPDQwONw0G4HNdeumJ7vJNU3tZTBdH31LnNa6NmUAkykgG5OoauZZMSwR1O8RudG8lua8ZJbtIt9y3MLqTAXeBG8OAuJM4sWh1rFoJ/7fcslbKZnB2SNgAs0R5yLFxdrLgCTd1tnIs43Nz+LuZpw+2nhOEmeVkQcxhfezn3tqF7alKY5om+jaxzpYZM5sBHmuNV76+T2ha1M0xua8NDi03sdnqW7iNaagtuyNuW9uDLyNe0eEBuHmC2mOq07e3MzPyREFPmc1twMzmtu7UBc2ueZdBiehb6eJ0xngeG28FoeHHXbVcfyyjDTc1+bfzLfra58rODIZa7TdpmJNths5oA+qyWjvLDOqOKb/AJc5iItFIdzfzC5szaj0H1LqsbitTzHcz8wuIM2o9B9S8mty9mjN4fV+jHwOk+jQfhtWHSnim9a3suWbRj4HSfRoPw2rDpVxLetb2XLzt0ZRHUpJijKJSbEGUK4KwK5BcioiCqoURBQqjlVWuQa1QVDv42LrY+2FL1Chn8bF1sfbCDuVG454jPn/AKHKSUdjfiM+f+hyBhfjS9LOyVIqOwvxpelnqKkUBERAWrifEy9W/sraWrinEy9W/soPil+09JXdaHU2amB/2SesLhX7T0r1P3OqXNRtNv7svrC10ptUy1Y+KYw7AWyNzOmii12Ak5dR5SQOQ+ZWuw7K4tuHWNri9j51u1GEl9hbLbVdpe1zmHxozYEZTq5L7ipSlwwAeIG7g29gNwvrW9NdWU34eeqmMYtyg20PMsraE7l0bMNG5Z24WNy0zZYS5kUB3K8UJ3Lp24WNxWQYWNxVzMJcsKM7k7lO5dT3sG5UOG8ymRjLgtK4SKOpO6Pd/kF5UZdR6CvcNPaHLh1Y62yH9bV4IZNv1rza03l69COkvsXRj4HSfR4PwwsOlfEt61vZcs2i/wADpPo8P4YWHSviW9a3suWDdF0Sk2KLolJxoMwKuVgV11UVutevrRFHJJlc8xtzcGwFz3HYGgDeSFF6a4pJTYfWVEOqWKB7oztyuJDQ/wCrNf6l84YZpHIHFxkkzuvmfndndfbmde5vzoPqHDKiR8TXytayR1y5jSTk1mzTz2tf61tLzL3HXNlNTLnOeMRsDA4huV+Yl7m8utthfZrXpiArXFVurXKK1agqHfxsXWx9sKXqCoh3GxdbH2wg7pR2NeIz5/6HKRUdjXiN+f8ApcgYX40vSz1FSKjcK8abpZ6ipJAREQFq4pxM3Vv7K2lqYrxE3Vv7KD4qftPSvaPcpgvh7Tb+9N62rxd+09JXVaPaT1cFPwMM7o4873WYGBwJ22dbMNm9Sb9i0Ty93hpuZbnBsYAXlrASAC8hoJ5ACV4LLpRXG47rqiDt9+k9q0ZJ3vN5HOe7aS9xcb9JSJr8mFPh9HTTwRM4SWWKKPkfI5rGnoJ2/UoeT3QMLYHf8hzy0kBscUri63K27QCOe68Mia42u45Wg5W3uG322GwLMxhPJe+rlCZzHcwjw9zovdAwqRwaKkxk7OHjkjb9biMo+sqQl0pw1twa2j1C+qZjtXNa918/CA3N7+bX0K14Iv7bXU3J8rtw99ZpphbjlFbS3HlPLW/acAD50n0zwtgLjW0pA5GSCRx5g1tyT0BfPuRx5NR5PzVj2kbRqVznym3D0rTb3SqGooaynijqg+WItY57Iwy+dpubPJGoHkXiJO361NVx8B/QoNW9y0Q+zNF/gdJ9Hh/DCw6V8S3rW9lyy6LfAqT6PD+GFh0s4lvWt7LkEVRKSjUZRqSYUGcFVVgKuuqjFX0TJ4pYJRmimjfFIN7HtLTbnsV871XuMYs2eSKKESRsJMdQZIo45Gf9SMzrh1treT719G3VboPJPck0Ar6WpfVVjX0zY2OjZFnF53O1EuDSQYwNevactti9cVLql0FSVY5VurXFRWtUKIdxsXWx9sKWqCohx99i62PthB3ijsa8Rvz/ANLlIqOxvxG/P/S5BTCvGl6WeoqSUdhXjS9LOyVIoCIiAtTFuIm6t/ZW2tTF+Im6p/ZQfFT9p6Su20Sc3uYXtfO/bbmXEv2npXSYDUBsIH+TkHXsezc37lddm5vmCg2VYWUVg3pEOJTpy2GpvmC1zG3Xqbt3BaArBbaqd1jerZEnBE2+xvmC2Hwt3N8wUPHWDesxrhvVsl242mbub9lqpLTNIOoeYLS7uG9UdXc6lhF43SAQTHVqbuHlBcSu1xqovBKL7W/mFxSS7pfZmivwKk+jw9gLDpZxLetb2XLNor8CpPo8PYCw6WcS3rW9lyjpD0ak2FRdGpFhQZwVcsYKuugvRW3S6C5FbdUuguJVjihKtJQa9QVEnjYutj7YUpUFRX92LrY+2EHfKNxzxG/P/S5SSjcd8Rvz/wBDkFcL8aXpZ2SpFR+F+NL0s7KkEBERAWpi3ETdW/srbWrigvDMP9b+yg+KX7T0lblJUlrbc5Wm/aekqUwSgbJcvvkGrUbXd09HrVgb9BQ1c7S+CnqZmA5S6KKR7Q61yLgWvrCwT1EkbnRyNfHIw2cx7S1zTuLTrBXo2hjo4YXRNLi3M5xaOEJbe1yCBy2t/AofFMCpp5pJXvJc91yeEy3s0AajzBeivSimiKonns8Wl+oqr1atOabRF+vX6+nN4eyoqC5tPDPOWgFwhjfIWgmwJyjUr8Qp6mmyGoikh4TNlEoyuOW1wWXzN2jaBe9wvRNAKSmo5JXMe052taYpC+Rsh8Kxu1rrEXJ2a7lammlHSVlRwr8wIaG5Yi9obbaPFFzcbVxjGOV22fzwmJ99t5cFRzyzPEcMb5JHeLHC1z3GwubNFzsF1s4hBVU4aainqIA4kNM8UkYcQLkAuGs2XW6IYbS01XHLEZWPDZGtc8ucy7mEWcACbHoW/pkGTU8MM8s9QWSvlBdeN1nB1sxLRsuQFhNdWcUxT0nv771d+fw84ZiJJAFySQABckkmwAHKVI1mG1sLDJNS1cUbbZnyQSsY25sLuIsNZW1Q4RTRyxSBsoLJY3g8IXWLXg3tbXsXoOmGLQy0UkXCyO4RgBHBysD9bNjjq2i6w1v1M6VdNMUzN/8AYh6NPRpqpmZqtZ4xW12ZjxvH5qGU5jOHNY3NHmtscCb9B/LzKCXpllEWfZuivwKk+jw/hhYtLOJb1rey5ZtF/gdJ9Hh/DCw6V8S3rW9lyioSlKkGFR1OVuNcg2A5XBy186rwiDYzKMrdIY4ZDG9k2VojLpGML2AvPgtsNZOo7L7FsvqANqxyVANvCe22vwTa/MUGxRVoljZK0ODXjMA61wLka7G3Is2Zafdg51k4RBmLla5yx8IrS9BZOVGjjYutj7YW/M5aDeNi62PthB3yjMf8Rvz/ANDlJqL0g4tvz/0OQZMK2yH/ACb2ApBaOEjwXnfIfua0LeQEREBYK7i5PmO9Szqj23BB2EWKD4geNZ6SskVZI0Wa97Rua4gL23Sj3BY5J3yU1UIWSOLzG9jXhpJubeELC/8AORQx9wCX5bGf/Jn7qDy4YnN8bL9t3tVe+k/x0323+1enf0Bl+WM9HH+6n9AZfljPRx/uoPMRis/x03pH+1XsxGocQBNOSf8AY/2r0v8AoFN8sj9Gz91Xw+4RUMIc2tjDhrB4OP8AdQeYy19Q02dLOD1j9nnVpxWf46b0j/avUan3C6iR2Z9bGXdVGPMBKsf9AZvlkfo2fuoPMe+k/wAdN9t/tQ4rP8dN6R/tXp39AZvlkfo2fuqv9AJflsfomfuoPLX10rgQ6SQg7QXOIKwr1n+gEvy2P0TP3VJ6P+4CwStdU1QkjaQTGxjW57HYfDOpB7Foz8DpL6j3PBq/8wsOlPEt61vZcpaGINaGjUGgADmCw4hRiWNzHagdYItdpGwhBx0cllk7pSbAakEhoY4chzht/qOxYTgVX5DPSMQZTVKndawnAavyGekYqd4avyGekYgzOqtWo251aKo+UPMFj7wVfkM9IxU7wVfkM9IxBmFUd+rXyKvda1+8FX5DPSMVe8FX5DPSMQbHdad1LX7wVfkM9IxVGA1fkM9IxBmdOsUOuSLrI+2Fc3AqvyGekYpfBcAc14kmLbsN2sab6+Qk825B0qiNJXWjaf8AZ+hyl1D6UYc6ohEbC5pztddhaHAAHytSDcwse9g+UXO87itxYaSLIxjfJa0fWBrKzICIiAhREEc6hub71TvepJEEb3vTvepJEEb3vVRQKRRBHuoeZU7gUiiCN73p3vUkiCO7gQUCkUQUbsVHi6uRBi4JOCWVEGLgU4FZUQYeBTgVmRBh4JV4FZUQYeBVeBWVEGLgkEayogKyVlxZXogo1VREBERAREQEREBERAREQEREBERAREQEREBERAREQEREBERAREQEREBERAREQEREBERAREQEREBERAREQEREBERAREQEREBERAREQEREBERAREQEREBERAREQf/Z"/>
          <p:cNvSpPr>
            <a:spLocks noChangeAspect="1" noChangeArrowheads="1"/>
          </p:cNvSpPr>
          <p:nvPr/>
        </p:nvSpPr>
        <p:spPr bwMode="auto">
          <a:xfrm>
            <a:off x="90170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6392" name="Picture 8" descr="http://respectq.net/sites/default/files/imagepicker/7/apple-ipad1-420-90.jpg"/>
          <p:cNvPicPr>
            <a:picLocks noChangeAspect="1" noChangeArrowheads="1"/>
          </p:cNvPicPr>
          <p:nvPr/>
        </p:nvPicPr>
        <p:blipFill rotWithShape="1">
          <a:blip r:embed="rId5">
            <a:extLst>
              <a:ext uri="{28A0092B-C50C-407E-A947-70E740481C1C}">
                <a14:useLocalDpi xmlns:a14="http://schemas.microsoft.com/office/drawing/2010/main" val="0"/>
              </a:ext>
            </a:extLst>
          </a:blip>
          <a:srcRect b="1574"/>
          <a:stretch/>
        </p:blipFill>
        <p:spPr bwMode="auto">
          <a:xfrm rot="20888424">
            <a:off x="4545573" y="214923"/>
            <a:ext cx="4347953" cy="320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4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u="sng" dirty="0" smtClean="0">
                <a:solidFill>
                  <a:schemeClr val="accent2"/>
                </a:solidFill>
              </a:rPr>
              <a:t>ماذا يعني الكمبيوتر – الحاسب الآلي- ؟!!</a:t>
            </a:r>
            <a:endParaRPr lang="ar-SA" b="1" dirty="0">
              <a:solidFill>
                <a:schemeClr val="accent2"/>
              </a:solidFill>
            </a:endParaRPr>
          </a:p>
        </p:txBody>
      </p:sp>
      <p:sp>
        <p:nvSpPr>
          <p:cNvPr id="3" name="عنصر نائب للمحتوى 2"/>
          <p:cNvSpPr>
            <a:spLocks noGrp="1"/>
          </p:cNvSpPr>
          <p:nvPr>
            <p:ph idx="1"/>
          </p:nvPr>
        </p:nvSpPr>
        <p:spPr>
          <a:xfrm>
            <a:off x="457200" y="1600200"/>
            <a:ext cx="8229600" cy="4853136"/>
          </a:xfrm>
        </p:spPr>
        <p:txBody>
          <a:bodyPr>
            <a:normAutofit/>
          </a:bodyPr>
          <a:lstStyle/>
          <a:p>
            <a:pPr algn="just"/>
            <a:r>
              <a:rPr lang="ar-SA" sz="3800" dirty="0" smtClean="0"/>
              <a:t>  </a:t>
            </a:r>
            <a:r>
              <a:rPr lang="ar-SA" sz="3200" dirty="0"/>
              <a:t>كلمة (</a:t>
            </a:r>
            <a:r>
              <a:rPr lang="en-US" sz="3200" dirty="0">
                <a:solidFill>
                  <a:schemeClr val="accent2"/>
                </a:solidFill>
              </a:rPr>
              <a:t>Computer</a:t>
            </a:r>
            <a:r>
              <a:rPr lang="ar-SA" sz="3200" dirty="0"/>
              <a:t>) مأخوذة من </a:t>
            </a:r>
            <a:r>
              <a:rPr lang="ar-SA" sz="3200" dirty="0" smtClean="0"/>
              <a:t>الفعل(</a:t>
            </a:r>
            <a:r>
              <a:rPr lang="en-US" sz="3200" dirty="0">
                <a:solidFill>
                  <a:schemeClr val="accent2"/>
                </a:solidFill>
              </a:rPr>
              <a:t>Compute</a:t>
            </a:r>
            <a:r>
              <a:rPr lang="ar-SA" sz="3200" dirty="0"/>
              <a:t>) والذي يعني بالعربية  "يحسب </a:t>
            </a:r>
            <a:r>
              <a:rPr lang="ar-SA" sz="3200" dirty="0" smtClean="0"/>
              <a:t>« فيسمى بالعربية </a:t>
            </a:r>
            <a:r>
              <a:rPr lang="ar-SA" sz="3200" dirty="0"/>
              <a:t>"</a:t>
            </a:r>
            <a:r>
              <a:rPr lang="ar-SA" sz="3200" dirty="0">
                <a:solidFill>
                  <a:schemeClr val="accent3">
                    <a:lumMod val="75000"/>
                  </a:schemeClr>
                </a:solidFill>
              </a:rPr>
              <a:t>حاسوب</a:t>
            </a:r>
            <a:r>
              <a:rPr lang="ar-SA" sz="3200" dirty="0"/>
              <a:t>" </a:t>
            </a:r>
            <a:r>
              <a:rPr lang="ar-SA" sz="3200" dirty="0" smtClean="0"/>
              <a:t>أو </a:t>
            </a:r>
            <a:r>
              <a:rPr lang="ar-SA" sz="3200" dirty="0"/>
              <a:t>"</a:t>
            </a:r>
            <a:r>
              <a:rPr lang="ar-SA" sz="3200" dirty="0">
                <a:solidFill>
                  <a:schemeClr val="accent3">
                    <a:lumMod val="75000"/>
                  </a:schemeClr>
                </a:solidFill>
              </a:rPr>
              <a:t>حاسب آلي</a:t>
            </a:r>
            <a:r>
              <a:rPr lang="ar-SA" sz="3200" dirty="0"/>
              <a:t>" </a:t>
            </a:r>
            <a:r>
              <a:rPr lang="ar-SA" sz="3200" dirty="0" smtClean="0"/>
              <a:t>.</a:t>
            </a:r>
            <a:endParaRPr lang="ar-SA" sz="3800" dirty="0"/>
          </a:p>
          <a:p>
            <a:pPr algn="just"/>
            <a:r>
              <a:rPr lang="ar-SA" dirty="0" smtClean="0"/>
              <a:t>ولكن </a:t>
            </a:r>
            <a:r>
              <a:rPr lang="ar-SA" dirty="0"/>
              <a:t>لماذا سمي الكمبيوتر بذلك الاسم و ما الذي يحسبه ؟! </a:t>
            </a:r>
            <a:endParaRPr lang="ar-SA" dirty="0" smtClean="0"/>
          </a:p>
          <a:p>
            <a:pPr marL="0" indent="0" algn="just">
              <a:buNone/>
            </a:pPr>
            <a:endParaRPr lang="en-US" dirty="0"/>
          </a:p>
          <a:p>
            <a:pPr marL="0" indent="0" algn="just">
              <a:buNone/>
            </a:pPr>
            <a:r>
              <a:rPr lang="ar-SA" dirty="0" smtClean="0"/>
              <a:t>   للإجابة </a:t>
            </a:r>
            <a:r>
              <a:rPr lang="ar-SA" dirty="0"/>
              <a:t>على ذلك نقول أن الكمبيوتر آلة إلكترونية فهو لا يفهم  لغة الانسان ولكنه يفهم اللغة الخاصة به وهي لغة الآلة التي تتكون من الشيفرة الثنائية ( 0 ، 1 ) لذا لإتمام عملية التواصل ما بين الأنسان والكمبيوتر يحتاج الثاني لإجراء عمليات حسابية في غاية التعقيد ، كي يتم ترجمتها لاحقا من قبل نظام التشغيل على شكل واجهة رسومية واضحة وسهلة الاستخدام .</a:t>
            </a:r>
          </a:p>
        </p:txBody>
      </p:sp>
    </p:spTree>
    <p:extLst>
      <p:ext uri="{BB962C8B-B14F-4D97-AF65-F5344CB8AC3E}">
        <p14:creationId xmlns:p14="http://schemas.microsoft.com/office/powerpoint/2010/main" val="3190505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3" y="908720"/>
            <a:ext cx="742356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12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u="sng" dirty="0">
                <a:solidFill>
                  <a:schemeClr val="accent2"/>
                </a:solidFill>
              </a:rPr>
              <a:t>مبدأ عمل الكمبيوتر  </a:t>
            </a:r>
            <a:r>
              <a:rPr lang="en-US" sz="3600" b="1" u="sng" dirty="0">
                <a:solidFill>
                  <a:schemeClr val="accent2"/>
                </a:solidFill>
              </a:rPr>
              <a:t>Computer Mechanism</a:t>
            </a:r>
            <a:endParaRPr lang="ar-SA" sz="3600" dirty="0"/>
          </a:p>
        </p:txBody>
      </p:sp>
      <p:sp>
        <p:nvSpPr>
          <p:cNvPr id="3" name="عنصر نائب للمحتوى 2"/>
          <p:cNvSpPr>
            <a:spLocks noGrp="1"/>
          </p:cNvSpPr>
          <p:nvPr>
            <p:ph idx="1"/>
          </p:nvPr>
        </p:nvSpPr>
        <p:spPr>
          <a:xfrm>
            <a:off x="395536" y="1772816"/>
            <a:ext cx="8352928" cy="4608512"/>
          </a:xfrm>
        </p:spPr>
        <p:txBody>
          <a:bodyPr>
            <a:normAutofit/>
          </a:bodyPr>
          <a:lstStyle/>
          <a:p>
            <a:pPr algn="just"/>
            <a:r>
              <a:rPr lang="ar-SA" sz="2800" dirty="0" smtClean="0"/>
              <a:t>تنتقل البيانات داخل الكمبيوتر بشكل إشارات رقمية - </a:t>
            </a:r>
            <a:r>
              <a:rPr lang="ar-SA" sz="2800" dirty="0"/>
              <a:t>كهربائية </a:t>
            </a:r>
            <a:r>
              <a:rPr lang="ar-SA" sz="2800" dirty="0" smtClean="0"/>
              <a:t>– </a:t>
            </a:r>
          </a:p>
          <a:p>
            <a:pPr algn="just"/>
            <a:r>
              <a:rPr lang="ar-SA" sz="2800" dirty="0" smtClean="0"/>
              <a:t>يمثل </a:t>
            </a:r>
            <a:r>
              <a:rPr lang="ar-SA" sz="2800" dirty="0"/>
              <a:t>عملية </a:t>
            </a:r>
            <a:r>
              <a:rPr lang="ar-SA" sz="2800" dirty="0" smtClean="0"/>
              <a:t>الوصل </a:t>
            </a:r>
            <a:r>
              <a:rPr lang="ar-SA" sz="2800" dirty="0"/>
              <a:t>(</a:t>
            </a:r>
            <a:r>
              <a:rPr lang="en-US" sz="2800" dirty="0"/>
              <a:t>On</a:t>
            </a:r>
            <a:r>
              <a:rPr lang="ar-SA" sz="2800" dirty="0"/>
              <a:t>) </a:t>
            </a:r>
            <a:r>
              <a:rPr lang="ar-SA" sz="2800" dirty="0" smtClean="0"/>
              <a:t>– الرقم واحد .</a:t>
            </a:r>
          </a:p>
          <a:p>
            <a:pPr algn="just"/>
            <a:r>
              <a:rPr lang="ar-SA" sz="2800" dirty="0" smtClean="0"/>
              <a:t>و يمثل عملية الفصل </a:t>
            </a:r>
            <a:r>
              <a:rPr lang="ar-SA" sz="2800" dirty="0"/>
              <a:t>(</a:t>
            </a:r>
            <a:r>
              <a:rPr lang="en-US" sz="2800" dirty="0"/>
              <a:t>off</a:t>
            </a:r>
            <a:r>
              <a:rPr lang="ar-SA" sz="2800" dirty="0"/>
              <a:t>)  - </a:t>
            </a:r>
            <a:r>
              <a:rPr lang="ar-SA" sz="2800" dirty="0" smtClean="0"/>
              <a:t>الرقم  صفر . </a:t>
            </a:r>
          </a:p>
          <a:p>
            <a:pPr marL="0" indent="0" algn="just">
              <a:buNone/>
            </a:pPr>
            <a:endParaRPr lang="ar-SA" sz="2800" dirty="0" smtClean="0"/>
          </a:p>
          <a:p>
            <a:pPr algn="just"/>
            <a:r>
              <a:rPr lang="ar-SA" sz="2800" dirty="0" smtClean="0"/>
              <a:t> كل جزء من البينات يتكون من توليفة فريدة من الإشارات الرقمية .</a:t>
            </a:r>
          </a:p>
          <a:p>
            <a:pPr algn="just"/>
            <a:r>
              <a:rPr lang="ar-SA" sz="2800" dirty="0" smtClean="0"/>
              <a:t>تنتقل هذه البيانات بشكلها الرقمي بين الدارات </a:t>
            </a:r>
            <a:r>
              <a:rPr lang="ar-SA" sz="2800" dirty="0"/>
              <a:t>الكهربائية داخل </a:t>
            </a:r>
            <a:r>
              <a:rPr lang="ar-SA" sz="2800" dirty="0" smtClean="0"/>
              <a:t>الكمبيوتر .</a:t>
            </a:r>
          </a:p>
          <a:p>
            <a:pPr algn="just"/>
            <a:endParaRPr lang="ar-SA" sz="2800" dirty="0" smtClean="0"/>
          </a:p>
          <a:p>
            <a:endParaRPr lang="ar-SA" dirty="0"/>
          </a:p>
        </p:txBody>
      </p:sp>
    </p:spTree>
    <p:extLst>
      <p:ext uri="{BB962C8B-B14F-4D97-AF65-F5344CB8AC3E}">
        <p14:creationId xmlns:p14="http://schemas.microsoft.com/office/powerpoint/2010/main" val="744373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r>
              <a:rPr lang="ar-SA" sz="3600" b="1" u="sng" dirty="0" smtClean="0">
                <a:solidFill>
                  <a:schemeClr val="accent2"/>
                </a:solidFill>
              </a:rPr>
              <a:t>مبدأ عمل الكمبيوتر  </a:t>
            </a:r>
            <a:r>
              <a:rPr lang="en-US" sz="3600" b="1" u="sng" dirty="0" smtClean="0">
                <a:solidFill>
                  <a:schemeClr val="accent2"/>
                </a:solidFill>
              </a:rPr>
              <a:t>Computer Mechanism</a:t>
            </a:r>
            <a:r>
              <a:rPr lang="ar-SA" sz="3600" u="sng" dirty="0" smtClean="0">
                <a:solidFill>
                  <a:schemeClr val="accent2"/>
                </a:solidFill>
              </a:rPr>
              <a:t>:</a:t>
            </a:r>
            <a:endParaRPr lang="ar-SA" sz="3600" u="sng" dirty="0">
              <a:solidFill>
                <a:schemeClr val="accent2"/>
              </a:solidFill>
            </a:endParaRPr>
          </a:p>
        </p:txBody>
      </p:sp>
      <p:sp>
        <p:nvSpPr>
          <p:cNvPr id="3" name="عنصر نائب للمحتوى 2"/>
          <p:cNvSpPr>
            <a:spLocks noGrp="1"/>
          </p:cNvSpPr>
          <p:nvPr>
            <p:ph idx="1"/>
          </p:nvPr>
        </p:nvSpPr>
        <p:spPr>
          <a:xfrm>
            <a:off x="395536" y="1628800"/>
            <a:ext cx="8352928" cy="4896544"/>
          </a:xfrm>
        </p:spPr>
        <p:txBody>
          <a:bodyPr>
            <a:normAutofit fontScale="92500" lnSpcReduction="20000"/>
          </a:bodyPr>
          <a:lstStyle/>
          <a:p>
            <a:pPr algn="just"/>
            <a:r>
              <a:rPr lang="ar-SA" sz="3200" dirty="0" smtClean="0"/>
              <a:t>يتم </a:t>
            </a:r>
            <a:r>
              <a:rPr lang="ar-SA" sz="3200" dirty="0"/>
              <a:t>إدخال البيانات للكمبيوتر بواسطة  وحدات الإدخال على شكل إشارات كهربائية حيث تسري </a:t>
            </a:r>
            <a:r>
              <a:rPr lang="ar-SA" sz="3200" dirty="0" smtClean="0"/>
              <a:t>عبر الأسلاك </a:t>
            </a:r>
            <a:r>
              <a:rPr lang="ar-SA" sz="3200" dirty="0"/>
              <a:t>النحاسية إلى اللوحة الأم (</a:t>
            </a:r>
            <a:r>
              <a:rPr lang="en-US" sz="3200" dirty="0"/>
              <a:t>Motherboard</a:t>
            </a:r>
            <a:r>
              <a:rPr lang="ar-SA" sz="3200" dirty="0"/>
              <a:t>) ثم تنقل إلى الذاكرة الرئيسية (</a:t>
            </a:r>
            <a:r>
              <a:rPr lang="en-US" sz="3200" dirty="0"/>
              <a:t>RAM</a:t>
            </a:r>
            <a:r>
              <a:rPr lang="ar-SA" sz="3200" dirty="0"/>
              <a:t>) وتبقى لفترة زمنية وجيزة ثم تنتقل إلى المعالج (</a:t>
            </a:r>
            <a:r>
              <a:rPr lang="en-US" sz="3200" dirty="0"/>
              <a:t>Processor</a:t>
            </a:r>
            <a:r>
              <a:rPr lang="ar-SA" sz="3200" dirty="0"/>
              <a:t>) </a:t>
            </a:r>
            <a:r>
              <a:rPr lang="ar-SA" sz="3200" dirty="0" smtClean="0"/>
              <a:t>.</a:t>
            </a:r>
          </a:p>
          <a:p>
            <a:pPr marL="0" indent="0" algn="just">
              <a:buNone/>
            </a:pPr>
            <a:endParaRPr lang="ar-SA" sz="3200" dirty="0" smtClean="0"/>
          </a:p>
          <a:p>
            <a:pPr algn="just"/>
            <a:r>
              <a:rPr lang="ar-SA" sz="3200" dirty="0" smtClean="0"/>
              <a:t>تصل البيانات للمعالج </a:t>
            </a:r>
            <a:r>
              <a:rPr lang="ar-SA" sz="3200" dirty="0"/>
              <a:t>لإجراء العمليات الحسابية والمنطقية عليها ثم تعاد (البيانات المعالجة) إلى الذاكرة الرئيسية مرة ثانية وتبقى لفترة وجيزة ثم تنتقل إلى وحدات الإخراج كي يتم عرضها للمستخدم على شكل النتائج المطلوبة والتي قد تكون : صور أو أصوات أو نصوص مطبوعة ، وقد ترسل النتائج إلى وحدات التخزين كي يتم الاحتفاظ بها على شكل ملفات إلكترونية في ذاكرة الكمبيوتر الثانوية (الدائمة) حيث يمكن استرجاعها مستقبلا .</a:t>
            </a:r>
            <a:endParaRPr lang="en-US" sz="3200" dirty="0"/>
          </a:p>
          <a:p>
            <a:pPr algn="just"/>
            <a:endParaRPr lang="ar-SA" sz="3200" dirty="0" smtClean="0"/>
          </a:p>
          <a:p>
            <a:pPr marL="0" indent="0">
              <a:buNone/>
            </a:pPr>
            <a:endParaRPr lang="ar-SA" dirty="0"/>
          </a:p>
        </p:txBody>
      </p:sp>
    </p:spTree>
    <p:extLst>
      <p:ext uri="{BB962C8B-B14F-4D97-AF65-F5344CB8AC3E}">
        <p14:creationId xmlns:p14="http://schemas.microsoft.com/office/powerpoint/2010/main" val="2406619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000" b="1" u="sng" dirty="0" smtClean="0">
                <a:solidFill>
                  <a:schemeClr val="accent2"/>
                </a:solidFill>
              </a:rPr>
              <a:t>تعريف الحاسب  </a:t>
            </a:r>
            <a:r>
              <a:rPr lang="ar-SA" b="1" u="sng" dirty="0" smtClean="0">
                <a:solidFill>
                  <a:schemeClr val="accent2"/>
                </a:solidFill>
              </a:rPr>
              <a:t> </a:t>
            </a:r>
            <a:r>
              <a:rPr lang="en-US" u="sng" dirty="0" smtClean="0">
                <a:solidFill>
                  <a:schemeClr val="accent2"/>
                </a:solidFill>
              </a:rPr>
              <a:t>Computer Definition  </a:t>
            </a:r>
            <a:r>
              <a:rPr lang="en-US" b="1"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idx="1"/>
          </p:nvPr>
        </p:nvSpPr>
        <p:spPr>
          <a:xfrm>
            <a:off x="467544" y="2038388"/>
            <a:ext cx="8208912" cy="3951337"/>
          </a:xfrm>
        </p:spPr>
        <p:txBody>
          <a:bodyPr>
            <a:normAutofit fontScale="92500" lnSpcReduction="10000"/>
          </a:bodyPr>
          <a:lstStyle/>
          <a:p>
            <a:pPr marL="0" indent="0" algn="just">
              <a:buNone/>
            </a:pPr>
            <a:r>
              <a:rPr lang="ar-SA" sz="3200" dirty="0" smtClean="0"/>
              <a:t>هو  عبارة عن آلة إلكترونية تقوم بمعالجة البيانات وتخزينها واسترجاعها و إجراء العمليات الحسابية والمنطقية بناء على طلب المستخدم .</a:t>
            </a:r>
          </a:p>
          <a:p>
            <a:pPr marL="0" indent="0" algn="just">
              <a:buNone/>
            </a:pPr>
            <a:r>
              <a:rPr lang="ar-SA" sz="3200" dirty="0" smtClean="0"/>
              <a:t>يتكون من جزئيين رئيسيين وهما :</a:t>
            </a:r>
          </a:p>
          <a:p>
            <a:pPr marL="0" indent="0" algn="just">
              <a:buNone/>
            </a:pPr>
            <a:r>
              <a:rPr lang="ar-SA" sz="3200" dirty="0" smtClean="0"/>
              <a:t>1- المكونات المادية  (</a:t>
            </a:r>
            <a:r>
              <a:rPr lang="en-US" sz="3200" dirty="0" smtClean="0"/>
              <a:t>Hardware</a:t>
            </a:r>
            <a:r>
              <a:rPr lang="ar-SA" sz="3200" dirty="0" smtClean="0"/>
              <a:t>).</a:t>
            </a:r>
          </a:p>
          <a:p>
            <a:pPr marL="0" indent="0" algn="just">
              <a:buNone/>
            </a:pPr>
            <a:r>
              <a:rPr lang="ar-SA" sz="3200" dirty="0" smtClean="0"/>
              <a:t>2- المكونات البرمجية </a:t>
            </a:r>
            <a:r>
              <a:rPr lang="en-US" sz="3200" dirty="0" smtClean="0"/>
              <a:t>Software)</a:t>
            </a:r>
            <a:r>
              <a:rPr lang="ar-SA" sz="3200" dirty="0" smtClean="0"/>
              <a:t>).</a:t>
            </a:r>
            <a:endParaRPr lang="ar-SA" sz="3200" dirty="0"/>
          </a:p>
          <a:p>
            <a:pPr marL="0" indent="0" algn="just">
              <a:buNone/>
            </a:pPr>
            <a:endParaRPr lang="ar-SA" sz="3200" dirty="0" smtClean="0"/>
          </a:p>
          <a:p>
            <a:pPr marL="0" indent="0" algn="just">
              <a:buNone/>
            </a:pPr>
            <a:r>
              <a:rPr lang="ar-SA" sz="3200" dirty="0" smtClean="0"/>
              <a:t> </a:t>
            </a:r>
          </a:p>
        </p:txBody>
      </p:sp>
    </p:spTree>
    <p:extLst>
      <p:ext uri="{BB962C8B-B14F-4D97-AF65-F5344CB8AC3E}">
        <p14:creationId xmlns:p14="http://schemas.microsoft.com/office/powerpoint/2010/main" val="364868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4744"/>
            <a:ext cx="8229600" cy="4810546"/>
          </a:xfrm>
        </p:spPr>
        <p:txBody>
          <a:bodyPr>
            <a:normAutofit fontScale="90000"/>
          </a:bodyPr>
          <a:lstStyle/>
          <a:p>
            <a:r>
              <a:rPr lang="ar-SA" sz="4000" dirty="0"/>
              <a:t>نتيجة التقدم التقني الذي حدث في القرن </a:t>
            </a:r>
            <a:r>
              <a:rPr lang="ar-SA" sz="4000" dirty="0" smtClean="0"/>
              <a:t>العشرين</a:t>
            </a:r>
            <a:br>
              <a:rPr lang="ar-SA" sz="4000" dirty="0" smtClean="0"/>
            </a:br>
            <a:r>
              <a:rPr lang="ar-SA" sz="4000" dirty="0" smtClean="0"/>
              <a:t> </a:t>
            </a:r>
            <a:r>
              <a:rPr lang="ar-SA" sz="4000" dirty="0"/>
              <a:t>في جميع المجالات </a:t>
            </a:r>
            <a:r>
              <a:rPr lang="ar-SA" sz="4000" dirty="0" smtClean="0"/>
              <a:t/>
            </a:r>
            <a:br>
              <a:rPr lang="ar-SA" sz="4000" dirty="0" smtClean="0"/>
            </a:br>
            <a:r>
              <a:rPr lang="ar-SA" sz="4000" dirty="0" smtClean="0"/>
              <a:t>حدثت </a:t>
            </a:r>
            <a:r>
              <a:rPr lang="ar-SA" sz="4000" dirty="0"/>
              <a:t>ثورة في مجال </a:t>
            </a:r>
            <a:r>
              <a:rPr lang="ar-SA" sz="4000" dirty="0">
                <a:solidFill>
                  <a:schemeClr val="accent2"/>
                </a:solidFill>
              </a:rPr>
              <a:t>المعلومات</a:t>
            </a:r>
            <a:r>
              <a:rPr lang="ar-SA" sz="4000" dirty="0"/>
              <a:t> </a:t>
            </a:r>
            <a:r>
              <a:rPr lang="ar-SA" sz="4000" dirty="0" smtClean="0"/>
              <a:t/>
            </a:r>
            <a:br>
              <a:rPr lang="ar-SA" sz="4000" dirty="0" smtClean="0"/>
            </a:br>
            <a:r>
              <a:rPr lang="ar-SA" sz="4000" dirty="0" smtClean="0"/>
              <a:t>تخزينها </a:t>
            </a:r>
            <a:r>
              <a:rPr lang="ar-SA" sz="4000" dirty="0"/>
              <a:t>وتحليلها </a:t>
            </a:r>
            <a:r>
              <a:rPr lang="ar-SA" sz="4000" dirty="0" smtClean="0"/>
              <a:t>واسترجاعها و </a:t>
            </a:r>
            <a:r>
              <a:rPr lang="ar-SA" sz="4000" dirty="0"/>
              <a:t>نقلها مما ولد فكرة </a:t>
            </a:r>
            <a:r>
              <a:rPr lang="ar-SA" sz="4000" dirty="0">
                <a:solidFill>
                  <a:schemeClr val="accent2"/>
                </a:solidFill>
              </a:rPr>
              <a:t>اختراع الكمبيوتر </a:t>
            </a:r>
            <a:r>
              <a:rPr lang="ar-SA" sz="4000" dirty="0" smtClean="0"/>
              <a:t/>
            </a:r>
            <a:br>
              <a:rPr lang="ar-SA" sz="4000" dirty="0" smtClean="0"/>
            </a:br>
            <a:r>
              <a:rPr lang="ar-SA" sz="4000" dirty="0" smtClean="0"/>
              <a:t> </a:t>
            </a:r>
            <a:r>
              <a:rPr lang="ar-SA" sz="4000" dirty="0"/>
              <a:t>الذي يعتبر من أهم و أبرز منجزات القرن العشرين .</a:t>
            </a:r>
            <a:r>
              <a:rPr lang="ar-SA" dirty="0"/>
              <a:t/>
            </a:r>
            <a:br>
              <a:rPr lang="ar-SA" dirty="0"/>
            </a:br>
            <a:r>
              <a:rPr lang="ar-SA" dirty="0" smtClean="0"/>
              <a:t/>
            </a:r>
            <a:br>
              <a:rPr lang="ar-SA" dirty="0" smtClean="0"/>
            </a:br>
            <a:endParaRPr lang="ar-SA" dirty="0"/>
          </a:p>
        </p:txBody>
      </p:sp>
    </p:spTree>
    <p:extLst>
      <p:ext uri="{BB962C8B-B14F-4D97-AF65-F5344CB8AC3E}">
        <p14:creationId xmlns:p14="http://schemas.microsoft.com/office/powerpoint/2010/main" val="449150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5-InputOutpu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340768"/>
            <a:ext cx="8252649"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560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49" y="198815"/>
            <a:ext cx="790475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6"/>
          <p:cNvSpPr/>
          <p:nvPr/>
        </p:nvSpPr>
        <p:spPr>
          <a:xfrm flipH="1" flipV="1">
            <a:off x="6012159" y="2557996"/>
            <a:ext cx="428627"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6" name="TextBox 8"/>
          <p:cNvSpPr txBox="1"/>
          <p:nvPr/>
        </p:nvSpPr>
        <p:spPr>
          <a:xfrm>
            <a:off x="5537822" y="3361638"/>
            <a:ext cx="1377300" cy="523220"/>
          </a:xfrm>
          <a:prstGeom prst="rect">
            <a:avLst/>
          </a:prstGeom>
          <a:noFill/>
          <a:ln w="57150">
            <a:solidFill>
              <a:schemeClr val="tx2">
                <a:lumMod val="75000"/>
              </a:schemeClr>
            </a:solidFill>
          </a:ln>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جســـد</a:t>
            </a:r>
            <a:endParaRPr lang="ar-SA" sz="2800" b="1" dirty="0"/>
          </a:p>
        </p:txBody>
      </p:sp>
      <p:sp>
        <p:nvSpPr>
          <p:cNvPr id="7" name="Up Arrow 7"/>
          <p:cNvSpPr/>
          <p:nvPr/>
        </p:nvSpPr>
        <p:spPr>
          <a:xfrm flipH="1" flipV="1">
            <a:off x="2900313" y="2607076"/>
            <a:ext cx="428628"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8" name="TextBox 9"/>
          <p:cNvSpPr txBox="1"/>
          <p:nvPr/>
        </p:nvSpPr>
        <p:spPr>
          <a:xfrm>
            <a:off x="2507404" y="3361638"/>
            <a:ext cx="1214446" cy="523220"/>
          </a:xfrm>
          <a:prstGeom prst="rect">
            <a:avLst/>
          </a:prstGeom>
          <a:noFill/>
          <a:ln w="57150">
            <a:solidFill>
              <a:schemeClr val="tx2">
                <a:lumMod val="75000"/>
              </a:schemeClr>
            </a:solidFill>
          </a:ln>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روح</a:t>
            </a:r>
            <a:endParaRPr lang="ar-SA" sz="2800" b="1" dirty="0"/>
          </a:p>
        </p:txBody>
      </p:sp>
      <p:pic>
        <p:nvPicPr>
          <p:cNvPr id="9" name="Picture 28" descr="computer hardware"/>
          <p:cNvPicPr>
            <a:picLocks noChangeAspect="1" noChangeArrowheads="1"/>
          </p:cNvPicPr>
          <p:nvPr/>
        </p:nvPicPr>
        <p:blipFill>
          <a:blip r:embed="rId3" cstate="print"/>
          <a:srcRect/>
          <a:stretch>
            <a:fillRect/>
          </a:stretch>
        </p:blipFill>
        <p:spPr bwMode="auto">
          <a:xfrm>
            <a:off x="5002509" y="4077072"/>
            <a:ext cx="2447925" cy="2447925"/>
          </a:xfrm>
          <a:prstGeom prst="rect">
            <a:avLst/>
          </a:prstGeom>
          <a:noFill/>
          <a:ln w="9525">
            <a:noFill/>
            <a:miter lim="800000"/>
            <a:headEnd/>
            <a:tailEnd/>
          </a:ln>
        </p:spPr>
      </p:pic>
      <p:pic>
        <p:nvPicPr>
          <p:cNvPr id="10" name="Picture 29" descr="computer software"/>
          <p:cNvPicPr>
            <a:picLocks noChangeAspect="1" noChangeArrowheads="1"/>
          </p:cNvPicPr>
          <p:nvPr/>
        </p:nvPicPr>
        <p:blipFill>
          <a:blip r:embed="rId4" cstate="print"/>
          <a:srcRect/>
          <a:stretch>
            <a:fillRect/>
          </a:stretch>
        </p:blipFill>
        <p:spPr bwMode="auto">
          <a:xfrm>
            <a:off x="1959044" y="4197822"/>
            <a:ext cx="2311165" cy="2327175"/>
          </a:xfrm>
          <a:prstGeom prst="rect">
            <a:avLst/>
          </a:prstGeom>
          <a:noFill/>
          <a:ln w="9525">
            <a:noFill/>
            <a:miter lim="800000"/>
            <a:headEnd/>
            <a:tailEnd/>
          </a:ln>
        </p:spPr>
      </p:pic>
    </p:spTree>
    <p:extLst>
      <p:ext uri="{BB962C8B-B14F-4D97-AF65-F5344CB8AC3E}">
        <p14:creationId xmlns:p14="http://schemas.microsoft.com/office/powerpoint/2010/main" val="2093760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229600" cy="5544616"/>
          </a:xfrm>
        </p:spPr>
        <p:txBody>
          <a:bodyPr>
            <a:normAutofit/>
          </a:bodyPr>
          <a:lstStyle/>
          <a:p>
            <a:pPr lvl="0" algn="just"/>
            <a:r>
              <a:rPr lang="ar-SA" sz="2800" b="1" dirty="0" smtClean="0">
                <a:solidFill>
                  <a:schemeClr val="accent2"/>
                </a:solidFill>
              </a:rPr>
              <a:t>المكونات المادية</a:t>
            </a:r>
            <a:r>
              <a:rPr lang="en-US" sz="2800" b="1" dirty="0" smtClean="0">
                <a:solidFill>
                  <a:schemeClr val="accent2"/>
                </a:solidFill>
              </a:rPr>
              <a:t>Hardware</a:t>
            </a:r>
            <a:r>
              <a:rPr lang="en-US" sz="2800" b="1" dirty="0">
                <a:solidFill>
                  <a:schemeClr val="accent2"/>
                </a:solidFill>
              </a:rPr>
              <a:t>) </a:t>
            </a:r>
            <a:r>
              <a:rPr lang="ar-SA" sz="2800" b="1" dirty="0">
                <a:solidFill>
                  <a:schemeClr val="accent2"/>
                </a:solidFill>
              </a:rPr>
              <a:t>) : </a:t>
            </a:r>
            <a:r>
              <a:rPr lang="ar-SA" sz="2800" dirty="0"/>
              <a:t>هي أي شيء يمكن مشاهدته ولمسه من أجزاء الكمبيوتر يعتبر معدات أي أنها هي الأجزاء الصلبة والمادية من جهاز الكمبيوتر ، مثل : الشاشة ، لوحة المفاتيح ، المعالج ، اللوحة الأم ... </a:t>
            </a:r>
            <a:endParaRPr lang="en-US" sz="2800" dirty="0"/>
          </a:p>
          <a:p>
            <a:pPr marL="0" indent="0">
              <a:buNone/>
            </a:pPr>
            <a:endParaRPr lang="en-US" sz="2800" dirty="0"/>
          </a:p>
          <a:p>
            <a:pPr lvl="0" algn="just"/>
            <a:r>
              <a:rPr lang="ar-SA" sz="2800" b="1" dirty="0">
                <a:solidFill>
                  <a:schemeClr val="accent2"/>
                </a:solidFill>
              </a:rPr>
              <a:t>البرمجيات </a:t>
            </a:r>
            <a:r>
              <a:rPr lang="en-US" sz="2800" b="1" dirty="0">
                <a:solidFill>
                  <a:schemeClr val="accent2"/>
                </a:solidFill>
              </a:rPr>
              <a:t>Software) </a:t>
            </a:r>
            <a:r>
              <a:rPr lang="ar-SA" sz="2800" b="1" dirty="0">
                <a:solidFill>
                  <a:schemeClr val="accent2"/>
                </a:solidFill>
              </a:rPr>
              <a:t>) </a:t>
            </a:r>
            <a:r>
              <a:rPr lang="ar-SA" sz="2800" dirty="0">
                <a:solidFill>
                  <a:schemeClr val="accent2"/>
                </a:solidFill>
              </a:rPr>
              <a:t>: </a:t>
            </a:r>
            <a:r>
              <a:rPr lang="ar-SA" sz="2800" dirty="0"/>
              <a:t>أي برنامج يمكن تنفيذه من خلال الكمبيوتر يعتبر برمجيات ، أي أنها هي البرامج التي تكون مخزنة في ذاكرة الكمبيوتر ، والبرمجيات هي </a:t>
            </a:r>
            <a:r>
              <a:rPr lang="ar-SA" sz="2800" dirty="0" smtClean="0"/>
              <a:t>أشياء لا </a:t>
            </a:r>
            <a:r>
              <a:rPr lang="ar-SA" sz="2800" dirty="0"/>
              <a:t>يمكن لمسها ولكن يمكن مشاهدتها ومشاهدة نتائجها على شكل صور و تصاميم أو ورق مطبوع أو أصوات </a:t>
            </a:r>
            <a:r>
              <a:rPr lang="ar-SA" sz="2800" dirty="0" smtClean="0"/>
              <a:t>...</a:t>
            </a:r>
          </a:p>
          <a:p>
            <a:pPr lvl="0" algn="just"/>
            <a:r>
              <a:rPr lang="ar-SA" sz="2800" dirty="0" smtClean="0"/>
              <a:t> </a:t>
            </a:r>
            <a:r>
              <a:rPr lang="ar-SA" sz="2800" dirty="0"/>
              <a:t>مثل : نظام تشغيل ويندوز ، برنامج </a:t>
            </a:r>
            <a:r>
              <a:rPr lang="ar-SA" sz="2800" dirty="0" err="1"/>
              <a:t>الوورد</a:t>
            </a:r>
            <a:r>
              <a:rPr lang="ar-SA" sz="2800" dirty="0"/>
              <a:t> ، برنامج الرسام ...</a:t>
            </a:r>
            <a:endParaRPr lang="en-US" sz="2800" dirty="0"/>
          </a:p>
          <a:p>
            <a:pPr marL="0" indent="0">
              <a:buNone/>
            </a:pPr>
            <a:endParaRPr lang="en-US" dirty="0"/>
          </a:p>
        </p:txBody>
      </p:sp>
    </p:spTree>
    <p:extLst>
      <p:ext uri="{BB962C8B-B14F-4D97-AF65-F5344CB8AC3E}">
        <p14:creationId xmlns:p14="http://schemas.microsoft.com/office/powerpoint/2010/main" val="1911058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7544" y="214084"/>
            <a:ext cx="8229600" cy="1139825"/>
          </a:xfrm>
        </p:spPr>
        <p:txBody>
          <a:bodyPr/>
          <a:lstStyle/>
          <a:p>
            <a:r>
              <a:rPr lang="ar-SA" b="1" dirty="0" smtClean="0">
                <a:solidFill>
                  <a:schemeClr val="accent2"/>
                </a:solidFill>
              </a:rPr>
              <a:t> </a:t>
            </a:r>
            <a:r>
              <a:rPr lang="ar-SA" b="1" u="sng" dirty="0" smtClean="0"/>
              <a:t>المكونات المادية - المعدات</a:t>
            </a:r>
            <a:endParaRPr lang="en-US" b="1" u="sng" dirty="0"/>
          </a:p>
        </p:txBody>
      </p:sp>
      <p:grpSp>
        <p:nvGrpSpPr>
          <p:cNvPr id="23" name="Group 22"/>
          <p:cNvGrpSpPr/>
          <p:nvPr/>
        </p:nvGrpSpPr>
        <p:grpSpPr>
          <a:xfrm>
            <a:off x="3357554" y="2500306"/>
            <a:ext cx="2143140" cy="2500330"/>
            <a:chOff x="3643306" y="1928802"/>
            <a:chExt cx="2143140" cy="2500330"/>
          </a:xfrm>
        </p:grpSpPr>
        <p:sp>
          <p:nvSpPr>
            <p:cNvPr id="14" name="Oval 13"/>
            <p:cNvSpPr/>
            <p:nvPr/>
          </p:nvSpPr>
          <p:spPr>
            <a:xfrm>
              <a:off x="3643306" y="1928802"/>
              <a:ext cx="2143140" cy="25003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6" name="Straight Connector 15"/>
            <p:cNvCxnSpPr/>
            <p:nvPr/>
          </p:nvCxnSpPr>
          <p:spPr>
            <a:xfrm>
              <a:off x="3714744" y="285749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p:cNvCxnSpPr>
            <p:nvPr/>
          </p:nvCxnSpPr>
          <p:spPr>
            <a:xfrm rot="16200000" flipH="1">
              <a:off x="4250529" y="239314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21494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Flowchart: Connector 19"/>
            <p:cNvSpPr/>
            <p:nvPr/>
          </p:nvSpPr>
          <p:spPr>
            <a:xfrm>
              <a:off x="414337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Block Arc 21"/>
            <p:cNvSpPr/>
            <p:nvPr/>
          </p:nvSpPr>
          <p:spPr>
            <a:xfrm rot="10800000">
              <a:off x="4429124" y="3714752"/>
              <a:ext cx="571504" cy="1428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113479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flipH="1">
            <a:off x="5286380" y="2105163"/>
            <a:ext cx="785818" cy="56811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72001" y="2099601"/>
            <a:ext cx="942743" cy="5435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852689" y="4357694"/>
            <a:ext cx="2500330" cy="1384995"/>
          </a:xfrm>
          <a:prstGeom prst="rect">
            <a:avLst/>
          </a:prstGeom>
          <a:noFill/>
          <a:ln>
            <a:solidFill>
              <a:schemeClr val="accent1"/>
            </a:solidFill>
          </a:ln>
        </p:spPr>
        <p:txBody>
          <a:bodyPr wrap="square" rtlCol="1">
            <a:spAutoFit/>
          </a:bodyPr>
          <a:lstStyle/>
          <a:p>
            <a:pPr algn="ctr"/>
            <a:r>
              <a:rPr lang="ar-SA" sz="2800" dirty="0" smtClean="0"/>
              <a:t>أجهزة إدخال</a:t>
            </a:r>
          </a:p>
          <a:p>
            <a:pPr algn="ctr"/>
            <a:r>
              <a:rPr lang="ar-SA" sz="2800" dirty="0" smtClean="0"/>
              <a:t>النظر بالعين ,</a:t>
            </a:r>
          </a:p>
          <a:p>
            <a:pPr algn="ctr"/>
            <a:r>
              <a:rPr lang="ar-SA" sz="2800" dirty="0" smtClean="0"/>
              <a:t>السماع  بالأذن</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 3 </a:t>
            </a:r>
            <a:endParaRPr lang="ar-SA" sz="3600" dirty="0"/>
          </a:p>
        </p:txBody>
      </p:sp>
      <p:sp>
        <p:nvSpPr>
          <p:cNvPr id="35" name="TextBox 34"/>
          <p:cNvSpPr txBox="1"/>
          <p:nvPr/>
        </p:nvSpPr>
        <p:spPr>
          <a:xfrm>
            <a:off x="574089" y="4286256"/>
            <a:ext cx="2643206" cy="1384995"/>
          </a:xfrm>
          <a:prstGeom prst="rect">
            <a:avLst/>
          </a:prstGeom>
          <a:noFill/>
          <a:ln>
            <a:solidFill>
              <a:schemeClr val="accent1"/>
            </a:solidFill>
          </a:ln>
        </p:spPr>
        <p:txBody>
          <a:bodyPr wrap="square" rtlCol="1">
            <a:spAutoFit/>
          </a:bodyPr>
          <a:lstStyle/>
          <a:p>
            <a:pPr algn="ctr"/>
            <a:r>
              <a:rPr lang="ar-SA" sz="2800" dirty="0" smtClean="0"/>
              <a:t>أجهزة إخراج</a:t>
            </a:r>
          </a:p>
          <a:p>
            <a:pPr algn="ctr"/>
            <a:r>
              <a:rPr lang="ar-SA" sz="2800" dirty="0" smtClean="0"/>
              <a:t>النطق باللسان , الكتابة باليد</a:t>
            </a:r>
            <a:endParaRPr lang="ar-SA" sz="2800" dirty="0"/>
          </a:p>
        </p:txBody>
      </p:sp>
      <p:sp>
        <p:nvSpPr>
          <p:cNvPr id="36" name="TextBox 35"/>
          <p:cNvSpPr txBox="1"/>
          <p:nvPr/>
        </p:nvSpPr>
        <p:spPr>
          <a:xfrm>
            <a:off x="6156176" y="1353909"/>
            <a:ext cx="1756367" cy="646331"/>
          </a:xfrm>
          <a:prstGeom prst="rect">
            <a:avLst/>
          </a:prstGeom>
          <a:noFill/>
          <a:ln>
            <a:solidFill>
              <a:schemeClr val="accent1">
                <a:alpha val="88000"/>
              </a:schemeClr>
            </a:solidFill>
          </a:ln>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863164" y="1410318"/>
            <a:ext cx="1756367" cy="646331"/>
          </a:xfrm>
          <a:prstGeom prst="rect">
            <a:avLst/>
          </a:prstGeom>
          <a:noFill/>
          <a:ln>
            <a:solidFill>
              <a:schemeClr val="accent1"/>
            </a:solidFill>
          </a:ln>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357686" y="2928934"/>
            <a:ext cx="928694" cy="461665"/>
          </a:xfrm>
          <a:prstGeom prst="rect">
            <a:avLst/>
          </a:prstGeom>
          <a:noFill/>
        </p:spPr>
        <p:txBody>
          <a:bodyPr wrap="square" rtlCol="1">
            <a:spAutoFit/>
          </a:bodyPr>
          <a:lstStyle/>
          <a:p>
            <a:pPr algn="ctr"/>
            <a:r>
              <a:rPr lang="ar-SA" sz="2400" dirty="0" smtClean="0"/>
              <a:t>1+2</a:t>
            </a:r>
            <a:endParaRPr lang="ar-SA" sz="2400" dirty="0"/>
          </a:p>
        </p:txBody>
      </p:sp>
    </p:spTree>
    <p:extLst>
      <p:ext uri="{BB962C8B-B14F-4D97-AF65-F5344CB8AC3E}">
        <p14:creationId xmlns:p14="http://schemas.microsoft.com/office/powerpoint/2010/main" val="22627068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i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ox(in)">
                                      <p:cBhvr>
                                        <p:cTn id="28" dur="500"/>
                                        <p:tgtEl>
                                          <p:spTgt spid="36"/>
                                        </p:tgtEl>
                                      </p:cBhvr>
                                    </p:animEffect>
                                  </p:childTnLst>
                                </p:cTn>
                              </p:par>
                              <p:par>
                                <p:cTn id="29" presetID="4"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ox(in)">
                                      <p:cBhvr>
                                        <p:cTn id="36" dur="500"/>
                                        <p:tgtEl>
                                          <p:spTgt spid="37"/>
                                        </p:tgtEl>
                                      </p:cBhvr>
                                    </p:animEffect>
                                  </p:childTnLst>
                                </p:cTn>
                              </p:par>
                              <p:par>
                                <p:cTn id="37" presetID="4"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500"/>
                                        <p:tgtEl>
                                          <p:spTgt spid="25"/>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ox(i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ox(in)">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animBg="1"/>
      <p:bldP spid="34" grpId="0"/>
      <p:bldP spid="35" grpId="0" animBg="1"/>
      <p:bldP spid="36" grpId="0" animBg="1"/>
      <p:bldP spid="37"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904656"/>
          </a:xfrm>
        </p:spPr>
        <p:txBody>
          <a:bodyPr>
            <a:normAutofit lnSpcReduction="10000"/>
          </a:bodyPr>
          <a:lstStyle/>
          <a:p>
            <a:pPr algn="just"/>
            <a:r>
              <a:rPr lang="ar-SA" sz="2800" b="1" dirty="0" smtClean="0">
                <a:solidFill>
                  <a:schemeClr val="accent2"/>
                </a:solidFill>
              </a:rPr>
              <a:t>البيانات (</a:t>
            </a:r>
            <a:r>
              <a:rPr lang="en-US" sz="2800" b="1" dirty="0" smtClean="0">
                <a:solidFill>
                  <a:schemeClr val="accent2"/>
                </a:solidFill>
              </a:rPr>
              <a:t>Data</a:t>
            </a:r>
            <a:r>
              <a:rPr lang="ar-SA" sz="2800" b="1" dirty="0" smtClean="0">
                <a:solidFill>
                  <a:schemeClr val="accent2"/>
                </a:solidFill>
              </a:rPr>
              <a:t>)  : </a:t>
            </a:r>
            <a:r>
              <a:rPr lang="ar-SA" sz="2800" dirty="0" smtClean="0"/>
              <a:t>هي الشكل الخارجي الظاهري التي تمثل به المعاني والمفاهيم  الحقائق . </a:t>
            </a:r>
            <a:endParaRPr lang="en-US" sz="2800" dirty="0" smtClean="0"/>
          </a:p>
          <a:p>
            <a:pPr marL="0" indent="0" algn="just">
              <a:buNone/>
            </a:pPr>
            <a:endParaRPr lang="en-US" sz="1600" dirty="0" smtClean="0"/>
          </a:p>
          <a:p>
            <a:pPr lvl="0" algn="just"/>
            <a:r>
              <a:rPr lang="ar-SA" sz="2800" b="1" dirty="0" smtClean="0">
                <a:solidFill>
                  <a:schemeClr val="accent2"/>
                </a:solidFill>
              </a:rPr>
              <a:t>المعلومات (</a:t>
            </a:r>
            <a:r>
              <a:rPr lang="en-US" sz="2800" b="1" dirty="0" smtClean="0">
                <a:solidFill>
                  <a:schemeClr val="accent2"/>
                </a:solidFill>
              </a:rPr>
              <a:t>Information</a:t>
            </a:r>
            <a:r>
              <a:rPr lang="ar-SA" sz="2800" b="1" dirty="0" smtClean="0">
                <a:solidFill>
                  <a:schemeClr val="accent2"/>
                </a:solidFill>
              </a:rPr>
              <a:t>) : </a:t>
            </a:r>
            <a:r>
              <a:rPr lang="ar-SA" sz="2800" dirty="0" smtClean="0"/>
              <a:t>هي المعاني والمفاهيم و الحقائق والمعارف التي يدركها الإنسان </a:t>
            </a:r>
            <a:r>
              <a:rPr lang="en-US" sz="2800" dirty="0" smtClean="0"/>
              <a:t>.</a:t>
            </a:r>
          </a:p>
          <a:p>
            <a:pPr marL="0" indent="0" algn="just">
              <a:buNone/>
            </a:pPr>
            <a:endParaRPr lang="en-US" sz="1600" dirty="0" smtClean="0"/>
          </a:p>
          <a:p>
            <a:pPr lvl="0" algn="just"/>
            <a:r>
              <a:rPr lang="ar-SA" sz="2800" b="1" dirty="0" smtClean="0">
                <a:solidFill>
                  <a:schemeClr val="accent2"/>
                </a:solidFill>
              </a:rPr>
              <a:t>المعالجة (</a:t>
            </a:r>
            <a:r>
              <a:rPr lang="en-US" sz="2800" b="1" dirty="0" smtClean="0">
                <a:solidFill>
                  <a:schemeClr val="accent2"/>
                </a:solidFill>
              </a:rPr>
              <a:t>Process</a:t>
            </a:r>
            <a:r>
              <a:rPr lang="ar-SA" sz="2800" b="1" dirty="0" smtClean="0">
                <a:solidFill>
                  <a:schemeClr val="accent2"/>
                </a:solidFill>
              </a:rPr>
              <a:t>) :</a:t>
            </a:r>
            <a:r>
              <a:rPr lang="ar-SA" sz="2800" dirty="0" smtClean="0">
                <a:solidFill>
                  <a:schemeClr val="accent2"/>
                </a:solidFill>
              </a:rPr>
              <a:t>  </a:t>
            </a:r>
            <a:r>
              <a:rPr lang="ar-SA" sz="2800" dirty="0" smtClean="0"/>
              <a:t>هي جميع العمليات الحسابية والمنطقية التي يقوم بإجرائها جهاز الكمبيوتر على البيانات لتحويلها إلى معلومات مفيدة .</a:t>
            </a:r>
            <a:endParaRPr lang="en-US" sz="2800" dirty="0" smtClean="0"/>
          </a:p>
          <a:p>
            <a:pPr lvl="0" algn="just"/>
            <a:endParaRPr lang="ar-SA" sz="1600" b="1" dirty="0" smtClean="0"/>
          </a:p>
          <a:p>
            <a:pPr algn="just"/>
            <a:r>
              <a:rPr lang="ar-SA" sz="2800" b="1" dirty="0" smtClean="0">
                <a:solidFill>
                  <a:schemeClr val="accent2"/>
                </a:solidFill>
              </a:rPr>
              <a:t>البرنامج </a:t>
            </a:r>
            <a:r>
              <a:rPr lang="ar-SA" sz="2800" b="1" dirty="0">
                <a:solidFill>
                  <a:schemeClr val="accent2"/>
                </a:solidFill>
              </a:rPr>
              <a:t>(</a:t>
            </a:r>
            <a:r>
              <a:rPr lang="en-US" sz="2800" b="1" dirty="0">
                <a:solidFill>
                  <a:schemeClr val="accent2"/>
                </a:solidFill>
              </a:rPr>
              <a:t>Program</a:t>
            </a:r>
            <a:r>
              <a:rPr lang="ar-SA" sz="2800" b="1" dirty="0" smtClean="0">
                <a:solidFill>
                  <a:schemeClr val="accent2"/>
                </a:solidFill>
              </a:rPr>
              <a:t>)</a:t>
            </a:r>
            <a:r>
              <a:rPr lang="en-US" sz="2800" dirty="0" smtClean="0">
                <a:solidFill>
                  <a:schemeClr val="accent2"/>
                </a:solidFill>
              </a:rPr>
              <a:t> </a:t>
            </a:r>
            <a:r>
              <a:rPr lang="en-US" sz="2800" dirty="0" smtClean="0"/>
              <a:t>: </a:t>
            </a:r>
            <a:r>
              <a:rPr lang="ar-SA" sz="2800" dirty="0"/>
              <a:t>هو مجموعة من الأوامر والتعليمات تكون مرتبة في تسلسل معين  , ويقوم جهاز الحاسب بتنفيذها لتحقيق غرض معين .</a:t>
            </a:r>
            <a:endParaRPr lang="en-US" sz="2800" dirty="0"/>
          </a:p>
          <a:p>
            <a:pPr marL="0" lvl="0" indent="0" algn="just">
              <a:buNone/>
            </a:pPr>
            <a:r>
              <a:rPr lang="ar-SA" sz="2800" dirty="0"/>
              <a:t>والتي يقوم بكتابتها شخص مختص بلغة الكمبيوتر يدعى بالمبرمج .</a:t>
            </a:r>
            <a:endParaRPr lang="en-US" sz="2800" dirty="0"/>
          </a:p>
          <a:p>
            <a:endParaRPr lang="ar-SA" dirty="0"/>
          </a:p>
        </p:txBody>
      </p:sp>
    </p:spTree>
    <p:extLst>
      <p:ext uri="{BB962C8B-B14F-4D97-AF65-F5344CB8AC3E}">
        <p14:creationId xmlns:p14="http://schemas.microsoft.com/office/powerpoint/2010/main" val="3261685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697.imageshack.us/img697/6495/computer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807258"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29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u="sng" dirty="0" smtClean="0">
                <a:solidFill>
                  <a:schemeClr val="accent2"/>
                </a:solidFill>
              </a:rPr>
              <a:t>مزايا العمل باستخدام الكمبيوتر</a:t>
            </a:r>
            <a:r>
              <a:rPr lang="ar-SA" u="sng" dirty="0" smtClean="0">
                <a:solidFill>
                  <a:schemeClr val="accent2"/>
                </a:solidFill>
              </a:rPr>
              <a:t>  </a:t>
            </a:r>
            <a:r>
              <a:rPr lang="ar-SA"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idx="1"/>
          </p:nvPr>
        </p:nvSpPr>
        <p:spPr/>
        <p:txBody>
          <a:bodyPr>
            <a:noAutofit/>
          </a:bodyPr>
          <a:lstStyle/>
          <a:p>
            <a:r>
              <a:rPr lang="ar-SA" sz="2800" dirty="0" smtClean="0"/>
              <a:t>هناك </a:t>
            </a:r>
            <a:r>
              <a:rPr lang="ar-SA" sz="2800" dirty="0"/>
              <a:t>العديد من المزايا والفوائد التي يمكن أن نحصل عليها نتيجة </a:t>
            </a:r>
            <a:r>
              <a:rPr lang="ar-SA" sz="2800" dirty="0" smtClean="0"/>
              <a:t>استخدامنا للكمبيوتر </a:t>
            </a:r>
            <a:r>
              <a:rPr lang="ar-SA" sz="2800" dirty="0"/>
              <a:t>في أعمالنا وهي كما يلي </a:t>
            </a:r>
            <a:r>
              <a:rPr lang="ar-SA" sz="2800" dirty="0" smtClean="0"/>
              <a:t>:</a:t>
            </a:r>
          </a:p>
          <a:p>
            <a:pPr marL="0" indent="0">
              <a:buNone/>
            </a:pPr>
            <a:endParaRPr lang="ar-SA" sz="1200" dirty="0" smtClean="0"/>
          </a:p>
          <a:p>
            <a:pPr marL="514350" indent="-514350">
              <a:buFont typeface="+mj-lt"/>
              <a:buAutoNum type="arabicPeriod"/>
            </a:pPr>
            <a:r>
              <a:rPr lang="ar-SA" sz="2800" b="1" dirty="0" smtClean="0">
                <a:solidFill>
                  <a:schemeClr val="accent2"/>
                </a:solidFill>
              </a:rPr>
              <a:t>الدقة</a:t>
            </a:r>
            <a:r>
              <a:rPr lang="ar-SA" sz="2800" dirty="0" smtClean="0"/>
              <a:t> </a:t>
            </a:r>
            <a:r>
              <a:rPr lang="ar-SA" sz="2800" dirty="0"/>
              <a:t>المتناهية في إخراج النتائج .</a:t>
            </a:r>
            <a:endParaRPr lang="en-US" sz="2800" dirty="0"/>
          </a:p>
          <a:p>
            <a:pPr marL="514350" indent="-514350">
              <a:buFont typeface="+mj-lt"/>
              <a:buAutoNum type="arabicPeriod"/>
            </a:pPr>
            <a:r>
              <a:rPr lang="ar-SA" sz="2800" b="1" dirty="0" smtClean="0">
                <a:solidFill>
                  <a:schemeClr val="accent2"/>
                </a:solidFill>
              </a:rPr>
              <a:t>السرعة</a:t>
            </a:r>
            <a:r>
              <a:rPr lang="ar-SA" sz="2800" b="1" dirty="0" smtClean="0"/>
              <a:t> </a:t>
            </a:r>
            <a:r>
              <a:rPr lang="ar-SA" sz="2800" dirty="0"/>
              <a:t>الفائقة في إنجاز العمليات .</a:t>
            </a:r>
            <a:endParaRPr lang="en-US" sz="2800" dirty="0"/>
          </a:p>
          <a:p>
            <a:pPr marL="514350" indent="-514350">
              <a:buFont typeface="+mj-lt"/>
              <a:buAutoNum type="arabicPeriod"/>
            </a:pPr>
            <a:r>
              <a:rPr lang="ar-SA" sz="2800" b="1" dirty="0" smtClean="0">
                <a:solidFill>
                  <a:schemeClr val="accent2"/>
                </a:solidFill>
              </a:rPr>
              <a:t>إمكانية التخزين </a:t>
            </a:r>
            <a:r>
              <a:rPr lang="ar-SA" sz="2800" dirty="0"/>
              <a:t>الهائلة </a:t>
            </a:r>
            <a:r>
              <a:rPr lang="ar-SA" sz="2800" dirty="0" smtClean="0"/>
              <a:t>واسترجاع </a:t>
            </a:r>
            <a:r>
              <a:rPr lang="ar-SA" sz="2800" dirty="0"/>
              <a:t>المعلومات بوقت قياسي </a:t>
            </a:r>
            <a:r>
              <a:rPr lang="ar-SA" sz="2800" dirty="0" smtClean="0"/>
              <a:t>.</a:t>
            </a:r>
          </a:p>
          <a:p>
            <a:pPr marL="623888" indent="-514350">
              <a:buFont typeface="Wingdings 3" pitchFamily="18" charset="2"/>
              <a:buAutoNum type="arabicPeriod"/>
            </a:pPr>
            <a:r>
              <a:rPr lang="ar-SA" sz="2800" dirty="0" smtClean="0">
                <a:solidFill>
                  <a:schemeClr val="tx1"/>
                </a:solidFill>
                <a:latin typeface="Lucida Sans Unicode" pitchFamily="34" charset="0"/>
                <a:cs typeface="Arial" pitchFamily="34" charset="0"/>
              </a:rPr>
              <a:t>ا</a:t>
            </a:r>
            <a:r>
              <a:rPr lang="ar-SA" sz="2800" b="1" dirty="0">
                <a:solidFill>
                  <a:schemeClr val="accent2"/>
                </a:solidFill>
              </a:rPr>
              <a:t>لاقتصادية</a:t>
            </a:r>
            <a:r>
              <a:rPr lang="ar-SA" sz="2800" dirty="0" smtClean="0">
                <a:solidFill>
                  <a:schemeClr val="tx1"/>
                </a:solidFill>
                <a:latin typeface="Lucida Sans Unicode" pitchFamily="34" charset="0"/>
                <a:cs typeface="Arial" pitchFamily="34" charset="0"/>
              </a:rPr>
              <a:t> .</a:t>
            </a:r>
            <a:endParaRPr lang="ar-SA" sz="2800" dirty="0">
              <a:solidFill>
                <a:schemeClr val="tx1"/>
              </a:solidFill>
              <a:latin typeface="Lucida Sans Unicode" pitchFamily="34" charset="0"/>
              <a:cs typeface="Arial" pitchFamily="34" charset="0"/>
            </a:endParaRPr>
          </a:p>
          <a:p>
            <a:pPr marL="623888" indent="-514350">
              <a:buFont typeface="Wingdings 3" pitchFamily="18" charset="2"/>
              <a:buAutoNum type="arabicPeriod"/>
            </a:pPr>
            <a:r>
              <a:rPr lang="ar-SA" sz="2800" b="1" dirty="0">
                <a:solidFill>
                  <a:schemeClr val="accent2"/>
                </a:solidFill>
              </a:rPr>
              <a:t>الاتصالات الشبكية </a:t>
            </a:r>
            <a:r>
              <a:rPr lang="ar-SA" sz="2800" dirty="0" smtClean="0">
                <a:solidFill>
                  <a:schemeClr val="tx1"/>
                </a:solidFill>
                <a:latin typeface="Lucida Sans Unicode" pitchFamily="34" charset="0"/>
                <a:cs typeface="Arial" pitchFamily="34" charset="0"/>
              </a:rPr>
              <a:t>.</a:t>
            </a:r>
            <a:endParaRPr lang="en-US" sz="2800" dirty="0">
              <a:solidFill>
                <a:schemeClr val="tx1"/>
              </a:solidFill>
              <a:latin typeface="Lucida Sans Unicode" pitchFamily="34" charset="0"/>
              <a:cs typeface="Arial" pitchFamily="34" charset="0"/>
            </a:endParaRPr>
          </a:p>
          <a:p>
            <a:pPr marL="514350" indent="-514350">
              <a:buFont typeface="+mj-lt"/>
              <a:buAutoNum type="arabicPeriod"/>
            </a:pPr>
            <a:endParaRPr lang="ar-SA" sz="2800" dirty="0"/>
          </a:p>
        </p:txBody>
      </p:sp>
    </p:spTree>
    <p:extLst>
      <p:ext uri="{BB962C8B-B14F-4D97-AF65-F5344CB8AC3E}">
        <p14:creationId xmlns:p14="http://schemas.microsoft.com/office/powerpoint/2010/main" val="2840795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1560" y="1484784"/>
            <a:ext cx="8208912" cy="4824536"/>
          </a:xfrm>
        </p:spPr>
        <p:txBody>
          <a:bodyPr>
            <a:normAutofit/>
          </a:bodyPr>
          <a:lstStyle/>
          <a:p>
            <a:pPr marL="274320" indent="-274320" eaLnBrk="1" fontAlgn="auto" hangingPunct="1">
              <a:spcAft>
                <a:spcPts val="0"/>
              </a:spcAft>
              <a:buFont typeface="Wingdings 2"/>
              <a:buChar char=""/>
              <a:defRPr/>
            </a:pPr>
            <a:r>
              <a:rPr lang="ar-SA" sz="3000" dirty="0" smtClean="0"/>
              <a:t>تستخدم </a:t>
            </a:r>
            <a:r>
              <a:rPr lang="ar-SA" sz="3000" dirty="0"/>
              <a:t>أنواع </a:t>
            </a:r>
            <a:r>
              <a:rPr lang="ar-SA" sz="3000" dirty="0" smtClean="0"/>
              <a:t>مختلفة </a:t>
            </a:r>
            <a:r>
              <a:rPr lang="ar-SA" sz="3000" dirty="0"/>
              <a:t>من أجهزة الحاسوب لأداء مهام متنوعة </a:t>
            </a:r>
            <a:endParaRPr lang="ar-SA" sz="3000" dirty="0" smtClean="0"/>
          </a:p>
          <a:p>
            <a:pPr marL="0" indent="0" eaLnBrk="1" fontAlgn="auto" hangingPunct="1">
              <a:spcAft>
                <a:spcPts val="0"/>
              </a:spcAft>
              <a:buNone/>
              <a:defRPr/>
            </a:pPr>
            <a:r>
              <a:rPr lang="ar-SA" sz="3000" dirty="0" smtClean="0"/>
              <a:t>و </a:t>
            </a:r>
            <a:r>
              <a:rPr lang="ar-SA" sz="3000" dirty="0"/>
              <a:t>من المهم فهم الفروقات بين أنواع الحواسيب لأجل اختيار التقنية المناسبة لأداء و انجاز مهمة معينة</a:t>
            </a:r>
            <a:r>
              <a:rPr lang="ar-SA" sz="3000" dirty="0" smtClean="0"/>
              <a:t>.</a:t>
            </a:r>
          </a:p>
          <a:p>
            <a:pPr marL="0" indent="0" eaLnBrk="1" fontAlgn="auto" hangingPunct="1">
              <a:spcAft>
                <a:spcPts val="0"/>
              </a:spcAft>
              <a:buNone/>
              <a:defRPr/>
            </a:pPr>
            <a:endParaRPr lang="en-US" sz="2800" dirty="0"/>
          </a:p>
          <a:p>
            <a:pPr marL="457200" lvl="1" indent="0" fontAlgn="auto">
              <a:spcBef>
                <a:spcPts val="600"/>
              </a:spcBef>
              <a:spcAft>
                <a:spcPts val="0"/>
              </a:spcAft>
              <a:buClr>
                <a:schemeClr val="tx2"/>
              </a:buClr>
              <a:buSzPct val="73000"/>
              <a:buNone/>
              <a:defRPr/>
            </a:pPr>
            <a:r>
              <a:rPr lang="ar-SA" sz="3600" b="1" dirty="0">
                <a:solidFill>
                  <a:schemeClr val="tx2">
                    <a:lumMod val="75000"/>
                  </a:schemeClr>
                </a:solidFill>
                <a:cs typeface="Akhbar MT" pitchFamily="2" charset="-78"/>
              </a:rPr>
              <a:t>تصنف الحاسبات الآلية حسب</a:t>
            </a:r>
            <a:r>
              <a:rPr lang="ar-SA" sz="3600" b="1" dirty="0">
                <a:cs typeface="Akhbar MT" pitchFamily="2" charset="-78"/>
              </a:rPr>
              <a:t>:</a:t>
            </a:r>
          </a:p>
          <a:p>
            <a:pPr marL="978408" lvl="2" indent="-228600" fontAlgn="auto">
              <a:spcBef>
                <a:spcPts val="500"/>
              </a:spcBef>
              <a:spcAft>
                <a:spcPts val="0"/>
              </a:spcAft>
              <a:buClr>
                <a:schemeClr val="accent4"/>
              </a:buClr>
              <a:buSzPct val="80000"/>
              <a:buFont typeface="Arial" pitchFamily="34" charset="0"/>
              <a:buChar char="•"/>
              <a:defRPr/>
            </a:pPr>
            <a:r>
              <a:rPr lang="ar-SA" sz="3600" dirty="0" smtClean="0">
                <a:latin typeface="Arial" charset="0"/>
                <a:cs typeface="Akhbar MT" pitchFamily="2" charset="-78"/>
              </a:rPr>
              <a:t>الحجم </a:t>
            </a:r>
            <a:r>
              <a:rPr lang="ar-SA" sz="3600" dirty="0">
                <a:latin typeface="Arial" charset="0"/>
                <a:cs typeface="Akhbar MT" pitchFamily="2" charset="-78"/>
              </a:rPr>
              <a:t>و الأداء  .</a:t>
            </a:r>
          </a:p>
          <a:p>
            <a:pPr marL="978408" lvl="2" indent="-228600">
              <a:spcBef>
                <a:spcPts val="500"/>
              </a:spcBef>
              <a:buClr>
                <a:schemeClr val="accent4"/>
              </a:buClr>
              <a:buSzPct val="80000"/>
              <a:buFont typeface="Arial" pitchFamily="34" charset="0"/>
              <a:buChar char="•"/>
              <a:defRPr/>
            </a:pPr>
            <a:r>
              <a:rPr lang="ar-SA" sz="3600" dirty="0">
                <a:latin typeface="Arial" charset="0"/>
                <a:cs typeface="Akhbar MT" pitchFamily="2" charset="-78"/>
              </a:rPr>
              <a:t>تقنية العمل .</a:t>
            </a:r>
          </a:p>
          <a:p>
            <a:pPr marL="0" indent="0" eaLnBrk="1" fontAlgn="auto" hangingPunct="1">
              <a:spcAft>
                <a:spcPts val="0"/>
              </a:spcAft>
              <a:buFont typeface="Wingdings 2" pitchFamily="18" charset="2"/>
              <a:buNone/>
              <a:defRPr/>
            </a:pPr>
            <a:endParaRPr lang="ar-SA" sz="2800" dirty="0">
              <a:solidFill>
                <a:schemeClr val="tx2">
                  <a:lumMod val="75000"/>
                </a:schemeClr>
              </a:solidFill>
              <a:cs typeface="Akhbar MT" pitchFamily="2" charset="-78"/>
            </a:endParaRPr>
          </a:p>
        </p:txBody>
      </p:sp>
      <p:sp>
        <p:nvSpPr>
          <p:cNvPr id="5" name="عنوان 1"/>
          <p:cNvSpPr>
            <a:spLocks noGrp="1"/>
          </p:cNvSpPr>
          <p:nvPr>
            <p:ph type="title"/>
          </p:nvPr>
        </p:nvSpPr>
        <p:spPr>
          <a:xfrm>
            <a:off x="827584" y="332656"/>
            <a:ext cx="7837144" cy="1264245"/>
          </a:xfrm>
        </p:spPr>
        <p:txBody>
          <a:bodyPr>
            <a:normAutofit/>
          </a:bodyPr>
          <a:lstStyle/>
          <a:p>
            <a:r>
              <a:rPr lang="ar-SA" sz="4400" b="1" dirty="0" smtClean="0">
                <a:solidFill>
                  <a:schemeClr val="accent2"/>
                </a:solidFill>
              </a:rPr>
              <a:t>الأنواع المختلفة للحاسب الآلي  </a:t>
            </a:r>
            <a:endParaRPr lang="ar-SA" sz="4400" b="1" dirty="0">
              <a:solidFill>
                <a:schemeClr val="accent2"/>
              </a:solidFill>
            </a:endParaRPr>
          </a:p>
        </p:txBody>
      </p:sp>
    </p:spTree>
    <p:extLst>
      <p:ext uri="{BB962C8B-B14F-4D97-AF65-F5344CB8AC3E}">
        <p14:creationId xmlns:p14="http://schemas.microsoft.com/office/powerpoint/2010/main" val="104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424936" cy="4968552"/>
          </a:xfrm>
        </p:spPr>
        <p:txBody>
          <a:bodyPr>
            <a:normAutofit/>
          </a:bodyPr>
          <a:lstStyle/>
          <a:p>
            <a:pPr marL="0" lvl="0" indent="0">
              <a:buNone/>
            </a:pPr>
            <a:r>
              <a:rPr lang="ar-SA" sz="3200" b="1" u="sng" dirty="0" smtClean="0">
                <a:solidFill>
                  <a:schemeClr val="accent1"/>
                </a:solidFill>
              </a:rPr>
              <a:t>1-  حاسبات عملاقة </a:t>
            </a:r>
            <a:r>
              <a:rPr lang="en-US" sz="3200" b="1" u="sng" dirty="0">
                <a:solidFill>
                  <a:schemeClr val="accent1"/>
                </a:solidFill>
              </a:rPr>
              <a:t>Supercomputers</a:t>
            </a:r>
            <a:r>
              <a:rPr lang="en-US" sz="3200" b="1" u="sng" dirty="0">
                <a:solidFill>
                  <a:schemeClr val="accent1"/>
                </a:solidFill>
                <a:latin typeface="Tw Cen MT Condensed" pitchFamily="34" charset="0"/>
              </a:rPr>
              <a:t> </a:t>
            </a:r>
            <a:r>
              <a:rPr lang="ar-SA" sz="3200" b="1" dirty="0" smtClean="0">
                <a:solidFill>
                  <a:schemeClr val="accent1"/>
                </a:solidFill>
              </a:rPr>
              <a:t>:</a:t>
            </a:r>
            <a:endParaRPr lang="en-US" sz="3200" b="1" dirty="0" smtClean="0">
              <a:solidFill>
                <a:schemeClr val="accent1"/>
              </a:solidFill>
            </a:endParaRPr>
          </a:p>
          <a:p>
            <a:pPr lvl="1"/>
            <a:r>
              <a:rPr lang="ar-SA" dirty="0" smtClean="0"/>
              <a:t>	</a:t>
            </a:r>
            <a:r>
              <a:rPr lang="ar-SA" sz="2800" dirty="0" smtClean="0"/>
              <a:t>هي حاسبات </a:t>
            </a:r>
            <a:r>
              <a:rPr lang="ar-SA" sz="2800" dirty="0"/>
              <a:t>عملاقة وإمكانيتها كبيرة </a:t>
            </a:r>
            <a:r>
              <a:rPr lang="ar-SA" sz="2800" dirty="0" smtClean="0"/>
              <a:t>جدا وقادرة </a:t>
            </a:r>
            <a:r>
              <a:rPr lang="ar-SA" sz="2800" dirty="0"/>
              <a:t>على معالجة وتخزين كم هائل من </a:t>
            </a:r>
            <a:r>
              <a:rPr lang="ar-SA" sz="2800" dirty="0" smtClean="0"/>
              <a:t>المعلومات و </a:t>
            </a:r>
            <a:r>
              <a:rPr lang="ar-SA" sz="2800" dirty="0"/>
              <a:t>القيام بعمليات حسابية معقدة كالتي يحتاجها العلماء في مراكز </a:t>
            </a:r>
            <a:r>
              <a:rPr lang="ar-SA" sz="2800" dirty="0" smtClean="0"/>
              <a:t>الأبحاث</a:t>
            </a:r>
            <a:r>
              <a:rPr lang="ar-SA" sz="2800" dirty="0"/>
              <a:t> </a:t>
            </a:r>
            <a:r>
              <a:rPr lang="ar-SA" sz="2800" dirty="0" smtClean="0"/>
              <a:t>و </a:t>
            </a:r>
            <a:r>
              <a:rPr lang="ar-SA" sz="2800" dirty="0"/>
              <a:t>الفضاء أو المصانع الحربية لتصنيع أسلحة الكترونية ”الصواريخ الالكترونية“ .</a:t>
            </a:r>
            <a:endParaRPr lang="en-US" sz="2800" dirty="0"/>
          </a:p>
          <a:p>
            <a:pPr lvl="1"/>
            <a:r>
              <a:rPr lang="ar-SA" sz="2800" dirty="0"/>
              <a:t>تستطيع معالجة بيانات 10000 مستخدم في نفس الوقت وتعتبر ذات تكلفه عاليه قد تصل الى مليون دولار أو أكثر للحاسب الواحد .</a:t>
            </a:r>
            <a:endParaRPr lang="en-US" sz="2000" dirty="0"/>
          </a:p>
          <a:p>
            <a:pPr marL="0" indent="0" algn="just">
              <a:buNone/>
            </a:pPr>
            <a:r>
              <a:rPr lang="ar-SA" sz="2800" dirty="0" smtClean="0"/>
              <a:t> </a:t>
            </a:r>
          </a:p>
          <a:p>
            <a:pPr marL="0" indent="0">
              <a:buNone/>
            </a:pPr>
            <a:endParaRPr lang="ar-SA" dirty="0"/>
          </a:p>
        </p:txBody>
      </p:sp>
      <p:pic>
        <p:nvPicPr>
          <p:cNvPr id="6" name="صورة 5" descr="Columbia_Supercomputer_-_NASA_Advanced_Supercomputing_Facilit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278521"/>
            <a:ext cx="3597388" cy="227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278521"/>
            <a:ext cx="3571930" cy="227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عنوان 1"/>
          <p:cNvSpPr>
            <a:spLocks noGrp="1"/>
          </p:cNvSpPr>
          <p:nvPr>
            <p:ph type="title"/>
          </p:nvPr>
        </p:nvSpPr>
        <p:spPr>
          <a:xfrm>
            <a:off x="827584" y="332657"/>
            <a:ext cx="7837144" cy="504056"/>
          </a:xfrm>
        </p:spPr>
        <p:txBody>
          <a:bodyPr>
            <a:normAutofit fontScale="90000"/>
          </a:bodyPr>
          <a:lstStyle/>
          <a:p>
            <a:r>
              <a:rPr lang="ar-SA" sz="4400" b="1" dirty="0" smtClean="0">
                <a:solidFill>
                  <a:schemeClr val="accent2"/>
                </a:solidFill>
              </a:rPr>
              <a:t>تقسيم الحاسبات الآلية حسب الحجم :  </a:t>
            </a:r>
            <a:endParaRPr lang="ar-SA" sz="4400" b="1" dirty="0">
              <a:solidFill>
                <a:schemeClr val="accent2"/>
              </a:solidFill>
            </a:endParaRPr>
          </a:p>
        </p:txBody>
      </p:sp>
    </p:spTree>
    <p:extLst>
      <p:ext uri="{BB962C8B-B14F-4D97-AF65-F5344CB8AC3E}">
        <p14:creationId xmlns:p14="http://schemas.microsoft.com/office/powerpoint/2010/main" val="75258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78700" y="188640"/>
            <a:ext cx="5729064" cy="6336704"/>
          </a:xfrm>
        </p:spPr>
        <p:txBody>
          <a:bodyPr vert="horz">
            <a:noAutofit/>
          </a:bodyPr>
          <a:lstStyle/>
          <a:p>
            <a:pPr marL="457200" indent="-457200">
              <a:buFont typeface="+mj-lt"/>
              <a:buAutoNum type="arabicPeriod" startAt="2"/>
            </a:pPr>
            <a:r>
              <a:rPr lang="ar-SA" sz="3200" b="1" u="sng" dirty="0">
                <a:solidFill>
                  <a:schemeClr val="accent1"/>
                </a:solidFill>
              </a:rPr>
              <a:t>حاسبات كبيرة </a:t>
            </a:r>
            <a:r>
              <a:rPr lang="en-US" sz="3200" b="1" u="sng" dirty="0" err="1">
                <a:solidFill>
                  <a:schemeClr val="accent1"/>
                </a:solidFill>
              </a:rPr>
              <a:t>MainFrame</a:t>
            </a:r>
            <a:r>
              <a:rPr lang="ar-SA" sz="3200" b="1" u="sng" dirty="0">
                <a:solidFill>
                  <a:schemeClr val="accent1"/>
                </a:solidFill>
              </a:rPr>
              <a:t> :</a:t>
            </a:r>
            <a:endParaRPr lang="en-US" sz="3200" b="1" u="sng" dirty="0">
              <a:solidFill>
                <a:schemeClr val="accent1"/>
              </a:solidFill>
            </a:endParaRPr>
          </a:p>
          <a:p>
            <a:pPr lvl="1"/>
            <a:endParaRPr lang="ar-SA" sz="2000" dirty="0" smtClean="0"/>
          </a:p>
          <a:p>
            <a:pPr lvl="1"/>
            <a:r>
              <a:rPr lang="ar-SA" sz="2400" dirty="0" smtClean="0"/>
              <a:t>من </a:t>
            </a:r>
            <a:r>
              <a:rPr lang="ar-SA" sz="2400" dirty="0"/>
              <a:t>أوائل الكمبيوترات التي استخدمت في المجالات التجارية وقطاع الأعمال وهي  </a:t>
            </a:r>
            <a:r>
              <a:rPr lang="ar-SA" sz="2400" dirty="0" smtClean="0"/>
              <a:t>حاسبات </a:t>
            </a:r>
            <a:r>
              <a:rPr lang="ar-SA" sz="2400" dirty="0"/>
              <a:t>ذات معالجات كبيرة تسمح بتعدد المشاركة في العمل حيث تعتمد على امكانية المشاركة بمعلومات أو قاعدة بيانات موحدة على جهاز واحد يسمى مضيف أو خادم </a:t>
            </a:r>
            <a:r>
              <a:rPr lang="en-US" sz="2400" dirty="0"/>
              <a:t>  Server</a:t>
            </a:r>
            <a:r>
              <a:rPr lang="ar-SA" sz="2400" dirty="0"/>
              <a:t>يعمل عليها عدد كبير من الأشخاص من خلال وحدات طرفية عبارة عن شاشة ولوحة مفاتيح أو حاسبات صغيرة متصلة بها بكابل أو إتصال لاسلكي .</a:t>
            </a:r>
            <a:endParaRPr lang="en-US" sz="2400" dirty="0"/>
          </a:p>
          <a:p>
            <a:pPr lvl="1"/>
            <a:r>
              <a:rPr lang="ar-SA" sz="2400" dirty="0"/>
              <a:t>تستطيع معالجة بيانات المئات من المستخدمين في نفس الوقت و تتأثر في عملها بنوع وجودة وحدات الإدخال والإخراج والتخزين من حيث السعة والسرعة و تستخدم في المؤسسات الكبيرة مثل شركات الطيران، الجامعات ، البنوك  بتكلفه عاليه تصل الى مئة الف دولار </a:t>
            </a:r>
            <a:r>
              <a:rPr lang="ar-SA" sz="2400" dirty="0" smtClean="0"/>
              <a:t>.</a:t>
            </a:r>
            <a:endParaRPr lang="en-US" sz="2400" dirty="0"/>
          </a:p>
          <a:p>
            <a:pPr marL="457200" indent="-457200">
              <a:buFont typeface="+mj-lt"/>
              <a:buAutoNum type="arabicPeriod" startAt="2"/>
            </a:pPr>
            <a:endParaRPr lang="ar-SA"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55" y="188640"/>
            <a:ext cx="3029845" cy="6120680"/>
          </a:xfrm>
          <a:prstGeom prst="rect">
            <a:avLst/>
          </a:prstGeom>
        </p:spPr>
      </p:pic>
    </p:spTree>
    <p:extLst>
      <p:ext uri="{BB962C8B-B14F-4D97-AF65-F5344CB8AC3E}">
        <p14:creationId xmlns:p14="http://schemas.microsoft.com/office/powerpoint/2010/main" val="46254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404664"/>
            <a:ext cx="6757024" cy="832197"/>
          </a:xfrm>
        </p:spPr>
        <p:txBody>
          <a:bodyPr>
            <a:normAutofit/>
          </a:bodyPr>
          <a:lstStyle/>
          <a:p>
            <a:r>
              <a:rPr lang="ar-SA" sz="4400" b="1" dirty="0" smtClean="0">
                <a:solidFill>
                  <a:schemeClr val="accent1"/>
                </a:solidFill>
                <a:hlinkClick r:id="rId2" action="ppaction://hlinkfile" tooltip="الكمبيوتر  قديما  &quot;  صوره  للتاريخ&quot;"/>
              </a:rPr>
              <a:t>الكمبيوتر </a:t>
            </a:r>
            <a:r>
              <a:rPr lang="ar-SA" sz="4400" b="1" dirty="0">
                <a:solidFill>
                  <a:schemeClr val="accent1"/>
                </a:solidFill>
                <a:hlinkClick r:id="rId2" action="ppaction://hlinkfile" tooltip="الكمبيوتر  قديما  &quot;  صوره  للتاريخ&quot;"/>
              </a:rPr>
              <a:t>" </a:t>
            </a:r>
            <a:r>
              <a:rPr lang="ar-SA" sz="4400" b="1" dirty="0" smtClean="0">
                <a:solidFill>
                  <a:schemeClr val="accent1"/>
                </a:solidFill>
                <a:hlinkClick r:id="rId2" action="ppaction://hlinkfile" tooltip="الكمبيوتر  قديما  &quot;  صوره  للتاريخ&quot;"/>
              </a:rPr>
              <a:t>لمحة تاريخيه"</a:t>
            </a:r>
            <a:endParaRPr lang="ar-SA" sz="4400" b="1" u="sng" dirty="0">
              <a:solidFill>
                <a:schemeClr val="accent1"/>
              </a:solidFill>
            </a:endParaRPr>
          </a:p>
        </p:txBody>
      </p:sp>
      <p:sp>
        <p:nvSpPr>
          <p:cNvPr id="3" name="عنصر نائب للمحتوى 2"/>
          <p:cNvSpPr>
            <a:spLocks noGrp="1"/>
          </p:cNvSpPr>
          <p:nvPr>
            <p:ph idx="1"/>
          </p:nvPr>
        </p:nvSpPr>
        <p:spPr>
          <a:xfrm>
            <a:off x="457200" y="1600200"/>
            <a:ext cx="8229600" cy="5069160"/>
          </a:xfrm>
        </p:spPr>
        <p:txBody>
          <a:bodyPr>
            <a:normAutofit fontScale="40000" lnSpcReduction="20000"/>
          </a:bodyPr>
          <a:lstStyle/>
          <a:p>
            <a:pPr algn="just">
              <a:lnSpc>
                <a:spcPct val="120000"/>
              </a:lnSpc>
            </a:pPr>
            <a:r>
              <a:rPr lang="ar-SA" sz="6700" dirty="0">
                <a:latin typeface="+mj-lt"/>
                <a:ea typeface="+mj-ea"/>
                <a:cs typeface="+mj-cs"/>
              </a:rPr>
              <a:t>بدأ الكمبيوتر بشكل بدائي </a:t>
            </a:r>
            <a:r>
              <a:rPr lang="ar-SA" sz="6700" dirty="0" smtClean="0">
                <a:latin typeface="+mj-lt"/>
                <a:ea typeface="+mj-ea"/>
                <a:cs typeface="+mj-cs"/>
              </a:rPr>
              <a:t>و </a:t>
            </a:r>
            <a:r>
              <a:rPr lang="ar-SA" sz="6700" dirty="0">
                <a:latin typeface="+mj-lt"/>
                <a:ea typeface="+mj-ea"/>
                <a:cs typeface="+mj-cs"/>
              </a:rPr>
              <a:t>مع مرور الزمن أخذ بالتطور ومر بعدة أجيال سميت بأجيال الكمبيوتر، ففي الأجيال الأولى كانت أجهزة الكمبيوتر ميكانيكية </a:t>
            </a:r>
            <a:r>
              <a:rPr lang="ar-SA" sz="6700" dirty="0" smtClean="0">
                <a:latin typeface="+mj-lt"/>
                <a:ea typeface="+mj-ea"/>
                <a:cs typeface="+mj-cs"/>
              </a:rPr>
              <a:t>ثم أصبحت </a:t>
            </a:r>
            <a:r>
              <a:rPr lang="ar-SA" sz="6700" dirty="0" err="1" smtClean="0">
                <a:latin typeface="+mj-lt"/>
                <a:ea typeface="+mj-ea"/>
                <a:cs typeface="+mj-cs"/>
              </a:rPr>
              <a:t>كهروميكانيكية</a:t>
            </a:r>
            <a:r>
              <a:rPr lang="ar-SA" sz="6700" dirty="0" smtClean="0">
                <a:latin typeface="+mj-lt"/>
                <a:ea typeface="+mj-ea"/>
                <a:cs typeface="+mj-cs"/>
              </a:rPr>
              <a:t> .</a:t>
            </a:r>
          </a:p>
          <a:p>
            <a:pPr marL="0" indent="0" algn="just">
              <a:lnSpc>
                <a:spcPct val="120000"/>
              </a:lnSpc>
              <a:buNone/>
            </a:pPr>
            <a:endParaRPr lang="ar-SA" sz="6700" dirty="0" smtClean="0">
              <a:latin typeface="+mj-lt"/>
              <a:ea typeface="+mj-ea"/>
              <a:cs typeface="+mj-cs"/>
            </a:endParaRPr>
          </a:p>
          <a:p>
            <a:pPr algn="just">
              <a:lnSpc>
                <a:spcPct val="120000"/>
              </a:lnSpc>
            </a:pPr>
            <a:r>
              <a:rPr lang="ar-SA" sz="6700" dirty="0" smtClean="0">
                <a:latin typeface="+mj-lt"/>
                <a:ea typeface="+mj-ea"/>
                <a:cs typeface="+mj-cs"/>
              </a:rPr>
              <a:t>وفي الجيل الذي يليه ظهرت الكمبيوترات التي تعمل إلكترونيا أي أنها تعتمد على الكهرباء في عملها ، ثم ظهر الجيل الثالث والرابع وهكذا ...</a:t>
            </a:r>
          </a:p>
          <a:p>
            <a:pPr algn="just">
              <a:lnSpc>
                <a:spcPct val="120000"/>
              </a:lnSpc>
            </a:pPr>
            <a:r>
              <a:rPr lang="ar-SA" sz="6700" dirty="0">
                <a:latin typeface="+mj-lt"/>
                <a:ea typeface="+mj-ea"/>
                <a:cs typeface="+mj-cs"/>
              </a:rPr>
              <a:t> </a:t>
            </a:r>
            <a:r>
              <a:rPr lang="ar-SA" sz="7200" dirty="0" smtClean="0"/>
              <a:t>كانت الكمبيوترات في </a:t>
            </a:r>
            <a:r>
              <a:rPr lang="ar-SA" sz="7200" dirty="0"/>
              <a:t>أجيالها الأولى </a:t>
            </a:r>
            <a:r>
              <a:rPr lang="ar-SA" sz="7200" dirty="0" smtClean="0"/>
              <a:t>كبيرة جدا ,  </a:t>
            </a:r>
            <a:r>
              <a:rPr lang="ar-SA" sz="7200" dirty="0"/>
              <a:t>تشغل مساحة تزيد عن ألف قدم وتزن أكثر من 30 طن ، وكانت </a:t>
            </a:r>
            <a:r>
              <a:rPr lang="ar-SA" sz="7200" dirty="0" smtClean="0"/>
              <a:t>تستهلك طاقة كهربائية عالية وبالتالي تولد </a:t>
            </a:r>
            <a:r>
              <a:rPr lang="ar-SA" sz="7200" dirty="0"/>
              <a:t>حرارة </a:t>
            </a:r>
            <a:r>
              <a:rPr lang="ar-SA" sz="7200" dirty="0" smtClean="0"/>
              <a:t>عالية حتى </a:t>
            </a:r>
            <a:r>
              <a:rPr lang="ar-SA" sz="7200" dirty="0"/>
              <a:t>تعمل أعمالا بسيطة </a:t>
            </a:r>
            <a:r>
              <a:rPr lang="ar-SA" sz="7200" dirty="0" smtClean="0"/>
              <a:t>...</a:t>
            </a:r>
            <a:endParaRPr lang="ar-SA" sz="6700" dirty="0" smtClean="0">
              <a:latin typeface="+mj-lt"/>
              <a:ea typeface="+mj-ea"/>
              <a:cs typeface="+mj-cs"/>
            </a:endParaRPr>
          </a:p>
        </p:txBody>
      </p:sp>
    </p:spTree>
    <p:extLst>
      <p:ext uri="{BB962C8B-B14F-4D97-AF65-F5344CB8AC3E}">
        <p14:creationId xmlns:p14="http://schemas.microsoft.com/office/powerpoint/2010/main" val="417089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692696"/>
            <a:ext cx="8229600" cy="2880319"/>
          </a:xfrm>
        </p:spPr>
        <p:txBody>
          <a:bodyPr>
            <a:normAutofit/>
          </a:bodyPr>
          <a:lstStyle/>
          <a:p>
            <a:pPr marL="0" indent="0">
              <a:buNone/>
            </a:pPr>
            <a:r>
              <a:rPr lang="ar-SA" sz="3200" b="1" u="sng" dirty="0" smtClean="0">
                <a:solidFill>
                  <a:schemeClr val="accent1"/>
                </a:solidFill>
              </a:rPr>
              <a:t>3 -  حاسبات </a:t>
            </a:r>
            <a:r>
              <a:rPr lang="ar-SA" sz="3200" b="1" u="sng" dirty="0">
                <a:solidFill>
                  <a:schemeClr val="accent1"/>
                </a:solidFill>
              </a:rPr>
              <a:t>متوسطة </a:t>
            </a:r>
            <a:r>
              <a:rPr lang="en-US" sz="3200" b="1" u="sng" dirty="0">
                <a:solidFill>
                  <a:schemeClr val="accent1"/>
                </a:solidFill>
              </a:rPr>
              <a:t> Minicomputers</a:t>
            </a:r>
            <a:r>
              <a:rPr lang="ar-SA" sz="3200" b="1" u="sng" dirty="0">
                <a:solidFill>
                  <a:schemeClr val="accent1"/>
                </a:solidFill>
              </a:rPr>
              <a:t>:</a:t>
            </a:r>
          </a:p>
          <a:p>
            <a:pPr marL="0" indent="0" algn="just">
              <a:buNone/>
            </a:pPr>
            <a:r>
              <a:rPr lang="ar-SA" dirty="0" smtClean="0"/>
              <a:t>	</a:t>
            </a:r>
            <a:r>
              <a:rPr lang="ar-SA" sz="2800" dirty="0" smtClean="0"/>
              <a:t>هي كمبيوترات متوسطة الحجم و تستخدم في الشركـــات متوسطـــــة الحجم و في بيئـــة تعدد المستخدمين مثل : البنوك ، والجامعات . فهي </a:t>
            </a:r>
            <a:r>
              <a:rPr lang="ar-SA" sz="2800" dirty="0"/>
              <a:t>تعمل كخادم أو </a:t>
            </a:r>
            <a:r>
              <a:rPr lang="en-US" sz="2800" dirty="0"/>
              <a:t>Server </a:t>
            </a:r>
            <a:r>
              <a:rPr lang="ar-SA" sz="2800" dirty="0" smtClean="0"/>
              <a:t>  وتعتبر </a:t>
            </a:r>
            <a:r>
              <a:rPr lang="ar-SA" sz="2800" dirty="0"/>
              <a:t>قليلة التكلفة الى حد ما تتراوح اسعارها من 20000 الى 250000 دولار .</a:t>
            </a:r>
            <a:endParaRPr lang="en-US" sz="2800" dirty="0"/>
          </a:p>
          <a:p>
            <a:pPr marL="0" indent="0" algn="just">
              <a:buNone/>
            </a:pPr>
            <a:endParaRPr lang="en-US" sz="2800" dirty="0" smtClean="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12"/>
          <a:stretch/>
        </p:blipFill>
        <p:spPr bwMode="auto">
          <a:xfrm>
            <a:off x="1547664" y="3837203"/>
            <a:ext cx="3024336" cy="180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820" y="3811802"/>
            <a:ext cx="2556060" cy="192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105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11760" y="188640"/>
            <a:ext cx="6336704" cy="6336704"/>
          </a:xfrm>
        </p:spPr>
        <p:txBody>
          <a:bodyPr>
            <a:normAutofit/>
          </a:bodyPr>
          <a:lstStyle/>
          <a:p>
            <a:pPr marL="0" lvl="0" indent="0">
              <a:buNone/>
            </a:pPr>
            <a:r>
              <a:rPr lang="ar-SA" sz="3200" b="1" u="sng" dirty="0" smtClean="0">
                <a:solidFill>
                  <a:schemeClr val="accent1"/>
                </a:solidFill>
              </a:rPr>
              <a:t>4- حاسبات  صغيرة</a:t>
            </a:r>
            <a:r>
              <a:rPr lang="en-US" sz="3200" b="1" u="sng" dirty="0" smtClean="0">
                <a:solidFill>
                  <a:schemeClr val="accent1"/>
                </a:solidFill>
              </a:rPr>
              <a:t> </a:t>
            </a:r>
            <a:r>
              <a:rPr lang="en-US" sz="3200" b="1" u="sng" dirty="0">
                <a:solidFill>
                  <a:schemeClr val="accent1"/>
                </a:solidFill>
              </a:rPr>
              <a:t>Microcomputers </a:t>
            </a:r>
            <a:r>
              <a:rPr lang="ar-SA" sz="3200" b="1" u="sng" dirty="0">
                <a:solidFill>
                  <a:schemeClr val="accent1"/>
                </a:solidFill>
              </a:rPr>
              <a:t> :</a:t>
            </a:r>
          </a:p>
          <a:p>
            <a:pPr marL="0" indent="0" algn="just">
              <a:buNone/>
            </a:pPr>
            <a:endParaRPr lang="ar-SA" sz="2800" dirty="0" smtClean="0"/>
          </a:p>
          <a:p>
            <a:pPr marL="0" indent="0" algn="just">
              <a:buNone/>
            </a:pPr>
            <a:r>
              <a:rPr lang="ar-SA" sz="2800" dirty="0" smtClean="0"/>
              <a:t>وهي حاسبات </a:t>
            </a:r>
            <a:r>
              <a:rPr lang="ar-SA" sz="2800" dirty="0"/>
              <a:t>مصممة لخدمة مستخدم واحد في نفس الوقت تعتبر الاصغر والأقل قوة وكفائه وتكلفه </a:t>
            </a:r>
            <a:r>
              <a:rPr lang="ar-SA" sz="2800" dirty="0" smtClean="0"/>
              <a:t>, تتراوح </a:t>
            </a:r>
            <a:r>
              <a:rPr lang="ar-SA" sz="2800" dirty="0"/>
              <a:t>اسعارها من 100 الى 1000 دولار .</a:t>
            </a:r>
            <a:endParaRPr lang="en-US" sz="2800" dirty="0"/>
          </a:p>
          <a:p>
            <a:pPr marL="0" indent="0" algn="just">
              <a:buNone/>
            </a:pPr>
            <a:endParaRPr lang="ar-SA" sz="2800" dirty="0"/>
          </a:p>
          <a:p>
            <a:pPr marL="0" indent="0" algn="just">
              <a:buNone/>
            </a:pPr>
            <a:r>
              <a:rPr lang="ar-SA" sz="2800" dirty="0" smtClean="0"/>
              <a:t>تستخدم من قبل الأشخاص العاديين وللأغراض الشخصية أو المنزلية مثل : </a:t>
            </a:r>
          </a:p>
          <a:p>
            <a:pPr marL="0" indent="0" algn="just">
              <a:buNone/>
            </a:pPr>
            <a:r>
              <a:rPr lang="ar-SA" sz="2800" dirty="0" smtClean="0"/>
              <a:t>الكمبيوترات الشخصية(</a:t>
            </a:r>
            <a:r>
              <a:rPr lang="en-US" sz="2800" dirty="0" smtClean="0"/>
              <a:t>PC</a:t>
            </a:r>
            <a:r>
              <a:rPr lang="ar-SA" sz="2800" dirty="0" smtClean="0"/>
              <a:t>) </a:t>
            </a:r>
            <a:r>
              <a:rPr lang="en-US" sz="2800" dirty="0" smtClean="0"/>
              <a:t>Personal Computer</a:t>
            </a:r>
            <a:endParaRPr lang="ar-SA" sz="2800" dirty="0" smtClean="0"/>
          </a:p>
          <a:p>
            <a:pPr marL="0" indent="0" algn="just">
              <a:buNone/>
            </a:pPr>
            <a:r>
              <a:rPr lang="ar-SA" sz="2800" dirty="0" smtClean="0"/>
              <a:t> أو المكتبية (</a:t>
            </a:r>
            <a:r>
              <a:rPr lang="en-US" sz="2800" dirty="0" smtClean="0"/>
              <a:t>Desktop</a:t>
            </a:r>
            <a:r>
              <a:rPr lang="ar-SA" sz="2800" dirty="0" smtClean="0"/>
              <a:t>) .</a:t>
            </a:r>
          </a:p>
          <a:p>
            <a:pPr marL="0" indent="0" algn="just">
              <a:buNone/>
            </a:pPr>
            <a:r>
              <a:rPr lang="ar-SA" sz="2800" dirty="0" smtClean="0"/>
              <a:t>الكمبيوترات المحمولة (</a:t>
            </a:r>
            <a:r>
              <a:rPr lang="en-US" sz="2800" dirty="0" smtClean="0"/>
              <a:t>Laptop</a:t>
            </a:r>
            <a:r>
              <a:rPr lang="ar-SA" sz="2800" dirty="0" smtClean="0"/>
              <a:t>) .</a:t>
            </a:r>
          </a:p>
          <a:p>
            <a:pPr marL="0" indent="0" algn="just">
              <a:buNone/>
            </a:pPr>
            <a:r>
              <a:rPr lang="ar-SA" sz="2800" dirty="0" smtClean="0"/>
              <a:t>الكمبيوترات الكفية و الهواتف الذكية .</a:t>
            </a:r>
            <a:endParaRPr lang="en-US" sz="2800" dirty="0" smtClean="0"/>
          </a:p>
          <a:p>
            <a:endParaRPr lang="ar-SA" dirty="0"/>
          </a:p>
        </p:txBody>
      </p:sp>
      <p:pic>
        <p:nvPicPr>
          <p:cNvPr id="6" name="صورة 5" descr="smart pho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797" y="404664"/>
            <a:ext cx="1513533" cy="200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descr="Mobile compute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608" y="4096785"/>
            <a:ext cx="2349909" cy="221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327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32</a:t>
            </a:fld>
            <a:endParaRPr lang="ar-SA" dirty="0"/>
          </a:p>
        </p:txBody>
      </p:sp>
      <p:sp>
        <p:nvSpPr>
          <p:cNvPr id="15" name="Rectangle 14"/>
          <p:cNvSpPr/>
          <p:nvPr/>
        </p:nvSpPr>
        <p:spPr>
          <a:xfrm>
            <a:off x="3539829" y="476672"/>
            <a:ext cx="5137368" cy="584775"/>
          </a:xfrm>
          <a:prstGeom prst="rect">
            <a:avLst/>
          </a:prstGeom>
        </p:spPr>
        <p:txBody>
          <a:bodyPr wrap="none">
            <a:spAutoFit/>
          </a:bodyPr>
          <a:lstStyle/>
          <a:p>
            <a:pPr>
              <a:defRPr/>
            </a:pPr>
            <a:r>
              <a:rPr lang="ar-SA" sz="3200" b="1" u="sng" dirty="0" smtClean="0">
                <a:solidFill>
                  <a:schemeClr val="accent1"/>
                </a:solidFill>
                <a:latin typeface="+mn-lt"/>
                <a:cs typeface="+mn-cs"/>
              </a:rPr>
              <a:t>5</a:t>
            </a:r>
            <a:r>
              <a:rPr lang="ar-SA" sz="3200" b="1" u="sng" dirty="0" smtClean="0">
                <a:solidFill>
                  <a:schemeClr val="accent1"/>
                </a:solidFill>
              </a:rPr>
              <a:t>- </a:t>
            </a:r>
            <a:r>
              <a:rPr lang="ar-SA" sz="3200" b="1" u="sng" dirty="0">
                <a:solidFill>
                  <a:schemeClr val="accent1"/>
                </a:solidFill>
              </a:rPr>
              <a:t>محطات العمل </a:t>
            </a:r>
            <a:r>
              <a:rPr lang="en-US" sz="3200" b="1" u="sng" dirty="0">
                <a:solidFill>
                  <a:schemeClr val="accent1"/>
                </a:solidFill>
              </a:rPr>
              <a:t>Work Stations</a:t>
            </a:r>
            <a:endParaRPr lang="ar-SA" sz="3200" b="1" u="sng" dirty="0">
              <a:solidFill>
                <a:schemeClr val="accent1"/>
              </a:solidFill>
            </a:endParaRPr>
          </a:p>
        </p:txBody>
      </p:sp>
      <p:sp>
        <p:nvSpPr>
          <p:cNvPr id="2049" name="Rectangle 1"/>
          <p:cNvSpPr>
            <a:spLocks noChangeArrowheads="1"/>
          </p:cNvSpPr>
          <p:nvPr/>
        </p:nvSpPr>
        <p:spPr bwMode="auto">
          <a:xfrm>
            <a:off x="4355976" y="1712025"/>
            <a:ext cx="4325658" cy="3385542"/>
          </a:xfrm>
          <a:prstGeom prst="rect">
            <a:avLst/>
          </a:prstGeom>
          <a:noFill/>
          <a:ln w="9525">
            <a:noFill/>
            <a:miter lim="800000"/>
            <a:headEnd/>
            <a:tailEnd/>
          </a:ln>
          <a:effectLst/>
        </p:spPr>
        <p:txBody>
          <a:bodyPr wrap="square" anchor="ctr">
            <a:spAutoFit/>
          </a:bodyPr>
          <a:lstStyle/>
          <a:p>
            <a:pPr>
              <a:defRPr/>
            </a:pPr>
            <a:r>
              <a:rPr lang="ar-SA" sz="2800" dirty="0">
                <a:solidFill>
                  <a:schemeClr val="tx1">
                    <a:lumMod val="75000"/>
                    <a:lumOff val="25000"/>
                  </a:schemeClr>
                </a:solidFill>
              </a:rPr>
              <a:t>تشبه شكل الحاسب الشخصي </a:t>
            </a:r>
            <a:endParaRPr lang="ar-SA" sz="2800" dirty="0" smtClean="0">
              <a:solidFill>
                <a:schemeClr val="tx1">
                  <a:lumMod val="75000"/>
                  <a:lumOff val="25000"/>
                </a:schemeClr>
              </a:solidFill>
            </a:endParaRPr>
          </a:p>
          <a:p>
            <a:pPr>
              <a:defRPr/>
            </a:pPr>
            <a:r>
              <a:rPr lang="ar-SA" sz="2800" dirty="0" smtClean="0">
                <a:solidFill>
                  <a:schemeClr val="tx1">
                    <a:lumMod val="75000"/>
                    <a:lumOff val="25000"/>
                  </a:schemeClr>
                </a:solidFill>
              </a:rPr>
              <a:t>ولكن </a:t>
            </a:r>
            <a:r>
              <a:rPr lang="ar-SA" sz="2800" dirty="0">
                <a:solidFill>
                  <a:schemeClr val="tx1">
                    <a:lumMod val="75000"/>
                    <a:lumOff val="25000"/>
                  </a:schemeClr>
                </a:solidFill>
              </a:rPr>
              <a:t>يتوفر بها :</a:t>
            </a:r>
          </a:p>
          <a:p>
            <a:pPr marL="914400" lvl="1" indent="-457200">
              <a:buFont typeface="Arial" panose="020B0604020202020204" pitchFamily="34" charset="0"/>
              <a:buChar char="•"/>
              <a:defRPr/>
            </a:pPr>
            <a:r>
              <a:rPr lang="ar-SA" sz="2800" dirty="0">
                <a:solidFill>
                  <a:schemeClr val="tx1">
                    <a:lumMod val="75000"/>
                    <a:lumOff val="25000"/>
                  </a:schemeClr>
                </a:solidFill>
              </a:rPr>
              <a:t>أكثر من معالج و</a:t>
            </a:r>
            <a:r>
              <a:rPr lang="ar-SA" sz="2800" dirty="0" smtClean="0">
                <a:solidFill>
                  <a:schemeClr val="tx1">
                    <a:lumMod val="75000"/>
                    <a:lumOff val="25000"/>
                  </a:schemeClr>
                </a:solidFill>
              </a:rPr>
              <a:t> </a:t>
            </a:r>
            <a:r>
              <a:rPr lang="ar-SA" sz="2800" dirty="0">
                <a:solidFill>
                  <a:schemeClr val="tx1">
                    <a:lumMod val="75000"/>
                    <a:lumOff val="25000"/>
                  </a:schemeClr>
                </a:solidFill>
              </a:rPr>
              <a:t>تحتوي على ملحقات اضافية .</a:t>
            </a:r>
          </a:p>
          <a:p>
            <a:pPr marL="457200" indent="-457200">
              <a:buFont typeface="Arial" panose="020B0604020202020204" pitchFamily="34" charset="0"/>
              <a:buChar char="•"/>
              <a:defRPr/>
            </a:pPr>
            <a:r>
              <a:rPr lang="ar-SA" sz="2800" dirty="0" smtClean="0">
                <a:solidFill>
                  <a:schemeClr val="tx1">
                    <a:lumMod val="75000"/>
                    <a:lumOff val="25000"/>
                  </a:schemeClr>
                </a:solidFill>
              </a:rPr>
              <a:t>يستخدمها المتخصصين مثل :</a:t>
            </a:r>
          </a:p>
          <a:p>
            <a:pPr marL="457200" indent="-457200">
              <a:buFont typeface="Arial" panose="020B0604020202020204" pitchFamily="34" charset="0"/>
              <a:buChar char="•"/>
              <a:defRPr/>
            </a:pPr>
            <a:r>
              <a:rPr lang="ar-SA" sz="2800" dirty="0" smtClean="0">
                <a:solidFill>
                  <a:schemeClr val="tx1">
                    <a:lumMod val="75000"/>
                    <a:lumOff val="25000"/>
                  </a:schemeClr>
                </a:solidFill>
              </a:rPr>
              <a:t> </a:t>
            </a:r>
            <a:r>
              <a:rPr lang="ar-SA" sz="2800" dirty="0">
                <a:solidFill>
                  <a:schemeClr val="tx1">
                    <a:lumMod val="75000"/>
                    <a:lumOff val="25000"/>
                  </a:schemeClr>
                </a:solidFill>
              </a:rPr>
              <a:t>المهندسين والعلماء في المختبرات </a:t>
            </a:r>
            <a:r>
              <a:rPr lang="ar-SA" sz="2800" dirty="0" smtClean="0">
                <a:solidFill>
                  <a:schemeClr val="tx1">
                    <a:lumMod val="75000"/>
                    <a:lumOff val="25000"/>
                  </a:schemeClr>
                </a:solidFill>
              </a:rPr>
              <a:t>والمصانع </a:t>
            </a:r>
            <a:r>
              <a:rPr lang="ar-SA" sz="2800" dirty="0">
                <a:solidFill>
                  <a:schemeClr val="tx1">
                    <a:lumMod val="75000"/>
                    <a:lumOff val="25000"/>
                  </a:schemeClr>
                </a:solidFill>
              </a:rPr>
              <a:t>.</a:t>
            </a:r>
            <a:endParaRPr lang="en-US" sz="2800" dirty="0">
              <a:solidFill>
                <a:schemeClr val="tx1">
                  <a:lumMod val="75000"/>
                  <a:lumOff val="25000"/>
                </a:schemeClr>
              </a:solidFill>
            </a:endParaRPr>
          </a:p>
          <a:p>
            <a:pPr marL="285750" indent="-285750" rtl="0" eaLnBrk="0" hangingPunct="0">
              <a:buFont typeface="Arial" panose="020B0604020202020204" pitchFamily="34" charset="0"/>
              <a:buChar char="•"/>
              <a:defRPr/>
            </a:pPr>
            <a:endParaRPr lang="en-US" dirty="0"/>
          </a:p>
        </p:txBody>
      </p:sp>
      <p:pic>
        <p:nvPicPr>
          <p:cNvPr id="1026" name="Picture 2" descr="http://hothardware.com/newsimages/Item30023/apple-tim-cook-windows.jpg"/>
          <p:cNvPicPr>
            <a:picLocks noChangeAspect="1" noChangeArrowheads="1"/>
          </p:cNvPicPr>
          <p:nvPr/>
        </p:nvPicPr>
        <p:blipFill rotWithShape="1">
          <a:blip r:embed="rId3">
            <a:extLst>
              <a:ext uri="{28A0092B-C50C-407E-A947-70E740481C1C}">
                <a14:useLocalDpi xmlns:a14="http://schemas.microsoft.com/office/drawing/2010/main" val="0"/>
              </a:ext>
            </a:extLst>
          </a:blip>
          <a:srcRect l="12510" r="25659"/>
          <a:stretch/>
        </p:blipFill>
        <p:spPr bwMode="auto">
          <a:xfrm>
            <a:off x="683568" y="1772816"/>
            <a:ext cx="347472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55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395288" y="3095853"/>
            <a:ext cx="76962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ts val="600"/>
              </a:spcBef>
              <a:buClr>
                <a:schemeClr val="tx2"/>
              </a:buClr>
              <a:buSzPct val="73000"/>
              <a:buFont typeface="Wingdings 2" pitchFamily="18" charset="2"/>
              <a:buChar char=""/>
              <a:defRPr sz="2600">
                <a:solidFill>
                  <a:schemeClr val="tx1"/>
                </a:solidFill>
                <a:latin typeface="Trebuchet MS" pitchFamily="34" charset="0"/>
                <a:cs typeface="Tahoma"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cs typeface="Tahoma"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cs typeface="Tahoma"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cs typeface="Tahoma"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cs typeface="Tahoma"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9pPr>
          </a:lstStyle>
          <a:p>
            <a:pPr algn="just" eaLnBrk="1" hangingPunct="1">
              <a:lnSpc>
                <a:spcPct val="150000"/>
              </a:lnSpc>
              <a:buFontTx/>
              <a:buNone/>
            </a:pPr>
            <a:endParaRPr lang="ar-SA" altLang="ar-SA" sz="2400">
              <a:latin typeface="Arial" pitchFamily="34" charset="0"/>
              <a:cs typeface="Akhbar MT" pitchFamily="2" charset="-78"/>
            </a:endParaRPr>
          </a:p>
          <a:p>
            <a:pPr algn="just" eaLnBrk="1" hangingPunct="1">
              <a:lnSpc>
                <a:spcPct val="90000"/>
              </a:lnSpc>
            </a:pPr>
            <a:endParaRPr lang="ar-SA" altLang="ar-SA" sz="2400">
              <a:latin typeface="Arial" pitchFamily="34" charset="0"/>
              <a:cs typeface="Akhbar MT" pitchFamily="2" charset="-78"/>
            </a:endParaRPr>
          </a:p>
          <a:p>
            <a:pPr algn="just" eaLnBrk="1" hangingPunct="1">
              <a:lnSpc>
                <a:spcPct val="90000"/>
              </a:lnSpc>
            </a:pPr>
            <a:endParaRPr lang="en-US" altLang="ar-SA" sz="2400">
              <a:solidFill>
                <a:schemeClr val="accent1"/>
              </a:solidFill>
              <a:latin typeface="Arial" pitchFamily="34" charset="0"/>
              <a:cs typeface="Akhbar MT" pitchFamily="2" charset="-78"/>
            </a:endParaRPr>
          </a:p>
        </p:txBody>
      </p:sp>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33</a:t>
            </a:fld>
            <a:endParaRPr lang="ar-SA" dirty="0"/>
          </a:p>
        </p:txBody>
      </p:sp>
      <p:sp>
        <p:nvSpPr>
          <p:cNvPr id="15" name="Rectangle 14"/>
          <p:cNvSpPr/>
          <p:nvPr/>
        </p:nvSpPr>
        <p:spPr>
          <a:xfrm>
            <a:off x="1831733" y="476672"/>
            <a:ext cx="6845464" cy="584775"/>
          </a:xfrm>
          <a:prstGeom prst="rect">
            <a:avLst/>
          </a:prstGeom>
        </p:spPr>
        <p:txBody>
          <a:bodyPr wrap="none">
            <a:spAutoFit/>
          </a:bodyPr>
          <a:lstStyle/>
          <a:p>
            <a:pPr>
              <a:defRPr/>
            </a:pPr>
            <a:r>
              <a:rPr lang="ar-SA" sz="3200" b="1" u="sng" dirty="0" smtClean="0">
                <a:solidFill>
                  <a:schemeClr val="accent1"/>
                </a:solidFill>
                <a:latin typeface="+mn-lt"/>
                <a:cs typeface="+mn-cs"/>
              </a:rPr>
              <a:t>6</a:t>
            </a:r>
            <a:r>
              <a:rPr lang="ar-SA" sz="3200" b="1" u="sng" dirty="0" smtClean="0">
                <a:solidFill>
                  <a:schemeClr val="accent1"/>
                </a:solidFill>
              </a:rPr>
              <a:t>- حاسبات التحكم  </a:t>
            </a:r>
            <a:r>
              <a:rPr lang="en-US" sz="3200" b="1" u="sng" dirty="0" smtClean="0">
                <a:solidFill>
                  <a:schemeClr val="accent1"/>
                </a:solidFill>
              </a:rPr>
              <a:t>( Control Computer)</a:t>
            </a:r>
            <a:r>
              <a:rPr lang="ar-SA" sz="3200" b="1" u="sng" dirty="0" smtClean="0">
                <a:solidFill>
                  <a:schemeClr val="accent1"/>
                </a:solidFill>
              </a:rPr>
              <a:t>: </a:t>
            </a:r>
            <a:endParaRPr lang="ar-SA" sz="3200" b="1" u="sng" dirty="0">
              <a:solidFill>
                <a:schemeClr val="accent1"/>
              </a:solidFill>
            </a:endParaRPr>
          </a:p>
        </p:txBody>
      </p:sp>
      <p:sp>
        <p:nvSpPr>
          <p:cNvPr id="2" name="مربع نص 1"/>
          <p:cNvSpPr txBox="1"/>
          <p:nvPr/>
        </p:nvSpPr>
        <p:spPr>
          <a:xfrm>
            <a:off x="1149829" y="1650326"/>
            <a:ext cx="7344816" cy="830997"/>
          </a:xfrm>
          <a:prstGeom prst="rect">
            <a:avLst/>
          </a:prstGeom>
          <a:noFill/>
        </p:spPr>
        <p:txBody>
          <a:bodyPr wrap="square" rtlCol="1">
            <a:spAutoFit/>
          </a:bodyPr>
          <a:lstStyle/>
          <a:p>
            <a:r>
              <a:rPr lang="ar-SA" sz="2400" dirty="0">
                <a:solidFill>
                  <a:schemeClr val="tx1">
                    <a:lumMod val="75000"/>
                    <a:lumOff val="25000"/>
                  </a:schemeClr>
                </a:solidFill>
              </a:rPr>
              <a:t>هي الحاسبات التي تستخدم في المراقبة والتحكم في الأجهزة الطبية والمصانع و وسائل النقل مثل الطائرات .</a:t>
            </a:r>
          </a:p>
        </p:txBody>
      </p:sp>
      <p:pic>
        <p:nvPicPr>
          <p:cNvPr id="2050" name="Picture 2" descr="http://www.sciencephoto.com/image/348691/350wm/T4000494-Computer_control_room-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582" y="3071196"/>
            <a:ext cx="6846906" cy="33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22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196752"/>
            <a:ext cx="8352928" cy="5400600"/>
          </a:xfrm>
        </p:spPr>
        <p:txBody>
          <a:bodyPr>
            <a:noAutofit/>
          </a:bodyPr>
          <a:lstStyle/>
          <a:p>
            <a:pPr marL="457200" lvl="0" indent="-457200">
              <a:buFont typeface="+mj-lt"/>
              <a:buAutoNum type="arabicPeriod"/>
            </a:pPr>
            <a:r>
              <a:rPr lang="ar-SA" sz="2800" b="1" u="sng" dirty="0" smtClean="0"/>
              <a:t>حاسبات رقمية </a:t>
            </a:r>
            <a:r>
              <a:rPr lang="en-US" sz="2800" b="1" u="sng" dirty="0"/>
              <a:t>(Digital Computers)</a:t>
            </a:r>
            <a:endParaRPr lang="en-US" sz="2800" dirty="0"/>
          </a:p>
          <a:p>
            <a:pPr lvl="1"/>
            <a:r>
              <a:rPr lang="ar-SA" sz="2400" dirty="0"/>
              <a:t>تعالج البيانات الرقمية </a:t>
            </a:r>
            <a:r>
              <a:rPr lang="ar-SA" sz="2400" dirty="0" smtClean="0"/>
              <a:t>فقط ،  وهي البيانات التي تأخذ قيم محددة مثل الأرقام أو الحروف  .</a:t>
            </a:r>
          </a:p>
          <a:p>
            <a:pPr lvl="1"/>
            <a:r>
              <a:rPr lang="ar-SA" sz="2400" dirty="0" smtClean="0"/>
              <a:t> </a:t>
            </a:r>
            <a:r>
              <a:rPr lang="ar-SA" sz="2400" dirty="0"/>
              <a:t>تستخدم في حل المشاكل الحسابية المعقدة و تنظيم الملفات و قواعد </a:t>
            </a:r>
            <a:r>
              <a:rPr lang="ar-SA" sz="2400" dirty="0" smtClean="0"/>
              <a:t>البيانات في مجالات  </a:t>
            </a:r>
            <a:r>
              <a:rPr lang="ar-SA" sz="2400" dirty="0"/>
              <a:t>التعليم و </a:t>
            </a:r>
            <a:r>
              <a:rPr lang="ar-SA" sz="2400" dirty="0" smtClean="0"/>
              <a:t>الإدارة </a:t>
            </a:r>
            <a:r>
              <a:rPr lang="ar-SA" sz="2400" dirty="0"/>
              <a:t>و </a:t>
            </a:r>
            <a:r>
              <a:rPr lang="ar-SA" sz="2400" dirty="0" smtClean="0"/>
              <a:t>المحاسبة .</a:t>
            </a:r>
            <a:endParaRPr lang="en-US" sz="2400" dirty="0"/>
          </a:p>
          <a:p>
            <a:pPr lvl="1"/>
            <a:r>
              <a:rPr lang="ar-SA" sz="2400" dirty="0" smtClean="0"/>
              <a:t>تتميز </a:t>
            </a:r>
            <a:r>
              <a:rPr lang="ar-SA" sz="2400" dirty="0"/>
              <a:t>بالسرعات العالية و إمكانية إجراء أكثر من عملية حسابية في نفس الوقت.</a:t>
            </a:r>
            <a:endParaRPr lang="en-US" sz="2400" dirty="0"/>
          </a:p>
          <a:p>
            <a:pPr marL="329184" lvl="1" indent="0">
              <a:buNone/>
            </a:pPr>
            <a:endParaRPr lang="ar-SA" sz="2400" dirty="0"/>
          </a:p>
        </p:txBody>
      </p:sp>
      <p:sp>
        <p:nvSpPr>
          <p:cNvPr id="5" name="عنوان 1"/>
          <p:cNvSpPr>
            <a:spLocks noGrp="1"/>
          </p:cNvSpPr>
          <p:nvPr>
            <p:ph type="title"/>
          </p:nvPr>
        </p:nvSpPr>
        <p:spPr>
          <a:xfrm>
            <a:off x="755576" y="260648"/>
            <a:ext cx="7272808" cy="904205"/>
          </a:xfrm>
        </p:spPr>
        <p:txBody>
          <a:bodyPr>
            <a:normAutofit fontScale="90000"/>
          </a:bodyPr>
          <a:lstStyle/>
          <a:p>
            <a:r>
              <a:rPr lang="ar-SA" sz="4400" b="1" dirty="0" smtClean="0">
                <a:solidFill>
                  <a:schemeClr val="accent2"/>
                </a:solidFill>
              </a:rPr>
              <a:t>تقسيم الحاسبات الآلية حسب تقنية العمل :</a:t>
            </a:r>
            <a:endParaRPr lang="ar-SA" sz="4400" b="1" dirty="0">
              <a:solidFill>
                <a:schemeClr val="accent2"/>
              </a:solidFill>
            </a:endParaRPr>
          </a:p>
        </p:txBody>
      </p:sp>
    </p:spTree>
    <p:extLst>
      <p:ext uri="{BB962C8B-B14F-4D97-AF65-F5344CB8AC3E}">
        <p14:creationId xmlns:p14="http://schemas.microsoft.com/office/powerpoint/2010/main" val="2074884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465138"/>
            <a:ext cx="8352928" cy="5400600"/>
          </a:xfrm>
        </p:spPr>
        <p:txBody>
          <a:bodyPr>
            <a:noAutofit/>
          </a:bodyPr>
          <a:lstStyle/>
          <a:p>
            <a:pPr marL="0" lvl="0" indent="0">
              <a:buNone/>
            </a:pPr>
            <a:endParaRPr lang="ar-SA" sz="2800" b="1" u="sng" dirty="0" smtClean="0"/>
          </a:p>
          <a:p>
            <a:pPr marL="0" lvl="0" indent="0">
              <a:buNone/>
            </a:pPr>
            <a:r>
              <a:rPr lang="ar-SA" sz="2800" b="1" u="sng" dirty="0" smtClean="0"/>
              <a:t>2 .  حاسبات </a:t>
            </a:r>
            <a:r>
              <a:rPr lang="ar-SA" sz="2800" b="1" u="sng" dirty="0"/>
              <a:t>قياسية ( </a:t>
            </a:r>
            <a:r>
              <a:rPr lang="en-US" sz="2800" b="1" u="sng" dirty="0"/>
              <a:t>(Analogue Computer</a:t>
            </a:r>
            <a:endParaRPr lang="en-US" sz="2800" dirty="0"/>
          </a:p>
          <a:p>
            <a:pPr lvl="1"/>
            <a:r>
              <a:rPr lang="ar-SA" sz="2400" dirty="0" smtClean="0"/>
              <a:t>تعالج  </a:t>
            </a:r>
            <a:r>
              <a:rPr lang="ar-SA" sz="2400" dirty="0"/>
              <a:t>بيانات قياسية و هي البيانات التي تأخذ قيماً عديدة مثل </a:t>
            </a:r>
            <a:r>
              <a:rPr lang="ar-SA" sz="2400" dirty="0" smtClean="0"/>
              <a:t>بيانات الخصائص </a:t>
            </a:r>
            <a:r>
              <a:rPr lang="ar-SA" sz="2400" dirty="0"/>
              <a:t>الفيزيائية </a:t>
            </a:r>
            <a:r>
              <a:rPr lang="ar-SA" sz="2400" dirty="0" smtClean="0"/>
              <a:t>مثل </a:t>
            </a:r>
            <a:r>
              <a:rPr lang="ar-SA" sz="2400" dirty="0"/>
              <a:t>(شدة الصوت، درجة الحرارة).</a:t>
            </a:r>
            <a:endParaRPr lang="en-US" sz="2400" dirty="0"/>
          </a:p>
          <a:p>
            <a:pPr lvl="1"/>
            <a:r>
              <a:rPr lang="ar-SA" sz="2400" dirty="0"/>
              <a:t>تستخدم في حساب </a:t>
            </a:r>
            <a:r>
              <a:rPr lang="ar-SA" sz="2400" dirty="0" smtClean="0"/>
              <a:t>مثل </a:t>
            </a:r>
            <a:r>
              <a:rPr lang="ar-SA" sz="2400" dirty="0"/>
              <a:t>(الأوزان، الضغوط، </a:t>
            </a:r>
            <a:r>
              <a:rPr lang="ar-SA" sz="2400" dirty="0" smtClean="0"/>
              <a:t>الحرارة)</a:t>
            </a:r>
            <a:r>
              <a:rPr lang="ar-SA" sz="2400" dirty="0"/>
              <a:t> </a:t>
            </a:r>
            <a:r>
              <a:rPr lang="ar-SA" sz="2400" dirty="0" smtClean="0"/>
              <a:t>في </a:t>
            </a:r>
            <a:r>
              <a:rPr lang="ar-SA" sz="2400" dirty="0"/>
              <a:t>المراكز </a:t>
            </a:r>
            <a:r>
              <a:rPr lang="ar-SA" sz="2400" dirty="0" smtClean="0"/>
              <a:t>الطبية </a:t>
            </a:r>
            <a:r>
              <a:rPr lang="ar-SA" sz="2400" dirty="0"/>
              <a:t>و العلمية </a:t>
            </a:r>
            <a:r>
              <a:rPr lang="ar-SA" sz="2400" dirty="0" smtClean="0"/>
              <a:t> ومراكز </a:t>
            </a:r>
            <a:r>
              <a:rPr lang="ar-SA" sz="2400" dirty="0"/>
              <a:t>الأرصاد </a:t>
            </a:r>
            <a:r>
              <a:rPr lang="ar-SA" sz="2400" dirty="0" smtClean="0"/>
              <a:t>الجوية .</a:t>
            </a:r>
            <a:endParaRPr lang="en-US" sz="2400" dirty="0"/>
          </a:p>
          <a:p>
            <a:pPr lvl="1"/>
            <a:endParaRPr lang="ar-SA" sz="2400" dirty="0"/>
          </a:p>
        </p:txBody>
      </p:sp>
      <p:sp>
        <p:nvSpPr>
          <p:cNvPr id="2" name="AutoShape 4"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6"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8"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130" name="Picture 10" descr="http://small-projects.org/wp-content/uploads/2013/12/%D8%A7%D8%AC%D9%87%D8%B2%D8%A9-%D9%82%D9%8A%D8%A7%D8%B3-%D8%A7%D9%84%D8%B6%D8%BA%D8%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17246"/>
            <a:ext cx="2906662" cy="24997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117246"/>
            <a:ext cx="2880320" cy="231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08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419" y="260648"/>
            <a:ext cx="8501062" cy="4031873"/>
          </a:xfrm>
          <a:prstGeom prst="rect">
            <a:avLst/>
          </a:prstGeom>
          <a:noFill/>
        </p:spPr>
        <p:txBody>
          <a:bodyPr wrap="square" rtlCol="1">
            <a:spAutoFit/>
          </a:bodyPr>
          <a:lstStyle/>
          <a:p>
            <a:pPr>
              <a:defRPr/>
            </a:pPr>
            <a:r>
              <a:rPr lang="ar-SA" sz="4400" b="1" u="sng" dirty="0" smtClean="0">
                <a:solidFill>
                  <a:schemeClr val="tx2">
                    <a:lumMod val="75000"/>
                  </a:schemeClr>
                </a:solidFill>
                <a:cs typeface="Akhbar MT" pitchFamily="2" charset="-78"/>
              </a:rPr>
              <a:t>3.  </a:t>
            </a:r>
            <a:r>
              <a:rPr lang="ar-SA" sz="2800" b="1" u="sng" dirty="0" smtClean="0">
                <a:solidFill>
                  <a:schemeClr val="tx1">
                    <a:lumMod val="75000"/>
                    <a:lumOff val="25000"/>
                  </a:schemeClr>
                </a:solidFill>
              </a:rPr>
              <a:t>حاسبات هجينة </a:t>
            </a:r>
            <a:r>
              <a:rPr lang="ar-SA" sz="2800" b="1" u="sng" dirty="0">
                <a:solidFill>
                  <a:schemeClr val="tx1">
                    <a:lumMod val="75000"/>
                    <a:lumOff val="25000"/>
                  </a:schemeClr>
                </a:solidFill>
              </a:rPr>
              <a:t>(</a:t>
            </a:r>
            <a:r>
              <a:rPr lang="en-US" sz="2800" b="1" u="sng" dirty="0">
                <a:solidFill>
                  <a:schemeClr val="tx1">
                    <a:lumMod val="75000"/>
                    <a:lumOff val="25000"/>
                  </a:schemeClr>
                </a:solidFill>
              </a:rPr>
              <a:t>Hybrid Computer</a:t>
            </a:r>
            <a:r>
              <a:rPr lang="ar-SA" sz="2800" b="1" u="sng" dirty="0">
                <a:solidFill>
                  <a:schemeClr val="tx1">
                    <a:lumMod val="75000"/>
                    <a:lumOff val="25000"/>
                  </a:schemeClr>
                </a:solidFill>
              </a:rPr>
              <a:t>)</a:t>
            </a:r>
            <a:endParaRPr lang="en-US" sz="2800" b="1" u="sng" dirty="0">
              <a:solidFill>
                <a:schemeClr val="tx1">
                  <a:lumMod val="75000"/>
                  <a:lumOff val="25000"/>
                </a:schemeClr>
              </a:solidFill>
            </a:endParaRPr>
          </a:p>
          <a:p>
            <a:pPr>
              <a:buClr>
                <a:schemeClr val="accent3"/>
              </a:buClr>
              <a:defRPr/>
            </a:pPr>
            <a:r>
              <a:rPr lang="ar-SA" sz="2400" dirty="0" smtClean="0">
                <a:solidFill>
                  <a:schemeClr val="tx1">
                    <a:lumMod val="75000"/>
                    <a:lumOff val="25000"/>
                  </a:schemeClr>
                </a:solidFill>
              </a:rPr>
              <a:t>	هي </a:t>
            </a:r>
            <a:r>
              <a:rPr lang="ar-SA" sz="2400" dirty="0">
                <a:solidFill>
                  <a:schemeClr val="tx1">
                    <a:lumMod val="75000"/>
                    <a:lumOff val="25000"/>
                  </a:schemeClr>
                </a:solidFill>
              </a:rPr>
              <a:t>مزيج بين النوعين الرقمي و القياسي </a:t>
            </a:r>
            <a:r>
              <a:rPr lang="ar-SA" sz="2400" dirty="0" smtClean="0">
                <a:solidFill>
                  <a:schemeClr val="tx1">
                    <a:lumMod val="75000"/>
                    <a:lumOff val="25000"/>
                  </a:schemeClr>
                </a:solidFill>
              </a:rPr>
              <a:t>, إدخال البيانات يكون بشكل قياسي و المعالجة </a:t>
            </a:r>
            <a:r>
              <a:rPr lang="ar-SA" sz="2400" dirty="0">
                <a:solidFill>
                  <a:schemeClr val="tx1">
                    <a:lumMod val="75000"/>
                    <a:lumOff val="25000"/>
                  </a:schemeClr>
                </a:solidFill>
              </a:rPr>
              <a:t>فيه تكون </a:t>
            </a:r>
            <a:r>
              <a:rPr lang="ar-SA" sz="2400" dirty="0" smtClean="0">
                <a:solidFill>
                  <a:schemeClr val="tx1">
                    <a:lumMod val="75000"/>
                    <a:lumOff val="25000"/>
                  </a:schemeClr>
                </a:solidFill>
              </a:rPr>
              <a:t>رقمية .  يعتبر هذا النوع الأفضل لأنه </a:t>
            </a:r>
            <a:r>
              <a:rPr lang="ar-SA" sz="2400" dirty="0">
                <a:solidFill>
                  <a:schemeClr val="tx1">
                    <a:lumMod val="75000"/>
                    <a:lumOff val="25000"/>
                  </a:schemeClr>
                </a:solidFill>
              </a:rPr>
              <a:t>يجمع أفضل الإمكانيات </a:t>
            </a:r>
            <a:r>
              <a:rPr lang="ar-SA" sz="2400" dirty="0" smtClean="0">
                <a:solidFill>
                  <a:schemeClr val="tx1">
                    <a:lumMod val="75000"/>
                    <a:lumOff val="25000"/>
                  </a:schemeClr>
                </a:solidFill>
              </a:rPr>
              <a:t>من </a:t>
            </a:r>
            <a:r>
              <a:rPr lang="ar-SA" sz="2400" dirty="0">
                <a:solidFill>
                  <a:schemeClr val="tx1">
                    <a:lumMod val="75000"/>
                    <a:lumOff val="25000"/>
                  </a:schemeClr>
                </a:solidFill>
              </a:rPr>
              <a:t>كلا النوعين السابقين </a:t>
            </a:r>
            <a:r>
              <a:rPr lang="ar-SA" sz="2400" dirty="0" smtClean="0">
                <a:solidFill>
                  <a:schemeClr val="tx1">
                    <a:lumMod val="75000"/>
                    <a:lumOff val="25000"/>
                  </a:schemeClr>
                </a:solidFill>
              </a:rPr>
              <a:t>فلديه :</a:t>
            </a:r>
            <a:endParaRPr lang="ar-SA" sz="2400" dirty="0">
              <a:solidFill>
                <a:schemeClr val="tx1">
                  <a:lumMod val="75000"/>
                  <a:lumOff val="25000"/>
                </a:schemeClr>
              </a:solidFill>
            </a:endParaRPr>
          </a:p>
          <a:p>
            <a:pPr marL="800100" lvl="1" indent="-342900">
              <a:buClr>
                <a:schemeClr val="accent3"/>
              </a:buClr>
              <a:buFont typeface="Arial" panose="020B0604020202020204" pitchFamily="34" charset="0"/>
              <a:buChar char="•"/>
              <a:defRPr/>
            </a:pPr>
            <a:r>
              <a:rPr lang="ar-SA" sz="2400" dirty="0">
                <a:solidFill>
                  <a:schemeClr val="tx1">
                    <a:lumMod val="75000"/>
                    <a:lumOff val="25000"/>
                  </a:schemeClr>
                </a:solidFill>
              </a:rPr>
              <a:t>ا</a:t>
            </a:r>
            <a:r>
              <a:rPr lang="ar-SA" sz="2400" dirty="0" smtClean="0">
                <a:solidFill>
                  <a:schemeClr val="tx1">
                    <a:lumMod val="75000"/>
                    <a:lumOff val="25000"/>
                  </a:schemeClr>
                </a:solidFill>
              </a:rPr>
              <a:t>لقدرة </a:t>
            </a:r>
            <a:r>
              <a:rPr lang="ar-SA" sz="2400" dirty="0">
                <a:solidFill>
                  <a:schemeClr val="tx1">
                    <a:lumMod val="75000"/>
                    <a:lumOff val="25000"/>
                  </a:schemeClr>
                </a:solidFill>
              </a:rPr>
              <a:t>على </a:t>
            </a:r>
            <a:r>
              <a:rPr lang="ar-SA" sz="2400" dirty="0" smtClean="0">
                <a:solidFill>
                  <a:schemeClr val="tx1">
                    <a:lumMod val="75000"/>
                    <a:lumOff val="25000"/>
                  </a:schemeClr>
                </a:solidFill>
              </a:rPr>
              <a:t>تخزن </a:t>
            </a:r>
            <a:r>
              <a:rPr lang="ar-SA" sz="2400" dirty="0">
                <a:solidFill>
                  <a:schemeClr val="tx1">
                    <a:lumMod val="75000"/>
                    <a:lumOff val="25000"/>
                  </a:schemeClr>
                </a:solidFill>
              </a:rPr>
              <a:t>البيانات والدقة العالية </a:t>
            </a:r>
            <a:r>
              <a:rPr lang="ar-SA" sz="2400" dirty="0" smtClean="0">
                <a:solidFill>
                  <a:schemeClr val="tx1">
                    <a:lumMod val="75000"/>
                    <a:lumOff val="25000"/>
                  </a:schemeClr>
                </a:solidFill>
              </a:rPr>
              <a:t>مثل </a:t>
            </a:r>
            <a:r>
              <a:rPr lang="ar-SA" sz="2400" dirty="0">
                <a:solidFill>
                  <a:schemeClr val="tx1">
                    <a:lumMod val="75000"/>
                    <a:lumOff val="25000"/>
                  </a:schemeClr>
                </a:solidFill>
              </a:rPr>
              <a:t>الحاسبات </a:t>
            </a:r>
            <a:r>
              <a:rPr lang="ar-SA" sz="2400" dirty="0" smtClean="0">
                <a:solidFill>
                  <a:schemeClr val="tx1">
                    <a:lumMod val="75000"/>
                    <a:lumOff val="25000"/>
                  </a:schemeClr>
                </a:solidFill>
              </a:rPr>
              <a:t>الرقمية .</a:t>
            </a:r>
            <a:endParaRPr lang="ar-SA" sz="2400" dirty="0">
              <a:solidFill>
                <a:schemeClr val="tx1">
                  <a:lumMod val="75000"/>
                  <a:lumOff val="25000"/>
                </a:schemeClr>
              </a:solidFill>
            </a:endParaRPr>
          </a:p>
          <a:p>
            <a:pPr marL="800100" lvl="1" indent="-342900">
              <a:buClr>
                <a:schemeClr val="accent3"/>
              </a:buClr>
              <a:buFont typeface="Arial" panose="020B0604020202020204" pitchFamily="34" charset="0"/>
              <a:buChar char="•"/>
              <a:defRPr/>
            </a:pPr>
            <a:r>
              <a:rPr lang="ar-SA" sz="2400" dirty="0" smtClean="0">
                <a:solidFill>
                  <a:schemeClr val="tx1">
                    <a:lumMod val="75000"/>
                    <a:lumOff val="25000"/>
                  </a:schemeClr>
                </a:solidFill>
              </a:rPr>
              <a:t>ردة </a:t>
            </a:r>
            <a:r>
              <a:rPr lang="ar-SA" sz="2400" dirty="0">
                <a:solidFill>
                  <a:schemeClr val="tx1">
                    <a:lumMod val="75000"/>
                    <a:lumOff val="25000"/>
                  </a:schemeClr>
                </a:solidFill>
              </a:rPr>
              <a:t>الفعل السريعة لتغيير المدخلات ونظام الوقت </a:t>
            </a:r>
            <a:r>
              <a:rPr lang="ar-SA" sz="2400" dirty="0" smtClean="0">
                <a:solidFill>
                  <a:schemeClr val="tx1">
                    <a:lumMod val="75000"/>
                    <a:lumOff val="25000"/>
                  </a:schemeClr>
                </a:solidFill>
              </a:rPr>
              <a:t>الحقيقي</a:t>
            </a:r>
            <a:r>
              <a:rPr lang="ar-SA" sz="2400" dirty="0">
                <a:solidFill>
                  <a:schemeClr val="tx1">
                    <a:lumMod val="75000"/>
                    <a:lumOff val="25000"/>
                  </a:schemeClr>
                </a:solidFill>
              </a:rPr>
              <a:t> </a:t>
            </a:r>
            <a:r>
              <a:rPr lang="ar-SA" sz="2400" dirty="0" smtClean="0">
                <a:solidFill>
                  <a:schemeClr val="tx1">
                    <a:lumMod val="75000"/>
                    <a:lumOff val="25000"/>
                  </a:schemeClr>
                </a:solidFill>
              </a:rPr>
              <a:t>مثل الحاسبات القياسية .</a:t>
            </a:r>
            <a:endParaRPr lang="ar-SA" sz="2400" dirty="0">
              <a:solidFill>
                <a:schemeClr val="tx1">
                  <a:lumMod val="75000"/>
                  <a:lumOff val="25000"/>
                </a:schemeClr>
              </a:solidFill>
            </a:endParaRPr>
          </a:p>
          <a:p>
            <a:pPr marL="342900" indent="-342900">
              <a:buClr>
                <a:schemeClr val="accent3"/>
              </a:buClr>
              <a:buFont typeface="Arial" panose="020B0604020202020204" pitchFamily="34" charset="0"/>
              <a:buChar char="•"/>
              <a:defRPr/>
            </a:pPr>
            <a:endParaRPr lang="ar-SA" sz="2400" b="1" dirty="0">
              <a:latin typeface="Arial" charset="0"/>
              <a:cs typeface="Akhbar MT" pitchFamily="2" charset="-78"/>
            </a:endParaRPr>
          </a:p>
          <a:p>
            <a:pPr>
              <a:defRPr/>
            </a:pPr>
            <a:endParaRPr lang="en-US" sz="2400" dirty="0">
              <a:latin typeface="Arial" charset="0"/>
              <a:cs typeface="Akhbar MT" pitchFamily="2" charset="-78"/>
            </a:endParaRPr>
          </a:p>
          <a:p>
            <a:pPr fontAlgn="auto">
              <a:spcBef>
                <a:spcPts val="0"/>
              </a:spcBef>
              <a:spcAft>
                <a:spcPts val="0"/>
              </a:spcAft>
              <a:defRPr/>
            </a:pPr>
            <a:endParaRPr lang="ar-SA" sz="2000" dirty="0">
              <a:latin typeface="+mn-lt"/>
              <a:cs typeface="Akhbar MT" pitchFamily="2" charset="-78"/>
            </a:endParaRPr>
          </a:p>
        </p:txBody>
      </p:sp>
      <p:pic>
        <p:nvPicPr>
          <p:cNvPr id="58370" name="Picture 2" descr="http://prnwebsite.com/images/101_0491.JPG"/>
          <p:cNvPicPr>
            <a:picLocks noChangeAspect="1" noChangeArrowheads="1"/>
          </p:cNvPicPr>
          <p:nvPr/>
        </p:nvPicPr>
        <p:blipFill>
          <a:blip r:embed="rId3" cstate="print"/>
          <a:srcRect/>
          <a:stretch>
            <a:fillRect/>
          </a:stretch>
        </p:blipFill>
        <p:spPr bwMode="auto">
          <a:xfrm>
            <a:off x="2381470" y="3861048"/>
            <a:ext cx="4536504" cy="2636912"/>
          </a:xfrm>
          <a:prstGeom prst="roundRect">
            <a:avLst>
              <a:gd name="adj" fmla="val 8594"/>
            </a:avLst>
          </a:prstGeom>
          <a:solidFill>
            <a:srgbClr val="FFFFFF">
              <a:shade val="85000"/>
            </a:srgbClr>
          </a:solidFill>
          <a:ln>
            <a:noFill/>
          </a:ln>
          <a:effectLst/>
        </p:spPr>
      </p:pic>
      <p:sp>
        <p:nvSpPr>
          <p:cNvPr id="6" name="عنصر نائب لرقم الشريحة 5"/>
          <p:cNvSpPr>
            <a:spLocks noGrp="1"/>
          </p:cNvSpPr>
          <p:nvPr>
            <p:ph type="sldNum" sz="quarter" idx="12"/>
          </p:nvPr>
        </p:nvSpPr>
        <p:spPr/>
        <p:txBody>
          <a:bodyPr/>
          <a:lstStyle/>
          <a:p>
            <a:pPr>
              <a:defRPr/>
            </a:pPr>
            <a:fld id="{414B926F-4824-40A7-9399-D4F22CAE4229}" type="slidenum">
              <a:rPr lang="ar-SA" smtClean="0"/>
              <a:pPr>
                <a:defRPr/>
              </a:pPr>
              <a:t>36</a:t>
            </a:fld>
            <a:endParaRPr lang="ar-SA"/>
          </a:p>
        </p:txBody>
      </p:sp>
    </p:spTree>
    <p:extLst>
      <p:ext uri="{BB962C8B-B14F-4D97-AF65-F5344CB8AC3E}">
        <p14:creationId xmlns:p14="http://schemas.microsoft.com/office/powerpoint/2010/main" val="131346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8370"/>
                                        </p:tgtEl>
                                        <p:attrNameLst>
                                          <p:attrName>style.visibility</p:attrName>
                                        </p:attrNameLst>
                                      </p:cBhvr>
                                      <p:to>
                                        <p:strVal val="visible"/>
                                      </p:to>
                                    </p:set>
                                    <p:animEffect transition="in" filter="fade">
                                      <p:cBhvr>
                                        <p:cTn id="25"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r>
              <a:rPr lang="ar-SA" b="1" u="sng" dirty="0" smtClean="0">
                <a:solidFill>
                  <a:schemeClr val="accent2"/>
                </a:solidFill>
              </a:rPr>
              <a:t>مجالات استخدام الكمبيوتر :</a:t>
            </a:r>
            <a:endParaRPr lang="ar-SA" b="1" u="sng" dirty="0">
              <a:solidFill>
                <a:schemeClr val="accent2"/>
              </a:solidFill>
            </a:endParaRPr>
          </a:p>
        </p:txBody>
      </p:sp>
      <p:sp>
        <p:nvSpPr>
          <p:cNvPr id="3" name="عنصر نائب للمحتوى 2"/>
          <p:cNvSpPr>
            <a:spLocks noGrp="1"/>
          </p:cNvSpPr>
          <p:nvPr>
            <p:ph idx="1"/>
          </p:nvPr>
        </p:nvSpPr>
        <p:spPr>
          <a:xfrm>
            <a:off x="539552" y="1700808"/>
            <a:ext cx="7971656" cy="4608512"/>
          </a:xfrm>
        </p:spPr>
        <p:txBody>
          <a:bodyPr>
            <a:normAutofit lnSpcReduction="10000"/>
          </a:bodyPr>
          <a:lstStyle/>
          <a:p>
            <a:pPr marL="0" indent="0" algn="ctr">
              <a:buNone/>
            </a:pPr>
            <a:r>
              <a:rPr lang="ar-SA" dirty="0" smtClean="0"/>
              <a:t>يستخدم </a:t>
            </a:r>
            <a:r>
              <a:rPr lang="ar-SA" dirty="0"/>
              <a:t>الكمبيوتر في الوقت الحالي في معظم مجالات الحياة مثل :   </a:t>
            </a:r>
            <a:endParaRPr lang="ar-SA" dirty="0" smtClean="0"/>
          </a:p>
          <a:p>
            <a:pPr marL="0" indent="0">
              <a:buNone/>
            </a:pPr>
            <a:r>
              <a:rPr lang="ar-SA" dirty="0" smtClean="0"/>
              <a:t>       </a:t>
            </a:r>
            <a:endParaRPr lang="en-US" dirty="0"/>
          </a:p>
          <a:p>
            <a:r>
              <a:rPr lang="ar-SA" b="1" dirty="0"/>
              <a:t>- الطب : </a:t>
            </a:r>
            <a:r>
              <a:rPr lang="ar-SA" dirty="0"/>
              <a:t>أغلب الأجهزة الطبية الآن تستخدم الكمبيوتر وأصبحت تتدخل حتى في العمليات الجراحية .</a:t>
            </a:r>
            <a:endParaRPr lang="en-US" dirty="0"/>
          </a:p>
          <a:p>
            <a:r>
              <a:rPr lang="ar-SA" dirty="0"/>
              <a:t>- </a:t>
            </a:r>
            <a:r>
              <a:rPr lang="ar-SA" b="1" dirty="0"/>
              <a:t>التعليم : </a:t>
            </a:r>
            <a:r>
              <a:rPr lang="ar-SA" dirty="0"/>
              <a:t>يستخدم الكمبيوتر في المدارس والمعاهد والجامعات .</a:t>
            </a:r>
            <a:endParaRPr lang="en-US" dirty="0"/>
          </a:p>
          <a:p>
            <a:r>
              <a:rPr lang="ar-SA" dirty="0"/>
              <a:t>-</a:t>
            </a:r>
            <a:r>
              <a:rPr lang="ar-SA" b="1" dirty="0"/>
              <a:t> الهندسة : </a:t>
            </a:r>
            <a:r>
              <a:rPr lang="ar-SA" dirty="0"/>
              <a:t>يستخدم الكمبيوتر لرسم المخططات وحساب الكميات الهندسية .</a:t>
            </a:r>
            <a:endParaRPr lang="en-US" dirty="0"/>
          </a:p>
          <a:p>
            <a:r>
              <a:rPr lang="ar-SA" dirty="0"/>
              <a:t>- </a:t>
            </a:r>
            <a:r>
              <a:rPr lang="ar-SA" b="1" dirty="0"/>
              <a:t>الصناعة : </a:t>
            </a:r>
            <a:r>
              <a:rPr lang="ar-SA" dirty="0"/>
              <a:t>يستخدم الكمبيوتر في التحكم بتسيير </a:t>
            </a:r>
            <a:r>
              <a:rPr lang="ar-SA" dirty="0" smtClean="0"/>
              <a:t>الآلات </a:t>
            </a:r>
            <a:r>
              <a:rPr lang="ar-SA" dirty="0"/>
              <a:t>الصناعية .</a:t>
            </a:r>
            <a:endParaRPr lang="en-US" dirty="0"/>
          </a:p>
          <a:p>
            <a:r>
              <a:rPr lang="ar-SA" dirty="0"/>
              <a:t>- </a:t>
            </a:r>
            <a:r>
              <a:rPr lang="ar-SA" b="1" dirty="0"/>
              <a:t>التجارة : </a:t>
            </a:r>
            <a:r>
              <a:rPr lang="ar-SA" dirty="0"/>
              <a:t>يستخدم الكمبيوتر في متابعة الأسواق المالية وحركة الأسهم والسندات .</a:t>
            </a:r>
            <a:endParaRPr lang="en-US" dirty="0"/>
          </a:p>
          <a:p>
            <a:r>
              <a:rPr lang="ar-SA" dirty="0"/>
              <a:t>- </a:t>
            </a:r>
            <a:r>
              <a:rPr lang="ar-SA" b="1" dirty="0"/>
              <a:t>الاتصالات : </a:t>
            </a:r>
            <a:r>
              <a:rPr lang="ar-SA" dirty="0"/>
              <a:t>يستخدم في وسائل الاتصال والبريد </a:t>
            </a:r>
            <a:r>
              <a:rPr lang="ar-SA" dirty="0" smtClean="0"/>
              <a:t>الإلكتروني </a:t>
            </a:r>
            <a:r>
              <a:rPr lang="ar-SA" dirty="0"/>
              <a:t>.</a:t>
            </a:r>
            <a:endParaRPr lang="en-US" dirty="0"/>
          </a:p>
          <a:p>
            <a:r>
              <a:rPr lang="ar-SA" dirty="0"/>
              <a:t>-</a:t>
            </a:r>
            <a:r>
              <a:rPr lang="ar-SA" b="1" dirty="0"/>
              <a:t> الأمن : </a:t>
            </a:r>
            <a:r>
              <a:rPr lang="ar-SA" dirty="0"/>
              <a:t>هناك أنظمة أمن ورقابة مرتبطة مع الكمبيوتر ومع الجهات الأمنية </a:t>
            </a:r>
            <a:r>
              <a:rPr lang="ar-SA" dirty="0" smtClean="0"/>
              <a:t>.</a:t>
            </a:r>
            <a:endParaRPr lang="en-US" dirty="0"/>
          </a:p>
        </p:txBody>
      </p:sp>
    </p:spTree>
    <p:extLst>
      <p:ext uri="{BB962C8B-B14F-4D97-AF65-F5344CB8AC3E}">
        <p14:creationId xmlns:p14="http://schemas.microsoft.com/office/powerpoint/2010/main" val="830715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lstStyle/>
          <a:p>
            <a:r>
              <a:rPr lang="ar-SA" b="1" u="sng" dirty="0">
                <a:solidFill>
                  <a:schemeClr val="accent2"/>
                </a:solidFill>
              </a:rPr>
              <a:t>مجالات استخدام الكمبيوتر :</a:t>
            </a:r>
            <a:endParaRPr lang="ar-SA" dirty="0"/>
          </a:p>
        </p:txBody>
      </p:sp>
      <p:sp>
        <p:nvSpPr>
          <p:cNvPr id="3" name="عنصر نائب للمحتوى 2"/>
          <p:cNvSpPr>
            <a:spLocks noGrp="1"/>
          </p:cNvSpPr>
          <p:nvPr>
            <p:ph idx="1"/>
          </p:nvPr>
        </p:nvSpPr>
        <p:spPr>
          <a:xfrm>
            <a:off x="838200" y="1700808"/>
            <a:ext cx="7766248" cy="4288917"/>
          </a:xfrm>
        </p:spPr>
        <p:txBody>
          <a:bodyPr>
            <a:normAutofit fontScale="92500"/>
          </a:bodyPr>
          <a:lstStyle/>
          <a:p>
            <a:r>
              <a:rPr lang="ar-SA" b="1" dirty="0"/>
              <a:t>الفضاء: </a:t>
            </a:r>
            <a:r>
              <a:rPr lang="ar-SA" dirty="0"/>
              <a:t>يستخدم الكمبيوتر للتحكم عن بعد بالأقمار الصناعية والمركبات الفضائية .</a:t>
            </a:r>
            <a:endParaRPr lang="en-US" dirty="0"/>
          </a:p>
          <a:p>
            <a:r>
              <a:rPr lang="ar-SA" dirty="0"/>
              <a:t>-</a:t>
            </a:r>
            <a:r>
              <a:rPr lang="ar-SA" b="1" dirty="0"/>
              <a:t> التصميم : </a:t>
            </a:r>
            <a:r>
              <a:rPr lang="ar-SA" dirty="0"/>
              <a:t>يستخدم الكمبيوتر في تصميم الرسومات في عدة أبعاد ثنائية وثلاثية .</a:t>
            </a:r>
            <a:endParaRPr lang="en-US" dirty="0"/>
          </a:p>
          <a:p>
            <a:r>
              <a:rPr lang="ar-SA" dirty="0"/>
              <a:t>- </a:t>
            </a:r>
            <a:r>
              <a:rPr lang="ar-SA" b="1" dirty="0"/>
              <a:t>الإعلان والطباعة والنشر</a:t>
            </a:r>
            <a:r>
              <a:rPr lang="ar-SA" dirty="0"/>
              <a:t>: يستخدم الكمبيوتر في تصميم الإعلانات وإعداد الصحف والمجلات والكتب .</a:t>
            </a:r>
            <a:endParaRPr lang="en-US" dirty="0"/>
          </a:p>
          <a:p>
            <a:r>
              <a:rPr lang="ar-SA" dirty="0"/>
              <a:t>- </a:t>
            </a:r>
            <a:r>
              <a:rPr lang="ar-SA" b="1" dirty="0"/>
              <a:t>الأمور الشخصية </a:t>
            </a:r>
            <a:r>
              <a:rPr lang="ar-SA" dirty="0"/>
              <a:t>: يستخدم الكمبيوتر في الجوازات والأحوال المدنية .</a:t>
            </a:r>
            <a:endParaRPr lang="en-US" dirty="0"/>
          </a:p>
          <a:p>
            <a:r>
              <a:rPr lang="ar-SA" dirty="0"/>
              <a:t>-</a:t>
            </a:r>
            <a:r>
              <a:rPr lang="ar-SA" b="1" dirty="0"/>
              <a:t> الإنترنت</a:t>
            </a:r>
            <a:r>
              <a:rPr lang="ar-SA" dirty="0"/>
              <a:t> : يستخدم الكمبيوتر للبحث في مواقع الأنترنت والمراسلة .</a:t>
            </a:r>
            <a:endParaRPr lang="en-US" dirty="0"/>
          </a:p>
          <a:p>
            <a:r>
              <a:rPr lang="ar-SA" dirty="0"/>
              <a:t>- </a:t>
            </a:r>
            <a:r>
              <a:rPr lang="ar-SA" b="1" dirty="0"/>
              <a:t>الأعمال الإدارية </a:t>
            </a:r>
            <a:r>
              <a:rPr lang="ar-SA" dirty="0"/>
              <a:t>: يستخدم الكمبيوتر لتنظيم الأعمال الإدارية وزيادة فعاليتها .</a:t>
            </a:r>
            <a:endParaRPr lang="en-US" dirty="0"/>
          </a:p>
          <a:p>
            <a:r>
              <a:rPr lang="ar-SA" dirty="0"/>
              <a:t>- </a:t>
            </a:r>
            <a:r>
              <a:rPr lang="ar-SA" b="1" dirty="0"/>
              <a:t>الطيران</a:t>
            </a:r>
            <a:r>
              <a:rPr lang="ar-SA" dirty="0"/>
              <a:t> : يستخدم الكمبيوتر في تنظيم مواعيد الرحلات ومتابعة حركة الطائرات .</a:t>
            </a:r>
            <a:endParaRPr lang="en-US" dirty="0"/>
          </a:p>
          <a:p>
            <a:r>
              <a:rPr lang="ar-SA" dirty="0"/>
              <a:t>- </a:t>
            </a:r>
            <a:r>
              <a:rPr lang="ar-SA" b="1" dirty="0"/>
              <a:t>التسلية </a:t>
            </a:r>
            <a:r>
              <a:rPr lang="ar-SA" dirty="0"/>
              <a:t>: يستخدم الكمبيوتر في مجال التسلية سواء بالألعاب أو الوسائط المتعددة</a:t>
            </a:r>
            <a:endParaRPr lang="en-US" dirty="0"/>
          </a:p>
          <a:p>
            <a:r>
              <a:rPr lang="ar-SA" dirty="0"/>
              <a:t> ( صوت – فيديو ) .</a:t>
            </a:r>
            <a:endParaRPr lang="en-US" dirty="0"/>
          </a:p>
          <a:p>
            <a:endParaRPr lang="ar-SA" dirty="0"/>
          </a:p>
        </p:txBody>
      </p:sp>
    </p:spTree>
    <p:extLst>
      <p:ext uri="{BB962C8B-B14F-4D97-AF65-F5344CB8AC3E}">
        <p14:creationId xmlns:p14="http://schemas.microsoft.com/office/powerpoint/2010/main" val="178001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d.publicbroadcasting.net/p/kalw/files/styles/placed_wide/public/201402/eniac-500.png_w%3D488%26h%3D2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04664"/>
            <a:ext cx="8568953"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2814109" y="616434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p14="http://schemas.microsoft.com/office/powerpoint/2010/main" val="146992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tp.arl.mil/ftp/historic-computers/jpeg/first_f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5"/>
            <a:ext cx="7560840" cy="5425154"/>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3025618" y="590150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p14="http://schemas.microsoft.com/office/powerpoint/2010/main" val="85210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814109" y="5860617"/>
            <a:ext cx="2952328" cy="584775"/>
          </a:xfrm>
          <a:prstGeom prst="rect">
            <a:avLst/>
          </a:prstGeom>
          <a:noFill/>
        </p:spPr>
        <p:txBody>
          <a:bodyPr wrap="square" rtlCol="1">
            <a:spAutoFit/>
          </a:bodyPr>
          <a:lstStyle/>
          <a:p>
            <a:r>
              <a:rPr lang="ar-SA" sz="3200" b="1" dirty="0"/>
              <a:t> </a:t>
            </a:r>
            <a:r>
              <a:rPr lang="ar-SA" sz="3200" b="1" dirty="0" smtClean="0"/>
              <a:t> 1959 - 1965</a:t>
            </a:r>
          </a:p>
        </p:txBody>
      </p:sp>
      <p:pic>
        <p:nvPicPr>
          <p:cNvPr id="2050" name="Picture 2" descr="http://thisdayintechhistory.com/wp-content/uploads/2011/03/1955tradic_thumb-233x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88" y="588457"/>
            <a:ext cx="4236604" cy="50065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rchive.computerhistory.org/resources/still-image/Bell_Labs/Bell_Labs.TRADIC.102627242.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88457"/>
            <a:ext cx="4311846" cy="500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2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ntent.answcdn.com/main/content/img/CDE/_UNIVAC.GIF"/>
          <p:cNvPicPr>
            <a:picLocks noChangeAspect="1" noChangeArrowheads="1"/>
          </p:cNvPicPr>
          <p:nvPr/>
        </p:nvPicPr>
        <p:blipFill rotWithShape="1">
          <a:blip r:embed="rId2">
            <a:extLst>
              <a:ext uri="{28A0092B-C50C-407E-A947-70E740481C1C}">
                <a14:useLocalDpi xmlns:a14="http://schemas.microsoft.com/office/drawing/2010/main" val="0"/>
              </a:ext>
            </a:extLst>
          </a:blip>
          <a:srcRect t="11506"/>
          <a:stretch/>
        </p:blipFill>
        <p:spPr bwMode="auto">
          <a:xfrm>
            <a:off x="4536421" y="116632"/>
            <a:ext cx="4390654"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ryerson.ca/archives/images/photographs/ryemedctr9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63" y="3717032"/>
            <a:ext cx="4175614" cy="2988332"/>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5255584" y="4821842"/>
            <a:ext cx="2952328" cy="584775"/>
          </a:xfrm>
          <a:prstGeom prst="rect">
            <a:avLst/>
          </a:prstGeom>
          <a:noFill/>
        </p:spPr>
        <p:txBody>
          <a:bodyPr wrap="square" rtlCol="1">
            <a:spAutoFit/>
          </a:bodyPr>
          <a:lstStyle/>
          <a:p>
            <a:r>
              <a:rPr lang="ar-SA" sz="3200" b="1" dirty="0"/>
              <a:t> </a:t>
            </a:r>
            <a:r>
              <a:rPr lang="ar-SA" sz="3200" b="1" dirty="0" smtClean="0"/>
              <a:t> 1965 - 1980</a:t>
            </a:r>
          </a:p>
        </p:txBody>
      </p:sp>
      <p:pic>
        <p:nvPicPr>
          <p:cNvPr id="6" name="Picture 4" descr="http://www-03.ibm.com/ibm/history/exhibits/701/images/1415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83" y="148854"/>
            <a:ext cx="4180693" cy="342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6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youngblah.com/wp-content/uploads/2011/08/mackintos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0"/>
            <a:ext cx="8156224" cy="5867673"/>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2843808" y="5984305"/>
            <a:ext cx="2952328" cy="584775"/>
          </a:xfrm>
          <a:prstGeom prst="rect">
            <a:avLst/>
          </a:prstGeom>
          <a:noFill/>
        </p:spPr>
        <p:txBody>
          <a:bodyPr wrap="square" rtlCol="1">
            <a:spAutoFit/>
          </a:bodyPr>
          <a:lstStyle/>
          <a:p>
            <a:r>
              <a:rPr lang="ar-SA" sz="3200" b="1" dirty="0"/>
              <a:t> </a:t>
            </a:r>
            <a:r>
              <a:rPr lang="ar-SA" sz="3200" b="1" dirty="0" smtClean="0"/>
              <a:t> 1980 - 1990</a:t>
            </a:r>
          </a:p>
        </p:txBody>
      </p:sp>
    </p:spTree>
    <p:extLst>
      <p:ext uri="{BB962C8B-B14F-4D97-AF65-F5344CB8AC3E}">
        <p14:creationId xmlns:p14="http://schemas.microsoft.com/office/powerpoint/2010/main" val="372164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ldcomputers.net/pics/osbor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59" y="2780928"/>
            <a:ext cx="3700625" cy="231457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611560" y="5301208"/>
            <a:ext cx="7632848" cy="1169551"/>
          </a:xfrm>
          <a:prstGeom prst="rect">
            <a:avLst/>
          </a:prstGeom>
          <a:noFill/>
        </p:spPr>
        <p:txBody>
          <a:bodyPr wrap="square" rtlCol="1">
            <a:spAutoFit/>
          </a:bodyPr>
          <a:lstStyle/>
          <a:p>
            <a:pPr algn="ctr"/>
            <a:r>
              <a:rPr lang="ar-SA" sz="2400" b="1" dirty="0" smtClean="0"/>
              <a:t> (</a:t>
            </a:r>
            <a:r>
              <a:rPr lang="en-US" sz="2400" b="1" dirty="0" smtClean="0"/>
              <a:t>(Osborne 1 </a:t>
            </a:r>
            <a:r>
              <a:rPr lang="ar-SA" sz="2400" b="1" dirty="0" smtClean="0"/>
              <a:t> أول </a:t>
            </a:r>
            <a:r>
              <a:rPr lang="ar-SA" sz="2400" b="1" dirty="0"/>
              <a:t>جهاز كمبيوتر محمول </a:t>
            </a:r>
            <a:endParaRPr lang="ar-SA" sz="2400" b="1" dirty="0" smtClean="0"/>
          </a:p>
          <a:p>
            <a:pPr algn="ctr"/>
            <a:r>
              <a:rPr lang="ar-SA" sz="2400" b="1" dirty="0" smtClean="0"/>
              <a:t>قام </a:t>
            </a:r>
            <a:r>
              <a:rPr lang="ar-SA" sz="2400" b="1" dirty="0"/>
              <a:t>بتطويره ادم </a:t>
            </a:r>
            <a:r>
              <a:rPr lang="ar-SA" sz="2400" b="1" dirty="0" smtClean="0"/>
              <a:t>اوسبورن </a:t>
            </a:r>
            <a:r>
              <a:rPr lang="en-US" sz="2400" b="1" dirty="0" smtClean="0"/>
              <a:t> </a:t>
            </a:r>
            <a:r>
              <a:rPr lang="ar-SA" sz="2400" b="1" dirty="0"/>
              <a:t>في عام </a:t>
            </a:r>
            <a:r>
              <a:rPr lang="ar-SA" sz="2800" b="1" dirty="0"/>
              <a:t>1981</a:t>
            </a:r>
            <a:r>
              <a:rPr lang="ar-SA" b="1" dirty="0"/>
              <a:t> </a:t>
            </a:r>
            <a:endParaRPr lang="ar-SA" b="1" dirty="0" smtClean="0"/>
          </a:p>
          <a:p>
            <a:endParaRPr lang="ar-SA" dirty="0"/>
          </a:p>
        </p:txBody>
      </p:sp>
      <p:pic>
        <p:nvPicPr>
          <p:cNvPr id="11268" name="Picture 4" descr="كمبيوتر Osborn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900174"/>
            <a:ext cx="3266557" cy="2076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كمبيوتر Sharp PC-700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687" y="56777"/>
            <a:ext cx="42862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49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0633FD83B31848B8C9CEBAE1C81D13" ma:contentTypeVersion="0" ma:contentTypeDescription="Create a new document." ma:contentTypeScope="" ma:versionID="79d7da7157d410a568c913952d00157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7925A4-927C-4B66-AD1E-D4F8A86CA3BA}">
  <ds:schemaRefs>
    <ds:schemaRef ds:uri="http://purl.org/dc/terms/"/>
    <ds:schemaRef ds:uri="http://schemas.microsoft.com/office/2006/metadata/properti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s>
</ds:datastoreItem>
</file>

<file path=customXml/itemProps2.xml><?xml version="1.0" encoding="utf-8"?>
<ds:datastoreItem xmlns:ds="http://schemas.openxmlformats.org/officeDocument/2006/customXml" ds:itemID="{222CDF0B-4D1E-4075-8644-323AE6040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3415A21-4D1C-4AE4-8E09-2DC712F5DD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TC101790492[[fn=دفتر رسومات]]</Template>
  <TotalTime>1120</TotalTime>
  <Words>1423</Words>
  <Application>Microsoft Office PowerPoint</Application>
  <PresentationFormat>On-screen Show (4:3)</PresentationFormat>
  <Paragraphs>153</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Sketchbook</vt:lpstr>
      <vt:lpstr>PowerPoint Presentation</vt:lpstr>
      <vt:lpstr>نتيجة التقدم التقني الذي حدث في القرن العشرين  في جميع المجالات  حدثت ثورة في مجال المعلومات  تخزينها وتحليلها واسترجاعها و نقلها مما ولد فكرة اختراع الكمبيوتر   الذي يعتبر من أهم و أبرز منجزات القرن العشرين .  </vt:lpstr>
      <vt:lpstr>الكمبيوتر " لمحة تاريخيه"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ماذا يعني الكمبيوتر – الحاسب الآلي- ؟!!</vt:lpstr>
      <vt:lpstr>PowerPoint Presentation</vt:lpstr>
      <vt:lpstr>مبدأ عمل الكمبيوتر  Computer Mechanism</vt:lpstr>
      <vt:lpstr>مبدأ عمل الكمبيوتر  Computer Mechanism:</vt:lpstr>
      <vt:lpstr>تعريف الحاسب   Computer Definition  -</vt:lpstr>
      <vt:lpstr>PowerPoint Presentation</vt:lpstr>
      <vt:lpstr>PowerPoint Presentation</vt:lpstr>
      <vt:lpstr>PowerPoint Presentation</vt:lpstr>
      <vt:lpstr> المكونات المادية - المعدات</vt:lpstr>
      <vt:lpstr>PowerPoint Presentation</vt:lpstr>
      <vt:lpstr>PowerPoint Presentation</vt:lpstr>
      <vt:lpstr>مزايا العمل باستخدام الكمبيوتر  :</vt:lpstr>
      <vt:lpstr>الأنواع المختلفة للحاسب الآلي  </vt:lpstr>
      <vt:lpstr>تقسيم الحاسبات الآلية حسب الحجم :  </vt:lpstr>
      <vt:lpstr>PowerPoint Presentation</vt:lpstr>
      <vt:lpstr>PowerPoint Presentation</vt:lpstr>
      <vt:lpstr>PowerPoint Presentation</vt:lpstr>
      <vt:lpstr>PowerPoint Presentation</vt:lpstr>
      <vt:lpstr>PowerPoint Presentation</vt:lpstr>
      <vt:lpstr>تقسيم الحاسبات الآلية حسب تقنية العمل :</vt:lpstr>
      <vt:lpstr>PowerPoint Presentation</vt:lpstr>
      <vt:lpstr>PowerPoint Presentation</vt:lpstr>
      <vt:lpstr>مجالات استخدام الكمبيوتر :</vt:lpstr>
      <vt:lpstr>مجالات استخدام الكمبيوتر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dc:creator>
  <cp:lastModifiedBy>USER</cp:lastModifiedBy>
  <cp:revision>104</cp:revision>
  <dcterms:created xsi:type="dcterms:W3CDTF">2011-12-10T18:33:21Z</dcterms:created>
  <dcterms:modified xsi:type="dcterms:W3CDTF">2018-09-03T14:19:24Z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0x010100E10633FD83B31848B8C9CEBAE1C81D13</vt:lpwstr>
  </property>
</Properties>
</file>