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1" r:id="rId9"/>
    <p:sldId id="265" r:id="rId10"/>
    <p:sldId id="266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FBD15B6-C1B4-4873-886D-CA3BF165087D}" type="datetimeFigureOut">
              <a:rPr lang="ar-SA" smtClean="0"/>
              <a:pPr/>
              <a:t>17/11/36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E1D811A-FC87-4359-8703-7788B87F9E4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522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D811A-FC87-4359-8703-7788B87F9E43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17/11/36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00100" y="3071810"/>
            <a:ext cx="3286148" cy="1857388"/>
          </a:xfrm>
        </p:spPr>
        <p:txBody>
          <a:bodyPr>
            <a:normAutofit fontScale="90000"/>
          </a:bodyPr>
          <a:lstStyle/>
          <a:p>
            <a:r>
              <a:rPr lang="ar-SA" b="1" dirty="0" smtClean="0"/>
              <a:t>علم </a:t>
            </a:r>
            <a:r>
              <a:rPr lang="ar-SA" b="1" dirty="0" err="1" smtClean="0"/>
              <a:t>الأشنات</a:t>
            </a:r>
            <a:r>
              <a:rPr lang="ar-SA" b="1" dirty="0" smtClean="0"/>
              <a:t> </a:t>
            </a:r>
            <a:br>
              <a:rPr lang="ar-SA" b="1" dirty="0" smtClean="0"/>
            </a:br>
            <a:r>
              <a:rPr lang="en-US" b="1" dirty="0" smtClean="0"/>
              <a:t>Lichen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د. فاطمة </a:t>
            </a:r>
            <a:r>
              <a:rPr lang="ar-SA" dirty="0" err="1" smtClean="0">
                <a:solidFill>
                  <a:schemeClr val="accent1">
                    <a:lumMod val="75000"/>
                  </a:schemeClr>
                </a:solidFill>
              </a:rPr>
              <a:t>العتيبي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ts-of-lichen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44" y="928670"/>
            <a:ext cx="7786742" cy="528641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ar-SA" dirty="0" smtClean="0">
                <a:solidFill>
                  <a:schemeClr val="tx1"/>
                </a:solidFill>
              </a:rPr>
              <a:t>اعتقد علماء النبات لوقت طويل أن </a:t>
            </a:r>
            <a:r>
              <a:rPr lang="ar-SA" dirty="0" err="1" smtClean="0">
                <a:solidFill>
                  <a:schemeClr val="tx1"/>
                </a:solidFill>
              </a:rPr>
              <a:t>الأشنات</a:t>
            </a:r>
            <a:r>
              <a:rPr lang="ar-SA" dirty="0" smtClean="0">
                <a:solidFill>
                  <a:schemeClr val="tx1"/>
                </a:solidFill>
              </a:rPr>
              <a:t> وحيدة المنشأ </a:t>
            </a:r>
            <a:r>
              <a:rPr lang="en-US" dirty="0" smtClean="0">
                <a:solidFill>
                  <a:schemeClr val="tx1"/>
                </a:solidFill>
              </a:rPr>
              <a:t>autonomous plants</a:t>
            </a:r>
            <a:r>
              <a:rPr lang="ar-SA" dirty="0" smtClean="0">
                <a:solidFill>
                  <a:schemeClr val="tx1"/>
                </a:solidFill>
              </a:rPr>
              <a:t> , واستمر الأمر كذلك حتى القرن التاسع عشر عندما أوضح العالم الألماني </a:t>
            </a:r>
            <a:r>
              <a:rPr lang="ar-SA" dirty="0" err="1" smtClean="0">
                <a:solidFill>
                  <a:schemeClr val="tx1"/>
                </a:solidFill>
              </a:rPr>
              <a:t>دي</a:t>
            </a:r>
            <a:r>
              <a:rPr lang="ar-SA" dirty="0" smtClean="0">
                <a:solidFill>
                  <a:schemeClr val="tx1"/>
                </a:solidFill>
              </a:rPr>
              <a:t> باري عام 1866 أن </a:t>
            </a:r>
            <a:r>
              <a:rPr lang="ar-SA" dirty="0" err="1" smtClean="0">
                <a:solidFill>
                  <a:schemeClr val="tx1"/>
                </a:solidFill>
              </a:rPr>
              <a:t>الأشنة</a:t>
            </a:r>
            <a:r>
              <a:rPr lang="ar-SA" dirty="0" smtClean="0">
                <a:solidFill>
                  <a:schemeClr val="tx1"/>
                </a:solidFill>
              </a:rPr>
              <a:t> عبارة عن كائن حي يتكون من مشاركين مختلفين هما فطر وطحلب.</a:t>
            </a:r>
          </a:p>
          <a:p>
            <a:r>
              <a:rPr lang="ar-SA" b="1" dirty="0" smtClean="0">
                <a:solidFill>
                  <a:srgbClr val="C00000"/>
                </a:solidFill>
              </a:rPr>
              <a:t>مما يتكون </a:t>
            </a:r>
            <a:r>
              <a:rPr lang="ar-SA" b="1" dirty="0" err="1" smtClean="0">
                <a:solidFill>
                  <a:srgbClr val="C00000"/>
                </a:solidFill>
              </a:rPr>
              <a:t>الثالوس</a:t>
            </a:r>
            <a:r>
              <a:rPr lang="ar-SA" b="1" dirty="0" smtClean="0">
                <a:solidFill>
                  <a:srgbClr val="C00000"/>
                </a:solidFill>
              </a:rPr>
              <a:t> </a:t>
            </a:r>
            <a:r>
              <a:rPr lang="ar-SA" b="1" dirty="0" err="1" smtClean="0">
                <a:solidFill>
                  <a:srgbClr val="C00000"/>
                </a:solidFill>
              </a:rPr>
              <a:t>الأشني</a:t>
            </a:r>
            <a:r>
              <a:rPr lang="ar-SA" b="1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ar-SA" dirty="0" err="1" smtClean="0">
                <a:solidFill>
                  <a:schemeClr val="tx1"/>
                </a:solidFill>
              </a:rPr>
              <a:t>الثالوس</a:t>
            </a:r>
            <a:r>
              <a:rPr lang="ar-SA" dirty="0" smtClean="0">
                <a:solidFill>
                  <a:schemeClr val="tx1"/>
                </a:solidFill>
              </a:rPr>
              <a:t> </a:t>
            </a:r>
            <a:r>
              <a:rPr lang="ar-SA" dirty="0" err="1" smtClean="0">
                <a:solidFill>
                  <a:schemeClr val="tx1"/>
                </a:solidFill>
              </a:rPr>
              <a:t>الاشني</a:t>
            </a:r>
            <a:r>
              <a:rPr lang="ar-SA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the  lichen </a:t>
            </a:r>
            <a:r>
              <a:rPr lang="en-US" dirty="0" err="1" smtClean="0">
                <a:solidFill>
                  <a:schemeClr val="tx1"/>
                </a:solidFill>
              </a:rPr>
              <a:t>thallus</a:t>
            </a:r>
            <a:r>
              <a:rPr lang="ar-SA" dirty="0" smtClean="0">
                <a:solidFill>
                  <a:schemeClr val="tx1"/>
                </a:solidFill>
              </a:rPr>
              <a:t> ذو تركيب معقد يدخل في تكوينه مكون فطري يعرف باسم المعاشر الفطري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mycobiont</a:t>
            </a:r>
            <a:r>
              <a:rPr lang="ar-SA" dirty="0" smtClean="0">
                <a:solidFill>
                  <a:schemeClr val="tx1"/>
                </a:solidFill>
              </a:rPr>
              <a:t>(من اللاتينية </a:t>
            </a:r>
            <a:r>
              <a:rPr lang="en-US" dirty="0" err="1" smtClean="0">
                <a:solidFill>
                  <a:schemeClr val="tx1"/>
                </a:solidFill>
              </a:rPr>
              <a:t>mykes</a:t>
            </a:r>
            <a:r>
              <a:rPr lang="ar-SA" dirty="0" smtClean="0">
                <a:solidFill>
                  <a:schemeClr val="tx1"/>
                </a:solidFill>
              </a:rPr>
              <a:t> بمعنى فطر </a:t>
            </a:r>
            <a:r>
              <a:rPr lang="ar-SA" dirty="0" err="1" smtClean="0">
                <a:solidFill>
                  <a:schemeClr val="tx1"/>
                </a:solidFill>
              </a:rPr>
              <a:t>و</a:t>
            </a:r>
            <a:r>
              <a:rPr lang="en-US" dirty="0" smtClean="0">
                <a:solidFill>
                  <a:schemeClr val="tx1"/>
                </a:solidFill>
              </a:rPr>
              <a:t>bios</a:t>
            </a:r>
            <a:r>
              <a:rPr lang="ar-SA" dirty="0" smtClean="0">
                <a:solidFill>
                  <a:schemeClr val="tx1"/>
                </a:solidFill>
              </a:rPr>
              <a:t> بمعنى حياة), ومكون طحلبي يعرف </a:t>
            </a:r>
            <a:r>
              <a:rPr lang="ar-SA" dirty="0" smtClean="0">
                <a:solidFill>
                  <a:schemeClr val="tx1"/>
                </a:solidFill>
              </a:rPr>
              <a:t>باسم </a:t>
            </a:r>
            <a:r>
              <a:rPr lang="ar-SA" dirty="0" smtClean="0">
                <a:solidFill>
                  <a:schemeClr val="tx1"/>
                </a:solidFill>
              </a:rPr>
              <a:t>المعاشر الطحلبي </a:t>
            </a:r>
            <a:r>
              <a:rPr lang="en-US" dirty="0" err="1" smtClean="0">
                <a:solidFill>
                  <a:srgbClr val="C00000"/>
                </a:solidFill>
              </a:rPr>
              <a:t>phycobiont</a:t>
            </a:r>
            <a:r>
              <a:rPr lang="ar-SA" dirty="0" smtClean="0">
                <a:solidFill>
                  <a:srgbClr val="C00000"/>
                </a:solidFill>
              </a:rPr>
              <a:t> </a:t>
            </a:r>
            <a:r>
              <a:rPr lang="ar-SA" dirty="0" smtClean="0">
                <a:solidFill>
                  <a:schemeClr val="tx1"/>
                </a:solidFill>
              </a:rPr>
              <a:t>(من اللاتينية </a:t>
            </a:r>
            <a:r>
              <a:rPr lang="en-US" dirty="0" err="1" smtClean="0">
                <a:solidFill>
                  <a:schemeClr val="tx1"/>
                </a:solidFill>
              </a:rPr>
              <a:t>phyco</a:t>
            </a:r>
            <a:r>
              <a:rPr lang="ar-SA" dirty="0" smtClean="0">
                <a:solidFill>
                  <a:schemeClr val="tx1"/>
                </a:solidFill>
              </a:rPr>
              <a:t> بمعنى طحلب </a:t>
            </a:r>
            <a:r>
              <a:rPr lang="ar-SA" dirty="0" err="1" smtClean="0">
                <a:solidFill>
                  <a:schemeClr val="tx1"/>
                </a:solidFill>
              </a:rPr>
              <a:t>و</a:t>
            </a:r>
            <a:r>
              <a:rPr lang="en-US" dirty="0" smtClean="0">
                <a:solidFill>
                  <a:schemeClr val="tx1"/>
                </a:solidFill>
              </a:rPr>
              <a:t>bios</a:t>
            </a:r>
            <a:r>
              <a:rPr lang="ar-SA" dirty="0" smtClean="0">
                <a:solidFill>
                  <a:schemeClr val="tx1"/>
                </a:solidFill>
              </a:rPr>
              <a:t> بمعنى حياة), وأحياناً يعرف المعاشر الطحلبي بالمعاشر الضوئي </a:t>
            </a:r>
            <a:r>
              <a:rPr lang="en-US" dirty="0" err="1" smtClean="0">
                <a:solidFill>
                  <a:srgbClr val="C00000"/>
                </a:solidFill>
              </a:rPr>
              <a:t>photobiont</a:t>
            </a:r>
            <a:r>
              <a:rPr lang="ar-SA" dirty="0" smtClean="0">
                <a:solidFill>
                  <a:schemeClr val="tx1"/>
                </a:solidFill>
              </a:rPr>
              <a:t>(من اللاتينية </a:t>
            </a:r>
            <a:r>
              <a:rPr lang="en-US" dirty="0" smtClean="0">
                <a:solidFill>
                  <a:schemeClr val="tx1"/>
                </a:solidFill>
              </a:rPr>
              <a:t>photo</a:t>
            </a:r>
            <a:r>
              <a:rPr lang="ar-SA" dirty="0" smtClean="0">
                <a:solidFill>
                  <a:schemeClr val="tx1"/>
                </a:solidFill>
              </a:rPr>
              <a:t> </a:t>
            </a:r>
            <a:r>
              <a:rPr lang="ar-SA" dirty="0" smtClean="0">
                <a:solidFill>
                  <a:schemeClr val="tx1"/>
                </a:solidFill>
              </a:rPr>
              <a:t>بمعنى طحلب و</a:t>
            </a:r>
            <a:r>
              <a:rPr lang="en-US" dirty="0" smtClean="0">
                <a:solidFill>
                  <a:schemeClr val="tx1"/>
                </a:solidFill>
              </a:rPr>
              <a:t>bios</a:t>
            </a:r>
            <a:r>
              <a:rPr lang="ar-SA" dirty="0" smtClean="0">
                <a:solidFill>
                  <a:schemeClr val="tx1"/>
                </a:solidFill>
              </a:rPr>
              <a:t> بمعنى حياة)</a:t>
            </a:r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714356"/>
            <a:ext cx="7572428" cy="5411807"/>
          </a:xfrm>
          <a:solidFill>
            <a:srgbClr val="92D050"/>
          </a:solidFill>
        </p:spPr>
        <p:txBody>
          <a:bodyPr>
            <a:normAutofit lnSpcReduction="10000"/>
          </a:bodyPr>
          <a:lstStyle/>
          <a:p>
            <a:r>
              <a:rPr lang="ar-SA" b="1" dirty="0" smtClean="0">
                <a:solidFill>
                  <a:srgbClr val="C00000"/>
                </a:solidFill>
              </a:rPr>
              <a:t>الطحالب والفطريات المشاركة في تكوين </a:t>
            </a:r>
            <a:r>
              <a:rPr lang="ar-SA" b="1" dirty="0" err="1" smtClean="0">
                <a:solidFill>
                  <a:srgbClr val="C00000"/>
                </a:solidFill>
              </a:rPr>
              <a:t>الأشنة</a:t>
            </a:r>
            <a:r>
              <a:rPr lang="ar-SA" b="1" dirty="0" smtClean="0">
                <a:solidFill>
                  <a:srgbClr val="C00000"/>
                </a:solidFill>
              </a:rPr>
              <a:t>:</a:t>
            </a:r>
          </a:p>
          <a:p>
            <a:pPr>
              <a:buFont typeface="Wingdings" pitchFamily="2" charset="2"/>
              <a:buChar char="v"/>
            </a:pPr>
            <a:r>
              <a:rPr lang="ar-SA" b="1" dirty="0" smtClean="0">
                <a:solidFill>
                  <a:srgbClr val="FF0000"/>
                </a:solidFill>
              </a:rPr>
              <a:t>الفطريات الأشنية</a:t>
            </a:r>
            <a:r>
              <a:rPr lang="ar-SA" dirty="0" smtClean="0">
                <a:solidFill>
                  <a:srgbClr val="FF0000"/>
                </a:solidFill>
              </a:rPr>
              <a:t> 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تنتمي معظم الفطريات المشاركة في تركيب </a:t>
            </a:r>
            <a:r>
              <a:rPr lang="ar-SA" dirty="0" err="1" smtClean="0"/>
              <a:t>الأشنات</a:t>
            </a:r>
            <a:r>
              <a:rPr lang="ar-SA" dirty="0" smtClean="0"/>
              <a:t> إلى شعبة الفطريات </a:t>
            </a:r>
            <a:r>
              <a:rPr lang="ar-SA" dirty="0" err="1" smtClean="0"/>
              <a:t>الزقية</a:t>
            </a:r>
            <a:r>
              <a:rPr lang="ar-SA" dirty="0" smtClean="0"/>
              <a:t> (</a:t>
            </a:r>
            <a:r>
              <a:rPr lang="ar-SA" dirty="0" err="1" smtClean="0"/>
              <a:t>الأسكية</a:t>
            </a:r>
            <a:r>
              <a:rPr lang="ar-SA" dirty="0" smtClean="0"/>
              <a:t>) </a:t>
            </a:r>
            <a:r>
              <a:rPr lang="en-US" dirty="0" smtClean="0"/>
              <a:t>  </a:t>
            </a:r>
            <a:r>
              <a:rPr lang="en-US" dirty="0" err="1" smtClean="0"/>
              <a:t>Ascomycota</a:t>
            </a:r>
            <a:r>
              <a:rPr lang="ar-SA" dirty="0" smtClean="0"/>
              <a:t> تدعى الفطريات </a:t>
            </a:r>
            <a:r>
              <a:rPr lang="ar-SA" dirty="0" err="1" smtClean="0"/>
              <a:t>الزقية</a:t>
            </a:r>
            <a:r>
              <a:rPr lang="ar-SA" dirty="0" smtClean="0"/>
              <a:t> الأشنية </a:t>
            </a:r>
            <a:r>
              <a:rPr lang="en-US" dirty="0" err="1" smtClean="0"/>
              <a:t>Ascolichens</a:t>
            </a:r>
            <a:r>
              <a:rPr lang="ar-SA" dirty="0" smtClean="0"/>
              <a:t>،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القليل منها يتبع شعبة الفطريات </a:t>
            </a:r>
            <a:r>
              <a:rPr lang="ar-SA" dirty="0" err="1" smtClean="0"/>
              <a:t>البازيدية</a:t>
            </a:r>
            <a:r>
              <a:rPr lang="ar-SA" dirty="0" smtClean="0"/>
              <a:t> </a:t>
            </a:r>
            <a:r>
              <a:rPr lang="en-US" dirty="0" err="1" smtClean="0"/>
              <a:t>Basidiomycota</a:t>
            </a:r>
            <a:r>
              <a:rPr lang="ar-SA" dirty="0" smtClean="0"/>
              <a:t> تدعى الفطريات </a:t>
            </a:r>
            <a:r>
              <a:rPr lang="ar-SA" dirty="0" err="1" smtClean="0"/>
              <a:t>البازيدية</a:t>
            </a:r>
            <a:r>
              <a:rPr lang="ar-SA" dirty="0" smtClean="0"/>
              <a:t> </a:t>
            </a:r>
            <a:r>
              <a:rPr lang="ar-SA" dirty="0" err="1" smtClean="0"/>
              <a:t>الأشنية</a:t>
            </a:r>
            <a:r>
              <a:rPr lang="en-US" dirty="0" err="1" smtClean="0"/>
              <a:t>Basidiolichens</a:t>
            </a:r>
            <a:r>
              <a:rPr lang="en-US" dirty="0" smtClean="0"/>
              <a:t> </a:t>
            </a:r>
            <a:endParaRPr lang="ar-SA" dirty="0" smtClean="0"/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هناك فطريات مشاركة في تكوين </a:t>
            </a:r>
            <a:r>
              <a:rPr lang="ar-SA" dirty="0" err="1" smtClean="0"/>
              <a:t>الأشنة</a:t>
            </a:r>
            <a:r>
              <a:rPr lang="ar-SA" dirty="0" smtClean="0"/>
              <a:t> </a:t>
            </a:r>
            <a:r>
              <a:rPr lang="ar-SA" dirty="0" err="1" smtClean="0"/>
              <a:t>لاتكون</a:t>
            </a:r>
            <a:r>
              <a:rPr lang="ar-SA" dirty="0" smtClean="0"/>
              <a:t> أجسام </a:t>
            </a:r>
            <a:r>
              <a:rPr lang="ar-SA" dirty="0" err="1" smtClean="0"/>
              <a:t>ثمرية</a:t>
            </a:r>
            <a:r>
              <a:rPr lang="ar-SA" dirty="0" smtClean="0"/>
              <a:t> تتبع الفطريات الناقصة (</a:t>
            </a:r>
            <a:r>
              <a:rPr lang="ar-SA" dirty="0" err="1" smtClean="0"/>
              <a:t>الكونيدية</a:t>
            </a:r>
            <a:r>
              <a:rPr lang="ar-SA" dirty="0" smtClean="0"/>
              <a:t>) </a:t>
            </a:r>
            <a:r>
              <a:rPr lang="en-US" dirty="0" err="1" smtClean="0"/>
              <a:t>mitosporic</a:t>
            </a:r>
            <a:r>
              <a:rPr lang="en-US" dirty="0" smtClean="0"/>
              <a:t> fungi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714356"/>
            <a:ext cx="7686700" cy="5929354"/>
          </a:xfrm>
          <a:solidFill>
            <a:srgbClr val="92D050"/>
          </a:solidFill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ar-SA" b="1" dirty="0" smtClean="0">
                <a:solidFill>
                  <a:srgbClr val="FF0000"/>
                </a:solidFill>
              </a:rPr>
              <a:t>الطحالب الأشنية: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تتبع مجموعة كبيرة من الطحالب المكونة </a:t>
            </a:r>
            <a:r>
              <a:rPr lang="ar-SA" dirty="0" err="1" smtClean="0"/>
              <a:t>للأشنة</a:t>
            </a:r>
            <a:r>
              <a:rPr lang="ar-SA" dirty="0" smtClean="0"/>
              <a:t> الطحالب الخضراء </a:t>
            </a:r>
            <a:r>
              <a:rPr lang="en-US" dirty="0" err="1" smtClean="0"/>
              <a:t>Chlorophyceae</a:t>
            </a:r>
            <a:endParaRPr lang="ar-SA" dirty="0" smtClean="0"/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القليل منها يتبع الطحالب الخضراء </a:t>
            </a:r>
            <a:r>
              <a:rPr lang="ar-SA" dirty="0" err="1" smtClean="0"/>
              <a:t>المزرقة</a:t>
            </a:r>
            <a:r>
              <a:rPr lang="ar-SA" dirty="0" smtClean="0"/>
              <a:t> </a:t>
            </a:r>
            <a:r>
              <a:rPr lang="en-US" dirty="0" err="1" smtClean="0"/>
              <a:t>Cyanobacteria</a:t>
            </a:r>
            <a:r>
              <a:rPr lang="ar-SA" dirty="0" smtClean="0"/>
              <a:t> التي تتبع عائلة </a:t>
            </a:r>
            <a:r>
              <a:rPr lang="en-US" dirty="0" err="1" smtClean="0"/>
              <a:t>Cyanophyceae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نادراً ما تحتوي </a:t>
            </a:r>
            <a:r>
              <a:rPr lang="ar-SA" dirty="0" err="1" smtClean="0"/>
              <a:t>الأشنة</a:t>
            </a:r>
            <a:r>
              <a:rPr lang="ar-SA" dirty="0" smtClean="0"/>
              <a:t> على معاشر طحلبي أخضر مصفر المنتمي لعائلة </a:t>
            </a:r>
            <a:r>
              <a:rPr lang="en-US" dirty="0" err="1" smtClean="0"/>
              <a:t>Xanthophyceae</a:t>
            </a:r>
            <a:endParaRPr lang="ar-SA" dirty="0" smtClean="0"/>
          </a:p>
          <a:p>
            <a:pPr>
              <a:buFont typeface="Wingdings" pitchFamily="2" charset="2"/>
              <a:buChar char="§"/>
            </a:pPr>
            <a:r>
              <a:rPr lang="ar-SA" dirty="0" smtClean="0"/>
              <a:t>يعيش المكونات (الفطر والطحلب) في علاقة تبادل منفعة مستقرة ودائمة ينتج عنها جسد واحد لكائن حي متميز في شكله , ومنفرد في صفاته, مديد العمر , ولا يحمل شبهاً لأي من مكونيه المنفردين يطلق علية اسم </a:t>
            </a:r>
            <a:r>
              <a:rPr lang="ar-SA" dirty="0" err="1" smtClean="0"/>
              <a:t>الأشنة</a:t>
            </a:r>
            <a:r>
              <a:rPr lang="ar-SA" dirty="0" smtClean="0"/>
              <a:t> </a:t>
            </a:r>
            <a:r>
              <a:rPr lang="en-US" dirty="0" smtClean="0"/>
              <a:t>lichen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يحتوي جسد بعض </a:t>
            </a:r>
            <a:r>
              <a:rPr lang="ar-SA" dirty="0" err="1" smtClean="0"/>
              <a:t>الأشنات</a:t>
            </a:r>
            <a:r>
              <a:rPr lang="ar-SA" dirty="0" smtClean="0"/>
              <a:t> على أكثر من طحلب واحد, قد يكون أحدهما لطحلب أخضر والثاني لطحلب أخضر </a:t>
            </a:r>
            <a:r>
              <a:rPr lang="ar-SA" dirty="0" err="1" smtClean="0"/>
              <a:t>مزرق</a:t>
            </a:r>
            <a:r>
              <a:rPr lang="ar-SA" dirty="0" smtClean="0"/>
              <a:t>.</a:t>
            </a:r>
          </a:p>
          <a:p>
            <a:pPr>
              <a:buNone/>
            </a:pPr>
            <a:r>
              <a:rPr lang="ar-SA" dirty="0" smtClean="0"/>
              <a:t>وقد يتداخل في هذه العلاقة فطريات أخرى دخيلة تتغذى على الجسد </a:t>
            </a:r>
            <a:r>
              <a:rPr lang="ar-SA" dirty="0" err="1" smtClean="0"/>
              <a:t>الأشني</a:t>
            </a:r>
            <a:r>
              <a:rPr lang="ar-SA" dirty="0" smtClean="0"/>
              <a:t> وقد تتسبب في تدهور حالته الصحية أو هلاكه.</a:t>
            </a:r>
          </a:p>
          <a:p>
            <a:pPr>
              <a:buNone/>
            </a:pPr>
            <a:r>
              <a:rPr lang="ar-SA" dirty="0" smtClean="0"/>
              <a:t>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14348" y="500042"/>
            <a:ext cx="7715304" cy="5715040"/>
          </a:xfrm>
          <a:solidFill>
            <a:srgbClr val="92D05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ar-SA" b="1" dirty="0" smtClean="0">
                <a:solidFill>
                  <a:srgbClr val="C00000"/>
                </a:solidFill>
              </a:rPr>
              <a:t>طبيعة العلاقة بين الطحلب والفطر في </a:t>
            </a:r>
            <a:r>
              <a:rPr lang="ar-SA" b="1" dirty="0" err="1" smtClean="0">
                <a:solidFill>
                  <a:srgbClr val="C00000"/>
                </a:solidFill>
              </a:rPr>
              <a:t>الأشنة</a:t>
            </a:r>
            <a:r>
              <a:rPr lang="ar-SA" b="1" dirty="0" smtClean="0">
                <a:solidFill>
                  <a:srgbClr val="C00000"/>
                </a:solidFill>
              </a:rPr>
              <a:t>:</a:t>
            </a:r>
          </a:p>
          <a:p>
            <a:r>
              <a:rPr lang="ar-SA" dirty="0" smtClean="0"/>
              <a:t>طحلب وفطر يعيشان معيشة تكافلية </a:t>
            </a:r>
            <a:r>
              <a:rPr lang="ar-SA" dirty="0" err="1" smtClean="0"/>
              <a:t>لايمكن</a:t>
            </a:r>
            <a:r>
              <a:rPr lang="ar-SA" dirty="0" smtClean="0"/>
              <a:t> لأي منهما الحياة بمفردة فالفطر يقوم بتفتيت السطوح التي يعيش عليها بواسطة أنزيمات وأحماض يفرزها ويمتص الماء والأملاح ليمد </a:t>
            </a:r>
            <a:r>
              <a:rPr lang="ar-SA" dirty="0" err="1" smtClean="0"/>
              <a:t>بها</a:t>
            </a:r>
            <a:r>
              <a:rPr lang="ar-SA" dirty="0" smtClean="0"/>
              <a:t> الطحلب الذي يقوم بعملية البناء الضوئي لإنتاج الغذاء له وللفطر.</a:t>
            </a:r>
          </a:p>
          <a:p>
            <a:r>
              <a:rPr lang="ar-SA" dirty="0" smtClean="0"/>
              <a:t>حيث تقوم الفطريات بإنتاج خيوط فطرية تعيش فيها الخلايا الطحلبية </a:t>
            </a:r>
            <a:r>
              <a:rPr lang="en-US" dirty="0" err="1" smtClean="0"/>
              <a:t>thallus</a:t>
            </a:r>
            <a:r>
              <a:rPr lang="en-US" dirty="0" smtClean="0"/>
              <a:t> </a:t>
            </a:r>
            <a:r>
              <a:rPr lang="ar-SA" dirty="0" smtClean="0"/>
              <a:t> مما </a:t>
            </a:r>
            <a:r>
              <a:rPr lang="ar-SA" dirty="0" smtClean="0"/>
              <a:t>يؤدي إلى زيادة دعم </a:t>
            </a:r>
            <a:r>
              <a:rPr lang="ar-SA" dirty="0" err="1" smtClean="0"/>
              <a:t>الأشن</a:t>
            </a:r>
            <a:r>
              <a:rPr lang="ar-SA" dirty="0" smtClean="0"/>
              <a:t> وحماية الطحلب من الجفاف.</a:t>
            </a:r>
            <a:br>
              <a:rPr lang="ar-SA" dirty="0" smtClean="0"/>
            </a:br>
            <a:endParaRPr lang="ar-SA" dirty="0"/>
          </a:p>
        </p:txBody>
      </p:sp>
      <p:pic>
        <p:nvPicPr>
          <p:cNvPr id="5" name="عنصر نائب للمحتوى 3" descr="images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4714884"/>
            <a:ext cx="1959442" cy="17145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000108"/>
            <a:ext cx="7786742" cy="5429288"/>
          </a:xfrm>
          <a:solidFill>
            <a:srgbClr val="92D050"/>
          </a:solidFill>
        </p:spPr>
        <p:txBody>
          <a:bodyPr>
            <a:normAutofit lnSpcReduction="10000"/>
          </a:bodyPr>
          <a:lstStyle/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أنواع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ar-SA" b="1" dirty="0" err="1" smtClean="0">
                <a:solidFill>
                  <a:schemeClr val="accent2">
                    <a:lumMod val="75000"/>
                  </a:schemeClr>
                </a:solidFill>
              </a:rPr>
              <a:t>الأشنات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                    لها أشكال مختلفة تشمل</a:t>
            </a:r>
            <a:r>
              <a:rPr lang="en-US" dirty="0" smtClean="0"/>
              <a:t> 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err="1" smtClean="0"/>
              <a:t>الأشنات</a:t>
            </a:r>
            <a:r>
              <a:rPr lang="ar-SA" dirty="0" smtClean="0"/>
              <a:t> القشرية</a:t>
            </a:r>
            <a:r>
              <a:rPr lang="en-US" dirty="0" smtClean="0"/>
              <a:t> : </a:t>
            </a:r>
            <a:r>
              <a:rPr lang="ar-SA" dirty="0" smtClean="0"/>
              <a:t>على هيئة قشرة تلتصق على الصخور أو الأرض</a:t>
            </a:r>
            <a:r>
              <a:rPr lang="en-US" dirty="0" smtClean="0"/>
              <a:t> 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err="1" smtClean="0"/>
              <a:t>الأشنات</a:t>
            </a:r>
            <a:r>
              <a:rPr lang="ar-SA" dirty="0" smtClean="0"/>
              <a:t> الورقية</a:t>
            </a:r>
            <a:r>
              <a:rPr lang="en-US" dirty="0" smtClean="0"/>
              <a:t> : </a:t>
            </a:r>
            <a:r>
              <a:rPr lang="ar-SA" dirty="0" smtClean="0"/>
              <a:t>على شكل جسم نباتي ممتد ويشبه الورقة</a:t>
            </a:r>
            <a:r>
              <a:rPr lang="en-US" dirty="0" smtClean="0"/>
              <a:t> 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err="1" smtClean="0"/>
              <a:t>الأشنات</a:t>
            </a:r>
            <a:r>
              <a:rPr lang="ar-SA" dirty="0" smtClean="0"/>
              <a:t> </a:t>
            </a:r>
            <a:r>
              <a:rPr lang="ar-SA" dirty="0" err="1" smtClean="0"/>
              <a:t>الثمرية</a:t>
            </a:r>
            <a:r>
              <a:rPr lang="ar-SA" dirty="0" smtClean="0"/>
              <a:t> ذات جسم كثير التفرع</a:t>
            </a:r>
            <a:r>
              <a:rPr lang="en-US" dirty="0" smtClean="0"/>
              <a:t> 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err="1" smtClean="0"/>
              <a:t>الأشنات</a:t>
            </a:r>
            <a:r>
              <a:rPr lang="ar-SA" dirty="0" smtClean="0"/>
              <a:t> الخيطية</a:t>
            </a:r>
            <a:r>
              <a:rPr lang="en-US" dirty="0" smtClean="0"/>
              <a:t> </a:t>
            </a:r>
            <a:r>
              <a:rPr lang="ar-SA" dirty="0" smtClean="0"/>
              <a:t>او </a:t>
            </a:r>
            <a:r>
              <a:rPr lang="ar-SA" dirty="0" err="1" smtClean="0"/>
              <a:t>الشجيرية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err="1" smtClean="0"/>
              <a:t>الأشنات</a:t>
            </a:r>
            <a:r>
              <a:rPr lang="ar-SA" dirty="0" smtClean="0"/>
              <a:t> الحرشفية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:\Users\Dr Rabab\Desktop\مجلد جديد ‫‬\اشن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642918"/>
            <a:ext cx="2466975" cy="2376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C:\Users\Dr Rabab\Desktop\مجلد جديد ‫‬\اشن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928670"/>
            <a:ext cx="1857375" cy="24669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3" descr="C:\Users\Dr Rabab\Desktop\مجلد جديد ‫‬\اشن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3357562"/>
            <a:ext cx="1847850" cy="24669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2" descr="C:\Users\Dr Rabab\Desktop\مجلد جديد ‫‬\اشن1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1142984"/>
            <a:ext cx="1895475" cy="24193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14" descr="C:\Users\Dr Rabab\Desktop\مجلد جديد ‫‬\اشن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3786190"/>
            <a:ext cx="2071702" cy="262180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5" descr="C:\Users\Dr Rabab\Desktop\مجلد جديد ‫‬\اشن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3786190"/>
            <a:ext cx="1584176" cy="282653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7829576" cy="5554683"/>
          </a:xfrm>
          <a:solidFill>
            <a:srgbClr val="92D050"/>
          </a:solidFill>
        </p:spPr>
        <p:txBody>
          <a:bodyPr/>
          <a:lstStyle/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أين يعيش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ar-SA" b="1" dirty="0" err="1" smtClean="0">
                <a:solidFill>
                  <a:schemeClr val="accent2">
                    <a:lumMod val="75000"/>
                  </a:schemeClr>
                </a:solidFill>
              </a:rPr>
              <a:t>الأشنات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ar-SA" dirty="0" smtClean="0"/>
              <a:t>تعتبر </a:t>
            </a:r>
            <a:r>
              <a:rPr lang="ar-SA" dirty="0" err="1" smtClean="0"/>
              <a:t>الأشنات</a:t>
            </a:r>
            <a:r>
              <a:rPr lang="ar-SA" dirty="0" smtClean="0"/>
              <a:t> من أكثر المخلوقات الحية قدره على تحمل الجفاف والبرد</a:t>
            </a:r>
            <a:r>
              <a:rPr lang="en-US" dirty="0" smtClean="0"/>
              <a:t> . </a:t>
            </a:r>
            <a:r>
              <a:rPr lang="ar-SA" dirty="0" smtClean="0"/>
              <a:t> فهي تنمو في أماكن قلما يوجد مخلوقات تستطيع البقاء فيها</a:t>
            </a:r>
            <a:r>
              <a:rPr lang="en-US" dirty="0" smtClean="0"/>
              <a:t> 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توجد في الصحاري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والصخور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على التربة العارية في المناطق القطبية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تنمو على جذوع الأشجار في الغابات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تنمو على قمم الجبال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928670"/>
            <a:ext cx="7758138" cy="5197493"/>
          </a:xfrm>
          <a:solidFill>
            <a:srgbClr val="92D050"/>
          </a:solidFill>
        </p:spPr>
        <p:txBody>
          <a:bodyPr>
            <a:normAutofit fontScale="92500" lnSpcReduction="20000"/>
          </a:bodyPr>
          <a:lstStyle/>
          <a:p>
            <a:r>
              <a:rPr lang="ar-SA" b="1" dirty="0" smtClean="0">
                <a:solidFill>
                  <a:srgbClr val="C00000"/>
                </a:solidFill>
              </a:rPr>
              <a:t>تسمية </a:t>
            </a:r>
            <a:r>
              <a:rPr lang="ar-SA" b="1" dirty="0" err="1" smtClean="0">
                <a:solidFill>
                  <a:srgbClr val="C00000"/>
                </a:solidFill>
              </a:rPr>
              <a:t>الأشنات</a:t>
            </a:r>
            <a:r>
              <a:rPr lang="ar-SA" b="1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ar-SA" dirty="0" smtClean="0"/>
              <a:t>طبقاً للقانون الدولي للتسمية الثنائية للنبات </a:t>
            </a:r>
            <a:r>
              <a:rPr lang="en-US" dirty="0" smtClean="0"/>
              <a:t>The International Code of Botanical Nomenclature</a:t>
            </a:r>
            <a:r>
              <a:rPr lang="ar-SA" dirty="0" smtClean="0"/>
              <a:t> فأن </a:t>
            </a:r>
            <a:r>
              <a:rPr lang="ar-SA" dirty="0" err="1" smtClean="0"/>
              <a:t>الأسم</a:t>
            </a:r>
            <a:r>
              <a:rPr lang="ar-SA" dirty="0" smtClean="0"/>
              <a:t> العلمي الذي يطلق على </a:t>
            </a:r>
            <a:r>
              <a:rPr lang="ar-SA" dirty="0" err="1" smtClean="0"/>
              <a:t>الأشنه</a:t>
            </a:r>
            <a:r>
              <a:rPr lang="ar-SA" dirty="0" smtClean="0"/>
              <a:t> هو نفسه اسم المعاشر الفطري الداخل في تركيبها</a:t>
            </a:r>
          </a:p>
          <a:p>
            <a:pPr>
              <a:buNone/>
            </a:pPr>
            <a:endParaRPr lang="ar-SA" dirty="0" smtClean="0"/>
          </a:p>
          <a:p>
            <a:r>
              <a:rPr lang="ar-SA" b="1" dirty="0" smtClean="0">
                <a:solidFill>
                  <a:srgbClr val="C00000"/>
                </a:solidFill>
              </a:rPr>
              <a:t> تركيب القطاع </a:t>
            </a:r>
            <a:r>
              <a:rPr lang="ar-SA" b="1" dirty="0" err="1" smtClean="0">
                <a:solidFill>
                  <a:srgbClr val="C00000"/>
                </a:solidFill>
              </a:rPr>
              <a:t>الطولى</a:t>
            </a:r>
            <a:r>
              <a:rPr lang="ar-SA" b="1" dirty="0" smtClean="0">
                <a:solidFill>
                  <a:srgbClr val="C00000"/>
                </a:solidFill>
              </a:rPr>
              <a:t> </a:t>
            </a:r>
            <a:r>
              <a:rPr lang="ar-SA" b="1" dirty="0" err="1" smtClean="0">
                <a:solidFill>
                  <a:srgbClr val="C00000"/>
                </a:solidFill>
              </a:rPr>
              <a:t>للاشنة</a:t>
            </a:r>
            <a:r>
              <a:rPr lang="ar-SA" b="1" dirty="0" smtClean="0">
                <a:solidFill>
                  <a:srgbClr val="C00000"/>
                </a:solidFill>
              </a:rPr>
              <a:t> :</a:t>
            </a:r>
          </a:p>
          <a:p>
            <a:r>
              <a:rPr lang="ar-SA" dirty="0" smtClean="0"/>
              <a:t>1- طبقة علوية(خيوط </a:t>
            </a:r>
            <a:r>
              <a:rPr lang="ar-SA" dirty="0" err="1" smtClean="0"/>
              <a:t>هيفية</a:t>
            </a:r>
            <a:r>
              <a:rPr lang="ar-SA" dirty="0" smtClean="0"/>
              <a:t> مندمجة </a:t>
            </a:r>
            <a:r>
              <a:rPr lang="ar-SA" dirty="0" err="1" smtClean="0"/>
              <a:t>و</a:t>
            </a:r>
            <a:r>
              <a:rPr lang="ar-SA" dirty="0" smtClean="0"/>
              <a:t> متشابكة)</a:t>
            </a:r>
          </a:p>
          <a:p>
            <a:r>
              <a:rPr lang="ar-SA" dirty="0" smtClean="0"/>
              <a:t>2- طبقة خلايا طحلبية</a:t>
            </a:r>
          </a:p>
          <a:p>
            <a:r>
              <a:rPr lang="ar-SA" dirty="0" smtClean="0"/>
              <a:t>3- طبقة فطرية مفككة</a:t>
            </a:r>
          </a:p>
          <a:p>
            <a:r>
              <a:rPr lang="ar-SA" dirty="0" smtClean="0"/>
              <a:t>4- الطبقة السفلية (</a:t>
            </a:r>
            <a:r>
              <a:rPr lang="ar-SA" dirty="0" err="1" smtClean="0"/>
              <a:t>تشبة</a:t>
            </a:r>
            <a:r>
              <a:rPr lang="ar-SA" dirty="0" smtClean="0"/>
              <a:t> الطبقة العلوية)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313</Words>
  <Application>Microsoft Office PowerPoint</Application>
  <PresentationFormat>عرض على الشاشة (3:4)‏</PresentationFormat>
  <Paragraphs>41</Paragraphs>
  <Slides>10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علم الأشنات  Lichen  د. فاطمة العتيبي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MM</dc:creator>
  <cp:lastModifiedBy>MM</cp:lastModifiedBy>
  <cp:revision>61</cp:revision>
  <dcterms:created xsi:type="dcterms:W3CDTF">2015-02-02T11:39:41Z</dcterms:created>
  <dcterms:modified xsi:type="dcterms:W3CDTF">2015-08-31T18:31:37Z</dcterms:modified>
</cp:coreProperties>
</file>