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20"/>
  </p:notesMasterIdLst>
  <p:sldIdLst>
    <p:sldId id="256" r:id="rId2"/>
    <p:sldId id="271" r:id="rId3"/>
    <p:sldId id="270" r:id="rId4"/>
    <p:sldId id="257" r:id="rId5"/>
    <p:sldId id="279" r:id="rId6"/>
    <p:sldId id="276" r:id="rId7"/>
    <p:sldId id="258" r:id="rId8"/>
    <p:sldId id="277" r:id="rId9"/>
    <p:sldId id="261" r:id="rId10"/>
    <p:sldId id="262" r:id="rId11"/>
    <p:sldId id="263" r:id="rId12"/>
    <p:sldId id="264" r:id="rId13"/>
    <p:sldId id="274" r:id="rId14"/>
    <p:sldId id="259" r:id="rId15"/>
    <p:sldId id="267" r:id="rId16"/>
    <p:sldId id="268" r:id="rId17"/>
    <p:sldId id="269" r:id="rId18"/>
    <p:sldId id="278"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40" d="100"/>
          <a:sy n="40" d="100"/>
        </p:scale>
        <p:origin x="-1476"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A7BC1A-360A-4EB0-9574-59C8C7D47AAE}" type="doc">
      <dgm:prSet loTypeId="urn:microsoft.com/office/officeart/2005/8/layout/arrow2" loCatId="process" qsTypeId="urn:microsoft.com/office/officeart/2005/8/quickstyle/simple1" qsCatId="simple" csTypeId="urn:microsoft.com/office/officeart/2005/8/colors/accent3_4" csCatId="accent3" phldr="1"/>
      <dgm:spPr/>
    </dgm:pt>
    <dgm:pt modelId="{D4AC7F0F-9F3D-4377-B5A1-DE6D9625FEA3}">
      <dgm:prSet phldrT="[نص]"/>
      <dgm:spPr/>
      <dgm:t>
        <a:bodyPr/>
        <a:lstStyle/>
        <a:p>
          <a:pPr rtl="1"/>
          <a:r>
            <a:rPr lang="ar-SA" dirty="0" smtClean="0">
              <a:solidFill>
                <a:schemeClr val="accent4">
                  <a:lumMod val="75000"/>
                </a:schemeClr>
              </a:solidFill>
            </a:rPr>
            <a:t>القياس</a:t>
          </a:r>
          <a:endParaRPr lang="ar-SA" dirty="0">
            <a:solidFill>
              <a:schemeClr val="accent4">
                <a:lumMod val="75000"/>
              </a:schemeClr>
            </a:solidFill>
          </a:endParaRPr>
        </a:p>
      </dgm:t>
    </dgm:pt>
    <dgm:pt modelId="{A87210B9-649C-4AD0-8036-74C3C55347DF}" type="parTrans" cxnId="{1EB0FBC6-63A4-4306-BA00-994A4182C142}">
      <dgm:prSet/>
      <dgm:spPr/>
      <dgm:t>
        <a:bodyPr/>
        <a:lstStyle/>
        <a:p>
          <a:pPr rtl="1"/>
          <a:endParaRPr lang="ar-SA"/>
        </a:p>
      </dgm:t>
    </dgm:pt>
    <dgm:pt modelId="{1E465E94-5C41-417E-A235-78A1F9183B01}" type="sibTrans" cxnId="{1EB0FBC6-63A4-4306-BA00-994A4182C142}">
      <dgm:prSet/>
      <dgm:spPr/>
      <dgm:t>
        <a:bodyPr/>
        <a:lstStyle/>
        <a:p>
          <a:pPr rtl="1"/>
          <a:endParaRPr lang="ar-SA"/>
        </a:p>
      </dgm:t>
    </dgm:pt>
    <dgm:pt modelId="{B679C070-CFC7-44B9-A558-1A647D2E95CF}">
      <dgm:prSet phldrT="[نص]"/>
      <dgm:spPr/>
      <dgm:t>
        <a:bodyPr/>
        <a:lstStyle/>
        <a:p>
          <a:pPr rtl="1"/>
          <a:r>
            <a:rPr lang="ar-SA" dirty="0" smtClean="0">
              <a:solidFill>
                <a:schemeClr val="accent4">
                  <a:lumMod val="75000"/>
                </a:schemeClr>
              </a:solidFill>
            </a:rPr>
            <a:t>التقييم</a:t>
          </a:r>
          <a:endParaRPr lang="ar-SA" dirty="0">
            <a:solidFill>
              <a:schemeClr val="accent4">
                <a:lumMod val="75000"/>
              </a:schemeClr>
            </a:solidFill>
          </a:endParaRPr>
        </a:p>
      </dgm:t>
    </dgm:pt>
    <dgm:pt modelId="{FFB8C236-B046-4830-AEEF-325A5563292F}" type="parTrans" cxnId="{1604FA5F-C674-40D1-A52D-79227E996099}">
      <dgm:prSet/>
      <dgm:spPr/>
      <dgm:t>
        <a:bodyPr/>
        <a:lstStyle/>
        <a:p>
          <a:pPr rtl="1"/>
          <a:endParaRPr lang="ar-SA"/>
        </a:p>
      </dgm:t>
    </dgm:pt>
    <dgm:pt modelId="{05DB25DA-5699-4B7A-AE08-91752CF2FDE6}" type="sibTrans" cxnId="{1604FA5F-C674-40D1-A52D-79227E996099}">
      <dgm:prSet/>
      <dgm:spPr/>
      <dgm:t>
        <a:bodyPr/>
        <a:lstStyle/>
        <a:p>
          <a:pPr rtl="1"/>
          <a:endParaRPr lang="ar-SA"/>
        </a:p>
      </dgm:t>
    </dgm:pt>
    <dgm:pt modelId="{5D786F3F-7919-40A1-8FF6-0F31438BBC22}">
      <dgm:prSet phldrT="[نص]"/>
      <dgm:spPr/>
      <dgm:t>
        <a:bodyPr/>
        <a:lstStyle/>
        <a:p>
          <a:pPr rtl="1"/>
          <a:r>
            <a:rPr lang="ar-SA" dirty="0" smtClean="0">
              <a:solidFill>
                <a:schemeClr val="accent4">
                  <a:lumMod val="75000"/>
                </a:schemeClr>
              </a:solidFill>
            </a:rPr>
            <a:t>التقويم</a:t>
          </a:r>
          <a:endParaRPr lang="ar-SA" dirty="0">
            <a:solidFill>
              <a:schemeClr val="accent4">
                <a:lumMod val="75000"/>
              </a:schemeClr>
            </a:solidFill>
          </a:endParaRPr>
        </a:p>
      </dgm:t>
    </dgm:pt>
    <dgm:pt modelId="{30B4151E-9B1D-4CBE-B6E2-EF132548E6CC}" type="parTrans" cxnId="{579528C6-DC9C-4985-8B27-0E6B59B37D54}">
      <dgm:prSet/>
      <dgm:spPr/>
      <dgm:t>
        <a:bodyPr/>
        <a:lstStyle/>
        <a:p>
          <a:pPr rtl="1"/>
          <a:endParaRPr lang="ar-SA"/>
        </a:p>
      </dgm:t>
    </dgm:pt>
    <dgm:pt modelId="{AB8E050A-BEC3-481D-92F4-49D146D00E49}" type="sibTrans" cxnId="{579528C6-DC9C-4985-8B27-0E6B59B37D54}">
      <dgm:prSet/>
      <dgm:spPr/>
      <dgm:t>
        <a:bodyPr/>
        <a:lstStyle/>
        <a:p>
          <a:pPr rtl="1"/>
          <a:endParaRPr lang="ar-SA"/>
        </a:p>
      </dgm:t>
    </dgm:pt>
    <dgm:pt modelId="{EE8E0DB1-83A0-468B-83AE-0F94C04268B3}" type="pres">
      <dgm:prSet presAssocID="{14A7BC1A-360A-4EB0-9574-59C8C7D47AAE}" presName="arrowDiagram" presStyleCnt="0">
        <dgm:presLayoutVars>
          <dgm:chMax val="5"/>
          <dgm:dir/>
          <dgm:resizeHandles val="exact"/>
        </dgm:presLayoutVars>
      </dgm:prSet>
      <dgm:spPr/>
    </dgm:pt>
    <dgm:pt modelId="{323CE815-C2F4-4A40-A4C7-A6CC10C408CB}" type="pres">
      <dgm:prSet presAssocID="{14A7BC1A-360A-4EB0-9574-59C8C7D47AAE}" presName="arrow" presStyleLbl="bgShp" presStyleIdx="0" presStyleCnt="1"/>
      <dgm:spPr/>
    </dgm:pt>
    <dgm:pt modelId="{5A194BA0-9DC8-4D86-B5D2-9C4EEF31D170}" type="pres">
      <dgm:prSet presAssocID="{14A7BC1A-360A-4EB0-9574-59C8C7D47AAE}" presName="arrowDiagram3" presStyleCnt="0"/>
      <dgm:spPr/>
    </dgm:pt>
    <dgm:pt modelId="{3400F65D-D4CC-4A6C-A4D6-42B1BFD44CFC}" type="pres">
      <dgm:prSet presAssocID="{D4AC7F0F-9F3D-4377-B5A1-DE6D9625FEA3}" presName="bullet3a" presStyleLbl="node1" presStyleIdx="0" presStyleCnt="3"/>
      <dgm:spPr/>
    </dgm:pt>
    <dgm:pt modelId="{04DD4E39-67B5-40F8-A8CC-E924E7C46676}" type="pres">
      <dgm:prSet presAssocID="{D4AC7F0F-9F3D-4377-B5A1-DE6D9625FEA3}" presName="textBox3a" presStyleLbl="revTx" presStyleIdx="0" presStyleCnt="3">
        <dgm:presLayoutVars>
          <dgm:bulletEnabled val="1"/>
        </dgm:presLayoutVars>
      </dgm:prSet>
      <dgm:spPr/>
      <dgm:t>
        <a:bodyPr/>
        <a:lstStyle/>
        <a:p>
          <a:pPr rtl="1"/>
          <a:endParaRPr lang="ar-SA"/>
        </a:p>
      </dgm:t>
    </dgm:pt>
    <dgm:pt modelId="{8062C9F7-D8B4-4B2D-837A-EBE268BC4B05}" type="pres">
      <dgm:prSet presAssocID="{B679C070-CFC7-44B9-A558-1A647D2E95CF}" presName="bullet3b" presStyleLbl="node1" presStyleIdx="1" presStyleCnt="3"/>
      <dgm:spPr/>
    </dgm:pt>
    <dgm:pt modelId="{6265C97A-4EF3-45FB-B8C3-C2A537C2D1A0}" type="pres">
      <dgm:prSet presAssocID="{B679C070-CFC7-44B9-A558-1A647D2E95CF}" presName="textBox3b" presStyleLbl="revTx" presStyleIdx="1" presStyleCnt="3" custScaleX="93563" custScaleY="95695" custLinFactNeighborX="-18304" custLinFactNeighborY="2924">
        <dgm:presLayoutVars>
          <dgm:bulletEnabled val="1"/>
        </dgm:presLayoutVars>
      </dgm:prSet>
      <dgm:spPr/>
      <dgm:t>
        <a:bodyPr/>
        <a:lstStyle/>
        <a:p>
          <a:pPr rtl="1"/>
          <a:endParaRPr lang="ar-SA"/>
        </a:p>
      </dgm:t>
    </dgm:pt>
    <dgm:pt modelId="{F87A2FB9-6CB9-44E6-84F8-04C5B7954A3F}" type="pres">
      <dgm:prSet presAssocID="{5D786F3F-7919-40A1-8FF6-0F31438BBC22}" presName="bullet3c" presStyleLbl="node1" presStyleIdx="2" presStyleCnt="3"/>
      <dgm:spPr/>
    </dgm:pt>
    <dgm:pt modelId="{D1D998DA-BADD-4746-9AE0-BC7456AB4BBD}" type="pres">
      <dgm:prSet presAssocID="{5D786F3F-7919-40A1-8FF6-0F31438BBC22}" presName="textBox3c" presStyleLbl="revTx" presStyleIdx="2" presStyleCnt="3" custScaleY="89805" custLinFactNeighborX="-21969" custLinFactNeighborY="5097">
        <dgm:presLayoutVars>
          <dgm:bulletEnabled val="1"/>
        </dgm:presLayoutVars>
      </dgm:prSet>
      <dgm:spPr/>
      <dgm:t>
        <a:bodyPr/>
        <a:lstStyle/>
        <a:p>
          <a:pPr rtl="1"/>
          <a:endParaRPr lang="ar-SA"/>
        </a:p>
      </dgm:t>
    </dgm:pt>
  </dgm:ptLst>
  <dgm:cxnLst>
    <dgm:cxn modelId="{CC5AA780-983B-41B6-A31E-06E66E40047F}" type="presOf" srcId="{B679C070-CFC7-44B9-A558-1A647D2E95CF}" destId="{6265C97A-4EF3-45FB-B8C3-C2A537C2D1A0}" srcOrd="0" destOrd="0" presId="urn:microsoft.com/office/officeart/2005/8/layout/arrow2"/>
    <dgm:cxn modelId="{1604FA5F-C674-40D1-A52D-79227E996099}" srcId="{14A7BC1A-360A-4EB0-9574-59C8C7D47AAE}" destId="{B679C070-CFC7-44B9-A558-1A647D2E95CF}" srcOrd="1" destOrd="0" parTransId="{FFB8C236-B046-4830-AEEF-325A5563292F}" sibTransId="{05DB25DA-5699-4B7A-AE08-91752CF2FDE6}"/>
    <dgm:cxn modelId="{6A014690-F4CE-4AD5-855A-A06FAC26CBA1}" type="presOf" srcId="{5D786F3F-7919-40A1-8FF6-0F31438BBC22}" destId="{D1D998DA-BADD-4746-9AE0-BC7456AB4BBD}" srcOrd="0" destOrd="0" presId="urn:microsoft.com/office/officeart/2005/8/layout/arrow2"/>
    <dgm:cxn modelId="{579528C6-DC9C-4985-8B27-0E6B59B37D54}" srcId="{14A7BC1A-360A-4EB0-9574-59C8C7D47AAE}" destId="{5D786F3F-7919-40A1-8FF6-0F31438BBC22}" srcOrd="2" destOrd="0" parTransId="{30B4151E-9B1D-4CBE-B6E2-EF132548E6CC}" sibTransId="{AB8E050A-BEC3-481D-92F4-49D146D00E49}"/>
    <dgm:cxn modelId="{1EB0FBC6-63A4-4306-BA00-994A4182C142}" srcId="{14A7BC1A-360A-4EB0-9574-59C8C7D47AAE}" destId="{D4AC7F0F-9F3D-4377-B5A1-DE6D9625FEA3}" srcOrd="0" destOrd="0" parTransId="{A87210B9-649C-4AD0-8036-74C3C55347DF}" sibTransId="{1E465E94-5C41-417E-A235-78A1F9183B01}"/>
    <dgm:cxn modelId="{CED4406E-5B74-4AC5-A0D9-F1A1F72C4E25}" type="presOf" srcId="{14A7BC1A-360A-4EB0-9574-59C8C7D47AAE}" destId="{EE8E0DB1-83A0-468B-83AE-0F94C04268B3}" srcOrd="0" destOrd="0" presId="urn:microsoft.com/office/officeart/2005/8/layout/arrow2"/>
    <dgm:cxn modelId="{ED629544-0F48-4012-9E3D-5688FF93E866}" type="presOf" srcId="{D4AC7F0F-9F3D-4377-B5A1-DE6D9625FEA3}" destId="{04DD4E39-67B5-40F8-A8CC-E924E7C46676}" srcOrd="0" destOrd="0" presId="urn:microsoft.com/office/officeart/2005/8/layout/arrow2"/>
    <dgm:cxn modelId="{AC043147-9127-4A6E-81E4-9B8431CFB6C2}" type="presParOf" srcId="{EE8E0DB1-83A0-468B-83AE-0F94C04268B3}" destId="{323CE815-C2F4-4A40-A4C7-A6CC10C408CB}" srcOrd="0" destOrd="0" presId="urn:microsoft.com/office/officeart/2005/8/layout/arrow2"/>
    <dgm:cxn modelId="{9CB1150F-D034-453F-A37C-22A98E472020}" type="presParOf" srcId="{EE8E0DB1-83A0-468B-83AE-0F94C04268B3}" destId="{5A194BA0-9DC8-4D86-B5D2-9C4EEF31D170}" srcOrd="1" destOrd="0" presId="urn:microsoft.com/office/officeart/2005/8/layout/arrow2"/>
    <dgm:cxn modelId="{755658F1-1118-4F6C-817B-4BD342836E95}" type="presParOf" srcId="{5A194BA0-9DC8-4D86-B5D2-9C4EEF31D170}" destId="{3400F65D-D4CC-4A6C-A4D6-42B1BFD44CFC}" srcOrd="0" destOrd="0" presId="urn:microsoft.com/office/officeart/2005/8/layout/arrow2"/>
    <dgm:cxn modelId="{F8C0A1AD-348F-4C00-9922-2A2CBC6D9246}" type="presParOf" srcId="{5A194BA0-9DC8-4D86-B5D2-9C4EEF31D170}" destId="{04DD4E39-67B5-40F8-A8CC-E924E7C46676}" srcOrd="1" destOrd="0" presId="urn:microsoft.com/office/officeart/2005/8/layout/arrow2"/>
    <dgm:cxn modelId="{343B1FDF-B930-44F6-B424-2E0E03F5808B}" type="presParOf" srcId="{5A194BA0-9DC8-4D86-B5D2-9C4EEF31D170}" destId="{8062C9F7-D8B4-4B2D-837A-EBE268BC4B05}" srcOrd="2" destOrd="0" presId="urn:microsoft.com/office/officeart/2005/8/layout/arrow2"/>
    <dgm:cxn modelId="{D59620B0-3EEE-4D1B-9928-5A086305EA3E}" type="presParOf" srcId="{5A194BA0-9DC8-4D86-B5D2-9C4EEF31D170}" destId="{6265C97A-4EF3-45FB-B8C3-C2A537C2D1A0}" srcOrd="3" destOrd="0" presId="urn:microsoft.com/office/officeart/2005/8/layout/arrow2"/>
    <dgm:cxn modelId="{5D3D05A2-424E-4B5C-B172-F0FBD8A5271E}" type="presParOf" srcId="{5A194BA0-9DC8-4D86-B5D2-9C4EEF31D170}" destId="{F87A2FB9-6CB9-44E6-84F8-04C5B7954A3F}" srcOrd="4" destOrd="0" presId="urn:microsoft.com/office/officeart/2005/8/layout/arrow2"/>
    <dgm:cxn modelId="{5EF1F7E8-C689-473C-BF71-2AE079926310}" type="presParOf" srcId="{5A194BA0-9DC8-4D86-B5D2-9C4EEF31D170}" destId="{D1D998DA-BADD-4746-9AE0-BC7456AB4BBD}" srcOrd="5"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9413F6-C401-405F-89EA-DE8F8DA3FCBC}"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689264F1-785D-4306-84D9-64D0EA8379BC}">
      <dgm:prSet phldrT="[نص]"/>
      <dgm:spPr/>
      <dgm:t>
        <a:bodyPr/>
        <a:lstStyle/>
        <a:p>
          <a:pPr rtl="1"/>
          <a:r>
            <a:rPr lang="ar-SA" dirty="0" smtClean="0"/>
            <a:t>التقييم</a:t>
          </a:r>
        </a:p>
        <a:p>
          <a:pPr rtl="1"/>
          <a:r>
            <a:rPr lang="ar-SA" dirty="0" smtClean="0"/>
            <a:t>كيفي</a:t>
          </a:r>
        </a:p>
        <a:p>
          <a:pPr rtl="1"/>
          <a:endParaRPr lang="ar-SA" dirty="0"/>
        </a:p>
      </dgm:t>
    </dgm:pt>
    <dgm:pt modelId="{A4E953BE-1192-4E5B-A2CD-45E0EB240CC8}" type="parTrans" cxnId="{E497A65B-5F74-442E-9A00-17958B0E0208}">
      <dgm:prSet/>
      <dgm:spPr/>
      <dgm:t>
        <a:bodyPr/>
        <a:lstStyle/>
        <a:p>
          <a:pPr rtl="1"/>
          <a:endParaRPr lang="ar-SA"/>
        </a:p>
      </dgm:t>
    </dgm:pt>
    <dgm:pt modelId="{6E25C548-510A-48EC-B87C-608459FBD588}" type="sibTrans" cxnId="{E497A65B-5F74-442E-9A00-17958B0E0208}">
      <dgm:prSet/>
      <dgm:spPr/>
      <dgm:t>
        <a:bodyPr/>
        <a:lstStyle/>
        <a:p>
          <a:pPr rtl="1"/>
          <a:endParaRPr lang="ar-SA"/>
        </a:p>
      </dgm:t>
    </dgm:pt>
    <dgm:pt modelId="{9F491C36-DB81-4652-8741-5DB64CDE153E}">
      <dgm:prSet phldrT="[نص]"/>
      <dgm:spPr/>
      <dgm:t>
        <a:bodyPr/>
        <a:lstStyle/>
        <a:p>
          <a:pPr rtl="1"/>
          <a:r>
            <a:rPr lang="ar-SA" dirty="0" smtClean="0"/>
            <a:t>القياس</a:t>
          </a:r>
        </a:p>
        <a:p>
          <a:pPr rtl="1"/>
          <a:r>
            <a:rPr lang="ar-SA" dirty="0" smtClean="0"/>
            <a:t>كمي</a:t>
          </a:r>
          <a:endParaRPr lang="ar-SA" dirty="0"/>
        </a:p>
      </dgm:t>
    </dgm:pt>
    <dgm:pt modelId="{B9A8923B-3252-4221-8D08-71AA5756CE45}" type="parTrans" cxnId="{D8C00764-9CC8-468A-AD9F-1E065576AA3D}">
      <dgm:prSet/>
      <dgm:spPr/>
      <dgm:t>
        <a:bodyPr/>
        <a:lstStyle/>
        <a:p>
          <a:pPr rtl="1"/>
          <a:endParaRPr lang="ar-SA"/>
        </a:p>
      </dgm:t>
    </dgm:pt>
    <dgm:pt modelId="{FBA36024-C956-432A-8CD5-D0BD1FD293CB}" type="sibTrans" cxnId="{D8C00764-9CC8-468A-AD9F-1E065576AA3D}">
      <dgm:prSet/>
      <dgm:spPr/>
      <dgm:t>
        <a:bodyPr/>
        <a:lstStyle/>
        <a:p>
          <a:pPr rtl="1"/>
          <a:endParaRPr lang="ar-SA"/>
        </a:p>
      </dgm:t>
    </dgm:pt>
    <dgm:pt modelId="{CDDD3843-F856-4058-86D4-542516416606}">
      <dgm:prSet phldrT="[نص]"/>
      <dgm:spPr/>
      <dgm:t>
        <a:bodyPr/>
        <a:lstStyle/>
        <a:p>
          <a:pPr rtl="1"/>
          <a:r>
            <a:rPr lang="ar-SA" dirty="0" smtClean="0"/>
            <a:t>التقويم</a:t>
          </a:r>
        </a:p>
        <a:p>
          <a:pPr rtl="1"/>
          <a:r>
            <a:rPr lang="ar-SA" dirty="0" smtClean="0"/>
            <a:t>تعديل+وقاية+معالجة</a:t>
          </a:r>
          <a:endParaRPr lang="ar-SA" dirty="0"/>
        </a:p>
      </dgm:t>
    </dgm:pt>
    <dgm:pt modelId="{0EB0D4FA-E060-40B1-8D17-6F2803742F46}" type="sibTrans" cxnId="{1A6740F0-725D-4B49-9749-B577E93E8929}">
      <dgm:prSet/>
      <dgm:spPr/>
      <dgm:t>
        <a:bodyPr/>
        <a:lstStyle/>
        <a:p>
          <a:pPr rtl="1"/>
          <a:endParaRPr lang="ar-SA"/>
        </a:p>
      </dgm:t>
    </dgm:pt>
    <dgm:pt modelId="{D7AA4DB5-D3D5-4CA0-B55A-5FEE8B4C9986}" type="parTrans" cxnId="{1A6740F0-725D-4B49-9749-B577E93E8929}">
      <dgm:prSet/>
      <dgm:spPr/>
      <dgm:t>
        <a:bodyPr/>
        <a:lstStyle/>
        <a:p>
          <a:pPr rtl="1"/>
          <a:endParaRPr lang="ar-SA"/>
        </a:p>
      </dgm:t>
    </dgm:pt>
    <dgm:pt modelId="{8C0DF230-C7AF-4D98-8CF1-80F2348043D1}" type="pres">
      <dgm:prSet presAssocID="{F79413F6-C401-405F-89EA-DE8F8DA3FCBC}" presName="Name0" presStyleCnt="0">
        <dgm:presLayoutVars>
          <dgm:dir/>
          <dgm:resizeHandles val="exact"/>
        </dgm:presLayoutVars>
      </dgm:prSet>
      <dgm:spPr/>
    </dgm:pt>
    <dgm:pt modelId="{7B6B0562-B3FC-4CF7-B26D-24B4E5993965}" type="pres">
      <dgm:prSet presAssocID="{F79413F6-C401-405F-89EA-DE8F8DA3FCBC}" presName="vNodes" presStyleCnt="0"/>
      <dgm:spPr/>
    </dgm:pt>
    <dgm:pt modelId="{0F265F88-A51D-49F5-BF1D-96A8FCA16458}" type="pres">
      <dgm:prSet presAssocID="{689264F1-785D-4306-84D9-64D0EA8379BC}" presName="node" presStyleLbl="node1" presStyleIdx="0" presStyleCnt="3" custLinFactX="100000" custLinFactNeighborX="199564" custLinFactNeighborY="43550">
        <dgm:presLayoutVars>
          <dgm:bulletEnabled val="1"/>
        </dgm:presLayoutVars>
      </dgm:prSet>
      <dgm:spPr/>
      <dgm:t>
        <a:bodyPr/>
        <a:lstStyle/>
        <a:p>
          <a:pPr rtl="1"/>
          <a:endParaRPr lang="ar-SA"/>
        </a:p>
      </dgm:t>
    </dgm:pt>
    <dgm:pt modelId="{2BF270A1-C080-4A5C-887D-DC30D1656C7E}" type="pres">
      <dgm:prSet presAssocID="{6E25C548-510A-48EC-B87C-608459FBD588}" presName="spacerT" presStyleCnt="0"/>
      <dgm:spPr/>
    </dgm:pt>
    <dgm:pt modelId="{FB30C263-7E30-4931-BE3F-F7599DF8E183}" type="pres">
      <dgm:prSet presAssocID="{6E25C548-510A-48EC-B87C-608459FBD588}" presName="sibTrans" presStyleLbl="sibTrans2D1" presStyleIdx="0" presStyleCnt="2" custLinFactX="202862" custLinFactNeighborX="300000" custLinFactNeighborY="56034"/>
      <dgm:spPr/>
      <dgm:t>
        <a:bodyPr/>
        <a:lstStyle/>
        <a:p>
          <a:pPr rtl="1"/>
          <a:endParaRPr lang="ar-SA"/>
        </a:p>
      </dgm:t>
    </dgm:pt>
    <dgm:pt modelId="{22A2E689-7AE2-465E-AAA1-6C6C45070CDA}" type="pres">
      <dgm:prSet presAssocID="{6E25C548-510A-48EC-B87C-608459FBD588}" presName="spacerB" presStyleCnt="0"/>
      <dgm:spPr/>
    </dgm:pt>
    <dgm:pt modelId="{9C5BEDA7-AF19-4E3C-8912-FA6EDE698612}" type="pres">
      <dgm:prSet presAssocID="{9F491C36-DB81-4652-8741-5DB64CDE153E}" presName="node" presStyleLbl="node1" presStyleIdx="1" presStyleCnt="3" custLinFactX="100000" custLinFactNeighborX="195199" custLinFactNeighborY="-5606">
        <dgm:presLayoutVars>
          <dgm:bulletEnabled val="1"/>
        </dgm:presLayoutVars>
      </dgm:prSet>
      <dgm:spPr/>
      <dgm:t>
        <a:bodyPr/>
        <a:lstStyle/>
        <a:p>
          <a:pPr rtl="1"/>
          <a:endParaRPr lang="ar-SA"/>
        </a:p>
      </dgm:t>
    </dgm:pt>
    <dgm:pt modelId="{4F08A9B2-9BE0-4196-90DB-BB203E47EA7C}" type="pres">
      <dgm:prSet presAssocID="{F79413F6-C401-405F-89EA-DE8F8DA3FCBC}" presName="sibTransLast" presStyleLbl="sibTrans2D1" presStyleIdx="1" presStyleCnt="2" custAng="10800000"/>
      <dgm:spPr/>
      <dgm:t>
        <a:bodyPr/>
        <a:lstStyle/>
        <a:p>
          <a:pPr rtl="1"/>
          <a:endParaRPr lang="ar-SA"/>
        </a:p>
      </dgm:t>
    </dgm:pt>
    <dgm:pt modelId="{DFB8F2BF-CBDF-4E05-BD15-FEA0080F8EB1}" type="pres">
      <dgm:prSet presAssocID="{F79413F6-C401-405F-89EA-DE8F8DA3FCBC}" presName="connectorText" presStyleLbl="sibTrans2D1" presStyleIdx="1" presStyleCnt="2"/>
      <dgm:spPr/>
      <dgm:t>
        <a:bodyPr/>
        <a:lstStyle/>
        <a:p>
          <a:pPr rtl="1"/>
          <a:endParaRPr lang="ar-SA"/>
        </a:p>
      </dgm:t>
    </dgm:pt>
    <dgm:pt modelId="{90D54346-DD11-4445-9012-0544DD79C218}" type="pres">
      <dgm:prSet presAssocID="{F79413F6-C401-405F-89EA-DE8F8DA3FCBC}" presName="lastNode" presStyleLbl="node1" presStyleIdx="2" presStyleCnt="3" custLinFactX="-68284" custLinFactNeighborX="-100000" custLinFactNeighborY="-3696">
        <dgm:presLayoutVars>
          <dgm:bulletEnabled val="1"/>
        </dgm:presLayoutVars>
      </dgm:prSet>
      <dgm:spPr/>
      <dgm:t>
        <a:bodyPr/>
        <a:lstStyle/>
        <a:p>
          <a:pPr rtl="1"/>
          <a:endParaRPr lang="ar-SA"/>
        </a:p>
      </dgm:t>
    </dgm:pt>
  </dgm:ptLst>
  <dgm:cxnLst>
    <dgm:cxn modelId="{0992DA88-F31D-4E52-A491-AF7091C4A0A1}" type="presOf" srcId="{FBA36024-C956-432A-8CD5-D0BD1FD293CB}" destId="{4F08A9B2-9BE0-4196-90DB-BB203E47EA7C}" srcOrd="0" destOrd="0" presId="urn:microsoft.com/office/officeart/2005/8/layout/equation2"/>
    <dgm:cxn modelId="{1FC5550B-8848-439D-A13C-3DF2DBD7D495}" type="presOf" srcId="{FBA36024-C956-432A-8CD5-D0BD1FD293CB}" destId="{DFB8F2BF-CBDF-4E05-BD15-FEA0080F8EB1}" srcOrd="1" destOrd="0" presId="urn:microsoft.com/office/officeart/2005/8/layout/equation2"/>
    <dgm:cxn modelId="{1D7508EF-B8E1-4B2E-A005-E1BCCF26FE54}" type="presOf" srcId="{9F491C36-DB81-4652-8741-5DB64CDE153E}" destId="{9C5BEDA7-AF19-4E3C-8912-FA6EDE698612}" srcOrd="0" destOrd="0" presId="urn:microsoft.com/office/officeart/2005/8/layout/equation2"/>
    <dgm:cxn modelId="{E497A65B-5F74-442E-9A00-17958B0E0208}" srcId="{F79413F6-C401-405F-89EA-DE8F8DA3FCBC}" destId="{689264F1-785D-4306-84D9-64D0EA8379BC}" srcOrd="0" destOrd="0" parTransId="{A4E953BE-1192-4E5B-A2CD-45E0EB240CC8}" sibTransId="{6E25C548-510A-48EC-B87C-608459FBD588}"/>
    <dgm:cxn modelId="{1A6740F0-725D-4B49-9749-B577E93E8929}" srcId="{F79413F6-C401-405F-89EA-DE8F8DA3FCBC}" destId="{CDDD3843-F856-4058-86D4-542516416606}" srcOrd="2" destOrd="0" parTransId="{D7AA4DB5-D3D5-4CA0-B55A-5FEE8B4C9986}" sibTransId="{0EB0D4FA-E060-40B1-8D17-6F2803742F46}"/>
    <dgm:cxn modelId="{F56B8D29-1957-4BEA-A74D-4C0A73F5D010}" type="presOf" srcId="{6E25C548-510A-48EC-B87C-608459FBD588}" destId="{FB30C263-7E30-4931-BE3F-F7599DF8E183}" srcOrd="0" destOrd="0" presId="urn:microsoft.com/office/officeart/2005/8/layout/equation2"/>
    <dgm:cxn modelId="{42B016F1-DFDA-4415-93CE-926383F5D5D9}" type="presOf" srcId="{CDDD3843-F856-4058-86D4-542516416606}" destId="{90D54346-DD11-4445-9012-0544DD79C218}" srcOrd="0" destOrd="0" presId="urn:microsoft.com/office/officeart/2005/8/layout/equation2"/>
    <dgm:cxn modelId="{C8322EAC-E3D4-4620-A331-1E4140773C52}" type="presOf" srcId="{F79413F6-C401-405F-89EA-DE8F8DA3FCBC}" destId="{8C0DF230-C7AF-4D98-8CF1-80F2348043D1}" srcOrd="0" destOrd="0" presId="urn:microsoft.com/office/officeart/2005/8/layout/equation2"/>
    <dgm:cxn modelId="{A1448B60-5592-4D34-9EAD-93F3121AAE34}" type="presOf" srcId="{689264F1-785D-4306-84D9-64D0EA8379BC}" destId="{0F265F88-A51D-49F5-BF1D-96A8FCA16458}" srcOrd="0" destOrd="0" presId="urn:microsoft.com/office/officeart/2005/8/layout/equation2"/>
    <dgm:cxn modelId="{D8C00764-9CC8-468A-AD9F-1E065576AA3D}" srcId="{F79413F6-C401-405F-89EA-DE8F8DA3FCBC}" destId="{9F491C36-DB81-4652-8741-5DB64CDE153E}" srcOrd="1" destOrd="0" parTransId="{B9A8923B-3252-4221-8D08-71AA5756CE45}" sibTransId="{FBA36024-C956-432A-8CD5-D0BD1FD293CB}"/>
    <dgm:cxn modelId="{BA9B41AC-13D7-4F90-8BE2-DF3D46FA2879}" type="presParOf" srcId="{8C0DF230-C7AF-4D98-8CF1-80F2348043D1}" destId="{7B6B0562-B3FC-4CF7-B26D-24B4E5993965}" srcOrd="0" destOrd="0" presId="urn:microsoft.com/office/officeart/2005/8/layout/equation2"/>
    <dgm:cxn modelId="{0894E92E-6C4B-4702-B04C-AD0E1106EB55}" type="presParOf" srcId="{7B6B0562-B3FC-4CF7-B26D-24B4E5993965}" destId="{0F265F88-A51D-49F5-BF1D-96A8FCA16458}" srcOrd="0" destOrd="0" presId="urn:microsoft.com/office/officeart/2005/8/layout/equation2"/>
    <dgm:cxn modelId="{6E0EF7BB-080C-4313-A46F-1C474BA17564}" type="presParOf" srcId="{7B6B0562-B3FC-4CF7-B26D-24B4E5993965}" destId="{2BF270A1-C080-4A5C-887D-DC30D1656C7E}" srcOrd="1" destOrd="0" presId="urn:microsoft.com/office/officeart/2005/8/layout/equation2"/>
    <dgm:cxn modelId="{A86734EE-B0EF-460A-AB35-7E0E73B1A8A7}" type="presParOf" srcId="{7B6B0562-B3FC-4CF7-B26D-24B4E5993965}" destId="{FB30C263-7E30-4931-BE3F-F7599DF8E183}" srcOrd="2" destOrd="0" presId="urn:microsoft.com/office/officeart/2005/8/layout/equation2"/>
    <dgm:cxn modelId="{6517E831-8A1B-47F5-A72A-AAB218D443DE}" type="presParOf" srcId="{7B6B0562-B3FC-4CF7-B26D-24B4E5993965}" destId="{22A2E689-7AE2-465E-AAA1-6C6C45070CDA}" srcOrd="3" destOrd="0" presId="urn:microsoft.com/office/officeart/2005/8/layout/equation2"/>
    <dgm:cxn modelId="{38C7E7C5-BB2E-4C5C-A4FD-ED28734DD314}" type="presParOf" srcId="{7B6B0562-B3FC-4CF7-B26D-24B4E5993965}" destId="{9C5BEDA7-AF19-4E3C-8912-FA6EDE698612}" srcOrd="4" destOrd="0" presId="urn:microsoft.com/office/officeart/2005/8/layout/equation2"/>
    <dgm:cxn modelId="{F513ADB6-6396-476B-9ACF-E9AD7E76745E}" type="presParOf" srcId="{8C0DF230-C7AF-4D98-8CF1-80F2348043D1}" destId="{4F08A9B2-9BE0-4196-90DB-BB203E47EA7C}" srcOrd="1" destOrd="0" presId="urn:microsoft.com/office/officeart/2005/8/layout/equation2"/>
    <dgm:cxn modelId="{CF0A8A94-F5F4-4A54-9F76-04D3F6D5A573}" type="presParOf" srcId="{4F08A9B2-9BE0-4196-90DB-BB203E47EA7C}" destId="{DFB8F2BF-CBDF-4E05-BD15-FEA0080F8EB1}" srcOrd="0" destOrd="0" presId="urn:microsoft.com/office/officeart/2005/8/layout/equation2"/>
    <dgm:cxn modelId="{8E67C79C-7B4E-426E-90EF-52E5D63D7CDC}" type="presParOf" srcId="{8C0DF230-C7AF-4D98-8CF1-80F2348043D1}" destId="{90D54346-DD11-4445-9012-0544DD79C218}"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0115D6-483F-42C0-B836-EFFD82554948}" type="doc">
      <dgm:prSet loTypeId="urn:microsoft.com/office/officeart/2005/8/layout/venn2" loCatId="relationship" qsTypeId="urn:microsoft.com/office/officeart/2005/8/quickstyle/simple1" qsCatId="simple" csTypeId="urn:microsoft.com/office/officeart/2005/8/colors/colorful3" csCatId="colorful" phldr="1"/>
      <dgm:spPr/>
      <dgm:t>
        <a:bodyPr/>
        <a:lstStyle/>
        <a:p>
          <a:pPr rtl="1"/>
          <a:endParaRPr lang="ar-SA"/>
        </a:p>
      </dgm:t>
    </dgm:pt>
    <dgm:pt modelId="{DA40C122-0153-43F6-A14A-B3A5376A6D77}">
      <dgm:prSet phldrT="[نص]"/>
      <dgm:spPr/>
      <dgm:t>
        <a:bodyPr/>
        <a:lstStyle/>
        <a:p>
          <a:pPr rtl="1"/>
          <a:r>
            <a:rPr lang="ar-SA" b="1" dirty="0" smtClean="0"/>
            <a:t>النسبة</a:t>
          </a:r>
          <a:endParaRPr lang="ar-SA" b="1" dirty="0"/>
        </a:p>
      </dgm:t>
    </dgm:pt>
    <dgm:pt modelId="{90B63E47-4654-44DC-BE8D-580ED5D291C8}" type="parTrans" cxnId="{6D4FE875-E86D-4EF7-BFAF-16F3C820AEAE}">
      <dgm:prSet/>
      <dgm:spPr/>
      <dgm:t>
        <a:bodyPr/>
        <a:lstStyle/>
        <a:p>
          <a:pPr rtl="1"/>
          <a:endParaRPr lang="ar-SA"/>
        </a:p>
      </dgm:t>
    </dgm:pt>
    <dgm:pt modelId="{DC90A226-DCA0-4A7F-902C-7ACD3BBC15EB}" type="sibTrans" cxnId="{6D4FE875-E86D-4EF7-BFAF-16F3C820AEAE}">
      <dgm:prSet/>
      <dgm:spPr/>
      <dgm:t>
        <a:bodyPr/>
        <a:lstStyle/>
        <a:p>
          <a:pPr rtl="1"/>
          <a:endParaRPr lang="ar-SA"/>
        </a:p>
      </dgm:t>
    </dgm:pt>
    <dgm:pt modelId="{6D21A119-FA61-49BD-A575-D41C7FF16B98}">
      <dgm:prSet phldrT="[نص]"/>
      <dgm:spPr/>
      <dgm:t>
        <a:bodyPr/>
        <a:lstStyle/>
        <a:p>
          <a:pPr rtl="1"/>
          <a:r>
            <a:rPr lang="ar-SA" b="1" dirty="0" smtClean="0"/>
            <a:t>الفئوي</a:t>
          </a:r>
          <a:endParaRPr lang="ar-SA" b="1" dirty="0"/>
        </a:p>
      </dgm:t>
    </dgm:pt>
    <dgm:pt modelId="{247A0DAC-1125-412A-A9A1-AD2293B2A955}" type="parTrans" cxnId="{D7688650-2C80-4A94-BEEB-95578D29E754}">
      <dgm:prSet/>
      <dgm:spPr/>
      <dgm:t>
        <a:bodyPr/>
        <a:lstStyle/>
        <a:p>
          <a:pPr rtl="1"/>
          <a:endParaRPr lang="ar-SA"/>
        </a:p>
      </dgm:t>
    </dgm:pt>
    <dgm:pt modelId="{7AC17D9F-3840-4C7D-8619-06D30F8CC92B}" type="sibTrans" cxnId="{D7688650-2C80-4A94-BEEB-95578D29E754}">
      <dgm:prSet/>
      <dgm:spPr/>
      <dgm:t>
        <a:bodyPr/>
        <a:lstStyle/>
        <a:p>
          <a:pPr rtl="1"/>
          <a:endParaRPr lang="ar-SA"/>
        </a:p>
      </dgm:t>
    </dgm:pt>
    <dgm:pt modelId="{312D6A28-0114-4F0F-A26F-5189B6B49B9E}">
      <dgm:prSet phldrT="[نص]"/>
      <dgm:spPr/>
      <dgm:t>
        <a:bodyPr/>
        <a:lstStyle/>
        <a:p>
          <a:pPr rtl="1"/>
          <a:r>
            <a:rPr lang="ar-SA" b="1" dirty="0" smtClean="0"/>
            <a:t>الرتبي</a:t>
          </a:r>
          <a:endParaRPr lang="ar-SA" b="1" dirty="0"/>
        </a:p>
      </dgm:t>
    </dgm:pt>
    <dgm:pt modelId="{AAFCCB7D-5A84-4E37-8E4B-68DD38278FAE}" type="parTrans" cxnId="{B5162859-F5C7-43DD-98E6-9765121F1DB9}">
      <dgm:prSet/>
      <dgm:spPr/>
      <dgm:t>
        <a:bodyPr/>
        <a:lstStyle/>
        <a:p>
          <a:pPr rtl="1"/>
          <a:endParaRPr lang="ar-SA"/>
        </a:p>
      </dgm:t>
    </dgm:pt>
    <dgm:pt modelId="{47589AB3-EB28-4F6F-A28C-945FC91E6B2B}" type="sibTrans" cxnId="{B5162859-F5C7-43DD-98E6-9765121F1DB9}">
      <dgm:prSet/>
      <dgm:spPr/>
      <dgm:t>
        <a:bodyPr/>
        <a:lstStyle/>
        <a:p>
          <a:pPr rtl="1"/>
          <a:endParaRPr lang="ar-SA"/>
        </a:p>
      </dgm:t>
    </dgm:pt>
    <dgm:pt modelId="{B722FE28-EBD9-4890-AC85-C5E51D070B9E}">
      <dgm:prSet phldrT="[نص]"/>
      <dgm:spPr/>
      <dgm:t>
        <a:bodyPr/>
        <a:lstStyle/>
        <a:p>
          <a:pPr rtl="1"/>
          <a:r>
            <a:rPr lang="ar-SA" b="1" dirty="0" smtClean="0"/>
            <a:t>الاسمي</a:t>
          </a:r>
          <a:endParaRPr lang="ar-SA" b="1" dirty="0"/>
        </a:p>
      </dgm:t>
    </dgm:pt>
    <dgm:pt modelId="{EF9C80E8-AD8E-48C2-8F77-E142268558CC}" type="parTrans" cxnId="{4852612D-F2FC-4A2A-B857-7DE3E3436FD7}">
      <dgm:prSet/>
      <dgm:spPr/>
      <dgm:t>
        <a:bodyPr/>
        <a:lstStyle/>
        <a:p>
          <a:pPr rtl="1"/>
          <a:endParaRPr lang="ar-SA"/>
        </a:p>
      </dgm:t>
    </dgm:pt>
    <dgm:pt modelId="{B00D442B-1865-4CE0-A19F-859EE90473FC}" type="sibTrans" cxnId="{4852612D-F2FC-4A2A-B857-7DE3E3436FD7}">
      <dgm:prSet/>
      <dgm:spPr/>
      <dgm:t>
        <a:bodyPr/>
        <a:lstStyle/>
        <a:p>
          <a:pPr rtl="1"/>
          <a:endParaRPr lang="ar-SA"/>
        </a:p>
      </dgm:t>
    </dgm:pt>
    <dgm:pt modelId="{86F266FF-12C4-4F9B-9806-0608BC97D63E}" type="pres">
      <dgm:prSet presAssocID="{360115D6-483F-42C0-B836-EFFD82554948}" presName="Name0" presStyleCnt="0">
        <dgm:presLayoutVars>
          <dgm:chMax val="7"/>
          <dgm:resizeHandles val="exact"/>
        </dgm:presLayoutVars>
      </dgm:prSet>
      <dgm:spPr/>
      <dgm:t>
        <a:bodyPr/>
        <a:lstStyle/>
        <a:p>
          <a:pPr rtl="1"/>
          <a:endParaRPr lang="ar-SA"/>
        </a:p>
      </dgm:t>
    </dgm:pt>
    <dgm:pt modelId="{5ED4E5A8-7413-41EF-9563-294B7ECDA7A7}" type="pres">
      <dgm:prSet presAssocID="{360115D6-483F-42C0-B836-EFFD82554948}" presName="comp1" presStyleCnt="0"/>
      <dgm:spPr/>
      <dgm:t>
        <a:bodyPr/>
        <a:lstStyle/>
        <a:p>
          <a:pPr rtl="1"/>
          <a:endParaRPr lang="ar-SA"/>
        </a:p>
      </dgm:t>
    </dgm:pt>
    <dgm:pt modelId="{4E86780C-6A30-4C00-85A5-23FAC0B157E6}" type="pres">
      <dgm:prSet presAssocID="{360115D6-483F-42C0-B836-EFFD82554948}" presName="circle1" presStyleLbl="node1" presStyleIdx="0" presStyleCnt="4"/>
      <dgm:spPr/>
      <dgm:t>
        <a:bodyPr/>
        <a:lstStyle/>
        <a:p>
          <a:pPr rtl="1"/>
          <a:endParaRPr lang="ar-SA"/>
        </a:p>
      </dgm:t>
    </dgm:pt>
    <dgm:pt modelId="{7F7C0D32-477E-4123-BC6B-CA19ECC1FD98}" type="pres">
      <dgm:prSet presAssocID="{360115D6-483F-42C0-B836-EFFD82554948}" presName="c1text" presStyleLbl="node1" presStyleIdx="0" presStyleCnt="4">
        <dgm:presLayoutVars>
          <dgm:bulletEnabled val="1"/>
        </dgm:presLayoutVars>
      </dgm:prSet>
      <dgm:spPr/>
      <dgm:t>
        <a:bodyPr/>
        <a:lstStyle/>
        <a:p>
          <a:pPr rtl="1"/>
          <a:endParaRPr lang="ar-SA"/>
        </a:p>
      </dgm:t>
    </dgm:pt>
    <dgm:pt modelId="{33DF63EE-4D04-438C-96D3-863F369C029B}" type="pres">
      <dgm:prSet presAssocID="{360115D6-483F-42C0-B836-EFFD82554948}" presName="comp2" presStyleCnt="0"/>
      <dgm:spPr/>
      <dgm:t>
        <a:bodyPr/>
        <a:lstStyle/>
        <a:p>
          <a:pPr rtl="1"/>
          <a:endParaRPr lang="ar-SA"/>
        </a:p>
      </dgm:t>
    </dgm:pt>
    <dgm:pt modelId="{5593BD18-6E38-483E-94D8-6F2E2F92DB07}" type="pres">
      <dgm:prSet presAssocID="{360115D6-483F-42C0-B836-EFFD82554948}" presName="circle2" presStyleLbl="node1" presStyleIdx="1" presStyleCnt="4"/>
      <dgm:spPr/>
      <dgm:t>
        <a:bodyPr/>
        <a:lstStyle/>
        <a:p>
          <a:pPr rtl="1"/>
          <a:endParaRPr lang="ar-SA"/>
        </a:p>
      </dgm:t>
    </dgm:pt>
    <dgm:pt modelId="{70D86851-2DE6-4CF8-AB43-4DDFA07FEFF0}" type="pres">
      <dgm:prSet presAssocID="{360115D6-483F-42C0-B836-EFFD82554948}" presName="c2text" presStyleLbl="node1" presStyleIdx="1" presStyleCnt="4">
        <dgm:presLayoutVars>
          <dgm:bulletEnabled val="1"/>
        </dgm:presLayoutVars>
      </dgm:prSet>
      <dgm:spPr/>
      <dgm:t>
        <a:bodyPr/>
        <a:lstStyle/>
        <a:p>
          <a:pPr rtl="1"/>
          <a:endParaRPr lang="ar-SA"/>
        </a:p>
      </dgm:t>
    </dgm:pt>
    <dgm:pt modelId="{600CD40D-F56F-48CB-8A03-0191CDFA7F5E}" type="pres">
      <dgm:prSet presAssocID="{360115D6-483F-42C0-B836-EFFD82554948}" presName="comp3" presStyleCnt="0"/>
      <dgm:spPr/>
      <dgm:t>
        <a:bodyPr/>
        <a:lstStyle/>
        <a:p>
          <a:pPr rtl="1"/>
          <a:endParaRPr lang="ar-SA"/>
        </a:p>
      </dgm:t>
    </dgm:pt>
    <dgm:pt modelId="{5BF15058-3C48-47E7-8FBB-CD1F3332AF6C}" type="pres">
      <dgm:prSet presAssocID="{360115D6-483F-42C0-B836-EFFD82554948}" presName="circle3" presStyleLbl="node1" presStyleIdx="2" presStyleCnt="4"/>
      <dgm:spPr/>
      <dgm:t>
        <a:bodyPr/>
        <a:lstStyle/>
        <a:p>
          <a:pPr rtl="1"/>
          <a:endParaRPr lang="ar-SA"/>
        </a:p>
      </dgm:t>
    </dgm:pt>
    <dgm:pt modelId="{1C867D47-1DBA-43D8-AEA4-5C466A07B944}" type="pres">
      <dgm:prSet presAssocID="{360115D6-483F-42C0-B836-EFFD82554948}" presName="c3text" presStyleLbl="node1" presStyleIdx="2" presStyleCnt="4">
        <dgm:presLayoutVars>
          <dgm:bulletEnabled val="1"/>
        </dgm:presLayoutVars>
      </dgm:prSet>
      <dgm:spPr/>
      <dgm:t>
        <a:bodyPr/>
        <a:lstStyle/>
        <a:p>
          <a:pPr rtl="1"/>
          <a:endParaRPr lang="ar-SA"/>
        </a:p>
      </dgm:t>
    </dgm:pt>
    <dgm:pt modelId="{0D0C1816-18AA-403C-AF50-0BA8215DB439}" type="pres">
      <dgm:prSet presAssocID="{360115D6-483F-42C0-B836-EFFD82554948}" presName="comp4" presStyleCnt="0"/>
      <dgm:spPr/>
      <dgm:t>
        <a:bodyPr/>
        <a:lstStyle/>
        <a:p>
          <a:pPr rtl="1"/>
          <a:endParaRPr lang="ar-SA"/>
        </a:p>
      </dgm:t>
    </dgm:pt>
    <dgm:pt modelId="{0FCC988E-FAD8-453E-B5C8-98565EB39010}" type="pres">
      <dgm:prSet presAssocID="{360115D6-483F-42C0-B836-EFFD82554948}" presName="circle4" presStyleLbl="node1" presStyleIdx="3" presStyleCnt="4"/>
      <dgm:spPr/>
      <dgm:t>
        <a:bodyPr/>
        <a:lstStyle/>
        <a:p>
          <a:pPr rtl="1"/>
          <a:endParaRPr lang="ar-SA"/>
        </a:p>
      </dgm:t>
    </dgm:pt>
    <dgm:pt modelId="{9BC96E20-EA80-4D85-B10B-91F34C538EF9}" type="pres">
      <dgm:prSet presAssocID="{360115D6-483F-42C0-B836-EFFD82554948}" presName="c4text" presStyleLbl="node1" presStyleIdx="3" presStyleCnt="4">
        <dgm:presLayoutVars>
          <dgm:bulletEnabled val="1"/>
        </dgm:presLayoutVars>
      </dgm:prSet>
      <dgm:spPr/>
      <dgm:t>
        <a:bodyPr/>
        <a:lstStyle/>
        <a:p>
          <a:pPr rtl="1"/>
          <a:endParaRPr lang="ar-SA"/>
        </a:p>
      </dgm:t>
    </dgm:pt>
  </dgm:ptLst>
  <dgm:cxnLst>
    <dgm:cxn modelId="{1CB42304-9E11-405F-8B7D-D48903D09896}" type="presOf" srcId="{6D21A119-FA61-49BD-A575-D41C7FF16B98}" destId="{5593BD18-6E38-483E-94D8-6F2E2F92DB07}" srcOrd="0" destOrd="0" presId="urn:microsoft.com/office/officeart/2005/8/layout/venn2"/>
    <dgm:cxn modelId="{D7688650-2C80-4A94-BEEB-95578D29E754}" srcId="{360115D6-483F-42C0-B836-EFFD82554948}" destId="{6D21A119-FA61-49BD-A575-D41C7FF16B98}" srcOrd="1" destOrd="0" parTransId="{247A0DAC-1125-412A-A9A1-AD2293B2A955}" sibTransId="{7AC17D9F-3840-4C7D-8619-06D30F8CC92B}"/>
    <dgm:cxn modelId="{6B846D81-4D8B-4537-8769-FA954D5835DD}" type="presOf" srcId="{DA40C122-0153-43F6-A14A-B3A5376A6D77}" destId="{7F7C0D32-477E-4123-BC6B-CA19ECC1FD98}" srcOrd="1" destOrd="0" presId="urn:microsoft.com/office/officeart/2005/8/layout/venn2"/>
    <dgm:cxn modelId="{B5162859-F5C7-43DD-98E6-9765121F1DB9}" srcId="{360115D6-483F-42C0-B836-EFFD82554948}" destId="{312D6A28-0114-4F0F-A26F-5189B6B49B9E}" srcOrd="2" destOrd="0" parTransId="{AAFCCB7D-5A84-4E37-8E4B-68DD38278FAE}" sibTransId="{47589AB3-EB28-4F6F-A28C-945FC91E6B2B}"/>
    <dgm:cxn modelId="{BD62FCD1-8F40-4004-BDAB-1003A24A0D08}" type="presOf" srcId="{312D6A28-0114-4F0F-A26F-5189B6B49B9E}" destId="{5BF15058-3C48-47E7-8FBB-CD1F3332AF6C}" srcOrd="0" destOrd="0" presId="urn:microsoft.com/office/officeart/2005/8/layout/venn2"/>
    <dgm:cxn modelId="{6D4FE875-E86D-4EF7-BFAF-16F3C820AEAE}" srcId="{360115D6-483F-42C0-B836-EFFD82554948}" destId="{DA40C122-0153-43F6-A14A-B3A5376A6D77}" srcOrd="0" destOrd="0" parTransId="{90B63E47-4654-44DC-BE8D-580ED5D291C8}" sibTransId="{DC90A226-DCA0-4A7F-902C-7ACD3BBC15EB}"/>
    <dgm:cxn modelId="{4852612D-F2FC-4A2A-B857-7DE3E3436FD7}" srcId="{360115D6-483F-42C0-B836-EFFD82554948}" destId="{B722FE28-EBD9-4890-AC85-C5E51D070B9E}" srcOrd="3" destOrd="0" parTransId="{EF9C80E8-AD8E-48C2-8F77-E142268558CC}" sibTransId="{B00D442B-1865-4CE0-A19F-859EE90473FC}"/>
    <dgm:cxn modelId="{AF2E3332-993C-4570-AC48-558ED657A134}" type="presOf" srcId="{B722FE28-EBD9-4890-AC85-C5E51D070B9E}" destId="{9BC96E20-EA80-4D85-B10B-91F34C538EF9}" srcOrd="1" destOrd="0" presId="urn:microsoft.com/office/officeart/2005/8/layout/venn2"/>
    <dgm:cxn modelId="{F34A9CE2-5256-4A91-9F60-D36F0004D455}" type="presOf" srcId="{312D6A28-0114-4F0F-A26F-5189B6B49B9E}" destId="{1C867D47-1DBA-43D8-AEA4-5C466A07B944}" srcOrd="1" destOrd="0" presId="urn:microsoft.com/office/officeart/2005/8/layout/venn2"/>
    <dgm:cxn modelId="{8DE64C02-545C-428F-AC20-AC33EE7704CC}" type="presOf" srcId="{DA40C122-0153-43F6-A14A-B3A5376A6D77}" destId="{4E86780C-6A30-4C00-85A5-23FAC0B157E6}" srcOrd="0" destOrd="0" presId="urn:microsoft.com/office/officeart/2005/8/layout/venn2"/>
    <dgm:cxn modelId="{EB76C4FE-6F9C-4154-A6A2-2DABB9971E26}" type="presOf" srcId="{360115D6-483F-42C0-B836-EFFD82554948}" destId="{86F266FF-12C4-4F9B-9806-0608BC97D63E}" srcOrd="0" destOrd="0" presId="urn:microsoft.com/office/officeart/2005/8/layout/venn2"/>
    <dgm:cxn modelId="{667F2D7F-0F3E-40A2-AD93-CF64EC76C64E}" type="presOf" srcId="{6D21A119-FA61-49BD-A575-D41C7FF16B98}" destId="{70D86851-2DE6-4CF8-AB43-4DDFA07FEFF0}" srcOrd="1" destOrd="0" presId="urn:microsoft.com/office/officeart/2005/8/layout/venn2"/>
    <dgm:cxn modelId="{89F55127-AA05-4B53-A2E9-C5CDCDCA26D2}" type="presOf" srcId="{B722FE28-EBD9-4890-AC85-C5E51D070B9E}" destId="{0FCC988E-FAD8-453E-B5C8-98565EB39010}" srcOrd="0" destOrd="0" presId="urn:microsoft.com/office/officeart/2005/8/layout/venn2"/>
    <dgm:cxn modelId="{5BB967A7-A124-4DA8-AE8F-69A220F99A07}" type="presParOf" srcId="{86F266FF-12C4-4F9B-9806-0608BC97D63E}" destId="{5ED4E5A8-7413-41EF-9563-294B7ECDA7A7}" srcOrd="0" destOrd="0" presId="urn:microsoft.com/office/officeart/2005/8/layout/venn2"/>
    <dgm:cxn modelId="{3C5888C1-3EC7-4C1D-850A-728CD698E0D2}" type="presParOf" srcId="{5ED4E5A8-7413-41EF-9563-294B7ECDA7A7}" destId="{4E86780C-6A30-4C00-85A5-23FAC0B157E6}" srcOrd="0" destOrd="0" presId="urn:microsoft.com/office/officeart/2005/8/layout/venn2"/>
    <dgm:cxn modelId="{9BB3FEC8-0653-428F-8F91-046FDCE15040}" type="presParOf" srcId="{5ED4E5A8-7413-41EF-9563-294B7ECDA7A7}" destId="{7F7C0D32-477E-4123-BC6B-CA19ECC1FD98}" srcOrd="1" destOrd="0" presId="urn:microsoft.com/office/officeart/2005/8/layout/venn2"/>
    <dgm:cxn modelId="{9CE8E2ED-D9F3-4D72-8681-C6E59338ECEC}" type="presParOf" srcId="{86F266FF-12C4-4F9B-9806-0608BC97D63E}" destId="{33DF63EE-4D04-438C-96D3-863F369C029B}" srcOrd="1" destOrd="0" presId="urn:microsoft.com/office/officeart/2005/8/layout/venn2"/>
    <dgm:cxn modelId="{8540038B-28C4-4CBF-99E6-EA4F9F801106}" type="presParOf" srcId="{33DF63EE-4D04-438C-96D3-863F369C029B}" destId="{5593BD18-6E38-483E-94D8-6F2E2F92DB07}" srcOrd="0" destOrd="0" presId="urn:microsoft.com/office/officeart/2005/8/layout/venn2"/>
    <dgm:cxn modelId="{FB50F03E-4963-40AD-AB47-A14CDD288D07}" type="presParOf" srcId="{33DF63EE-4D04-438C-96D3-863F369C029B}" destId="{70D86851-2DE6-4CF8-AB43-4DDFA07FEFF0}" srcOrd="1" destOrd="0" presId="urn:microsoft.com/office/officeart/2005/8/layout/venn2"/>
    <dgm:cxn modelId="{3FE0F0DC-B1FF-429A-8AA8-74A8044D6B1F}" type="presParOf" srcId="{86F266FF-12C4-4F9B-9806-0608BC97D63E}" destId="{600CD40D-F56F-48CB-8A03-0191CDFA7F5E}" srcOrd="2" destOrd="0" presId="urn:microsoft.com/office/officeart/2005/8/layout/venn2"/>
    <dgm:cxn modelId="{14C47C7C-FF52-484E-A7BF-DB340BE334C8}" type="presParOf" srcId="{600CD40D-F56F-48CB-8A03-0191CDFA7F5E}" destId="{5BF15058-3C48-47E7-8FBB-CD1F3332AF6C}" srcOrd="0" destOrd="0" presId="urn:microsoft.com/office/officeart/2005/8/layout/venn2"/>
    <dgm:cxn modelId="{BD50033F-3B4F-4486-8E49-99F17A165A16}" type="presParOf" srcId="{600CD40D-F56F-48CB-8A03-0191CDFA7F5E}" destId="{1C867D47-1DBA-43D8-AEA4-5C466A07B944}" srcOrd="1" destOrd="0" presId="urn:microsoft.com/office/officeart/2005/8/layout/venn2"/>
    <dgm:cxn modelId="{55D415A5-FD44-47C1-A13F-B5068CD2F05E}" type="presParOf" srcId="{86F266FF-12C4-4F9B-9806-0608BC97D63E}" destId="{0D0C1816-18AA-403C-AF50-0BA8215DB439}" srcOrd="3" destOrd="0" presId="urn:microsoft.com/office/officeart/2005/8/layout/venn2"/>
    <dgm:cxn modelId="{9B948A10-F868-4511-8F4E-F4BEB0141BFD}" type="presParOf" srcId="{0D0C1816-18AA-403C-AF50-0BA8215DB439}" destId="{0FCC988E-FAD8-453E-B5C8-98565EB39010}" srcOrd="0" destOrd="0" presId="urn:microsoft.com/office/officeart/2005/8/layout/venn2"/>
    <dgm:cxn modelId="{7A0D7B7B-B37B-4A53-87C4-6D717B9EA518}" type="presParOf" srcId="{0D0C1816-18AA-403C-AF50-0BA8215DB439}" destId="{9BC96E20-EA80-4D85-B10B-91F34C538EF9}"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3CE815-C2F4-4A40-A4C7-A6CC10C408CB}">
      <dsp:nvSpPr>
        <dsp:cNvPr id="0" name=""/>
        <dsp:cNvSpPr/>
      </dsp:nvSpPr>
      <dsp:spPr>
        <a:xfrm>
          <a:off x="603250" y="0"/>
          <a:ext cx="7023099" cy="4389437"/>
        </a:xfrm>
        <a:prstGeom prst="swooshArrow">
          <a:avLst>
            <a:gd name="adj1" fmla="val 25000"/>
            <a:gd name="adj2" fmla="val 25000"/>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00F65D-D4CC-4A6C-A4D6-42B1BFD44CFC}">
      <dsp:nvSpPr>
        <dsp:cNvPr id="0" name=""/>
        <dsp:cNvSpPr/>
      </dsp:nvSpPr>
      <dsp:spPr>
        <a:xfrm>
          <a:off x="1495183" y="3029589"/>
          <a:ext cx="182600" cy="182600"/>
        </a:xfrm>
        <a:prstGeom prst="ellipse">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DD4E39-67B5-40F8-A8CC-E924E7C46676}">
      <dsp:nvSpPr>
        <dsp:cNvPr id="0" name=""/>
        <dsp:cNvSpPr/>
      </dsp:nvSpPr>
      <dsp:spPr>
        <a:xfrm>
          <a:off x="1586484" y="3120889"/>
          <a:ext cx="1636382" cy="1268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756" tIns="0" rIns="0" bIns="0" numCol="1" spcCol="1270" anchor="t" anchorCtr="0">
          <a:noAutofit/>
        </a:bodyPr>
        <a:lstStyle/>
        <a:p>
          <a:pPr lvl="0" algn="l" defTabSz="2533650" rtl="1">
            <a:lnSpc>
              <a:spcPct val="90000"/>
            </a:lnSpc>
            <a:spcBef>
              <a:spcPct val="0"/>
            </a:spcBef>
            <a:spcAft>
              <a:spcPct val="35000"/>
            </a:spcAft>
          </a:pPr>
          <a:r>
            <a:rPr lang="ar-SA" sz="5700" kern="1200" dirty="0" smtClean="0">
              <a:solidFill>
                <a:schemeClr val="accent4">
                  <a:lumMod val="75000"/>
                </a:schemeClr>
              </a:solidFill>
            </a:rPr>
            <a:t>القياس</a:t>
          </a:r>
          <a:endParaRPr lang="ar-SA" sz="5700" kern="1200" dirty="0">
            <a:solidFill>
              <a:schemeClr val="accent4">
                <a:lumMod val="75000"/>
              </a:schemeClr>
            </a:solidFill>
          </a:endParaRPr>
        </a:p>
      </dsp:txBody>
      <dsp:txXfrm>
        <a:off x="1586484" y="3120889"/>
        <a:ext cx="1636382" cy="1268547"/>
      </dsp:txXfrm>
    </dsp:sp>
    <dsp:sp modelId="{8062C9F7-D8B4-4B2D-837A-EBE268BC4B05}">
      <dsp:nvSpPr>
        <dsp:cNvPr id="0" name=""/>
        <dsp:cNvSpPr/>
      </dsp:nvSpPr>
      <dsp:spPr>
        <a:xfrm>
          <a:off x="3106985" y="1836540"/>
          <a:ext cx="330085" cy="330085"/>
        </a:xfrm>
        <a:prstGeom prst="ellipse">
          <a:avLst/>
        </a:prstGeom>
        <a:solidFill>
          <a:schemeClr val="accent3">
            <a:shade val="50000"/>
            <a:hueOff val="82869"/>
            <a:satOff val="-23256"/>
            <a:lumOff val="326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65C97A-4EF3-45FB-B8C3-C2A537C2D1A0}">
      <dsp:nvSpPr>
        <dsp:cNvPr id="0" name=""/>
        <dsp:cNvSpPr/>
      </dsp:nvSpPr>
      <dsp:spPr>
        <a:xfrm>
          <a:off x="3017755" y="2104380"/>
          <a:ext cx="1577045" cy="228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4906" tIns="0" rIns="0" bIns="0" numCol="1" spcCol="1270" anchor="t" anchorCtr="0">
          <a:noAutofit/>
        </a:bodyPr>
        <a:lstStyle/>
        <a:p>
          <a:pPr lvl="0" algn="l" defTabSz="2533650" rtl="1">
            <a:lnSpc>
              <a:spcPct val="90000"/>
            </a:lnSpc>
            <a:spcBef>
              <a:spcPct val="0"/>
            </a:spcBef>
            <a:spcAft>
              <a:spcPct val="35000"/>
            </a:spcAft>
          </a:pPr>
          <a:r>
            <a:rPr lang="ar-SA" sz="5700" kern="1200" dirty="0" smtClean="0">
              <a:solidFill>
                <a:schemeClr val="accent4">
                  <a:lumMod val="75000"/>
                </a:schemeClr>
              </a:solidFill>
            </a:rPr>
            <a:t>التقييم</a:t>
          </a:r>
          <a:endParaRPr lang="ar-SA" sz="5700" kern="1200" dirty="0">
            <a:solidFill>
              <a:schemeClr val="accent4">
                <a:lumMod val="75000"/>
              </a:schemeClr>
            </a:solidFill>
          </a:endParaRPr>
        </a:p>
      </dsp:txBody>
      <dsp:txXfrm>
        <a:off x="3017755" y="2104380"/>
        <a:ext cx="1577045" cy="2285056"/>
      </dsp:txXfrm>
    </dsp:sp>
    <dsp:sp modelId="{F87A2FB9-6CB9-44E6-84F8-04C5B7954A3F}">
      <dsp:nvSpPr>
        <dsp:cNvPr id="0" name=""/>
        <dsp:cNvSpPr/>
      </dsp:nvSpPr>
      <dsp:spPr>
        <a:xfrm>
          <a:off x="5045360" y="1110527"/>
          <a:ext cx="456501" cy="456501"/>
        </a:xfrm>
        <a:prstGeom prst="ellipse">
          <a:avLst/>
        </a:prstGeom>
        <a:solidFill>
          <a:schemeClr val="accent3">
            <a:shade val="50000"/>
            <a:hueOff val="82869"/>
            <a:satOff val="-23256"/>
            <a:lumOff val="326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D998DA-BADD-4746-9AE0-BC7456AB4BBD}">
      <dsp:nvSpPr>
        <dsp:cNvPr id="0" name=""/>
        <dsp:cNvSpPr/>
      </dsp:nvSpPr>
      <dsp:spPr>
        <a:xfrm>
          <a:off x="4903314" y="1649777"/>
          <a:ext cx="1685543" cy="27396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91" tIns="0" rIns="0" bIns="0" numCol="1" spcCol="1270" anchor="t" anchorCtr="0">
          <a:noAutofit/>
        </a:bodyPr>
        <a:lstStyle/>
        <a:p>
          <a:pPr lvl="0" algn="l" defTabSz="2533650" rtl="1">
            <a:lnSpc>
              <a:spcPct val="90000"/>
            </a:lnSpc>
            <a:spcBef>
              <a:spcPct val="0"/>
            </a:spcBef>
            <a:spcAft>
              <a:spcPct val="35000"/>
            </a:spcAft>
          </a:pPr>
          <a:r>
            <a:rPr lang="ar-SA" sz="5700" kern="1200" dirty="0" smtClean="0">
              <a:solidFill>
                <a:schemeClr val="accent4">
                  <a:lumMod val="75000"/>
                </a:schemeClr>
              </a:solidFill>
            </a:rPr>
            <a:t>التقويم</a:t>
          </a:r>
          <a:endParaRPr lang="ar-SA" sz="5700" kern="1200" dirty="0">
            <a:solidFill>
              <a:schemeClr val="accent4">
                <a:lumMod val="75000"/>
              </a:schemeClr>
            </a:solidFill>
          </a:endParaRPr>
        </a:p>
      </dsp:txBody>
      <dsp:txXfrm>
        <a:off x="4903314" y="1649777"/>
        <a:ext cx="1685543" cy="273964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265F88-A51D-49F5-BF1D-96A8FCA16458}">
      <dsp:nvSpPr>
        <dsp:cNvPr id="0" name=""/>
        <dsp:cNvSpPr/>
      </dsp:nvSpPr>
      <dsp:spPr>
        <a:xfrm>
          <a:off x="6087051" y="59468"/>
          <a:ext cx="1649536" cy="164953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التقييم</a:t>
          </a:r>
        </a:p>
        <a:p>
          <a:pPr lvl="0" algn="ctr" defTabSz="977900" rtl="1">
            <a:lnSpc>
              <a:spcPct val="90000"/>
            </a:lnSpc>
            <a:spcBef>
              <a:spcPct val="0"/>
            </a:spcBef>
            <a:spcAft>
              <a:spcPct val="35000"/>
            </a:spcAft>
          </a:pPr>
          <a:r>
            <a:rPr lang="ar-SA" sz="2200" kern="1200" dirty="0" smtClean="0"/>
            <a:t>كيفي</a:t>
          </a:r>
        </a:p>
        <a:p>
          <a:pPr lvl="0" algn="ctr" defTabSz="977900" rtl="1">
            <a:lnSpc>
              <a:spcPct val="90000"/>
            </a:lnSpc>
            <a:spcBef>
              <a:spcPct val="0"/>
            </a:spcBef>
            <a:spcAft>
              <a:spcPct val="35000"/>
            </a:spcAft>
          </a:pPr>
          <a:endParaRPr lang="ar-SA" sz="2200" kern="1200" dirty="0"/>
        </a:p>
      </dsp:txBody>
      <dsp:txXfrm>
        <a:off x="6087051" y="59468"/>
        <a:ext cx="1649536" cy="1649536"/>
      </dsp:txXfrm>
    </dsp:sp>
    <dsp:sp modelId="{FB30C263-7E30-4931-BE3F-F7599DF8E183}">
      <dsp:nvSpPr>
        <dsp:cNvPr id="0" name=""/>
        <dsp:cNvSpPr/>
      </dsp:nvSpPr>
      <dsp:spPr>
        <a:xfrm>
          <a:off x="6303074" y="1859669"/>
          <a:ext cx="956731" cy="956731"/>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a:off x="6303074" y="1859669"/>
        <a:ext cx="956731" cy="956731"/>
      </dsp:txXfrm>
    </dsp:sp>
    <dsp:sp modelId="{9C5BEDA7-AF19-4E3C-8912-FA6EDE698612}">
      <dsp:nvSpPr>
        <dsp:cNvPr id="0" name=""/>
        <dsp:cNvSpPr/>
      </dsp:nvSpPr>
      <dsp:spPr>
        <a:xfrm>
          <a:off x="6015049" y="2867780"/>
          <a:ext cx="1649536" cy="1649536"/>
        </a:xfrm>
        <a:prstGeom prst="ellipse">
          <a:avLst/>
        </a:prstGeom>
        <a:solidFill>
          <a:schemeClr val="accent3">
            <a:hueOff val="-568678"/>
            <a:satOff val="-2344"/>
            <a:lumOff val="-4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rtl="1">
            <a:lnSpc>
              <a:spcPct val="90000"/>
            </a:lnSpc>
            <a:spcBef>
              <a:spcPct val="0"/>
            </a:spcBef>
            <a:spcAft>
              <a:spcPct val="35000"/>
            </a:spcAft>
          </a:pPr>
          <a:r>
            <a:rPr lang="ar-SA" sz="2200" kern="1200" dirty="0" smtClean="0"/>
            <a:t>القياس</a:t>
          </a:r>
        </a:p>
        <a:p>
          <a:pPr lvl="0" algn="ctr" defTabSz="977900" rtl="1">
            <a:lnSpc>
              <a:spcPct val="90000"/>
            </a:lnSpc>
            <a:spcBef>
              <a:spcPct val="0"/>
            </a:spcBef>
            <a:spcAft>
              <a:spcPct val="35000"/>
            </a:spcAft>
          </a:pPr>
          <a:r>
            <a:rPr lang="ar-SA" sz="2200" kern="1200" dirty="0" smtClean="0"/>
            <a:t>كمي</a:t>
          </a:r>
          <a:endParaRPr lang="ar-SA" sz="2200" kern="1200" dirty="0"/>
        </a:p>
      </dsp:txBody>
      <dsp:txXfrm>
        <a:off x="6015049" y="2867780"/>
        <a:ext cx="1649536" cy="1649536"/>
      </dsp:txXfrm>
    </dsp:sp>
    <dsp:sp modelId="{4F08A9B2-9BE0-4196-90DB-BB203E47EA7C}">
      <dsp:nvSpPr>
        <dsp:cNvPr id="0" name=""/>
        <dsp:cNvSpPr/>
      </dsp:nvSpPr>
      <dsp:spPr>
        <a:xfrm rot="10990124">
          <a:off x="2436789" y="1875242"/>
          <a:ext cx="991864" cy="613627"/>
        </a:xfrm>
        <a:prstGeom prst="rightArrow">
          <a:avLst>
            <a:gd name="adj1" fmla="val 60000"/>
            <a:gd name="adj2" fmla="val 50000"/>
          </a:avLst>
        </a:prstGeom>
        <a:solidFill>
          <a:schemeClr val="accent3">
            <a:hueOff val="-1137357"/>
            <a:satOff val="-4689"/>
            <a:lumOff val="-9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990124">
        <a:off x="2436789" y="1875242"/>
        <a:ext cx="991864" cy="613627"/>
      </dsp:txXfrm>
    </dsp:sp>
    <dsp:sp modelId="{90D54346-DD11-4445-9012-0544DD79C218}">
      <dsp:nvSpPr>
        <dsp:cNvPr id="0" name=""/>
        <dsp:cNvSpPr/>
      </dsp:nvSpPr>
      <dsp:spPr>
        <a:xfrm>
          <a:off x="542431" y="491511"/>
          <a:ext cx="3299073" cy="3299073"/>
        </a:xfrm>
        <a:prstGeom prst="ellipse">
          <a:avLst/>
        </a:prstGeom>
        <a:solidFill>
          <a:schemeClr val="accent3">
            <a:hueOff val="-1137357"/>
            <a:satOff val="-4689"/>
            <a:lumOff val="-9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التقويم</a:t>
          </a:r>
        </a:p>
        <a:p>
          <a:pPr lvl="0" algn="ctr" defTabSz="1200150" rtl="1">
            <a:lnSpc>
              <a:spcPct val="90000"/>
            </a:lnSpc>
            <a:spcBef>
              <a:spcPct val="0"/>
            </a:spcBef>
            <a:spcAft>
              <a:spcPct val="35000"/>
            </a:spcAft>
          </a:pPr>
          <a:r>
            <a:rPr lang="ar-SA" sz="2700" kern="1200" dirty="0" smtClean="0"/>
            <a:t>تعديل+وقاية+معالجة</a:t>
          </a:r>
          <a:endParaRPr lang="ar-SA" sz="2700" kern="1200" dirty="0"/>
        </a:p>
      </dsp:txBody>
      <dsp:txXfrm>
        <a:off x="542431" y="491511"/>
        <a:ext cx="3299073" cy="329907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86780C-6A30-4C00-85A5-23FAC0B157E6}">
      <dsp:nvSpPr>
        <dsp:cNvPr id="0" name=""/>
        <dsp:cNvSpPr/>
      </dsp:nvSpPr>
      <dsp:spPr>
        <a:xfrm>
          <a:off x="1920081" y="0"/>
          <a:ext cx="4389437" cy="438943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ar-SA" sz="2100" b="1" kern="1200" dirty="0" smtClean="0"/>
            <a:t>النسبة</a:t>
          </a:r>
          <a:endParaRPr lang="ar-SA" sz="2100" b="1" kern="1200" dirty="0"/>
        </a:p>
      </dsp:txBody>
      <dsp:txXfrm>
        <a:off x="3501156" y="219471"/>
        <a:ext cx="1227286" cy="658415"/>
      </dsp:txXfrm>
    </dsp:sp>
    <dsp:sp modelId="{5593BD18-6E38-483E-94D8-6F2E2F92DB07}">
      <dsp:nvSpPr>
        <dsp:cNvPr id="0" name=""/>
        <dsp:cNvSpPr/>
      </dsp:nvSpPr>
      <dsp:spPr>
        <a:xfrm>
          <a:off x="2359025" y="877887"/>
          <a:ext cx="3511549" cy="3511549"/>
        </a:xfrm>
        <a:prstGeom prst="ellipse">
          <a:avLst/>
        </a:prstGeom>
        <a:solidFill>
          <a:schemeClr val="accent3">
            <a:hueOff val="-379119"/>
            <a:satOff val="-1563"/>
            <a:lumOff val="-3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ar-SA" sz="2100" b="1" kern="1200" dirty="0" smtClean="0"/>
            <a:t>الفئوي</a:t>
          </a:r>
          <a:endParaRPr lang="ar-SA" sz="2100" b="1" kern="1200" dirty="0"/>
        </a:p>
      </dsp:txBody>
      <dsp:txXfrm>
        <a:off x="3501156" y="1088580"/>
        <a:ext cx="1227286" cy="632078"/>
      </dsp:txXfrm>
    </dsp:sp>
    <dsp:sp modelId="{5BF15058-3C48-47E7-8FBB-CD1F3332AF6C}">
      <dsp:nvSpPr>
        <dsp:cNvPr id="0" name=""/>
        <dsp:cNvSpPr/>
      </dsp:nvSpPr>
      <dsp:spPr>
        <a:xfrm>
          <a:off x="2797968" y="1755774"/>
          <a:ext cx="2633662" cy="2633662"/>
        </a:xfrm>
        <a:prstGeom prst="ellipse">
          <a:avLst/>
        </a:prstGeom>
        <a:solidFill>
          <a:schemeClr val="accent3">
            <a:hueOff val="-758238"/>
            <a:satOff val="-3126"/>
            <a:lumOff val="-6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ar-SA" sz="2100" b="1" kern="1200" dirty="0" smtClean="0"/>
            <a:t>الرتبي</a:t>
          </a:r>
          <a:endParaRPr lang="ar-SA" sz="2100" b="1" kern="1200" dirty="0"/>
        </a:p>
      </dsp:txBody>
      <dsp:txXfrm>
        <a:off x="3501156" y="1953299"/>
        <a:ext cx="1227286" cy="592573"/>
      </dsp:txXfrm>
    </dsp:sp>
    <dsp:sp modelId="{0FCC988E-FAD8-453E-B5C8-98565EB39010}">
      <dsp:nvSpPr>
        <dsp:cNvPr id="0" name=""/>
        <dsp:cNvSpPr/>
      </dsp:nvSpPr>
      <dsp:spPr>
        <a:xfrm>
          <a:off x="3236912" y="2633662"/>
          <a:ext cx="1755774" cy="1755774"/>
        </a:xfrm>
        <a:prstGeom prst="ellipse">
          <a:avLst/>
        </a:prstGeom>
        <a:solidFill>
          <a:schemeClr val="accent3">
            <a:hueOff val="-1137357"/>
            <a:satOff val="-4689"/>
            <a:lumOff val="-9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1">
            <a:lnSpc>
              <a:spcPct val="90000"/>
            </a:lnSpc>
            <a:spcBef>
              <a:spcPct val="0"/>
            </a:spcBef>
            <a:spcAft>
              <a:spcPct val="35000"/>
            </a:spcAft>
          </a:pPr>
          <a:r>
            <a:rPr lang="ar-SA" sz="2100" b="1" kern="1200" dirty="0" smtClean="0"/>
            <a:t>الاسمي</a:t>
          </a:r>
          <a:endParaRPr lang="ar-SA" sz="2100" b="1" kern="1200" dirty="0"/>
        </a:p>
      </dsp:txBody>
      <dsp:txXfrm>
        <a:off x="3494039" y="3072605"/>
        <a:ext cx="1241520" cy="87788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86E4204-2EC9-47EF-95F2-23D517296864}" type="datetimeFigureOut">
              <a:rPr lang="ar-SA" smtClean="0"/>
              <a:pPr/>
              <a:t>28/04/37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B07556-6304-4AED-B538-2152968C18F9}" type="slidenum">
              <a:rPr lang="ar-SA" smtClean="0"/>
              <a:pPr/>
              <a:t>‹#›</a:t>
            </a:fld>
            <a:endParaRPr lang="ar-SA"/>
          </a:p>
        </p:txBody>
      </p:sp>
    </p:spTree>
    <p:extLst>
      <p:ext uri="{BB962C8B-B14F-4D97-AF65-F5344CB8AC3E}">
        <p14:creationId xmlns="" xmlns:p14="http://schemas.microsoft.com/office/powerpoint/2010/main" val="48756091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7B07556-6304-4AED-B538-2152968C18F9}"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0F72364B-D3F0-478B-B7E2-8ED8C16ACFAB}" type="datetime1">
              <a:rPr lang="ar-SA" smtClean="0"/>
              <a:pPr/>
              <a:t>28/04/37</a:t>
            </a:fld>
            <a:endParaRPr lang="ar-SA"/>
          </a:p>
        </p:txBody>
      </p:sp>
      <p:sp>
        <p:nvSpPr>
          <p:cNvPr id="19" name="عنصر نائب للتذييل 18"/>
          <p:cNvSpPr>
            <a:spLocks noGrp="1"/>
          </p:cNvSpPr>
          <p:nvPr>
            <p:ph type="ftr" sz="quarter" idx="11"/>
          </p:nvPr>
        </p:nvSpPr>
        <p:spPr/>
        <p:txBody>
          <a:bodyPr/>
          <a:lstStyle/>
          <a:p>
            <a:r>
              <a:rPr lang="ar-SA" smtClean="0"/>
              <a:t>أ.ماجدة الشهري</a:t>
            </a:r>
            <a:endParaRPr lang="ar-SA"/>
          </a:p>
        </p:txBody>
      </p:sp>
      <p:sp>
        <p:nvSpPr>
          <p:cNvPr id="27" name="عنصر نائب لرقم الشريحة 26"/>
          <p:cNvSpPr>
            <a:spLocks noGrp="1"/>
          </p:cNvSpPr>
          <p:nvPr>
            <p:ph type="sldNum" sz="quarter" idx="12"/>
          </p:nvPr>
        </p:nvSpPr>
        <p:spPr/>
        <p:txBody>
          <a:bodyPr/>
          <a:lstStyle/>
          <a:p>
            <a:fld id="{3EFF8456-CBBF-477D-B882-06D038A6514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8E7E791-E39A-40B2-88C4-E5415476F13C}"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0B7078A-EEC4-4258-8336-58EE9DEC5C8E}"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05A87C7-5529-409D-8742-5975F557F9F6}"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B202FC9-BF7D-4494-8AB9-B5EB40A08D24}"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أ.ماجدة الشهري</a:t>
            </a:r>
            <a:endParaRPr lang="ar-SA"/>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4CF2D0E0-94EA-4BA2-AB86-D5A3DFE63079}"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0235B153-3F25-4624-B6DA-9FD14320482A}" type="datetime1">
              <a:rPr lang="ar-SA" smtClean="0"/>
              <a:pPr/>
              <a:t>28/04/37</a:t>
            </a:fld>
            <a:endParaRPr lang="ar-SA"/>
          </a:p>
        </p:txBody>
      </p:sp>
      <p:sp>
        <p:nvSpPr>
          <p:cNvPr id="8" name="عنصر نائب للتذييل 7"/>
          <p:cNvSpPr>
            <a:spLocks noGrp="1"/>
          </p:cNvSpPr>
          <p:nvPr>
            <p:ph type="ftr" sz="quarter" idx="11"/>
          </p:nvPr>
        </p:nvSpPr>
        <p:spPr/>
        <p:txBody>
          <a:bodyPr/>
          <a:lstStyle/>
          <a:p>
            <a:r>
              <a:rPr lang="ar-SA" smtClean="0"/>
              <a:t>أ.ماجدة الشهري</a:t>
            </a:r>
            <a:endParaRPr lang="ar-SA"/>
          </a:p>
        </p:txBody>
      </p:sp>
      <p:sp>
        <p:nvSpPr>
          <p:cNvPr id="9" name="عنصر نائب لرقم الشريحة 8"/>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8E8378C-813A-44CD-BE76-14801022280E}" type="datetime1">
              <a:rPr lang="ar-SA" smtClean="0"/>
              <a:pPr/>
              <a:t>28/04/37</a:t>
            </a:fld>
            <a:endParaRPr lang="ar-SA"/>
          </a:p>
        </p:txBody>
      </p:sp>
      <p:sp>
        <p:nvSpPr>
          <p:cNvPr id="4" name="عنصر نائب للتذييل 3"/>
          <p:cNvSpPr>
            <a:spLocks noGrp="1"/>
          </p:cNvSpPr>
          <p:nvPr>
            <p:ph type="ftr" sz="quarter" idx="11"/>
          </p:nvPr>
        </p:nvSpPr>
        <p:spPr/>
        <p:txBody>
          <a:bodyPr/>
          <a:lstStyle/>
          <a:p>
            <a:r>
              <a:rPr lang="ar-SA" smtClean="0"/>
              <a:t>أ.ماجدة الشهري</a:t>
            </a:r>
            <a:endParaRPr lang="ar-SA"/>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2A4F363-17F7-4F25-98B4-1FA877C9ECE8}" type="datetime1">
              <a:rPr lang="ar-SA" smtClean="0"/>
              <a:pPr/>
              <a:t>28/04/37</a:t>
            </a:fld>
            <a:endParaRPr lang="ar-SA"/>
          </a:p>
        </p:txBody>
      </p:sp>
      <p:sp>
        <p:nvSpPr>
          <p:cNvPr id="3" name="عنصر نائب للتذييل 2"/>
          <p:cNvSpPr>
            <a:spLocks noGrp="1"/>
          </p:cNvSpPr>
          <p:nvPr>
            <p:ph type="ftr" sz="quarter" idx="11"/>
          </p:nvPr>
        </p:nvSpPr>
        <p:spPr/>
        <p:txBody>
          <a:bodyPr/>
          <a:lstStyle/>
          <a:p>
            <a:r>
              <a:rPr lang="ar-SA" smtClean="0"/>
              <a:t>أ.ماجدة الشهري</a:t>
            </a:r>
            <a:endParaRPr lang="ar-SA"/>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EB15BC6-85BF-492D-B215-E1CA9A77ABDD}"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B98225-61EC-476D-99C6-3DED028B7F83}"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أ.ماجدة الشهري</a:t>
            </a:r>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3EFF8456-CBBF-477D-B882-06D038A6514D}"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D4000F-4390-4D79-834F-DAFA19FC2743}" type="datetime1">
              <a:rPr lang="ar-SA" smtClean="0"/>
              <a:pPr/>
              <a:t>28/04/37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أ.ماجدة الشهري</a:t>
            </a:r>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EFF8456-CBBF-477D-B882-06D038A6514D}"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642918"/>
            <a:ext cx="8267728" cy="2857520"/>
          </a:xfrm>
        </p:spPr>
        <p:txBody>
          <a:bodyPr>
            <a:normAutofit fontScale="90000"/>
          </a:bodyPr>
          <a:lstStyle/>
          <a:p>
            <a:pPr algn="ctr"/>
            <a:r>
              <a:rPr lang="ar-SA" b="1" dirty="0" smtClean="0">
                <a:solidFill>
                  <a:schemeClr val="accent2">
                    <a:lumMod val="75000"/>
                  </a:schemeClr>
                </a:solidFill>
              </a:rPr>
              <a:t/>
            </a:r>
            <a:br>
              <a:rPr lang="ar-SA" b="1" dirty="0" smtClean="0">
                <a:solidFill>
                  <a:schemeClr val="accent2">
                    <a:lumMod val="75000"/>
                  </a:schemeClr>
                </a:solidFill>
              </a:rPr>
            </a:br>
            <a:r>
              <a:rPr lang="ar-SA" b="1" dirty="0" smtClean="0">
                <a:solidFill>
                  <a:schemeClr val="bg1">
                    <a:lumMod val="85000"/>
                    <a:lumOff val="15000"/>
                  </a:schemeClr>
                </a:solidFill>
              </a:rPr>
              <a:t>مبادئ أساسية في التقويم التربوي</a:t>
            </a:r>
            <a:br>
              <a:rPr lang="ar-SA" b="1" dirty="0" smtClean="0">
                <a:solidFill>
                  <a:schemeClr val="bg1">
                    <a:lumMod val="85000"/>
                    <a:lumOff val="15000"/>
                  </a:schemeClr>
                </a:solidFill>
              </a:rPr>
            </a:br>
            <a:r>
              <a:rPr lang="ar-SA" b="1" dirty="0" smtClean="0">
                <a:solidFill>
                  <a:schemeClr val="bg1">
                    <a:lumMod val="85000"/>
                    <a:lumOff val="15000"/>
                  </a:schemeClr>
                </a:solidFill>
              </a:rPr>
              <a:t/>
            </a:r>
            <a:br>
              <a:rPr lang="ar-SA" b="1" dirty="0" smtClean="0">
                <a:solidFill>
                  <a:schemeClr val="bg1">
                    <a:lumMod val="85000"/>
                    <a:lumOff val="15000"/>
                  </a:schemeClr>
                </a:solidFill>
              </a:rPr>
            </a:br>
            <a:r>
              <a:rPr lang="ar-SA" sz="2700" dirty="0" smtClean="0">
                <a:solidFill>
                  <a:schemeClr val="bg1">
                    <a:lumMod val="85000"/>
                    <a:lumOff val="15000"/>
                  </a:schemeClr>
                </a:solidFill>
              </a:rPr>
              <a:t>المحاضرة الأولى</a:t>
            </a:r>
            <a:endParaRPr lang="ar-SA" sz="2700" b="1" dirty="0">
              <a:solidFill>
                <a:schemeClr val="bg1">
                  <a:lumMod val="85000"/>
                  <a:lumOff val="15000"/>
                </a:schemeClr>
              </a:solidFill>
            </a:endParaRP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a:t>
            </a:fld>
            <a:endParaRPr lang="ar-SA"/>
          </a:p>
        </p:txBody>
      </p:sp>
      <p:pic>
        <p:nvPicPr>
          <p:cNvPr id="6" name="صورة 5" descr="القياس.jpg"/>
          <p:cNvPicPr>
            <a:picLocks noChangeAspect="1"/>
          </p:cNvPicPr>
          <p:nvPr/>
        </p:nvPicPr>
        <p:blipFill>
          <a:blip r:embed="rId3" cstate="print"/>
          <a:stretch>
            <a:fillRect/>
          </a:stretch>
        </p:blipFill>
        <p:spPr>
          <a:xfrm>
            <a:off x="3059832" y="4149080"/>
            <a:ext cx="3426174" cy="227459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11560" y="188640"/>
            <a:ext cx="8075240" cy="1143000"/>
          </a:xfrm>
        </p:spPr>
        <p:txBody>
          <a:bodyPr/>
          <a:lstStyle/>
          <a:p>
            <a:pPr algn="ctr"/>
            <a:r>
              <a:rPr lang="ar-SA" b="1" dirty="0" smtClean="0"/>
              <a:t>أنواع المقاييس</a:t>
            </a:r>
            <a:endParaRPr lang="ar-SA" b="1" dirty="0"/>
          </a:p>
        </p:txBody>
      </p:sp>
      <p:sp>
        <p:nvSpPr>
          <p:cNvPr id="3" name="عنصر نائب للمحتوى 2"/>
          <p:cNvSpPr>
            <a:spLocks noGrp="1"/>
          </p:cNvSpPr>
          <p:nvPr>
            <p:ph idx="1"/>
          </p:nvPr>
        </p:nvSpPr>
        <p:spPr>
          <a:xfrm>
            <a:off x="251520" y="1340768"/>
            <a:ext cx="8892480" cy="5256584"/>
          </a:xfrm>
        </p:spPr>
        <p:txBody>
          <a:bodyPr>
            <a:normAutofit fontScale="92500" lnSpcReduction="10000"/>
          </a:bodyPr>
          <a:lstStyle/>
          <a:p>
            <a:pPr>
              <a:buNone/>
            </a:pPr>
            <a:r>
              <a:rPr lang="ar-SA" sz="2800" b="1" dirty="0" smtClean="0">
                <a:solidFill>
                  <a:schemeClr val="accent1">
                    <a:lumMod val="75000"/>
                  </a:schemeClr>
                </a:solidFill>
              </a:rPr>
              <a:t> (1) المقياس الاسمي(التصنيفي</a:t>
            </a:r>
            <a:r>
              <a:rPr lang="ar-SA" sz="2800" b="1" dirty="0" err="1" smtClean="0">
                <a:solidFill>
                  <a:schemeClr val="accent1">
                    <a:lumMod val="75000"/>
                  </a:schemeClr>
                </a:solidFill>
              </a:rPr>
              <a:t>):</a:t>
            </a:r>
            <a:endParaRPr lang="ar-SA" sz="2800" b="1" dirty="0" smtClean="0">
              <a:solidFill>
                <a:schemeClr val="accent1">
                  <a:lumMod val="75000"/>
                </a:schemeClr>
              </a:solidFill>
            </a:endParaRPr>
          </a:p>
          <a:p>
            <a:pPr algn="just">
              <a:buNone/>
            </a:pPr>
            <a:r>
              <a:rPr lang="ar-SA" sz="2800" b="1" dirty="0" smtClean="0"/>
              <a:t>  * </a:t>
            </a:r>
            <a:r>
              <a:rPr lang="ar-SA" sz="2800" dirty="0" smtClean="0"/>
              <a:t>أبسط مستويات القياس، حيث يتم بواسطته تصنيف المتغيرات إلى فئات محدده، ولا يعطيها قيماُ عددية أو رقمية، فقط لغرض التصنيف.</a:t>
            </a:r>
          </a:p>
          <a:p>
            <a:pPr algn="just">
              <a:buNone/>
            </a:pPr>
            <a:r>
              <a:rPr lang="ar-SA" sz="2800" dirty="0" smtClean="0"/>
              <a:t>   * مثال: تصنيف الطلاب إلى ناجح وراسب، وتصنيفهم إلى علمي وأدبي.</a:t>
            </a:r>
          </a:p>
          <a:p>
            <a:pPr algn="just">
              <a:buNone/>
            </a:pPr>
            <a:r>
              <a:rPr lang="ar-SA" sz="2800" dirty="0" smtClean="0"/>
              <a:t>   * مثال آخر: تصنيف الجنس- المهنة - التخصص.</a:t>
            </a:r>
          </a:p>
          <a:p>
            <a:pPr algn="just">
              <a:buNone/>
            </a:pPr>
            <a:r>
              <a:rPr lang="ar-SA" sz="2800" dirty="0" smtClean="0"/>
              <a:t>   * مثلاً: نرمز للذكور </a:t>
            </a:r>
            <a:r>
              <a:rPr lang="ar-SA" sz="2800" dirty="0" err="1" smtClean="0"/>
              <a:t>برقم </a:t>
            </a:r>
            <a:r>
              <a:rPr lang="ar-SA" sz="2800" dirty="0" smtClean="0"/>
              <a:t>(1)، والإناث </a:t>
            </a:r>
            <a:r>
              <a:rPr lang="ar-SA" sz="2800" dirty="0" err="1" smtClean="0"/>
              <a:t>رقم </a:t>
            </a:r>
            <a:r>
              <a:rPr lang="ar-SA" sz="2800" dirty="0" smtClean="0"/>
              <a:t>(2</a:t>
            </a:r>
            <a:r>
              <a:rPr lang="ar-SA" sz="2800" dirty="0" err="1" smtClean="0"/>
              <a:t>).</a:t>
            </a:r>
            <a:endParaRPr lang="ar-SA" sz="2800" dirty="0" smtClean="0"/>
          </a:p>
          <a:p>
            <a:pPr algn="just">
              <a:buNone/>
            </a:pPr>
            <a:r>
              <a:rPr lang="ar-SA" sz="2800" dirty="0" smtClean="0"/>
              <a:t>   ** لا يوجد ترتيب أو أفضلية**.</a:t>
            </a:r>
          </a:p>
          <a:p>
            <a:pPr algn="just">
              <a:buNone/>
            </a:pPr>
            <a:r>
              <a:rPr lang="ar-SA" b="1" dirty="0" smtClean="0">
                <a:solidFill>
                  <a:schemeClr val="accent1">
                    <a:lumMod val="75000"/>
                  </a:schemeClr>
                </a:solidFill>
              </a:rPr>
              <a:t>  (2) مقياس </a:t>
            </a:r>
            <a:r>
              <a:rPr lang="ar-SA" b="1" dirty="0" err="1" smtClean="0">
                <a:solidFill>
                  <a:schemeClr val="accent1">
                    <a:lumMod val="75000"/>
                  </a:schemeClr>
                </a:solidFill>
              </a:rPr>
              <a:t>الرتب:</a:t>
            </a:r>
            <a:endParaRPr lang="ar-SA" b="1" dirty="0" smtClean="0">
              <a:solidFill>
                <a:schemeClr val="accent1">
                  <a:lumMod val="75000"/>
                </a:schemeClr>
              </a:solidFill>
            </a:endParaRPr>
          </a:p>
          <a:p>
            <a:pPr algn="just">
              <a:buNone/>
            </a:pPr>
            <a:r>
              <a:rPr lang="ar-SA" sz="2800" dirty="0" smtClean="0"/>
              <a:t>   * هو المقياس الذي يرتب الأفراد أو الأشياء ترتيباً تصاعدياً أو تنازلياً وفق مقدار امتلاكهم للخاصية، أو الصفة، او المتغير التابع للقياس.</a:t>
            </a:r>
          </a:p>
          <a:p>
            <a:pPr algn="just">
              <a:buNone/>
            </a:pPr>
            <a:r>
              <a:rPr lang="ar-SA" sz="2800" dirty="0" smtClean="0"/>
              <a:t>   * مثال: تصنيف الطلاب وفقاً لمستواهم الدراسي العام وتقديراتهم إلى  ممتاز، وجيد جداً، وجيد، </a:t>
            </a:r>
            <a:r>
              <a:rPr lang="ar-SA" sz="2800" dirty="0" err="1" smtClean="0"/>
              <a:t>ومتوسط </a:t>
            </a:r>
            <a:r>
              <a:rPr lang="ar-SA" sz="2800" dirty="0" smtClean="0"/>
              <a:t>(مقبول)، وضعيف، وضعيف جداً.</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10</a:t>
            </a:fld>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11560" y="188640"/>
            <a:ext cx="8075240" cy="1143000"/>
          </a:xfrm>
        </p:spPr>
        <p:txBody>
          <a:bodyPr/>
          <a:lstStyle/>
          <a:p>
            <a:pPr algn="ctr"/>
            <a:r>
              <a:rPr lang="ar-SA" b="1" dirty="0" smtClean="0"/>
              <a:t>أنواع المقاييس</a:t>
            </a:r>
            <a:endParaRPr lang="ar-SA" b="1" dirty="0"/>
          </a:p>
        </p:txBody>
      </p:sp>
      <p:sp>
        <p:nvSpPr>
          <p:cNvPr id="3" name="عنصر نائب للمحتوى 2"/>
          <p:cNvSpPr>
            <a:spLocks noGrp="1"/>
          </p:cNvSpPr>
          <p:nvPr>
            <p:ph idx="1"/>
          </p:nvPr>
        </p:nvSpPr>
        <p:spPr>
          <a:xfrm>
            <a:off x="0" y="1268759"/>
            <a:ext cx="8964488" cy="5472609"/>
          </a:xfrm>
        </p:spPr>
        <p:txBody>
          <a:bodyPr>
            <a:noAutofit/>
          </a:bodyPr>
          <a:lstStyle/>
          <a:p>
            <a:pPr>
              <a:buNone/>
            </a:pPr>
            <a:r>
              <a:rPr lang="ar-SA" sz="2200" b="1" dirty="0" smtClean="0">
                <a:solidFill>
                  <a:schemeClr val="accent1">
                    <a:lumMod val="75000"/>
                  </a:schemeClr>
                </a:solidFill>
              </a:rPr>
              <a:t>  (3) المقياس </a:t>
            </a:r>
            <a:r>
              <a:rPr lang="ar-SA" sz="2200" b="1" dirty="0" err="1" smtClean="0">
                <a:solidFill>
                  <a:schemeClr val="accent1">
                    <a:lumMod val="75000"/>
                  </a:schemeClr>
                </a:solidFill>
              </a:rPr>
              <a:t>الفئوي </a:t>
            </a:r>
            <a:r>
              <a:rPr lang="ar-SA" sz="2200" b="1" dirty="0" smtClean="0">
                <a:solidFill>
                  <a:schemeClr val="accent1">
                    <a:lumMod val="75000"/>
                  </a:schemeClr>
                </a:solidFill>
              </a:rPr>
              <a:t>(المسافات</a:t>
            </a:r>
            <a:r>
              <a:rPr lang="ar-SA" sz="2200" b="1" dirty="0" err="1" smtClean="0">
                <a:solidFill>
                  <a:schemeClr val="accent1">
                    <a:lumMod val="75000"/>
                  </a:schemeClr>
                </a:solidFill>
              </a:rPr>
              <a:t>):</a:t>
            </a:r>
            <a:endParaRPr lang="ar-SA" sz="2200" b="1" dirty="0" smtClean="0">
              <a:solidFill>
                <a:schemeClr val="accent1">
                  <a:lumMod val="75000"/>
                </a:schemeClr>
              </a:solidFill>
            </a:endParaRPr>
          </a:p>
          <a:p>
            <a:pPr algn="just">
              <a:buNone/>
            </a:pPr>
            <a:r>
              <a:rPr lang="ar-SA" sz="2200" dirty="0" smtClean="0"/>
              <a:t>  * يوزع  أو يصنف الافراد والأشياء إلى فئات متساوية الطول تحدد مقدار الصفة أو الخاصية المقاسه لدى هؤلاء الأفراد أو تلك </a:t>
            </a:r>
            <a:r>
              <a:rPr lang="ar-SA" sz="2200" dirty="0" err="1" smtClean="0"/>
              <a:t>الأشياء.</a:t>
            </a:r>
            <a:r>
              <a:rPr lang="ar-SA" sz="2200" dirty="0" smtClean="0"/>
              <a:t>   </a:t>
            </a:r>
          </a:p>
          <a:p>
            <a:pPr algn="just">
              <a:buNone/>
            </a:pPr>
            <a:r>
              <a:rPr lang="ar-SA" sz="2200" dirty="0" smtClean="0"/>
              <a:t>  * هذا المقياس أرقى من المقياس الرتبي، حيث تحتمل الأرقام معنى كمياً.</a:t>
            </a:r>
          </a:p>
          <a:p>
            <a:pPr algn="just">
              <a:buNone/>
            </a:pPr>
            <a:r>
              <a:rPr lang="ar-SA" sz="2200" dirty="0" smtClean="0"/>
              <a:t>  * مثال: إذا كانت علامات الطلاب تتوزع من الصفر إلى </a:t>
            </a:r>
            <a:r>
              <a:rPr lang="ar-SA" sz="2200" dirty="0" err="1" smtClean="0"/>
              <a:t>المئة.</a:t>
            </a:r>
            <a:endParaRPr lang="ar-SA" sz="2200" dirty="0" smtClean="0"/>
          </a:p>
          <a:p>
            <a:pPr algn="just">
              <a:buNone/>
            </a:pPr>
            <a:r>
              <a:rPr lang="ar-SA" sz="2200" dirty="0" smtClean="0"/>
              <a:t>      (صفر- 5-10-15-20-25-............-100) </a:t>
            </a:r>
            <a:r>
              <a:rPr lang="ar-SA" sz="2200" dirty="0" err="1" smtClean="0"/>
              <a:t>فإن:</a:t>
            </a:r>
            <a:endParaRPr lang="ar-SA" sz="2200" dirty="0" smtClean="0"/>
          </a:p>
          <a:p>
            <a:pPr algn="just">
              <a:buFontTx/>
              <a:buChar char="-"/>
            </a:pPr>
            <a:r>
              <a:rPr lang="ar-SA" sz="2200" dirty="0" smtClean="0"/>
              <a:t>أ- الطلبة يختلفون في </a:t>
            </a:r>
            <a:r>
              <a:rPr lang="ar-SA" sz="2200" dirty="0" err="1" smtClean="0"/>
              <a:t>تحصيلهم.</a:t>
            </a:r>
            <a:r>
              <a:rPr lang="ar-SA" sz="2200" dirty="0" smtClean="0"/>
              <a:t> (هذا يوفره المقياس الاسمي)</a:t>
            </a:r>
          </a:p>
          <a:p>
            <a:pPr algn="just">
              <a:buNone/>
            </a:pPr>
            <a:r>
              <a:rPr lang="ar-SA" sz="2200" dirty="0" smtClean="0"/>
              <a:t>     ب- رتبة الطالب الذي علامته 65 أعلى من رتبة الطالب الذي علامته </a:t>
            </a:r>
            <a:r>
              <a:rPr lang="ar-SA" sz="2200" dirty="0" err="1" smtClean="0"/>
              <a:t>60، </a:t>
            </a:r>
            <a:r>
              <a:rPr lang="ar-SA" sz="2200" dirty="0" smtClean="0"/>
              <a:t>(هذا يوفره المقياس الرتبي)</a:t>
            </a:r>
          </a:p>
          <a:p>
            <a:pPr algn="just">
              <a:buFontTx/>
              <a:buChar char="-"/>
            </a:pPr>
            <a:r>
              <a:rPr lang="ar-SA" sz="2200" dirty="0" smtClean="0"/>
              <a:t>ج- الطالب الذي علامته 60 أعلى بعشر نقاط (وحدتين) من تحصيل الطالب الذي درجته </a:t>
            </a:r>
            <a:r>
              <a:rPr lang="ar-SA" sz="2200" dirty="0" err="1" smtClean="0"/>
              <a:t>50.</a:t>
            </a:r>
            <a:r>
              <a:rPr lang="ar-SA" sz="2200" dirty="0" smtClean="0"/>
              <a:t> (أي أن الفئات متساوية وهذا ما يوفره المقياس الفئوي</a:t>
            </a:r>
            <a:r>
              <a:rPr lang="ar-SA" sz="2200" dirty="0" err="1" smtClean="0"/>
              <a:t>)</a:t>
            </a:r>
            <a:endParaRPr lang="ar-SA" sz="2200" dirty="0" smtClean="0"/>
          </a:p>
          <a:p>
            <a:pPr algn="just">
              <a:buFont typeface="Arial" pitchFamily="34" charset="0"/>
              <a:buChar char="•"/>
            </a:pPr>
            <a:r>
              <a:rPr lang="ar-SA" sz="2200" dirty="0" smtClean="0"/>
              <a:t>الصفر هنا (افتراضي) أي أننا لا نستطيع القول أن الطالب مثلا الحاصل على درجة صفر في الاختبار بأنه لا يملك أي معلومة للمقرر!!!</a:t>
            </a:r>
            <a:endParaRPr lang="ar-SA" sz="22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11</a:t>
            </a:fld>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611560" y="188640"/>
            <a:ext cx="8075240" cy="1143000"/>
          </a:xfrm>
        </p:spPr>
        <p:txBody>
          <a:bodyPr/>
          <a:lstStyle/>
          <a:p>
            <a:pPr algn="ctr"/>
            <a:r>
              <a:rPr lang="ar-SA" b="1" dirty="0" smtClean="0"/>
              <a:t>أنواع المقاييس</a:t>
            </a:r>
            <a:endParaRPr lang="ar-SA" b="1" dirty="0"/>
          </a:p>
        </p:txBody>
      </p:sp>
      <p:sp>
        <p:nvSpPr>
          <p:cNvPr id="3" name="عنصر نائب للمحتوى 2"/>
          <p:cNvSpPr>
            <a:spLocks noGrp="1"/>
          </p:cNvSpPr>
          <p:nvPr>
            <p:ph idx="1"/>
          </p:nvPr>
        </p:nvSpPr>
        <p:spPr>
          <a:xfrm>
            <a:off x="500034" y="1628801"/>
            <a:ext cx="8229600" cy="3528392"/>
          </a:xfrm>
        </p:spPr>
        <p:txBody>
          <a:bodyPr>
            <a:normAutofit/>
          </a:bodyPr>
          <a:lstStyle/>
          <a:p>
            <a:pPr algn="just">
              <a:buNone/>
            </a:pPr>
            <a:r>
              <a:rPr lang="ar-SA" sz="2200" b="1" dirty="0" smtClean="0">
                <a:solidFill>
                  <a:schemeClr val="accent1">
                    <a:lumMod val="75000"/>
                  </a:schemeClr>
                </a:solidFill>
              </a:rPr>
              <a:t> (4)مقياس </a:t>
            </a:r>
            <a:r>
              <a:rPr lang="ar-SA" sz="2200" b="1" dirty="0" err="1" smtClean="0">
                <a:solidFill>
                  <a:schemeClr val="accent1">
                    <a:lumMod val="75000"/>
                  </a:schemeClr>
                </a:solidFill>
              </a:rPr>
              <a:t>النسبة:</a:t>
            </a:r>
            <a:endParaRPr lang="ar-SA" sz="2200" b="1" dirty="0" smtClean="0">
              <a:solidFill>
                <a:schemeClr val="accent1">
                  <a:lumMod val="75000"/>
                </a:schemeClr>
              </a:solidFill>
            </a:endParaRPr>
          </a:p>
          <a:p>
            <a:pPr algn="just">
              <a:buNone/>
            </a:pPr>
            <a:r>
              <a:rPr lang="ar-SA" sz="2200" b="1" dirty="0" smtClean="0"/>
              <a:t>  * </a:t>
            </a:r>
            <a:r>
              <a:rPr lang="ar-SA" sz="2200" dirty="0" smtClean="0"/>
              <a:t>يعطى درجة صفر عندما ينعدم وجود الخاصية أو الصفة في </a:t>
            </a:r>
            <a:r>
              <a:rPr lang="ar-SA" sz="2200" dirty="0" err="1" smtClean="0"/>
              <a:t>الشئ</a:t>
            </a:r>
            <a:r>
              <a:rPr lang="ar-SA" sz="2200" dirty="0" smtClean="0"/>
              <a:t> الذي يخضع </a:t>
            </a:r>
            <a:r>
              <a:rPr lang="ar-SA" sz="2200" dirty="0" err="1" smtClean="0"/>
              <a:t>للقياس .</a:t>
            </a:r>
            <a:r>
              <a:rPr lang="ar-SA" sz="2200" dirty="0" smtClean="0"/>
              <a:t> </a:t>
            </a:r>
          </a:p>
          <a:p>
            <a:pPr algn="just">
              <a:buNone/>
            </a:pPr>
            <a:r>
              <a:rPr lang="ar-SA" sz="2200" dirty="0" smtClean="0"/>
              <a:t>  * يملك هذا المقياس نفس خصائص المقياس الفئوي باختلاف وجود الصفر المطلق.</a:t>
            </a:r>
          </a:p>
          <a:p>
            <a:pPr algn="just">
              <a:buNone/>
            </a:pPr>
            <a:r>
              <a:rPr lang="ar-SA" sz="2200" dirty="0" smtClean="0"/>
              <a:t>  * ويستخدم عادة هذا المقياس في المجال العلمي :كدرجات الحرارة، الكتلة، الوزن </a:t>
            </a:r>
          </a:p>
          <a:p>
            <a:pPr algn="just">
              <a:buNone/>
            </a:pPr>
            <a:endParaRPr lang="ar-SA" sz="2200" dirty="0" smtClean="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12</a:t>
            </a:fld>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188640"/>
            <a:ext cx="7467600" cy="1143000"/>
          </a:xfrm>
        </p:spPr>
        <p:txBody>
          <a:bodyPr>
            <a:normAutofit/>
          </a:bodyPr>
          <a:lstStyle/>
          <a:p>
            <a:pPr algn="ctr"/>
            <a:r>
              <a:rPr lang="ar-SA" sz="2800" b="1" dirty="0" smtClean="0">
                <a:solidFill>
                  <a:schemeClr val="tx1">
                    <a:lumMod val="65000"/>
                  </a:schemeClr>
                </a:solidFill>
              </a:rPr>
              <a:t>مجالات القياس</a:t>
            </a:r>
            <a:endParaRPr lang="ar-SA" sz="2800" b="1" dirty="0">
              <a:solidFill>
                <a:schemeClr val="tx1">
                  <a:lumMod val="65000"/>
                </a:schemeClr>
              </a:solidFill>
            </a:endParaRPr>
          </a:p>
        </p:txBody>
      </p:sp>
      <p:sp>
        <p:nvSpPr>
          <p:cNvPr id="3" name="عنصر نائب للمحتوى 2"/>
          <p:cNvSpPr>
            <a:spLocks noGrp="1"/>
          </p:cNvSpPr>
          <p:nvPr>
            <p:ph idx="1"/>
          </p:nvPr>
        </p:nvSpPr>
        <p:spPr>
          <a:xfrm>
            <a:off x="467544" y="1628800"/>
            <a:ext cx="8291264" cy="4680520"/>
          </a:xfrm>
        </p:spPr>
        <p:txBody>
          <a:bodyPr>
            <a:normAutofit/>
          </a:bodyPr>
          <a:lstStyle/>
          <a:p>
            <a:pPr algn="just"/>
            <a:r>
              <a:rPr lang="ar-SA" sz="2200" dirty="0" smtClean="0">
                <a:solidFill>
                  <a:schemeClr val="accent1">
                    <a:lumMod val="75000"/>
                  </a:schemeClr>
                </a:solidFill>
              </a:rPr>
              <a:t>القياس </a:t>
            </a:r>
            <a:r>
              <a:rPr lang="ar-SA" sz="2200" dirty="0" err="1" smtClean="0">
                <a:solidFill>
                  <a:schemeClr val="accent1">
                    <a:lumMod val="75000"/>
                  </a:schemeClr>
                </a:solidFill>
              </a:rPr>
              <a:t>التربوي:</a:t>
            </a:r>
            <a:endParaRPr lang="ar-SA" sz="2200" dirty="0" smtClean="0">
              <a:solidFill>
                <a:schemeClr val="accent1">
                  <a:lumMod val="75000"/>
                </a:schemeClr>
              </a:solidFill>
            </a:endParaRPr>
          </a:p>
          <a:p>
            <a:pPr algn="just">
              <a:buNone/>
            </a:pPr>
            <a:r>
              <a:rPr lang="ar-SA" sz="2200" dirty="0" smtClean="0"/>
              <a:t>     يتعامل على الأغلب مع التحصيل بصفة رئيسية.</a:t>
            </a:r>
            <a:endParaRPr lang="en-US" sz="2200" dirty="0" smtClean="0"/>
          </a:p>
          <a:p>
            <a:pPr algn="just"/>
            <a:r>
              <a:rPr lang="ar-SA" sz="2200" dirty="0" smtClean="0">
                <a:solidFill>
                  <a:schemeClr val="accent1">
                    <a:lumMod val="75000"/>
                  </a:schemeClr>
                </a:solidFill>
              </a:rPr>
              <a:t>القياس </a:t>
            </a:r>
            <a:r>
              <a:rPr lang="ar-SA" sz="2200" dirty="0" err="1" smtClean="0">
                <a:solidFill>
                  <a:schemeClr val="accent1">
                    <a:lumMod val="75000"/>
                  </a:schemeClr>
                </a:solidFill>
              </a:rPr>
              <a:t>النفسي:</a:t>
            </a:r>
            <a:endParaRPr lang="ar-SA" sz="2200" dirty="0" smtClean="0">
              <a:solidFill>
                <a:schemeClr val="accent1">
                  <a:lumMod val="75000"/>
                </a:schemeClr>
              </a:solidFill>
            </a:endParaRPr>
          </a:p>
          <a:p>
            <a:pPr algn="just">
              <a:buNone/>
            </a:pPr>
            <a:r>
              <a:rPr lang="ar-SA" sz="2200" dirty="0" smtClean="0"/>
              <a:t>    هناك سمات  أخرى لا يستطيع المعلم إهمالها أو فصلها عن سمة التحصيل مثل القلق والذكاء أو السمات الشخصية التي تتعلق بالقيم والميول والاتجاهات.</a:t>
            </a:r>
            <a:endParaRPr lang="en-US" sz="2200" dirty="0" smtClean="0"/>
          </a:p>
          <a:p>
            <a:pPr algn="just"/>
            <a:r>
              <a:rPr lang="ar-SA" sz="2200" dirty="0" smtClean="0">
                <a:solidFill>
                  <a:schemeClr val="accent1">
                    <a:lumMod val="75000"/>
                  </a:schemeClr>
                </a:solidFill>
              </a:rPr>
              <a:t>القياس </a:t>
            </a:r>
            <a:r>
              <a:rPr lang="ar-SA" sz="2200" dirty="0" err="1" smtClean="0">
                <a:solidFill>
                  <a:schemeClr val="accent1">
                    <a:lumMod val="75000"/>
                  </a:schemeClr>
                </a:solidFill>
              </a:rPr>
              <a:t>الفيزيائي:</a:t>
            </a:r>
            <a:endParaRPr lang="ar-SA" sz="2200" dirty="0" smtClean="0">
              <a:solidFill>
                <a:schemeClr val="accent1">
                  <a:lumMod val="75000"/>
                </a:schemeClr>
              </a:solidFill>
            </a:endParaRPr>
          </a:p>
          <a:p>
            <a:pPr algn="just">
              <a:buNone/>
            </a:pPr>
            <a:r>
              <a:rPr lang="ar-SA" sz="2200" dirty="0" smtClean="0"/>
              <a:t>     التعامل مع سمات من نوع آخر مثل الطول، الوزن، القدرة السمعية ، القدرة البصرية.</a:t>
            </a:r>
            <a:endParaRPr lang="en-US" sz="2200" dirty="0" smtClean="0"/>
          </a:p>
          <a:p>
            <a:pPr algn="just"/>
            <a:r>
              <a:rPr lang="ar-SA" sz="2200" dirty="0" smtClean="0">
                <a:solidFill>
                  <a:schemeClr val="accent1">
                    <a:lumMod val="75000"/>
                  </a:schemeClr>
                </a:solidFill>
              </a:rPr>
              <a:t>القياس </a:t>
            </a:r>
            <a:r>
              <a:rPr lang="ar-SA" sz="2200" dirty="0" err="1" smtClean="0">
                <a:solidFill>
                  <a:schemeClr val="accent1">
                    <a:lumMod val="75000"/>
                  </a:schemeClr>
                </a:solidFill>
              </a:rPr>
              <a:t>الصفي:</a:t>
            </a:r>
            <a:endParaRPr lang="ar-SA" sz="2200" dirty="0" smtClean="0">
              <a:solidFill>
                <a:schemeClr val="accent1">
                  <a:lumMod val="75000"/>
                </a:schemeClr>
              </a:solidFill>
            </a:endParaRPr>
          </a:p>
          <a:p>
            <a:pPr algn="just">
              <a:buNone/>
            </a:pPr>
            <a:r>
              <a:rPr lang="ar-SA" sz="2200" dirty="0" smtClean="0"/>
              <a:t>    هو محور حديثنا هنا فهو قياس نفسي – تربوي بالدرجة الأولى. </a:t>
            </a:r>
            <a:endParaRPr lang="en-US" sz="2200" dirty="0" smtClean="0"/>
          </a:p>
          <a:p>
            <a:pPr algn="just"/>
            <a:endParaRPr lang="ar-SA" sz="22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13</a:t>
            </a:fld>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274638"/>
            <a:ext cx="7776864" cy="1143000"/>
          </a:xfrm>
        </p:spPr>
        <p:txBody>
          <a:bodyPr>
            <a:normAutofit/>
          </a:bodyPr>
          <a:lstStyle/>
          <a:p>
            <a:pPr algn="ctr"/>
            <a:r>
              <a:rPr lang="ar-SA" sz="2800" b="1" dirty="0" smtClean="0">
                <a:solidFill>
                  <a:schemeClr val="tx1">
                    <a:lumMod val="65000"/>
                  </a:schemeClr>
                </a:solidFill>
              </a:rPr>
              <a:t>القياس الصفي</a:t>
            </a:r>
            <a:endParaRPr lang="ar-SA" sz="2800" b="1" dirty="0">
              <a:solidFill>
                <a:schemeClr val="tx1">
                  <a:lumMod val="65000"/>
                </a:schemeClr>
              </a:solidFill>
            </a:endParaRPr>
          </a:p>
        </p:txBody>
      </p:sp>
      <p:sp>
        <p:nvSpPr>
          <p:cNvPr id="3" name="عنصر نائب للمحتوى 2"/>
          <p:cNvSpPr>
            <a:spLocks noGrp="1"/>
          </p:cNvSpPr>
          <p:nvPr>
            <p:ph idx="1"/>
          </p:nvPr>
        </p:nvSpPr>
        <p:spPr>
          <a:xfrm>
            <a:off x="457200" y="1600200"/>
            <a:ext cx="8363272" cy="4853136"/>
          </a:xfrm>
        </p:spPr>
        <p:txBody>
          <a:bodyPr>
            <a:normAutofit/>
          </a:bodyPr>
          <a:lstStyle/>
          <a:p>
            <a:pPr algn="just"/>
            <a:endParaRPr lang="ar-SA" sz="2200" dirty="0" smtClean="0"/>
          </a:p>
          <a:p>
            <a:pPr algn="just"/>
            <a:r>
              <a:rPr lang="ar-SA" sz="2200" dirty="0" smtClean="0"/>
              <a:t>هو مجموعة من الإجراءات التي يتم بواسطتها التعبير عن سلوك الطالب بأعداد أو رموز وفق قواعد محددة.</a:t>
            </a:r>
          </a:p>
          <a:p>
            <a:pPr algn="just">
              <a:buNone/>
            </a:pPr>
            <a:endParaRPr lang="ar-SA" sz="2200" dirty="0" smtClean="0"/>
          </a:p>
          <a:p>
            <a:pPr algn="just"/>
            <a:r>
              <a:rPr lang="ar-SA" sz="2200" dirty="0" smtClean="0"/>
              <a:t>يتم قياس الخصائص والسمات عن طريق السلوك الظاهر.</a:t>
            </a:r>
          </a:p>
          <a:p>
            <a:pPr algn="just">
              <a:buNone/>
            </a:pPr>
            <a:endParaRPr lang="ar-SA" sz="2200" dirty="0" smtClean="0"/>
          </a:p>
          <a:p>
            <a:pPr algn="just"/>
            <a:r>
              <a:rPr lang="ar-SA" sz="2200" dirty="0" smtClean="0"/>
              <a:t>السمة: مجموعة من السلوكيات المترابطة التي تميل للحدوث مع بعضها.</a:t>
            </a:r>
          </a:p>
          <a:p>
            <a:pPr algn="just">
              <a:buNone/>
            </a:pPr>
            <a:endParaRPr lang="ar-SA" sz="2200" dirty="0" smtClean="0"/>
          </a:p>
          <a:p>
            <a:pPr algn="just"/>
            <a:r>
              <a:rPr lang="ar-SA" sz="2200" dirty="0" err="1" smtClean="0">
                <a:solidFill>
                  <a:schemeClr val="accent1">
                    <a:lumMod val="75000"/>
                  </a:schemeClr>
                </a:solidFill>
              </a:rPr>
              <a:t>انستازي</a:t>
            </a:r>
            <a:r>
              <a:rPr lang="ar-SA" sz="2200" dirty="0" smtClean="0">
                <a:solidFill>
                  <a:schemeClr val="accent1">
                    <a:lumMod val="75000"/>
                  </a:schemeClr>
                </a:solidFill>
              </a:rPr>
              <a:t> تقول</a:t>
            </a:r>
            <a:r>
              <a:rPr lang="ar-SA" sz="2200" dirty="0" smtClean="0"/>
              <a:t>/ تختلف درجة امتلاك الشخص للسمة عن سمة أخرى، أيضاً تختلف درجة امتلاك السمة نفسها من شخص لآخر.</a:t>
            </a:r>
          </a:p>
          <a:p>
            <a:pPr algn="just">
              <a:buNone/>
            </a:pPr>
            <a:endParaRPr lang="ar-SA" sz="22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14</a:t>
            </a:fld>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892480" cy="1296974"/>
          </a:xfrm>
        </p:spPr>
        <p:txBody>
          <a:bodyPr>
            <a:noAutofit/>
          </a:bodyPr>
          <a:lstStyle/>
          <a:p>
            <a:pPr algn="ctr"/>
            <a:r>
              <a:rPr lang="ar-SA" sz="2400" b="1" dirty="0" smtClean="0">
                <a:solidFill>
                  <a:schemeClr val="accent1">
                    <a:lumMod val="75000"/>
                  </a:schemeClr>
                </a:solidFill>
              </a:rPr>
              <a:t>خصائص القياس الصفي“التربوي-النفسي“</a:t>
            </a:r>
            <a:br>
              <a:rPr lang="ar-SA" sz="2400" b="1" dirty="0" smtClean="0">
                <a:solidFill>
                  <a:schemeClr val="accent1">
                    <a:lumMod val="75000"/>
                  </a:schemeClr>
                </a:solidFill>
              </a:rPr>
            </a:br>
            <a:r>
              <a:rPr lang="ar-SA" sz="2400" b="1" dirty="0" smtClean="0">
                <a:solidFill>
                  <a:schemeClr val="accent1">
                    <a:lumMod val="75000"/>
                  </a:schemeClr>
                </a:solidFill>
              </a:rPr>
              <a:t>للسمات التي ترتبط مع العمليات العقلية ”التحصيل“-الاتجاهات-الميول</a:t>
            </a:r>
            <a:endParaRPr lang="ar-SA" sz="2400" b="1" dirty="0">
              <a:solidFill>
                <a:schemeClr val="accent1">
                  <a:lumMod val="75000"/>
                </a:schemeClr>
              </a:solidFill>
            </a:endParaRPr>
          </a:p>
        </p:txBody>
      </p:sp>
      <p:sp>
        <p:nvSpPr>
          <p:cNvPr id="3" name="عنصر نائب للمحتوى 2"/>
          <p:cNvSpPr>
            <a:spLocks noGrp="1"/>
          </p:cNvSpPr>
          <p:nvPr>
            <p:ph idx="1"/>
          </p:nvPr>
        </p:nvSpPr>
        <p:spPr>
          <a:xfrm>
            <a:off x="179512" y="1785926"/>
            <a:ext cx="8964488" cy="4462474"/>
          </a:xfrm>
        </p:spPr>
        <p:txBody>
          <a:bodyPr>
            <a:normAutofit/>
          </a:bodyPr>
          <a:lstStyle/>
          <a:p>
            <a:pPr marL="596646" indent="-514350" algn="just">
              <a:buNone/>
            </a:pPr>
            <a:r>
              <a:rPr lang="ar-SA" sz="2200" b="1" dirty="0" smtClean="0"/>
              <a:t>1- غير مباشر</a:t>
            </a:r>
            <a:r>
              <a:rPr lang="ar-SA" sz="2200" dirty="0" smtClean="0"/>
              <a:t>: أي أن السمة أو مقدار ما يمتلكه الفرد من السمة يقدر من خلال أداء الفرد على مؤشرات ذات علاقة بالسمة نفسها أي نستدل عليها من خلال السلوك الظاهري.</a:t>
            </a:r>
          </a:p>
          <a:p>
            <a:pPr marL="596646" indent="-514350" algn="just">
              <a:buNone/>
            </a:pPr>
            <a:r>
              <a:rPr lang="ar-SA" sz="2200" dirty="0" smtClean="0"/>
              <a:t>  مثلاً: الذكاء نستدل عليه من خلال مؤشرات معينة، الإجابة على الاختبارات، سرعه البديهة، الفضول...</a:t>
            </a:r>
          </a:p>
          <a:p>
            <a:pPr marL="596646" indent="-514350" algn="just">
              <a:buNone/>
            </a:pPr>
            <a:r>
              <a:rPr lang="ar-SA" sz="2200" b="1" dirty="0" smtClean="0"/>
              <a:t>2- غير تام: </a:t>
            </a:r>
            <a:r>
              <a:rPr lang="ar-SA" sz="2200" dirty="0" smtClean="0"/>
              <a:t>الظاهر من السلوك للسمة هو عبارة عن مجموعة جزئية فقط من المجموعة الكلية المكونة للسمة.</a:t>
            </a:r>
          </a:p>
          <a:p>
            <a:pPr marL="596646" indent="-514350" algn="just">
              <a:buNone/>
            </a:pPr>
            <a:r>
              <a:rPr lang="ar-SA" sz="2200" b="1" dirty="0" smtClean="0"/>
              <a:t>3- نسبي:</a:t>
            </a:r>
            <a:r>
              <a:rPr lang="ar-SA" sz="2200" dirty="0" smtClean="0"/>
              <a:t> الدرجة التي يحصل عليها الطالب على مثير أو اختبار ليس لها معنى إلا إذا قورنت بدرجات الطلاب الآخرين (مجموعته المعيارية)</a:t>
            </a:r>
          </a:p>
          <a:p>
            <a:pPr marL="596646" indent="-514350" algn="just">
              <a:buNone/>
            </a:pPr>
            <a:r>
              <a:rPr lang="ar-SA" sz="2200" dirty="0" smtClean="0"/>
              <a:t>  مثلاً: لو حصل الطالب على درجة 25 يجب أن أقارنها بدرجات زملاؤه ربما يكون من أعلى الدرجات أو أدناها .</a:t>
            </a:r>
            <a:endParaRPr lang="ar-SA" sz="22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19256" cy="1143000"/>
          </a:xfrm>
        </p:spPr>
        <p:txBody>
          <a:bodyPr>
            <a:normAutofit/>
          </a:bodyPr>
          <a:lstStyle/>
          <a:p>
            <a:pPr algn="ctr"/>
            <a:r>
              <a:rPr lang="ar-SA" sz="2400" b="1" dirty="0" smtClean="0">
                <a:solidFill>
                  <a:schemeClr val="accent1">
                    <a:lumMod val="75000"/>
                  </a:schemeClr>
                </a:solidFill>
              </a:rPr>
              <a:t>المبادئ العامة في التقويم والمشكلات المرتبطة </a:t>
            </a:r>
            <a:r>
              <a:rPr lang="ar-SA" sz="2400" b="1" dirty="0" err="1" smtClean="0">
                <a:solidFill>
                  <a:schemeClr val="accent1">
                    <a:lumMod val="75000"/>
                  </a:schemeClr>
                </a:solidFill>
              </a:rPr>
              <a:t>بها</a:t>
            </a:r>
            <a:r>
              <a:rPr lang="ar-SA" sz="2400" b="1" dirty="0" smtClean="0">
                <a:solidFill>
                  <a:schemeClr val="accent1">
                    <a:lumMod val="75000"/>
                  </a:schemeClr>
                </a:solidFill>
              </a:rPr>
              <a:t>:</a:t>
            </a:r>
            <a:endParaRPr lang="ar-SA" sz="2400" b="1" dirty="0">
              <a:solidFill>
                <a:schemeClr val="accent1">
                  <a:lumMod val="75000"/>
                </a:schemeClr>
              </a:solidFill>
            </a:endParaRPr>
          </a:p>
        </p:txBody>
      </p:sp>
      <p:sp>
        <p:nvSpPr>
          <p:cNvPr id="3" name="عنصر نائب للمحتوى 2"/>
          <p:cNvSpPr>
            <a:spLocks noGrp="1"/>
          </p:cNvSpPr>
          <p:nvPr>
            <p:ph idx="1"/>
          </p:nvPr>
        </p:nvSpPr>
        <p:spPr>
          <a:xfrm>
            <a:off x="251520" y="1600200"/>
            <a:ext cx="8568952" cy="4525963"/>
          </a:xfrm>
        </p:spPr>
        <p:txBody>
          <a:bodyPr>
            <a:normAutofit fontScale="85000" lnSpcReduction="20000"/>
          </a:bodyPr>
          <a:lstStyle/>
          <a:p>
            <a:pPr algn="just">
              <a:buNone/>
            </a:pPr>
            <a:r>
              <a:rPr lang="ar-SA" sz="3100" dirty="0" smtClean="0"/>
              <a:t>* ضرورة تحديد الغرض من التقويم.</a:t>
            </a:r>
          </a:p>
          <a:p>
            <a:pPr algn="just">
              <a:buFont typeface="Wingdings" pitchFamily="2" charset="2"/>
              <a:buChar char="ü"/>
            </a:pPr>
            <a:endParaRPr lang="ar-SA" sz="3100" dirty="0" smtClean="0"/>
          </a:p>
          <a:p>
            <a:pPr algn="just">
              <a:buNone/>
            </a:pPr>
            <a:r>
              <a:rPr lang="ar-SA" sz="3100" dirty="0" smtClean="0"/>
              <a:t>* الاهتمام باختيار وتطوير أدوات التقويم المناسبة للغرض من التقويم.</a:t>
            </a:r>
          </a:p>
          <a:p>
            <a:pPr algn="just">
              <a:buFont typeface="Wingdings" pitchFamily="2" charset="2"/>
              <a:buChar char="ü"/>
            </a:pPr>
            <a:endParaRPr lang="ar-SA" sz="3100" dirty="0" smtClean="0"/>
          </a:p>
          <a:p>
            <a:pPr algn="just">
              <a:buNone/>
            </a:pPr>
            <a:r>
              <a:rPr lang="ar-SA" sz="3100" dirty="0" smtClean="0"/>
              <a:t>* الوعي بخصائص عملية التقويم وهي: الشمولية والاستمرارية والتوازن.</a:t>
            </a:r>
          </a:p>
          <a:p>
            <a:pPr algn="just">
              <a:buNone/>
            </a:pPr>
            <a:r>
              <a:rPr lang="ar-SA" sz="3100" dirty="0" smtClean="0"/>
              <a:t>    حيث أن الشمولية تتطلب التنويع في أدوات القياس والتقويم لجمع المعلومات </a:t>
            </a:r>
            <a:r>
              <a:rPr lang="ar-SA" sz="3100" dirty="0" err="1" smtClean="0"/>
              <a:t>الضرورية.</a:t>
            </a:r>
            <a:r>
              <a:rPr lang="ar-SA" sz="3100" dirty="0" smtClean="0"/>
              <a:t> والاستمرارية تعني أن عملية التقويم لا </a:t>
            </a:r>
            <a:r>
              <a:rPr lang="ar-SA" sz="3100" dirty="0" err="1" smtClean="0"/>
              <a:t>تتوقف.</a:t>
            </a:r>
            <a:r>
              <a:rPr lang="ar-SA" sz="3100" dirty="0" smtClean="0"/>
              <a:t> والتوازن في الاهتمام بجانب تحصيل الطالب وجوانب شخصيته وربما لا يكفي جهد المعلم وحده وإنما فريق متكامل يسمى فريق التقويم.</a:t>
            </a:r>
          </a:p>
          <a:p>
            <a:pPr algn="just">
              <a:buNone/>
            </a:pPr>
            <a:endParaRPr lang="ar-SA" sz="3100" dirty="0" smtClean="0"/>
          </a:p>
          <a:p>
            <a:pPr algn="just">
              <a:buNone/>
            </a:pPr>
            <a:r>
              <a:rPr lang="ar-SA" sz="3100" dirty="0" smtClean="0"/>
              <a:t>* التأكد من أهمية البرنامج المقوم ووضوح خطة التقويم والالتزام بأخلاقيات عملية التقويم.</a:t>
            </a:r>
          </a:p>
          <a:p>
            <a:pPr algn="just">
              <a:buNone/>
            </a:pP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16</a:t>
            </a:fld>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57200" y="274638"/>
            <a:ext cx="8075240" cy="1143000"/>
          </a:xfrm>
        </p:spPr>
        <p:txBody>
          <a:bodyPr>
            <a:normAutofit/>
          </a:bodyPr>
          <a:lstStyle/>
          <a:p>
            <a:pPr algn="ctr"/>
            <a:r>
              <a:rPr lang="ar-SA" sz="2400" b="1" dirty="0" smtClean="0">
                <a:solidFill>
                  <a:schemeClr val="tx1">
                    <a:lumMod val="65000"/>
                  </a:schemeClr>
                </a:solidFill>
              </a:rPr>
              <a:t>المبادئ العامة في التقويم والمشكلات المرتبطة </a:t>
            </a:r>
            <a:r>
              <a:rPr lang="ar-SA" sz="2400" b="1" dirty="0" err="1" smtClean="0">
                <a:solidFill>
                  <a:schemeClr val="tx1">
                    <a:lumMod val="65000"/>
                  </a:schemeClr>
                </a:solidFill>
              </a:rPr>
              <a:t>بها:</a:t>
            </a:r>
            <a:endParaRPr lang="ar-SA" sz="2400" dirty="0"/>
          </a:p>
        </p:txBody>
      </p:sp>
      <p:sp>
        <p:nvSpPr>
          <p:cNvPr id="3" name="عنصر نائب للمحتوى 2"/>
          <p:cNvSpPr>
            <a:spLocks noGrp="1"/>
          </p:cNvSpPr>
          <p:nvPr>
            <p:ph idx="1"/>
          </p:nvPr>
        </p:nvSpPr>
        <p:spPr>
          <a:xfrm>
            <a:off x="251520" y="1357298"/>
            <a:ext cx="8496944" cy="5072098"/>
          </a:xfrm>
        </p:spPr>
        <p:txBody>
          <a:bodyPr>
            <a:noAutofit/>
          </a:bodyPr>
          <a:lstStyle/>
          <a:p>
            <a:pPr marL="596646" indent="-514350" algn="just">
              <a:buNone/>
            </a:pPr>
            <a:r>
              <a:rPr lang="ar-SA" sz="2200" dirty="0" smtClean="0"/>
              <a:t>* ضرورة وعي المقوم أو فريق التقويم </a:t>
            </a:r>
            <a:r>
              <a:rPr lang="ar-SA" sz="2200" dirty="0" smtClean="0">
                <a:solidFill>
                  <a:schemeClr val="accent1">
                    <a:lumMod val="75000"/>
                  </a:schemeClr>
                </a:solidFill>
              </a:rPr>
              <a:t>بمصادر الخطأ المحتملة في عملية التقويم والتي تعتمد على أدوات التقويم، </a:t>
            </a:r>
            <a:r>
              <a:rPr lang="ar-SA" sz="2200" dirty="0" err="1" smtClean="0">
                <a:solidFill>
                  <a:schemeClr val="accent1">
                    <a:lumMod val="75000"/>
                  </a:schemeClr>
                </a:solidFill>
              </a:rPr>
              <a:t>وهي:</a:t>
            </a:r>
            <a:endParaRPr lang="ar-SA" sz="2200" dirty="0" smtClean="0">
              <a:solidFill>
                <a:schemeClr val="accent1">
                  <a:lumMod val="75000"/>
                </a:schemeClr>
              </a:solidFill>
            </a:endParaRPr>
          </a:p>
          <a:p>
            <a:pPr marL="596646" indent="-514350" algn="just">
              <a:buFont typeface="+mj-cs"/>
              <a:buAutoNum type="arabic1Minus"/>
            </a:pPr>
            <a:endParaRPr lang="ar-SA" sz="2200" dirty="0" smtClean="0"/>
          </a:p>
          <a:p>
            <a:pPr marL="596646" indent="-514350" algn="just">
              <a:buNone/>
            </a:pPr>
            <a:r>
              <a:rPr lang="ar-SA" sz="2200" u="sng" dirty="0" smtClean="0"/>
              <a:t>أ- الخطأ العيني: </a:t>
            </a:r>
            <a:r>
              <a:rPr lang="ar-SA" sz="2200" dirty="0" smtClean="0"/>
              <a:t>الخطأ الناتج من عدم تمثيل عينة الأسئلة في الاختبار أو أداة القياس للسمة التي نقيسها.</a:t>
            </a:r>
          </a:p>
          <a:p>
            <a:pPr marL="596646" indent="-514350" algn="just">
              <a:buNone/>
            </a:pPr>
            <a:endParaRPr lang="ar-SA" sz="2200" dirty="0" smtClean="0"/>
          </a:p>
          <a:p>
            <a:pPr marL="596646" indent="-514350" algn="just">
              <a:buNone/>
            </a:pPr>
            <a:r>
              <a:rPr lang="ar-SA" sz="2200" u="sng" dirty="0" smtClean="0"/>
              <a:t>ب- خطأ التخمين والتورية: </a:t>
            </a:r>
            <a:r>
              <a:rPr lang="ar-SA" sz="2200" dirty="0" smtClean="0"/>
              <a:t>التخمين في الإجابة على الأسئلة الموضوعية، التورية في الإجابة على الأسئلة المقالية.</a:t>
            </a:r>
          </a:p>
          <a:p>
            <a:pPr marL="596646" indent="-514350" algn="just">
              <a:buNone/>
            </a:pPr>
            <a:endParaRPr lang="ar-SA" sz="2200" dirty="0" smtClean="0"/>
          </a:p>
          <a:p>
            <a:pPr marL="596646" indent="-514350" algn="just">
              <a:buNone/>
            </a:pPr>
            <a:r>
              <a:rPr lang="ar-SA" sz="2200" u="sng" dirty="0" smtClean="0"/>
              <a:t>ج- أخطاء التحيز الشخصي أو أثر الهالة: </a:t>
            </a:r>
            <a:r>
              <a:rPr lang="ar-SA" sz="2200" dirty="0" smtClean="0"/>
              <a:t> وقد ينتج من تكوين خلفية معينة عن </a:t>
            </a:r>
            <a:r>
              <a:rPr lang="ar-SA" sz="2200" dirty="0" err="1" smtClean="0"/>
              <a:t>الشئ</a:t>
            </a:r>
            <a:r>
              <a:rPr lang="ar-SA" sz="2200" dirty="0" smtClean="0"/>
              <a:t> المقوم، فالمعلم مثلا ممكن أن يكون خلفية أو صورة معينة  (إيجابية – سلبية) عن الطالب ويقيم أداءه على أساس تلك الصورة السابقة.</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17</a:t>
            </a:fld>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620688"/>
            <a:ext cx="8640960" cy="6048672"/>
          </a:xfrm>
        </p:spPr>
        <p:txBody>
          <a:bodyPr>
            <a:noAutofit/>
          </a:bodyPr>
          <a:lstStyle/>
          <a:p>
            <a:pPr marL="596646" indent="-514350" algn="just">
              <a:buNone/>
            </a:pPr>
            <a:r>
              <a:rPr lang="ar-SA" sz="2200" dirty="0" smtClean="0">
                <a:solidFill>
                  <a:schemeClr val="accent1">
                    <a:lumMod val="75000"/>
                  </a:schemeClr>
                </a:solidFill>
              </a:rPr>
              <a:t>تابع مصادر الخطأ المحتملة في عملية التقويم والتي تعتمد على أدوات التقويم</a:t>
            </a:r>
          </a:p>
          <a:p>
            <a:pPr marL="596646" indent="-514350" algn="just">
              <a:buNone/>
            </a:pPr>
            <a:endParaRPr lang="ar-SA" sz="2200" u="sng" dirty="0" smtClean="0"/>
          </a:p>
          <a:p>
            <a:pPr marL="596646" indent="-514350" algn="just">
              <a:buNone/>
            </a:pPr>
            <a:r>
              <a:rPr lang="ar-SA" sz="2200" u="sng" dirty="0" smtClean="0"/>
              <a:t>د- أخطاء التزييف والرغبة الاجتماعية</a:t>
            </a:r>
            <a:r>
              <a:rPr lang="ar-SA" sz="2200" dirty="0" smtClean="0"/>
              <a:t>:  محاولة المفحوص أن يزيف إجابته بحيث يعطي صورة عن نفسه قد تكون إيجابية أو سلبية على حسب الموقف.</a:t>
            </a:r>
          </a:p>
          <a:p>
            <a:pPr marL="596646" indent="-514350" algn="just">
              <a:buAutoNum type="arabic1Minus" startAt="8"/>
            </a:pPr>
            <a:endParaRPr lang="ar-SA" sz="2200" dirty="0" smtClean="0"/>
          </a:p>
          <a:p>
            <a:pPr marL="596646" indent="-514350" algn="just">
              <a:buNone/>
            </a:pPr>
            <a:r>
              <a:rPr lang="ar-SA" sz="2200" u="sng" dirty="0" smtClean="0"/>
              <a:t>هـ- أخطاء البنية الشخصية: </a:t>
            </a:r>
            <a:r>
              <a:rPr lang="ar-SA" sz="2200" dirty="0" smtClean="0"/>
              <a:t>قد يتصف المعلم بالليونة أو القسوة ويتضح ذلك في تصحيح الأسئلة المقالية أو التقارير </a:t>
            </a:r>
            <a:r>
              <a:rPr lang="ar-SA" sz="2200" dirty="0" err="1" smtClean="0"/>
              <a:t>والبحوث </a:t>
            </a:r>
            <a:r>
              <a:rPr lang="ar-SA" sz="2200" dirty="0" smtClean="0"/>
              <a:t>، أما من ناحية الطالب ممكن يميل للإجابة مثلا بكلمة نعم على جميع الأسئلة ذات البديلين أو التطرف في الإجابات المتعددة (محايد في جميع الاجابات) أو متطرف (موافق أو غير موافق) في جميع الإجابات.</a:t>
            </a:r>
          </a:p>
          <a:p>
            <a:pPr algn="just"/>
            <a:endParaRPr lang="ar-SA" sz="2000" b="1" dirty="0" smtClean="0"/>
          </a:p>
          <a:p>
            <a:pPr algn="just">
              <a:buNone/>
            </a:pPr>
            <a:r>
              <a:rPr lang="ar-SA" sz="2000" b="1" dirty="0" smtClean="0"/>
              <a:t>    </a:t>
            </a:r>
            <a:r>
              <a:rPr lang="ar-SA" sz="2000" b="1" dirty="0" err="1" smtClean="0">
                <a:solidFill>
                  <a:schemeClr val="accent1">
                    <a:lumMod val="75000"/>
                  </a:schemeClr>
                </a:solidFill>
              </a:rPr>
              <a:t>المراجع</a:t>
            </a:r>
            <a:r>
              <a:rPr lang="ar-SA" sz="2000" b="1" dirty="0" err="1" smtClean="0"/>
              <a:t>:</a:t>
            </a:r>
            <a:endParaRPr lang="ar-SA" sz="2000" b="1" dirty="0" smtClean="0"/>
          </a:p>
          <a:p>
            <a:pPr algn="just"/>
            <a:r>
              <a:rPr lang="ar-SA" sz="2000" dirty="0" smtClean="0"/>
              <a:t>القياس والتقويم  في العملية التدريسية، </a:t>
            </a:r>
            <a:r>
              <a:rPr lang="ar-SA" sz="2000" dirty="0" err="1" smtClean="0"/>
              <a:t>أ</a:t>
            </a:r>
            <a:r>
              <a:rPr lang="ar-SA" sz="2000" dirty="0" smtClean="0"/>
              <a:t>.د أحمد عودة</a:t>
            </a:r>
          </a:p>
          <a:p>
            <a:pPr algn="just"/>
            <a:r>
              <a:rPr lang="ar-SA" sz="2000" dirty="0" smtClean="0"/>
              <a:t>التقويم التربوي،أسسه وإجراءاته، </a:t>
            </a:r>
            <a:r>
              <a:rPr lang="ar-SA" sz="2000" dirty="0" err="1" smtClean="0"/>
              <a:t>أ</a:t>
            </a:r>
            <a:r>
              <a:rPr lang="ar-SA" sz="2000" dirty="0" smtClean="0"/>
              <a:t>.د ماهر صبري</a:t>
            </a:r>
          </a:p>
          <a:p>
            <a:pPr algn="just">
              <a:buNone/>
            </a:pPr>
            <a:endParaRPr lang="ar-SA" sz="2200" dirty="0" smtClean="0"/>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18</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47248" cy="1143000"/>
          </a:xfrm>
        </p:spPr>
        <p:txBody>
          <a:bodyPr/>
          <a:lstStyle/>
          <a:p>
            <a:pPr algn="ctr"/>
            <a:r>
              <a:rPr lang="ar-SA" b="1" dirty="0" smtClean="0">
                <a:solidFill>
                  <a:schemeClr val="bg1">
                    <a:lumMod val="85000"/>
                    <a:lumOff val="15000"/>
                  </a:schemeClr>
                </a:solidFill>
              </a:rPr>
              <a:t>أبرز المفاهيم</a:t>
            </a:r>
            <a:endParaRPr lang="ar-SA" dirty="0">
              <a:solidFill>
                <a:schemeClr val="bg1">
                  <a:lumMod val="85000"/>
                  <a:lumOff val="15000"/>
                </a:schemeClr>
              </a:solidFill>
            </a:endParaRPr>
          </a:p>
        </p:txBody>
      </p:sp>
      <p:sp>
        <p:nvSpPr>
          <p:cNvPr id="3" name="عنصر نائب للمحتوى 2"/>
          <p:cNvSpPr>
            <a:spLocks noGrp="1"/>
          </p:cNvSpPr>
          <p:nvPr>
            <p:ph idx="1"/>
          </p:nvPr>
        </p:nvSpPr>
        <p:spPr>
          <a:xfrm>
            <a:off x="457200" y="1340768"/>
            <a:ext cx="8435280" cy="4785395"/>
          </a:xfrm>
        </p:spPr>
        <p:txBody>
          <a:bodyPr>
            <a:normAutofit/>
          </a:bodyPr>
          <a:lstStyle/>
          <a:p>
            <a:pPr>
              <a:buNone/>
            </a:pPr>
            <a:r>
              <a:rPr lang="ar-SA" b="1" u="sng" dirty="0" smtClean="0">
                <a:solidFill>
                  <a:schemeClr val="accent1">
                    <a:lumMod val="75000"/>
                  </a:schemeClr>
                </a:solidFill>
              </a:rPr>
              <a:t>أ- التقويم </a:t>
            </a:r>
            <a:r>
              <a:rPr lang="en-US" b="1" u="sng" dirty="0" smtClean="0">
                <a:solidFill>
                  <a:schemeClr val="accent1">
                    <a:lumMod val="75000"/>
                  </a:schemeClr>
                </a:solidFill>
              </a:rPr>
              <a:t>Evaluation </a:t>
            </a:r>
            <a:endParaRPr lang="ar-SA" b="1" u="sng" dirty="0" smtClean="0">
              <a:solidFill>
                <a:schemeClr val="accent1">
                  <a:lumMod val="75000"/>
                </a:schemeClr>
              </a:solidFill>
            </a:endParaRPr>
          </a:p>
          <a:p>
            <a:pPr algn="just">
              <a:buNone/>
            </a:pPr>
            <a:r>
              <a:rPr lang="ar-SA" sz="2400" dirty="0" smtClean="0">
                <a:solidFill>
                  <a:schemeClr val="tx1">
                    <a:lumMod val="85000"/>
                    <a:lumOff val="15000"/>
                  </a:schemeClr>
                </a:solidFill>
              </a:rPr>
              <a:t>  * الأصل اللغوي لكلمة تقويم هو الفعل ”قوم“ </a:t>
            </a:r>
            <a:r>
              <a:rPr lang="ar-SA" sz="2400" dirty="0" err="1" smtClean="0">
                <a:solidFill>
                  <a:schemeClr val="tx1">
                    <a:lumMod val="85000"/>
                    <a:lumOff val="15000"/>
                  </a:schemeClr>
                </a:solidFill>
              </a:rPr>
              <a:t>فيقال </a:t>
            </a:r>
            <a:r>
              <a:rPr lang="ar-SA" sz="2400" dirty="0" smtClean="0">
                <a:solidFill>
                  <a:schemeClr val="tx1">
                    <a:lumMod val="85000"/>
                    <a:lumOff val="15000"/>
                  </a:schemeClr>
                </a:solidFill>
              </a:rPr>
              <a:t>“ قوم </a:t>
            </a:r>
            <a:r>
              <a:rPr lang="ar-SA" sz="2400" dirty="0" err="1" smtClean="0">
                <a:solidFill>
                  <a:schemeClr val="tx1">
                    <a:lumMod val="85000"/>
                    <a:lumOff val="15000"/>
                  </a:schemeClr>
                </a:solidFill>
              </a:rPr>
              <a:t>الشئ</a:t>
            </a:r>
            <a:r>
              <a:rPr lang="ar-SA" sz="2400" dirty="0" smtClean="0">
                <a:solidFill>
                  <a:schemeClr val="tx1">
                    <a:lumMod val="85000"/>
                    <a:lumOff val="15000"/>
                  </a:schemeClr>
                </a:solidFill>
              </a:rPr>
              <a:t>“ تقويماً أي: عدل مساره للجهة المرغوبة وأصلح نقاط الاعوجاج والقصور </a:t>
            </a:r>
            <a:r>
              <a:rPr lang="ar-SA" sz="2400" dirty="0" err="1" smtClean="0">
                <a:solidFill>
                  <a:schemeClr val="tx1">
                    <a:lumMod val="85000"/>
                    <a:lumOff val="15000"/>
                  </a:schemeClr>
                </a:solidFill>
              </a:rPr>
              <a:t>فيه.</a:t>
            </a:r>
            <a:r>
              <a:rPr lang="ar-SA" sz="2400" dirty="0" smtClean="0">
                <a:solidFill>
                  <a:schemeClr val="tx1">
                    <a:lumMod val="85000"/>
                    <a:lumOff val="15000"/>
                  </a:schemeClr>
                </a:solidFill>
              </a:rPr>
              <a:t> </a:t>
            </a:r>
          </a:p>
          <a:p>
            <a:pPr algn="just">
              <a:buNone/>
            </a:pPr>
            <a:r>
              <a:rPr lang="ar-SA" sz="2400" b="1" dirty="0" smtClean="0">
                <a:solidFill>
                  <a:schemeClr val="tx1">
                    <a:lumMod val="85000"/>
                    <a:lumOff val="15000"/>
                  </a:schemeClr>
                </a:solidFill>
              </a:rPr>
              <a:t>  * </a:t>
            </a:r>
            <a:r>
              <a:rPr lang="ar-SA" sz="2400" dirty="0" smtClean="0">
                <a:solidFill>
                  <a:schemeClr val="tx1">
                    <a:lumMod val="85000"/>
                    <a:lumOff val="15000"/>
                  </a:schemeClr>
                </a:solidFill>
              </a:rPr>
              <a:t>ويمكن تعريفه بأنه: تعديل مسار العملية التربوية، وتوجيهها الوجهة الصحيحة، وإصلاح نقاط القصور فيها.</a:t>
            </a:r>
          </a:p>
          <a:p>
            <a:pPr algn="just">
              <a:buNone/>
            </a:pPr>
            <a:endParaRPr lang="ar-SA" sz="2400" dirty="0" smtClean="0">
              <a:solidFill>
                <a:schemeClr val="tx1">
                  <a:lumMod val="85000"/>
                  <a:lumOff val="15000"/>
                </a:schemeClr>
              </a:solidFill>
            </a:endParaRPr>
          </a:p>
          <a:p>
            <a:pPr algn="just">
              <a:lnSpc>
                <a:spcPct val="90000"/>
              </a:lnSpc>
              <a:buNone/>
            </a:pPr>
            <a:r>
              <a:rPr lang="ar-SA" sz="2400" dirty="0" smtClean="0">
                <a:solidFill>
                  <a:schemeClr val="tx1">
                    <a:lumMod val="85000"/>
                    <a:lumOff val="15000"/>
                  </a:schemeClr>
                </a:solidFill>
              </a:rPr>
              <a:t>  * </a:t>
            </a:r>
            <a:r>
              <a:rPr lang="ar-SA" sz="2400" dirty="0" smtClean="0">
                <a:solidFill>
                  <a:schemeClr val="accent1">
                    <a:lumMod val="75000"/>
                  </a:schemeClr>
                </a:solidFill>
              </a:rPr>
              <a:t>وبصورة أكثر إجرائية يمكن تعريفه بأنه: </a:t>
            </a:r>
            <a:r>
              <a:rPr lang="ar-SA" sz="2400" dirty="0" smtClean="0">
                <a:solidFill>
                  <a:schemeClr val="tx1">
                    <a:lumMod val="85000"/>
                    <a:lumOff val="15000"/>
                  </a:schemeClr>
                </a:solidFill>
              </a:rPr>
              <a:t>عملية منهجية تقوم على أسس عملية تستهدف إصدار الحكم بموضوعية على </a:t>
            </a:r>
            <a:r>
              <a:rPr lang="ar-SA" sz="2400" dirty="0" err="1" smtClean="0">
                <a:solidFill>
                  <a:schemeClr val="tx1">
                    <a:lumMod val="85000"/>
                    <a:lumOff val="15000"/>
                  </a:schemeClr>
                </a:solidFill>
              </a:rPr>
              <a:t>مدخلات</a:t>
            </a:r>
            <a:r>
              <a:rPr lang="ar-SA" sz="2400" dirty="0" smtClean="0">
                <a:solidFill>
                  <a:schemeClr val="tx1">
                    <a:lumMod val="85000"/>
                    <a:lumOff val="15000"/>
                  </a:schemeClr>
                </a:solidFill>
              </a:rPr>
              <a:t> وعمليات ومخرجات أي نظام تربوي، ومن ثم تحديد جوانب القوة والقصور في كل منها </a:t>
            </a:r>
            <a:r>
              <a:rPr lang="ar-SA" sz="2400" u="sng" dirty="0" smtClean="0">
                <a:solidFill>
                  <a:schemeClr val="tx1">
                    <a:lumMod val="85000"/>
                    <a:lumOff val="15000"/>
                  </a:schemeClr>
                </a:solidFill>
              </a:rPr>
              <a:t>لاتخاذ قرارات مناسبة لإصلاح ما قد يتم الكشف عنه من نقاط الضعف والقصور.</a:t>
            </a:r>
          </a:p>
          <a:p>
            <a:pPr algn="just">
              <a:lnSpc>
                <a:spcPct val="90000"/>
              </a:lnSpc>
              <a:buNone/>
            </a:pPr>
            <a:endParaRPr lang="ar-SA" sz="2400" dirty="0" smtClean="0">
              <a:solidFill>
                <a:schemeClr val="tx1">
                  <a:lumMod val="85000"/>
                  <a:lumOff val="15000"/>
                </a:schemeClr>
              </a:solidFill>
            </a:endParaRPr>
          </a:p>
          <a:p>
            <a:pPr algn="just">
              <a:lnSpc>
                <a:spcPct val="90000"/>
              </a:lnSpc>
              <a:buNone/>
            </a:pPr>
            <a:r>
              <a:rPr lang="ar-SA" sz="2400" b="1" dirty="0" smtClean="0">
                <a:solidFill>
                  <a:schemeClr val="accent1">
                    <a:lumMod val="75000"/>
                  </a:schemeClr>
                </a:solidFill>
              </a:rPr>
              <a:t>  * إذن التقويم التربوي ببساطة شديدة هو الحكم على مدى تحقق الأهداف التربوية.</a:t>
            </a:r>
          </a:p>
          <a:p>
            <a:pPr algn="just">
              <a:lnSpc>
                <a:spcPct val="90000"/>
              </a:lnSpc>
              <a:buNone/>
            </a:pPr>
            <a:endParaRPr lang="ar-SA" sz="2400" dirty="0" smtClean="0">
              <a:solidFill>
                <a:schemeClr val="tx1">
                  <a:lumMod val="85000"/>
                  <a:lumOff val="15000"/>
                </a:schemeClr>
              </a:solidFill>
            </a:endParaRPr>
          </a:p>
          <a:p>
            <a:pPr algn="just">
              <a:lnSpc>
                <a:spcPct val="90000"/>
              </a:lnSpc>
              <a:buNone/>
            </a:pPr>
            <a:endParaRPr lang="ar-SA" sz="2800"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pPr algn="just">
              <a:buNone/>
            </a:pPr>
            <a:endParaRPr lang="ar-SA" dirty="0" smtClean="0">
              <a:solidFill>
                <a:schemeClr val="tx1">
                  <a:lumMod val="85000"/>
                  <a:lumOff val="15000"/>
                </a:schemeClr>
              </a:solidFill>
            </a:endParaRPr>
          </a:p>
          <a:p>
            <a:endParaRPr lang="ar-SA" dirty="0">
              <a:solidFill>
                <a:schemeClr val="tx1">
                  <a:lumMod val="85000"/>
                  <a:lumOff val="15000"/>
                </a:schemeClr>
              </a:solidFill>
            </a:endParaRP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2</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457200" y="274638"/>
            <a:ext cx="8147248" cy="1143000"/>
          </a:xfrm>
        </p:spPr>
        <p:txBody>
          <a:bodyPr/>
          <a:lstStyle/>
          <a:p>
            <a:pPr algn="ctr"/>
            <a:r>
              <a:rPr lang="ar-SA" b="1" dirty="0" smtClean="0">
                <a:solidFill>
                  <a:schemeClr val="bg1">
                    <a:lumMod val="85000"/>
                    <a:lumOff val="15000"/>
                  </a:schemeClr>
                </a:solidFill>
              </a:rPr>
              <a:t>أبرز المفاهيم</a:t>
            </a:r>
            <a:endParaRPr lang="ar-SA" dirty="0">
              <a:solidFill>
                <a:schemeClr val="bg1">
                  <a:lumMod val="85000"/>
                  <a:lumOff val="15000"/>
                </a:schemeClr>
              </a:solidFill>
            </a:endParaRPr>
          </a:p>
        </p:txBody>
      </p:sp>
      <p:sp>
        <p:nvSpPr>
          <p:cNvPr id="3" name="عنصر نائب للمحتوى 2"/>
          <p:cNvSpPr>
            <a:spLocks noGrp="1"/>
          </p:cNvSpPr>
          <p:nvPr>
            <p:ph idx="1"/>
          </p:nvPr>
        </p:nvSpPr>
        <p:spPr>
          <a:xfrm>
            <a:off x="251520" y="908720"/>
            <a:ext cx="8640960" cy="5647022"/>
          </a:xfrm>
        </p:spPr>
        <p:txBody>
          <a:bodyPr>
            <a:normAutofit/>
          </a:bodyPr>
          <a:lstStyle/>
          <a:p>
            <a:pPr>
              <a:buNone/>
            </a:pPr>
            <a:r>
              <a:rPr lang="ar-SA" b="1" u="sng" dirty="0" smtClean="0">
                <a:solidFill>
                  <a:schemeClr val="accent1">
                    <a:lumMod val="75000"/>
                  </a:schemeClr>
                </a:solidFill>
              </a:rPr>
              <a:t>ب-التقييم </a:t>
            </a:r>
            <a:r>
              <a:rPr lang="en-US" b="1" u="sng" dirty="0" smtClean="0">
                <a:solidFill>
                  <a:schemeClr val="accent1">
                    <a:lumMod val="75000"/>
                  </a:schemeClr>
                </a:solidFill>
              </a:rPr>
              <a:t>Assessment</a:t>
            </a:r>
            <a:endParaRPr lang="ar-SA" b="1" u="sng" dirty="0" smtClean="0">
              <a:solidFill>
                <a:schemeClr val="accent1">
                  <a:lumMod val="75000"/>
                </a:schemeClr>
              </a:solidFill>
            </a:endParaRPr>
          </a:p>
          <a:p>
            <a:pPr algn="just">
              <a:lnSpc>
                <a:spcPct val="90000"/>
              </a:lnSpc>
              <a:buFont typeface="Courier New" pitchFamily="49" charset="0"/>
              <a:buChar char="o"/>
            </a:pPr>
            <a:r>
              <a:rPr lang="ar-SA" sz="2400" dirty="0" smtClean="0">
                <a:solidFill>
                  <a:schemeClr val="tx1">
                    <a:lumMod val="85000"/>
                    <a:lumOff val="15000"/>
                  </a:schemeClr>
                </a:solidFill>
              </a:rPr>
              <a:t>مرادف هذا المصطلح ”التقدير“ وهو مشتق من الفعل” قدر“، </a:t>
            </a:r>
            <a:r>
              <a:rPr lang="ar-SA" sz="2400" dirty="0" err="1" smtClean="0">
                <a:solidFill>
                  <a:schemeClr val="tx1">
                    <a:lumMod val="85000"/>
                    <a:lumOff val="15000"/>
                  </a:schemeClr>
                </a:solidFill>
              </a:rPr>
              <a:t>فيقال </a:t>
            </a:r>
            <a:r>
              <a:rPr lang="ar-SA" sz="2400" dirty="0" smtClean="0">
                <a:solidFill>
                  <a:schemeClr val="tx1">
                    <a:lumMod val="85000"/>
                    <a:lumOff val="15000"/>
                  </a:schemeClr>
                </a:solidFill>
              </a:rPr>
              <a:t>”قدر فلان </a:t>
            </a:r>
            <a:r>
              <a:rPr lang="ar-SA" sz="2400" dirty="0" err="1" smtClean="0">
                <a:solidFill>
                  <a:schemeClr val="tx1">
                    <a:lumMod val="85000"/>
                    <a:lumOff val="15000"/>
                  </a:schemeClr>
                </a:solidFill>
              </a:rPr>
              <a:t>الشئ</a:t>
            </a:r>
            <a:r>
              <a:rPr lang="ar-SA" sz="2400" dirty="0" smtClean="0">
                <a:solidFill>
                  <a:schemeClr val="tx1">
                    <a:lumMod val="85000"/>
                    <a:lumOff val="15000"/>
                  </a:schemeClr>
                </a:solidFill>
              </a:rPr>
              <a:t> تقديرا“ </a:t>
            </a:r>
            <a:r>
              <a:rPr lang="ar-SA" sz="2400" dirty="0" err="1" smtClean="0">
                <a:solidFill>
                  <a:schemeClr val="tx1">
                    <a:lumMod val="85000"/>
                    <a:lumOff val="15000"/>
                  </a:schemeClr>
                </a:solidFill>
              </a:rPr>
              <a:t>أي </a:t>
            </a:r>
            <a:r>
              <a:rPr lang="ar-SA" sz="2400" dirty="0" smtClean="0">
                <a:solidFill>
                  <a:schemeClr val="tx1">
                    <a:lumMod val="85000"/>
                    <a:lumOff val="15000"/>
                  </a:schemeClr>
                </a:solidFill>
              </a:rPr>
              <a:t>”بين مقدارهً.</a:t>
            </a:r>
          </a:p>
          <a:p>
            <a:pPr algn="just">
              <a:lnSpc>
                <a:spcPct val="90000"/>
              </a:lnSpc>
              <a:buFont typeface="Courier New" pitchFamily="49" charset="0"/>
              <a:buChar char="o"/>
            </a:pPr>
            <a:r>
              <a:rPr lang="ar-SA" sz="2400" dirty="0" smtClean="0">
                <a:solidFill>
                  <a:schemeClr val="accent1">
                    <a:lumMod val="75000"/>
                  </a:schemeClr>
                </a:solidFill>
              </a:rPr>
              <a:t>والتقييم في مجال التربية:</a:t>
            </a:r>
            <a:r>
              <a:rPr lang="ar-SA" sz="2400" dirty="0" smtClean="0">
                <a:solidFill>
                  <a:schemeClr val="tx1">
                    <a:lumMod val="85000"/>
                    <a:lumOff val="15000"/>
                  </a:schemeClr>
                </a:solidFill>
              </a:rPr>
              <a:t> تقدير قيمة أي عنصر من عناصر المنظومة التربوية، وإصدار الحكم على مدى جودة تلك المنظومة“.</a:t>
            </a:r>
          </a:p>
          <a:p>
            <a:pPr algn="just">
              <a:lnSpc>
                <a:spcPct val="90000"/>
              </a:lnSpc>
              <a:buFont typeface="Courier New" pitchFamily="49" charset="0"/>
              <a:buChar char="o"/>
            </a:pPr>
            <a:r>
              <a:rPr lang="ar-SA" sz="2400" dirty="0" smtClean="0">
                <a:solidFill>
                  <a:schemeClr val="accent1">
                    <a:lumMod val="75000"/>
                  </a:schemeClr>
                </a:solidFill>
              </a:rPr>
              <a:t>وفي المجال التعليمي فإن التقييم </a:t>
            </a:r>
            <a:r>
              <a:rPr lang="ar-SA" sz="2400" dirty="0" err="1" smtClean="0">
                <a:solidFill>
                  <a:schemeClr val="accent1">
                    <a:lumMod val="75000"/>
                  </a:schemeClr>
                </a:solidFill>
              </a:rPr>
              <a:t>هو </a:t>
            </a:r>
            <a:r>
              <a:rPr lang="ar-SA" sz="2400" dirty="0" smtClean="0">
                <a:solidFill>
                  <a:schemeClr val="tx1">
                    <a:lumMod val="85000"/>
                    <a:lumOff val="15000"/>
                  </a:schemeClr>
                </a:solidFill>
              </a:rPr>
              <a:t>: العملية التي يمكن من خلالها تقدير قيمة مدخلات وعمليات ومخرجات أي نظام تعليمي وإصدار الحكم على جودة وفعالية النظام، وتشخيص مواطن القوة والقصور في أي عنصر من عناصر النظام وقد يتم ذلك من خلال عمليات القياس“ </a:t>
            </a:r>
            <a:r>
              <a:rPr lang="ar-SA" sz="2400" b="1" dirty="0" smtClean="0">
                <a:solidFill>
                  <a:schemeClr val="tx1">
                    <a:lumMod val="85000"/>
                    <a:lumOff val="15000"/>
                  </a:schemeClr>
                </a:solidFill>
              </a:rPr>
              <a:t> </a:t>
            </a:r>
          </a:p>
          <a:p>
            <a:pPr algn="just">
              <a:lnSpc>
                <a:spcPct val="90000"/>
              </a:lnSpc>
              <a:buNone/>
            </a:pPr>
            <a:r>
              <a:rPr lang="ar-SA" sz="2400" b="1" dirty="0" smtClean="0">
                <a:solidFill>
                  <a:schemeClr val="tx1">
                    <a:lumMod val="85000"/>
                    <a:lumOff val="15000"/>
                  </a:schemeClr>
                </a:solidFill>
              </a:rPr>
              <a:t>* </a:t>
            </a:r>
            <a:r>
              <a:rPr lang="ar-SA" sz="2400" b="1" dirty="0" smtClean="0">
                <a:solidFill>
                  <a:schemeClr val="accent1">
                    <a:lumMod val="75000"/>
                  </a:schemeClr>
                </a:solidFill>
              </a:rPr>
              <a:t>التقييم ”وصف كيفي“= ممتاز- جيد جداً </a:t>
            </a:r>
            <a:r>
              <a:rPr lang="ar-SA" sz="2400" b="1" dirty="0" err="1" smtClean="0">
                <a:solidFill>
                  <a:schemeClr val="accent1">
                    <a:lumMod val="75000"/>
                  </a:schemeClr>
                </a:solidFill>
              </a:rPr>
              <a:t>–جيد...</a:t>
            </a:r>
            <a:endParaRPr lang="ar-SA" sz="2400" dirty="0" smtClean="0">
              <a:solidFill>
                <a:schemeClr val="accent1">
                  <a:lumMod val="75000"/>
                </a:schemeClr>
              </a:solidFill>
            </a:endParaRPr>
          </a:p>
          <a:p>
            <a:pPr algn="just"/>
            <a:r>
              <a:rPr lang="ar-SA" sz="2400" dirty="0" smtClean="0">
                <a:solidFill>
                  <a:schemeClr val="tx1">
                    <a:lumMod val="85000"/>
                    <a:lumOff val="15000"/>
                  </a:schemeClr>
                </a:solidFill>
              </a:rPr>
              <a:t>ونظراً لأهمية العملية التعليمية وخطورة إصدار الأحكام على نواتجها، </a:t>
            </a:r>
            <a:r>
              <a:rPr lang="ar-SA" sz="2400" u="sng" dirty="0" smtClean="0">
                <a:solidFill>
                  <a:schemeClr val="tx1">
                    <a:lumMod val="85000"/>
                    <a:lumOff val="15000"/>
                  </a:schemeClr>
                </a:solidFill>
              </a:rPr>
              <a:t>فإن التقييم  بالتخمين لا يمكن الاعتماد عليه بل لابد أن يكون الاعتماد على عمليات تقييم قائمة على عمليات </a:t>
            </a:r>
            <a:r>
              <a:rPr lang="ar-SA" sz="2400" b="1" u="sng" dirty="0" smtClean="0">
                <a:solidFill>
                  <a:schemeClr val="tx1">
                    <a:lumMod val="85000"/>
                    <a:lumOff val="15000"/>
                  </a:schemeClr>
                </a:solidFill>
              </a:rPr>
              <a:t>قياس</a:t>
            </a:r>
            <a:r>
              <a:rPr lang="ar-SA" sz="2400" u="sng" dirty="0" smtClean="0">
                <a:solidFill>
                  <a:schemeClr val="tx1">
                    <a:lumMod val="85000"/>
                    <a:lumOff val="15000"/>
                  </a:schemeClr>
                </a:solidFill>
              </a:rPr>
              <a:t> باستخدام مقاييس واختبارات على قدر كبير من الدقة والموضوعية.</a:t>
            </a:r>
            <a:endParaRPr lang="ar-SA" sz="2400" u="sng" dirty="0">
              <a:solidFill>
                <a:schemeClr val="tx1">
                  <a:lumMod val="85000"/>
                  <a:lumOff val="15000"/>
                </a:schemeClr>
              </a:solidFill>
            </a:endParaRP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3</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457200" y="274638"/>
            <a:ext cx="8147248" cy="1143000"/>
          </a:xfrm>
        </p:spPr>
        <p:txBody>
          <a:bodyPr/>
          <a:lstStyle/>
          <a:p>
            <a:pPr algn="ctr"/>
            <a:r>
              <a:rPr lang="ar-SA" b="1" dirty="0" smtClean="0">
                <a:solidFill>
                  <a:schemeClr val="bg1">
                    <a:lumMod val="85000"/>
                    <a:lumOff val="15000"/>
                  </a:schemeClr>
                </a:solidFill>
              </a:rPr>
              <a:t>أبرز المفاهيم</a:t>
            </a:r>
            <a:endParaRPr lang="ar-SA" dirty="0">
              <a:solidFill>
                <a:schemeClr val="bg1">
                  <a:lumMod val="85000"/>
                  <a:lumOff val="15000"/>
                </a:schemeClr>
              </a:solidFill>
            </a:endParaRPr>
          </a:p>
        </p:txBody>
      </p:sp>
      <p:sp>
        <p:nvSpPr>
          <p:cNvPr id="3" name="عنصر نائب للمحتوى 2"/>
          <p:cNvSpPr>
            <a:spLocks noGrp="1"/>
          </p:cNvSpPr>
          <p:nvPr>
            <p:ph idx="1"/>
          </p:nvPr>
        </p:nvSpPr>
        <p:spPr>
          <a:xfrm>
            <a:off x="755576" y="908720"/>
            <a:ext cx="8103274" cy="5160636"/>
          </a:xfrm>
        </p:spPr>
        <p:txBody>
          <a:bodyPr>
            <a:normAutofit fontScale="92500" lnSpcReduction="20000"/>
          </a:bodyPr>
          <a:lstStyle/>
          <a:p>
            <a:pPr>
              <a:buNone/>
            </a:pPr>
            <a:endParaRPr lang="ar-SA" sz="4400" dirty="0" smtClean="0">
              <a:solidFill>
                <a:schemeClr val="tx1">
                  <a:lumMod val="95000"/>
                  <a:lumOff val="5000"/>
                </a:schemeClr>
              </a:solidFill>
            </a:endParaRPr>
          </a:p>
          <a:p>
            <a:pPr>
              <a:buNone/>
            </a:pPr>
            <a:r>
              <a:rPr lang="ar-SA" b="1" u="sng" dirty="0" smtClean="0">
                <a:solidFill>
                  <a:schemeClr val="accent1">
                    <a:lumMod val="75000"/>
                  </a:schemeClr>
                </a:solidFill>
              </a:rPr>
              <a:t>ج- القياس</a:t>
            </a:r>
            <a:r>
              <a:rPr lang="en-US" b="1" u="sng" dirty="0" smtClean="0">
                <a:solidFill>
                  <a:schemeClr val="accent1">
                    <a:lumMod val="75000"/>
                  </a:schemeClr>
                </a:solidFill>
              </a:rPr>
              <a:t> Measurement </a:t>
            </a:r>
            <a:r>
              <a:rPr lang="ar-SA" u="sng" dirty="0" err="1" smtClean="0">
                <a:solidFill>
                  <a:schemeClr val="accent1">
                    <a:lumMod val="75000"/>
                  </a:schemeClr>
                </a:solidFill>
              </a:rPr>
              <a:t>:</a:t>
            </a:r>
            <a:r>
              <a:rPr lang="ar-SA" u="sng" dirty="0" smtClean="0">
                <a:solidFill>
                  <a:schemeClr val="accent1">
                    <a:lumMod val="75000"/>
                  </a:schemeClr>
                </a:solidFill>
              </a:rPr>
              <a:t> </a:t>
            </a:r>
          </a:p>
          <a:p>
            <a:pPr>
              <a:buNone/>
            </a:pPr>
            <a:endParaRPr lang="ar-SA" sz="2400" dirty="0" smtClean="0">
              <a:solidFill>
                <a:schemeClr val="tx1">
                  <a:lumMod val="95000"/>
                  <a:lumOff val="5000"/>
                </a:schemeClr>
              </a:solidFill>
            </a:endParaRPr>
          </a:p>
          <a:p>
            <a:pPr algn="just">
              <a:buFont typeface="Courier New" pitchFamily="49" charset="0"/>
              <a:buChar char="o"/>
            </a:pPr>
            <a:r>
              <a:rPr lang="ar-SA" sz="2400" dirty="0" smtClean="0">
                <a:solidFill>
                  <a:schemeClr val="tx1">
                    <a:lumMod val="95000"/>
                    <a:lumOff val="5000"/>
                  </a:schemeClr>
                </a:solidFill>
              </a:rPr>
              <a:t>الأصل اللغوي </a:t>
            </a:r>
            <a:r>
              <a:rPr lang="ar-SA" sz="2400" dirty="0" err="1" smtClean="0">
                <a:solidFill>
                  <a:schemeClr val="tx1">
                    <a:lumMod val="95000"/>
                    <a:lumOff val="5000"/>
                  </a:schemeClr>
                </a:solidFill>
              </a:rPr>
              <a:t>لكلمة </a:t>
            </a:r>
            <a:r>
              <a:rPr lang="ar-SA" sz="2400" dirty="0" smtClean="0">
                <a:solidFill>
                  <a:schemeClr val="tx1">
                    <a:lumMod val="95000"/>
                    <a:lumOff val="5000"/>
                  </a:schemeClr>
                </a:solidFill>
              </a:rPr>
              <a:t>”قياس“ هو </a:t>
            </a:r>
            <a:r>
              <a:rPr lang="ar-SA" sz="2400" dirty="0" err="1" smtClean="0">
                <a:solidFill>
                  <a:schemeClr val="tx1">
                    <a:lumMod val="95000"/>
                    <a:lumOff val="5000"/>
                  </a:schemeClr>
                </a:solidFill>
              </a:rPr>
              <a:t>الفعل </a:t>
            </a:r>
            <a:r>
              <a:rPr lang="ar-SA" sz="2400" dirty="0" smtClean="0">
                <a:solidFill>
                  <a:schemeClr val="tx1">
                    <a:lumMod val="95000"/>
                    <a:lumOff val="5000"/>
                  </a:schemeClr>
                </a:solidFill>
              </a:rPr>
              <a:t>”قاس“ </a:t>
            </a:r>
            <a:r>
              <a:rPr lang="ar-SA" sz="2400" dirty="0" err="1" smtClean="0">
                <a:solidFill>
                  <a:schemeClr val="tx1">
                    <a:lumMod val="95000"/>
                    <a:lumOff val="5000"/>
                  </a:schemeClr>
                </a:solidFill>
              </a:rPr>
              <a:t>ويقال: </a:t>
            </a:r>
            <a:r>
              <a:rPr lang="ar-SA" sz="2400" dirty="0" smtClean="0">
                <a:solidFill>
                  <a:schemeClr val="tx1">
                    <a:lumMod val="95000"/>
                    <a:lumOff val="5000"/>
                  </a:schemeClr>
                </a:solidFill>
              </a:rPr>
              <a:t>”قاس المرء </a:t>
            </a:r>
            <a:r>
              <a:rPr lang="ar-SA" sz="2400" dirty="0" err="1" smtClean="0">
                <a:solidFill>
                  <a:schemeClr val="tx1">
                    <a:lumMod val="95000"/>
                    <a:lumOff val="5000"/>
                  </a:schemeClr>
                </a:solidFill>
              </a:rPr>
              <a:t>الشئ</a:t>
            </a:r>
            <a:r>
              <a:rPr lang="ar-SA" sz="2400" dirty="0" smtClean="0">
                <a:solidFill>
                  <a:schemeClr val="tx1">
                    <a:lumMod val="95000"/>
                    <a:lumOff val="5000"/>
                  </a:schemeClr>
                </a:solidFill>
              </a:rPr>
              <a:t> قياساً“ بمعنى قدره.</a:t>
            </a:r>
          </a:p>
          <a:p>
            <a:pPr algn="just">
              <a:buFont typeface="Courier New" pitchFamily="49" charset="0"/>
              <a:buChar char="o"/>
            </a:pPr>
            <a:r>
              <a:rPr lang="ar-SA" sz="2400" dirty="0" smtClean="0">
                <a:solidFill>
                  <a:schemeClr val="accent1">
                    <a:lumMod val="75000"/>
                  </a:schemeClr>
                </a:solidFill>
              </a:rPr>
              <a:t>ويعرف بأنه: </a:t>
            </a:r>
            <a:r>
              <a:rPr lang="ar-SA" sz="2400" dirty="0" smtClean="0">
                <a:solidFill>
                  <a:schemeClr val="tx1">
                    <a:lumMod val="95000"/>
                    <a:lumOff val="5000"/>
                  </a:schemeClr>
                </a:solidFill>
              </a:rPr>
              <a:t>وضع الظواهر أو الخصائص أو السمات في </a:t>
            </a:r>
            <a:r>
              <a:rPr lang="ar-SA" sz="2400" u="sng" dirty="0" smtClean="0">
                <a:solidFill>
                  <a:schemeClr val="tx1">
                    <a:lumMod val="95000"/>
                    <a:lumOff val="5000"/>
                  </a:schemeClr>
                </a:solidFill>
              </a:rPr>
              <a:t>صورة كمية</a:t>
            </a:r>
            <a:r>
              <a:rPr lang="ar-SA" sz="2400" dirty="0" smtClean="0">
                <a:solidFill>
                  <a:schemeClr val="tx1">
                    <a:lumMod val="95000"/>
                    <a:lumOff val="5000"/>
                  </a:schemeClr>
                </a:solidFill>
              </a:rPr>
              <a:t>.</a:t>
            </a:r>
          </a:p>
          <a:p>
            <a:pPr algn="just">
              <a:buFont typeface="Courier New" pitchFamily="49" charset="0"/>
              <a:buChar char="o"/>
            </a:pPr>
            <a:r>
              <a:rPr lang="ar-SA" sz="2400" dirty="0" smtClean="0">
                <a:solidFill>
                  <a:schemeClr val="accent1">
                    <a:lumMod val="75000"/>
                  </a:schemeClr>
                </a:solidFill>
              </a:rPr>
              <a:t>ويعرف أيضا بأنه: </a:t>
            </a:r>
            <a:r>
              <a:rPr lang="ar-SA" sz="2400" dirty="0" smtClean="0">
                <a:solidFill>
                  <a:schemeClr val="tx1">
                    <a:lumMod val="95000"/>
                    <a:lumOff val="5000"/>
                  </a:schemeClr>
                </a:solidFill>
              </a:rPr>
              <a:t>تمثيل الخصائص والصفات بالأرقام.</a:t>
            </a:r>
          </a:p>
          <a:p>
            <a:pPr>
              <a:buFont typeface="Courier New" pitchFamily="49" charset="0"/>
              <a:buChar char="o"/>
            </a:pPr>
            <a:r>
              <a:rPr lang="ar-SA" sz="2400" dirty="0" smtClean="0">
                <a:solidFill>
                  <a:schemeClr val="tx1">
                    <a:lumMod val="95000"/>
                    <a:lumOff val="5000"/>
                  </a:schemeClr>
                </a:solidFill>
              </a:rPr>
              <a:t> ويمكن قياس العديد من الخصائص والسمات بعدة أساليب مثل: الاختبارات، وقوائم الملاحظة، </a:t>
            </a:r>
            <a:r>
              <a:rPr lang="ar-SA" sz="2400" dirty="0" err="1" smtClean="0">
                <a:solidFill>
                  <a:schemeClr val="tx1">
                    <a:lumMod val="95000"/>
                    <a:lumOff val="5000"/>
                  </a:schemeClr>
                </a:solidFill>
              </a:rPr>
              <a:t>والاستبانات</a:t>
            </a:r>
            <a:r>
              <a:rPr lang="ar-SA" sz="2400" dirty="0" smtClean="0">
                <a:solidFill>
                  <a:schemeClr val="tx1">
                    <a:lumMod val="95000"/>
                    <a:lumOff val="5000"/>
                  </a:schemeClr>
                </a:solidFill>
              </a:rPr>
              <a:t>، والمقابلات الشخصية.</a:t>
            </a:r>
          </a:p>
          <a:p>
            <a:pPr algn="just">
              <a:buFont typeface="Courier New" pitchFamily="49" charset="0"/>
              <a:buChar char="o"/>
            </a:pPr>
            <a:r>
              <a:rPr lang="ar-SA" sz="2400" dirty="0" smtClean="0">
                <a:solidFill>
                  <a:schemeClr val="tx1">
                    <a:lumMod val="95000"/>
                    <a:lumOff val="5000"/>
                  </a:schemeClr>
                </a:solidFill>
              </a:rPr>
              <a:t> وفي مجال التعليم يعرف القياس بأنه“ القيمة الرقمية (الكمية) التي يحصل عليها الطالب في اختبار ما. </a:t>
            </a:r>
          </a:p>
          <a:p>
            <a:pPr algn="ctr">
              <a:buNone/>
            </a:pPr>
            <a:endParaRPr lang="ar-SA" sz="2400" b="1" u="sng" dirty="0" smtClean="0">
              <a:solidFill>
                <a:schemeClr val="tx1">
                  <a:lumMod val="95000"/>
                  <a:lumOff val="5000"/>
                </a:schemeClr>
              </a:solidFill>
            </a:endParaRPr>
          </a:p>
          <a:p>
            <a:pPr algn="ctr">
              <a:buNone/>
            </a:pPr>
            <a:r>
              <a:rPr lang="ar-SA" sz="2400" b="1" u="sng" dirty="0" smtClean="0">
                <a:solidFill>
                  <a:schemeClr val="accent1">
                    <a:lumMod val="75000"/>
                  </a:schemeClr>
                </a:solidFill>
              </a:rPr>
              <a:t>* القياس تقديراً كمياً (أرقام)</a:t>
            </a:r>
          </a:p>
          <a:p>
            <a:pPr>
              <a:buNone/>
            </a:pPr>
            <a:r>
              <a:rPr lang="ar-SA" sz="2200" dirty="0" smtClean="0">
                <a:solidFill>
                  <a:schemeClr val="tx1">
                    <a:lumMod val="95000"/>
                    <a:lumOff val="5000"/>
                  </a:schemeClr>
                </a:solidFill>
              </a:rPr>
              <a:t> </a:t>
            </a:r>
            <a:endParaRPr lang="ar-SA" sz="2200" dirty="0">
              <a:solidFill>
                <a:schemeClr val="tx1">
                  <a:lumMod val="95000"/>
                  <a:lumOff val="5000"/>
                </a:schemeClr>
              </a:solidFill>
            </a:endParaRP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4</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640960" cy="1511288"/>
          </a:xfrm>
        </p:spPr>
        <p:txBody>
          <a:bodyPr>
            <a:noAutofit/>
          </a:bodyPr>
          <a:lstStyle/>
          <a:p>
            <a:pPr algn="r"/>
            <a:r>
              <a:rPr lang="ar-SA" sz="2400" b="1" dirty="0" smtClean="0">
                <a:solidFill>
                  <a:schemeClr val="tx1">
                    <a:lumMod val="65000"/>
                  </a:schemeClr>
                </a:solidFill>
              </a:rPr>
              <a:t>هناك جوانب من الأداء أو السلوك التعليمي لا يمكننا أن نقيسها عن طريق الاختبارات بل نستخدم أدوات أخرى مثل الاستبيانات والمقابلات وقوائم الملاحظة وتبرز أهم الجوانب في : </a:t>
            </a:r>
            <a:endParaRPr lang="ar-SA" sz="2400" b="1" dirty="0">
              <a:solidFill>
                <a:schemeClr val="tx1">
                  <a:lumMod val="65000"/>
                </a:schemeClr>
              </a:solidFill>
            </a:endParaRPr>
          </a:p>
        </p:txBody>
      </p:sp>
      <p:sp>
        <p:nvSpPr>
          <p:cNvPr id="3" name="عنصر نائب للمحتوى 2"/>
          <p:cNvSpPr>
            <a:spLocks noGrp="1"/>
          </p:cNvSpPr>
          <p:nvPr>
            <p:ph idx="1"/>
          </p:nvPr>
        </p:nvSpPr>
        <p:spPr>
          <a:xfrm>
            <a:off x="827584" y="1916832"/>
            <a:ext cx="7920880" cy="4248472"/>
          </a:xfrm>
        </p:spPr>
        <p:txBody>
          <a:bodyPr>
            <a:normAutofit/>
          </a:bodyPr>
          <a:lstStyle/>
          <a:p>
            <a:r>
              <a:rPr lang="ar-SA" sz="2200" dirty="0" smtClean="0">
                <a:solidFill>
                  <a:schemeClr val="accent1">
                    <a:lumMod val="75000"/>
                  </a:schemeClr>
                </a:solidFill>
              </a:rPr>
              <a:t>الجوانب السلوكية للطلاب أثناء </a:t>
            </a:r>
            <a:r>
              <a:rPr lang="ar-SA" sz="2200" dirty="0" err="1" smtClean="0">
                <a:solidFill>
                  <a:schemeClr val="accent1">
                    <a:lumMod val="75000"/>
                  </a:schemeClr>
                </a:solidFill>
              </a:rPr>
              <a:t>قيامهم</a:t>
            </a:r>
            <a:r>
              <a:rPr lang="ar-SA" sz="2200" dirty="0" smtClean="0">
                <a:solidFill>
                  <a:schemeClr val="accent1">
                    <a:lumMod val="75000"/>
                  </a:schemeClr>
                </a:solidFill>
              </a:rPr>
              <a:t> بالمهام والأعمال اليدوية والتجارب العلمية.</a:t>
            </a:r>
          </a:p>
          <a:p>
            <a:endParaRPr lang="ar-SA" sz="2200" dirty="0" smtClean="0">
              <a:solidFill>
                <a:schemeClr val="accent1">
                  <a:lumMod val="75000"/>
                </a:schemeClr>
              </a:solidFill>
            </a:endParaRPr>
          </a:p>
          <a:p>
            <a:r>
              <a:rPr lang="ar-SA" sz="2200" dirty="0" smtClean="0">
                <a:solidFill>
                  <a:schemeClr val="accent1">
                    <a:lumMod val="75000"/>
                  </a:schemeClr>
                </a:solidFill>
              </a:rPr>
              <a:t>قدرة الطلاب على كتابة تقرير للتجارب أو الأنشطة.</a:t>
            </a:r>
          </a:p>
          <a:p>
            <a:endParaRPr lang="ar-SA" sz="2200" dirty="0" smtClean="0">
              <a:solidFill>
                <a:schemeClr val="accent1">
                  <a:lumMod val="75000"/>
                </a:schemeClr>
              </a:solidFill>
            </a:endParaRPr>
          </a:p>
          <a:p>
            <a:r>
              <a:rPr lang="ar-SA" sz="2200" dirty="0" smtClean="0">
                <a:solidFill>
                  <a:schemeClr val="accent1">
                    <a:lumMod val="75000"/>
                  </a:schemeClr>
                </a:solidFill>
              </a:rPr>
              <a:t>قدرة الطالب على تفسير التقارير المكتوبة التي تقدم إليهم للمقارنة أو النقد.</a:t>
            </a:r>
          </a:p>
          <a:p>
            <a:endParaRPr lang="ar-SA" sz="2200" dirty="0" smtClean="0">
              <a:solidFill>
                <a:schemeClr val="accent1">
                  <a:lumMod val="75000"/>
                </a:schemeClr>
              </a:solidFill>
            </a:endParaRPr>
          </a:p>
          <a:p>
            <a:r>
              <a:rPr lang="ar-SA" sz="2200" dirty="0" smtClean="0">
                <a:solidFill>
                  <a:schemeClr val="accent1">
                    <a:lumMod val="75000"/>
                  </a:schemeClr>
                </a:solidFill>
              </a:rPr>
              <a:t> الأعمال المبتكرة التي يقوم </a:t>
            </a:r>
            <a:r>
              <a:rPr lang="ar-SA" sz="2200" dirty="0" err="1" smtClean="0">
                <a:solidFill>
                  <a:schemeClr val="accent1">
                    <a:lumMod val="75000"/>
                  </a:schemeClr>
                </a:solidFill>
              </a:rPr>
              <a:t>بها</a:t>
            </a:r>
            <a:r>
              <a:rPr lang="ar-SA" sz="2200" dirty="0" smtClean="0">
                <a:solidFill>
                  <a:schemeClr val="accent1">
                    <a:lumMod val="75000"/>
                  </a:schemeClr>
                </a:solidFill>
              </a:rPr>
              <a:t> الطلاب كاختراع جهاز جديد أو وضع خطة لمشروع علمي.</a:t>
            </a:r>
            <a:endParaRPr lang="ar-SA" sz="2200" dirty="0">
              <a:solidFill>
                <a:schemeClr val="accent1">
                  <a:lumMod val="75000"/>
                </a:schemeClr>
              </a:solidFill>
            </a:endParaRPr>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5</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556792"/>
            <a:ext cx="8640960" cy="3373835"/>
          </a:xfrm>
        </p:spPr>
        <p:txBody>
          <a:bodyPr>
            <a:normAutofit/>
          </a:bodyPr>
          <a:lstStyle/>
          <a:p>
            <a:pPr algn="ctr">
              <a:buNone/>
            </a:pPr>
            <a:r>
              <a:rPr lang="ar-SA" sz="4000" b="1" dirty="0" smtClean="0">
                <a:solidFill>
                  <a:schemeClr val="tx1">
                    <a:lumMod val="65000"/>
                  </a:schemeClr>
                </a:solidFill>
              </a:rPr>
              <a:t>هل هناك علاقة بين المصطلحات الثلاثة (القياس-التقييم-التقويم)؟</a:t>
            </a:r>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6</a:t>
            </a:fld>
            <a:endParaRPr lang="ar-SA"/>
          </a:p>
        </p:txBody>
      </p:sp>
      <p:pic>
        <p:nvPicPr>
          <p:cNvPr id="6" name="صورة 5" descr="تفكير.png"/>
          <p:cNvPicPr>
            <a:picLocks noChangeAspect="1"/>
          </p:cNvPicPr>
          <p:nvPr/>
        </p:nvPicPr>
        <p:blipFill>
          <a:blip r:embed="rId2" cstate="print"/>
          <a:stretch>
            <a:fillRect/>
          </a:stretch>
        </p:blipFill>
        <p:spPr>
          <a:xfrm>
            <a:off x="785786" y="3295836"/>
            <a:ext cx="1914006" cy="304305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47248" cy="1143000"/>
          </a:xfrm>
        </p:spPr>
        <p:txBody>
          <a:bodyPr>
            <a:normAutofit/>
          </a:bodyPr>
          <a:lstStyle/>
          <a:p>
            <a:pPr algn="ctr"/>
            <a:r>
              <a:rPr lang="ar-SA" dirty="0" smtClean="0">
                <a:solidFill>
                  <a:schemeClr val="tx1"/>
                </a:solidFill>
              </a:rPr>
              <a:t>العلاقة بين المصطلحات الثلاثة</a:t>
            </a:r>
            <a:br>
              <a:rPr lang="ar-SA" dirty="0" smtClean="0">
                <a:solidFill>
                  <a:schemeClr val="tx1"/>
                </a:solidFill>
              </a:rPr>
            </a:br>
            <a:r>
              <a:rPr lang="ar-SA" sz="2200" dirty="0" smtClean="0">
                <a:solidFill>
                  <a:schemeClr val="tx1"/>
                </a:solidFill>
              </a:rPr>
              <a:t>علاقة في اتجاه واحد</a:t>
            </a:r>
            <a:endParaRPr lang="ar-SA" sz="2200" dirty="0">
              <a:solidFill>
                <a:schemeClr val="tx1"/>
              </a:solidFill>
            </a:endParaRPr>
          </a:p>
        </p:txBody>
      </p:sp>
      <p:graphicFrame>
        <p:nvGraphicFramePr>
          <p:cNvPr id="14" name="عنصر نائب للمحتوى 1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عنصر نائب لرقم الشريحة 9"/>
          <p:cNvSpPr>
            <a:spLocks noGrp="1"/>
          </p:cNvSpPr>
          <p:nvPr>
            <p:ph type="sldNum" sz="quarter" idx="12"/>
          </p:nvPr>
        </p:nvSpPr>
        <p:spPr/>
        <p:txBody>
          <a:bodyPr/>
          <a:lstStyle/>
          <a:p>
            <a:fld id="{3EFF8456-CBBF-477D-B882-06D038A6514D}"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357158" y="185736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3EFF8456-CBBF-477D-B882-06D038A6514D}" type="slidenum">
              <a:rPr lang="ar-SA" smtClean="0"/>
              <a:pPr/>
              <a:t>8</a:t>
            </a:fld>
            <a:endParaRPr lang="ar-SA"/>
          </a:p>
        </p:txBody>
      </p:sp>
      <p:sp>
        <p:nvSpPr>
          <p:cNvPr id="7" name="مربع نص 6"/>
          <p:cNvSpPr txBox="1"/>
          <p:nvPr/>
        </p:nvSpPr>
        <p:spPr>
          <a:xfrm>
            <a:off x="0" y="548680"/>
            <a:ext cx="8496944" cy="52322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كل عملية تقويم لابد أن يسبقها عمليتي تقييم وقياس</a:t>
            </a:r>
            <a:endParaRPr lang="ar-SA"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سهم مسنن إلى اليمين 8"/>
          <p:cNvSpPr/>
          <p:nvPr/>
        </p:nvSpPr>
        <p:spPr>
          <a:xfrm rot="10800000">
            <a:off x="4644008" y="3717032"/>
            <a:ext cx="1224136" cy="936104"/>
          </a:xfrm>
          <a:prstGeom prst="notched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75240" cy="1143000"/>
          </a:xfrm>
        </p:spPr>
        <p:txBody>
          <a:bodyPr/>
          <a:lstStyle/>
          <a:p>
            <a:pPr algn="ctr"/>
            <a:r>
              <a:rPr lang="ar-SA" b="1" dirty="0" smtClean="0"/>
              <a:t>أنواع المقاييس</a:t>
            </a:r>
            <a:endParaRPr lang="ar-SA" b="1" dirty="0"/>
          </a:p>
        </p:txBody>
      </p:sp>
      <p:graphicFrame>
        <p:nvGraphicFramePr>
          <p:cNvPr id="5" name="عنصر نائب للمحتوى 4"/>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fld id="{3EFF8456-CBBF-477D-B882-06D038A6514D}" type="slidenum">
              <a:rPr lang="ar-SA" smtClean="0"/>
              <a:pPr/>
              <a:t>9</a:t>
            </a:fld>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1195</TotalTime>
  <Words>1444</Words>
  <Application>Microsoft Office PowerPoint</Application>
  <PresentationFormat>عرض على الشاشة (3:4)‏</PresentationFormat>
  <Paragraphs>154</Paragraphs>
  <Slides>18</Slides>
  <Notes>1</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تدفق</vt:lpstr>
      <vt:lpstr> مبادئ أساسية في التقويم التربوي  المحاضرة الأولى</vt:lpstr>
      <vt:lpstr>أبرز المفاهيم</vt:lpstr>
      <vt:lpstr>أبرز المفاهيم</vt:lpstr>
      <vt:lpstr>أبرز المفاهيم</vt:lpstr>
      <vt:lpstr>هناك جوانب من الأداء أو السلوك التعليمي لا يمكننا أن نقيسها عن طريق الاختبارات بل نستخدم أدوات أخرى مثل الاستبيانات والمقابلات وقوائم الملاحظة وتبرز أهم الجوانب في : </vt:lpstr>
      <vt:lpstr>الشريحة 6</vt:lpstr>
      <vt:lpstr>العلاقة بين المصطلحات الثلاثة علاقة في اتجاه واحد</vt:lpstr>
      <vt:lpstr>الشريحة 8</vt:lpstr>
      <vt:lpstr>أنواع المقاييس</vt:lpstr>
      <vt:lpstr>أنواع المقاييس</vt:lpstr>
      <vt:lpstr>أنواع المقاييس</vt:lpstr>
      <vt:lpstr>أنواع المقاييس</vt:lpstr>
      <vt:lpstr>مجالات القياس</vt:lpstr>
      <vt:lpstr>القياس الصفي</vt:lpstr>
      <vt:lpstr>خصائص القياس الصفي“التربوي-النفسي“ للسمات التي ترتبط مع العمليات العقلية ”التحصيل“-الاتجاهات-الميول</vt:lpstr>
      <vt:lpstr>المبادئ العامة في التقويم والمشكلات المرتبطة بها:</vt:lpstr>
      <vt:lpstr>المبادئ العامة في التقويم والمشكلات المرتبطة بها:</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(1) مبادئ أساسية في القياس والتقويم</dc:title>
  <dc:creator>مرحبا</dc:creator>
  <cp:lastModifiedBy>shr</cp:lastModifiedBy>
  <cp:revision>94</cp:revision>
  <dcterms:created xsi:type="dcterms:W3CDTF">2014-02-02T15:42:35Z</dcterms:created>
  <dcterms:modified xsi:type="dcterms:W3CDTF">2016-02-07T14:27:24Z</dcterms:modified>
</cp:coreProperties>
</file>