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1"/>
  </p:notesMasterIdLst>
  <p:sldIdLst>
    <p:sldId id="276" r:id="rId2"/>
    <p:sldId id="278" r:id="rId3"/>
    <p:sldId id="277" r:id="rId4"/>
    <p:sldId id="279" r:id="rId5"/>
    <p:sldId id="270" r:id="rId6"/>
    <p:sldId id="257" r:id="rId7"/>
    <p:sldId id="258" r:id="rId8"/>
    <p:sldId id="268" r:id="rId9"/>
    <p:sldId id="269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87" r:id="rId18"/>
    <p:sldId id="288" r:id="rId19"/>
    <p:sldId id="289" r:id="rId2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02" d="100"/>
          <a:sy n="102" d="100"/>
        </p:scale>
        <p:origin x="-2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4A5F808-EE2D-4BE8-8DFE-86200733449B}" type="datetimeFigureOut">
              <a:rPr lang="ar-SA" smtClean="0"/>
              <a:t>1/12/1435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99E7706-299B-4B05-83AB-63F3E4885B1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36082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E7706-299B-4B05-83AB-63F3E4885B10}" type="slidenum">
              <a:rPr lang="ar-SA" smtClean="0"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00956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4B325-B58A-4899-B331-1125DAED91EB}" type="datetimeFigureOut">
              <a:rPr lang="ar-SA" smtClean="0"/>
              <a:pPr/>
              <a:t>1/12/1435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6227-3526-4CD7-9D5D-E1338F28EFE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4B325-B58A-4899-B331-1125DAED91EB}" type="datetimeFigureOut">
              <a:rPr lang="ar-SA" smtClean="0"/>
              <a:pPr/>
              <a:t>1/12/1435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6227-3526-4CD7-9D5D-E1338F28EFE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4B325-B58A-4899-B331-1125DAED91EB}" type="datetimeFigureOut">
              <a:rPr lang="ar-SA" smtClean="0"/>
              <a:pPr/>
              <a:t>1/12/1435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6227-3526-4CD7-9D5D-E1338F28EFE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4B325-B58A-4899-B331-1125DAED91EB}" type="datetimeFigureOut">
              <a:rPr lang="ar-SA" smtClean="0"/>
              <a:pPr/>
              <a:t>1/12/1435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6227-3526-4CD7-9D5D-E1338F28EFE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4B325-B58A-4899-B331-1125DAED91EB}" type="datetimeFigureOut">
              <a:rPr lang="ar-SA" smtClean="0"/>
              <a:pPr/>
              <a:t>1/12/1435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6227-3526-4CD7-9D5D-E1338F28EFE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4B325-B58A-4899-B331-1125DAED91EB}" type="datetimeFigureOut">
              <a:rPr lang="ar-SA" smtClean="0"/>
              <a:pPr/>
              <a:t>1/12/1435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6227-3526-4CD7-9D5D-E1338F28EFE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4B325-B58A-4899-B331-1125DAED91EB}" type="datetimeFigureOut">
              <a:rPr lang="ar-SA" smtClean="0"/>
              <a:pPr/>
              <a:t>1/12/1435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6227-3526-4CD7-9D5D-E1338F28EFE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4B325-B58A-4899-B331-1125DAED91EB}" type="datetimeFigureOut">
              <a:rPr lang="ar-SA" smtClean="0"/>
              <a:pPr/>
              <a:t>1/12/1435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6227-3526-4CD7-9D5D-E1338F28EFE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4B325-B58A-4899-B331-1125DAED91EB}" type="datetimeFigureOut">
              <a:rPr lang="ar-SA" smtClean="0"/>
              <a:pPr/>
              <a:t>1/12/1435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6227-3526-4CD7-9D5D-E1338F28EFE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4B325-B58A-4899-B331-1125DAED91EB}" type="datetimeFigureOut">
              <a:rPr lang="ar-SA" smtClean="0"/>
              <a:pPr/>
              <a:t>1/12/1435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6227-3526-4CD7-9D5D-E1338F28EFE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4B325-B58A-4899-B331-1125DAED91EB}" type="datetimeFigureOut">
              <a:rPr lang="ar-SA" smtClean="0"/>
              <a:pPr/>
              <a:t>1/12/1435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6227-3526-4CD7-9D5D-E1338F28EFE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4B325-B58A-4899-B331-1125DAED91EB}" type="datetimeFigureOut">
              <a:rPr lang="ar-SA" smtClean="0"/>
              <a:pPr/>
              <a:t>1/12/1435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16227-3526-4CD7-9D5D-E1338F28EFE2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ar-SA" dirty="0" smtClean="0"/>
          </a:p>
          <a:p>
            <a:pPr algn="ctr"/>
            <a:endParaRPr lang="ar-SA" dirty="0" smtClean="0"/>
          </a:p>
          <a:p>
            <a:pPr algn="ctr">
              <a:buNone/>
            </a:pPr>
            <a:r>
              <a:rPr lang="ar-SA" sz="4800" u="sng" dirty="0" smtClean="0"/>
              <a:t>مقدمة عامة إلى الدمج</a:t>
            </a:r>
            <a:endParaRPr lang="ar-SA" sz="4800" u="sng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u="sng" dirty="0" smtClean="0"/>
              <a:t>صعوبات التعلم</a:t>
            </a:r>
            <a:endParaRPr lang="ar-SA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pPr algn="ctr"/>
            <a:r>
              <a:rPr lang="ar-SA" dirty="0" smtClean="0"/>
              <a:t>س: من هم أطفال صعوبات التعلم؟</a:t>
            </a:r>
          </a:p>
          <a:p>
            <a:endParaRPr lang="ar-SA" dirty="0" smtClean="0"/>
          </a:p>
          <a:p>
            <a:r>
              <a:rPr lang="ar-SA" dirty="0" smtClean="0"/>
              <a:t>أنواع الصعوبات التعليمة:</a:t>
            </a:r>
          </a:p>
          <a:p>
            <a:r>
              <a:rPr lang="ar-SA" dirty="0" smtClean="0"/>
              <a:t>1- صعوبات التعلم الاكاديمية .</a:t>
            </a:r>
          </a:p>
          <a:p>
            <a:r>
              <a:rPr lang="ar-SA" dirty="0" smtClean="0"/>
              <a:t>2- صعوبات التعلم النمائية.</a:t>
            </a:r>
          </a:p>
          <a:p>
            <a:endParaRPr lang="ar-SA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522630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ar-SA" sz="3200" u="sng" dirty="0">
                <a:solidFill>
                  <a:prstClr val="black"/>
                </a:solidFill>
                <a:ea typeface="+mn-ea"/>
                <a:cs typeface="Arial"/>
              </a:rPr>
              <a:t>العلامات التحذيرية للصعوبات التعليمية في مرحلة الطفولة </a:t>
            </a:r>
            <a:r>
              <a:rPr lang="ar-SA" sz="3200" u="sng" dirty="0" smtClean="0">
                <a:solidFill>
                  <a:prstClr val="black"/>
                </a:solidFill>
                <a:ea typeface="+mn-ea"/>
                <a:cs typeface="Arial"/>
              </a:rPr>
              <a:t>المبكرة من (3-5 سنوات):</a:t>
            </a:r>
            <a:r>
              <a:rPr lang="ar-SA" sz="3200" u="sng" dirty="0">
                <a:solidFill>
                  <a:prstClr val="black"/>
                </a:solidFill>
                <a:ea typeface="+mn-ea"/>
                <a:cs typeface="Arial"/>
              </a:rPr>
              <a:t/>
            </a:r>
            <a:br>
              <a:rPr lang="ar-SA" sz="3200" u="sng" dirty="0">
                <a:solidFill>
                  <a:prstClr val="black"/>
                </a:solidFill>
                <a:ea typeface="+mn-ea"/>
                <a:cs typeface="Arial"/>
              </a:rPr>
            </a:br>
            <a:endParaRPr lang="ar-SA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334000"/>
          </a:xfrm>
        </p:spPr>
        <p:txBody>
          <a:bodyPr>
            <a:normAutofit fontScale="70000" lnSpcReduction="20000"/>
          </a:bodyPr>
          <a:lstStyle/>
          <a:p>
            <a:r>
              <a:rPr lang="ar-SA" dirty="0" smtClean="0"/>
              <a:t>1- </a:t>
            </a:r>
            <a:r>
              <a:rPr lang="ar-SA" dirty="0" smtClean="0">
                <a:solidFill>
                  <a:prstClr val="black"/>
                </a:solidFill>
              </a:rPr>
              <a:t>إساءة </a:t>
            </a:r>
            <a:r>
              <a:rPr lang="ar-SA" dirty="0">
                <a:solidFill>
                  <a:prstClr val="black"/>
                </a:solidFill>
              </a:rPr>
              <a:t>فهم </a:t>
            </a:r>
            <a:r>
              <a:rPr lang="ar-SA" dirty="0" smtClean="0">
                <a:solidFill>
                  <a:prstClr val="black"/>
                </a:solidFill>
              </a:rPr>
              <a:t>التعليمات.</a:t>
            </a:r>
          </a:p>
          <a:p>
            <a:r>
              <a:rPr lang="ar-SA" dirty="0" smtClean="0">
                <a:solidFill>
                  <a:prstClr val="black"/>
                </a:solidFill>
              </a:rPr>
              <a:t>2- تجنب تأدية المهام خوفاً من الفشل.</a:t>
            </a:r>
          </a:p>
          <a:p>
            <a:r>
              <a:rPr lang="ar-SA" dirty="0" smtClean="0">
                <a:solidFill>
                  <a:prstClr val="black"/>
                </a:solidFill>
              </a:rPr>
              <a:t>3- تدني مستوى مفهوم الذات.</a:t>
            </a:r>
          </a:p>
          <a:p>
            <a:r>
              <a:rPr lang="ar-SA" dirty="0" smtClean="0">
                <a:solidFill>
                  <a:prstClr val="black"/>
                </a:solidFill>
              </a:rPr>
              <a:t>4- عدم نضج السلوك اللفظي.</a:t>
            </a:r>
          </a:p>
          <a:p>
            <a:r>
              <a:rPr lang="ar-SA" dirty="0" smtClean="0">
                <a:solidFill>
                  <a:prstClr val="black"/>
                </a:solidFill>
              </a:rPr>
              <a:t>5- إتمام المهام ببطء شديد.</a:t>
            </a:r>
          </a:p>
          <a:p>
            <a:r>
              <a:rPr lang="ar-SA" dirty="0" smtClean="0">
                <a:solidFill>
                  <a:prstClr val="black"/>
                </a:solidFill>
              </a:rPr>
              <a:t>6- ضعف التوازن الجسمي العام.</a:t>
            </a:r>
          </a:p>
          <a:p>
            <a:r>
              <a:rPr lang="ar-SA" dirty="0" smtClean="0">
                <a:solidFill>
                  <a:prstClr val="black"/>
                </a:solidFill>
              </a:rPr>
              <a:t>7- الافتقار إلى التنظيم.</a:t>
            </a:r>
          </a:p>
          <a:p>
            <a:r>
              <a:rPr lang="ar-SA" dirty="0" smtClean="0">
                <a:solidFill>
                  <a:prstClr val="black"/>
                </a:solidFill>
              </a:rPr>
              <a:t>8- عدم المثابرة في تأدية المهام.</a:t>
            </a:r>
          </a:p>
          <a:p>
            <a:r>
              <a:rPr lang="ar-SA" dirty="0" smtClean="0">
                <a:solidFill>
                  <a:prstClr val="black"/>
                </a:solidFill>
              </a:rPr>
              <a:t>9- التشتت المفرط.</a:t>
            </a:r>
          </a:p>
          <a:p>
            <a:r>
              <a:rPr lang="ar-SA" dirty="0" smtClean="0">
                <a:solidFill>
                  <a:prstClr val="black"/>
                </a:solidFill>
              </a:rPr>
              <a:t>10- التحرك والتململ بشكل مستمر.</a:t>
            </a:r>
          </a:p>
          <a:p>
            <a:r>
              <a:rPr lang="ar-SA" dirty="0" smtClean="0">
                <a:solidFill>
                  <a:prstClr val="black"/>
                </a:solidFill>
              </a:rPr>
              <a:t>11- الانسحاب المفرط.</a:t>
            </a:r>
          </a:p>
          <a:p>
            <a:r>
              <a:rPr lang="ar-SA" dirty="0" smtClean="0">
                <a:solidFill>
                  <a:prstClr val="black"/>
                </a:solidFill>
              </a:rPr>
              <a:t>12- عدم ثبات السلوك.</a:t>
            </a:r>
          </a:p>
          <a:p>
            <a:r>
              <a:rPr lang="ar-SA" dirty="0" smtClean="0">
                <a:solidFill>
                  <a:prstClr val="black"/>
                </a:solidFill>
              </a:rPr>
              <a:t>13- عدم بناء علاقات اجتماعية.</a:t>
            </a:r>
          </a:p>
          <a:p>
            <a:r>
              <a:rPr lang="ar-SA" dirty="0" smtClean="0">
                <a:solidFill>
                  <a:prstClr val="black"/>
                </a:solidFill>
              </a:rPr>
              <a:t>14- ضعف القدرة على التذكر.</a:t>
            </a:r>
          </a:p>
          <a:p>
            <a:r>
              <a:rPr lang="ar-SA" dirty="0" smtClean="0">
                <a:solidFill>
                  <a:prstClr val="black"/>
                </a:solidFill>
              </a:rPr>
              <a:t>15- التهور والاندفاع.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004791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u="sng" dirty="0" smtClean="0"/>
              <a:t>الإعاقة السمعية</a:t>
            </a:r>
            <a:endParaRPr lang="ar-SA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 lvl="0" algn="ctr"/>
            <a:endParaRPr lang="ar-SA" dirty="0" smtClean="0">
              <a:solidFill>
                <a:prstClr val="black"/>
              </a:solidFill>
            </a:endParaRPr>
          </a:p>
          <a:p>
            <a:pPr lvl="0" algn="ctr"/>
            <a:r>
              <a:rPr lang="ar-SA" dirty="0" smtClean="0">
                <a:solidFill>
                  <a:prstClr val="black"/>
                </a:solidFill>
              </a:rPr>
              <a:t>س</a:t>
            </a:r>
            <a:r>
              <a:rPr lang="ar-SA" dirty="0">
                <a:solidFill>
                  <a:prstClr val="black"/>
                </a:solidFill>
              </a:rPr>
              <a:t>: من هم </a:t>
            </a:r>
            <a:r>
              <a:rPr lang="ar-SA" dirty="0" smtClean="0">
                <a:solidFill>
                  <a:prstClr val="black"/>
                </a:solidFill>
              </a:rPr>
              <a:t>الأطفال المعاقين سمعياً؟</a:t>
            </a:r>
          </a:p>
          <a:p>
            <a:pPr lvl="0" algn="ctr"/>
            <a:endParaRPr lang="ar-SA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ar-SA" b="1" dirty="0">
                <a:solidFill>
                  <a:prstClr val="black"/>
                </a:solidFill>
              </a:rPr>
              <a:t>حالات الإعاقة </a:t>
            </a:r>
            <a:r>
              <a:rPr lang="ar-SA" b="1" dirty="0" smtClean="0">
                <a:solidFill>
                  <a:prstClr val="black"/>
                </a:solidFill>
              </a:rPr>
              <a:t>السمعية :</a:t>
            </a:r>
          </a:p>
          <a:p>
            <a:pPr marL="0" lvl="0" indent="0">
              <a:buNone/>
            </a:pPr>
            <a:r>
              <a:rPr lang="ar-SA" b="1" dirty="0" smtClean="0">
                <a:solidFill>
                  <a:prstClr val="black"/>
                </a:solidFill>
              </a:rPr>
              <a:t>1- إعاقة سمعية بسيطة (26-54ديسبل).</a:t>
            </a:r>
          </a:p>
          <a:p>
            <a:pPr marL="0" lvl="0" indent="0">
              <a:buNone/>
            </a:pPr>
            <a:r>
              <a:rPr lang="ar-SA" b="1" dirty="0" smtClean="0">
                <a:solidFill>
                  <a:prstClr val="black"/>
                </a:solidFill>
              </a:rPr>
              <a:t>2- </a:t>
            </a:r>
            <a:r>
              <a:rPr lang="ar-SA" b="1" dirty="0">
                <a:solidFill>
                  <a:prstClr val="black"/>
                </a:solidFill>
              </a:rPr>
              <a:t>إعاقة سمعية </a:t>
            </a:r>
            <a:r>
              <a:rPr lang="ar-SA" b="1" dirty="0" smtClean="0">
                <a:solidFill>
                  <a:prstClr val="black"/>
                </a:solidFill>
              </a:rPr>
              <a:t>متوسطة(55-69ديسبل</a:t>
            </a:r>
            <a:r>
              <a:rPr lang="ar-SA" b="1" dirty="0">
                <a:solidFill>
                  <a:prstClr val="black"/>
                </a:solidFill>
              </a:rPr>
              <a:t>).</a:t>
            </a:r>
          </a:p>
          <a:p>
            <a:pPr marL="0" lvl="0" indent="0">
              <a:buNone/>
            </a:pPr>
            <a:r>
              <a:rPr lang="ar-SA" b="1" dirty="0" smtClean="0">
                <a:solidFill>
                  <a:prstClr val="black"/>
                </a:solidFill>
              </a:rPr>
              <a:t>3- </a:t>
            </a:r>
            <a:r>
              <a:rPr lang="ar-SA" b="1" dirty="0">
                <a:solidFill>
                  <a:prstClr val="black"/>
                </a:solidFill>
              </a:rPr>
              <a:t>إعاقة سمعية </a:t>
            </a:r>
            <a:r>
              <a:rPr lang="ar-SA" b="1" dirty="0" smtClean="0">
                <a:solidFill>
                  <a:prstClr val="black"/>
                </a:solidFill>
              </a:rPr>
              <a:t>شديدة (70-89ديسبل</a:t>
            </a:r>
            <a:r>
              <a:rPr lang="ar-SA" b="1" dirty="0">
                <a:solidFill>
                  <a:prstClr val="black"/>
                </a:solidFill>
              </a:rPr>
              <a:t>).</a:t>
            </a:r>
          </a:p>
          <a:p>
            <a:pPr marL="0" lvl="0" indent="0">
              <a:buNone/>
            </a:pPr>
            <a:r>
              <a:rPr lang="ar-SA" b="1" dirty="0" smtClean="0">
                <a:solidFill>
                  <a:prstClr val="black"/>
                </a:solidFill>
              </a:rPr>
              <a:t>4- </a:t>
            </a:r>
            <a:r>
              <a:rPr lang="ar-SA" b="1" dirty="0">
                <a:solidFill>
                  <a:prstClr val="black"/>
                </a:solidFill>
              </a:rPr>
              <a:t>إعاقة سمعية </a:t>
            </a:r>
            <a:r>
              <a:rPr lang="ar-SA" b="1" dirty="0" smtClean="0">
                <a:solidFill>
                  <a:prstClr val="black"/>
                </a:solidFill>
              </a:rPr>
              <a:t>حادة (90ديسبل أو أكثر).</a:t>
            </a:r>
          </a:p>
          <a:p>
            <a:pPr marL="0" lvl="0" indent="0">
              <a:buNone/>
            </a:pPr>
            <a:endParaRPr lang="ar-SA" b="1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endParaRPr lang="ar-SA" b="1" dirty="0">
              <a:solidFill>
                <a:prstClr val="black"/>
              </a:solidFill>
            </a:endParaRPr>
          </a:p>
          <a:p>
            <a:pPr lvl="0" algn="ctr"/>
            <a:endParaRPr lang="ar-SA" dirty="0" smtClean="0">
              <a:solidFill>
                <a:prstClr val="black"/>
              </a:solidFill>
            </a:endParaRPr>
          </a:p>
          <a:p>
            <a:pPr lvl="0" algn="ctr"/>
            <a:endParaRPr lang="ar-SA" dirty="0">
              <a:solidFill>
                <a:prstClr val="black"/>
              </a:solidFill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508848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u="sng" dirty="0" smtClean="0"/>
              <a:t>الإعاقة البصرية</a:t>
            </a:r>
            <a:endParaRPr lang="ar-SA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/>
            <a:r>
              <a:rPr lang="ar-SA" dirty="0">
                <a:solidFill>
                  <a:prstClr val="black"/>
                </a:solidFill>
              </a:rPr>
              <a:t>س: من هم الأطفال المعاقين </a:t>
            </a:r>
            <a:r>
              <a:rPr lang="ar-SA" dirty="0" smtClean="0">
                <a:solidFill>
                  <a:prstClr val="black"/>
                </a:solidFill>
              </a:rPr>
              <a:t>بصرياً؟</a:t>
            </a:r>
            <a:endParaRPr lang="ar-SA" dirty="0">
              <a:solidFill>
                <a:prstClr val="black"/>
              </a:solidFill>
            </a:endParaRPr>
          </a:p>
          <a:p>
            <a:pPr lvl="0" algn="ctr"/>
            <a:endParaRPr lang="ar-SA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ar-SA" b="1" dirty="0">
                <a:solidFill>
                  <a:prstClr val="black"/>
                </a:solidFill>
              </a:rPr>
              <a:t>حالات الإعاقة </a:t>
            </a:r>
            <a:r>
              <a:rPr lang="ar-SA" b="1" dirty="0" smtClean="0">
                <a:solidFill>
                  <a:prstClr val="black"/>
                </a:solidFill>
              </a:rPr>
              <a:t>البصرية :</a:t>
            </a:r>
          </a:p>
          <a:p>
            <a:pPr marL="0" lvl="0" indent="0">
              <a:buNone/>
            </a:pPr>
            <a:r>
              <a:rPr lang="ar-SA" b="1" dirty="0" smtClean="0">
                <a:solidFill>
                  <a:prstClr val="black"/>
                </a:solidFill>
              </a:rPr>
              <a:t>1- إعاقة بصرية جزئية.</a:t>
            </a:r>
          </a:p>
          <a:p>
            <a:pPr marL="0" lvl="0" indent="0">
              <a:buNone/>
            </a:pPr>
            <a:r>
              <a:rPr lang="ar-SA" b="1" dirty="0" smtClean="0">
                <a:solidFill>
                  <a:prstClr val="black"/>
                </a:solidFill>
              </a:rPr>
              <a:t>2- إعاقة بصرية كلية.</a:t>
            </a:r>
          </a:p>
          <a:p>
            <a:pPr marL="0" lvl="0" indent="0">
              <a:buNone/>
            </a:pPr>
            <a:r>
              <a:rPr lang="ar-SA" b="1" dirty="0" smtClean="0">
                <a:solidFill>
                  <a:prstClr val="black"/>
                </a:solidFill>
              </a:rPr>
              <a:t>3- ضعف البصر.</a:t>
            </a:r>
            <a:endParaRPr lang="ar-SA" b="1" dirty="0">
              <a:solidFill>
                <a:prstClr val="black"/>
              </a:solidFill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857756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u="sng" dirty="0" smtClean="0"/>
              <a:t>اضطرابات السلوك</a:t>
            </a:r>
            <a:endParaRPr lang="ar-SA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77500" lnSpcReduction="20000"/>
          </a:bodyPr>
          <a:lstStyle/>
          <a:p>
            <a:pPr lvl="0" algn="ctr"/>
            <a:endParaRPr lang="ar-SA" b="1" dirty="0" smtClean="0">
              <a:solidFill>
                <a:prstClr val="black"/>
              </a:solidFill>
            </a:endParaRPr>
          </a:p>
          <a:p>
            <a:pPr marL="0" lvl="0" indent="0" algn="ctr">
              <a:buNone/>
            </a:pPr>
            <a:endParaRPr lang="ar-SA" b="1" dirty="0">
              <a:solidFill>
                <a:prstClr val="black"/>
              </a:solidFill>
            </a:endParaRPr>
          </a:p>
          <a:p>
            <a:pPr marL="0" lvl="0" indent="0" algn="ctr">
              <a:buNone/>
            </a:pPr>
            <a:r>
              <a:rPr lang="ar-SA" b="1" dirty="0" smtClean="0">
                <a:solidFill>
                  <a:prstClr val="black"/>
                </a:solidFill>
              </a:rPr>
              <a:t>س</a:t>
            </a:r>
            <a:r>
              <a:rPr lang="ar-SA" b="1" dirty="0">
                <a:solidFill>
                  <a:prstClr val="black"/>
                </a:solidFill>
              </a:rPr>
              <a:t>: من هم الأطفال </a:t>
            </a:r>
            <a:r>
              <a:rPr lang="ar-SA" b="1" dirty="0" smtClean="0">
                <a:solidFill>
                  <a:prstClr val="black"/>
                </a:solidFill>
              </a:rPr>
              <a:t>المضطربين سلوكياً؟</a:t>
            </a:r>
            <a:endParaRPr lang="ar-SA" b="1" dirty="0">
              <a:solidFill>
                <a:prstClr val="black"/>
              </a:solidFill>
            </a:endParaRPr>
          </a:p>
          <a:p>
            <a:pPr lvl="0" algn="ctr"/>
            <a:endParaRPr lang="ar-SA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ar-SA" b="1" dirty="0" smtClean="0">
                <a:solidFill>
                  <a:prstClr val="black"/>
                </a:solidFill>
              </a:rPr>
              <a:t>من الخصائص المميزة للاضطرابات السلوكية:</a:t>
            </a:r>
          </a:p>
          <a:p>
            <a:pPr marL="0" lvl="0" indent="0">
              <a:buNone/>
            </a:pPr>
            <a:r>
              <a:rPr lang="ar-SA" b="1" dirty="0" smtClean="0">
                <a:solidFill>
                  <a:prstClr val="black"/>
                </a:solidFill>
              </a:rPr>
              <a:t>1- الانسحاب الاجتماعي.</a:t>
            </a:r>
          </a:p>
          <a:p>
            <a:pPr marL="0" lvl="0" indent="0">
              <a:buNone/>
            </a:pPr>
            <a:r>
              <a:rPr lang="ar-SA" b="1" dirty="0" smtClean="0">
                <a:solidFill>
                  <a:prstClr val="black"/>
                </a:solidFill>
              </a:rPr>
              <a:t>2- الاحساس العام بالاكتئاب.</a:t>
            </a:r>
          </a:p>
          <a:p>
            <a:pPr marL="0" lvl="0" indent="0">
              <a:buNone/>
            </a:pPr>
            <a:r>
              <a:rPr lang="ar-SA" b="1" dirty="0" smtClean="0">
                <a:solidFill>
                  <a:prstClr val="black"/>
                </a:solidFill>
              </a:rPr>
              <a:t>3- السلوك العدواني والتخريبي.</a:t>
            </a:r>
          </a:p>
          <a:p>
            <a:pPr marL="0" lvl="0" indent="0">
              <a:buNone/>
            </a:pPr>
            <a:r>
              <a:rPr lang="ar-SA" b="1" dirty="0" smtClean="0">
                <a:solidFill>
                  <a:prstClr val="black"/>
                </a:solidFill>
              </a:rPr>
              <a:t>4- الشكوى من أعراض جسمية – نفسية ليس لها أسباب واضحة.</a:t>
            </a:r>
          </a:p>
          <a:p>
            <a:pPr marL="0" lvl="0" indent="0">
              <a:buNone/>
            </a:pPr>
            <a:r>
              <a:rPr lang="ar-SA" b="1" dirty="0" smtClean="0">
                <a:solidFill>
                  <a:prstClr val="black"/>
                </a:solidFill>
              </a:rPr>
              <a:t>5- الفشل في بناء علاقات اجتماعية طبيعية مع الاخرين.</a:t>
            </a:r>
          </a:p>
          <a:p>
            <a:pPr marL="0" lvl="0" indent="0">
              <a:buNone/>
            </a:pPr>
            <a:r>
              <a:rPr lang="ar-SA" b="1" dirty="0" smtClean="0">
                <a:solidFill>
                  <a:prstClr val="black"/>
                </a:solidFill>
              </a:rPr>
              <a:t>6- العجز عن التعلم دون أن يكون سبب ذلك انخفاض القدرات العقلية.</a:t>
            </a:r>
          </a:p>
          <a:p>
            <a:pPr marL="0" lvl="0" indent="0">
              <a:buNone/>
            </a:pPr>
            <a:r>
              <a:rPr lang="ar-SA" b="1" dirty="0" smtClean="0">
                <a:solidFill>
                  <a:prstClr val="black"/>
                </a:solidFill>
              </a:rPr>
              <a:t>7- الاستجابة بطريقة غير تكيفية وغير عادية للظروف العادية.</a:t>
            </a:r>
            <a:endParaRPr lang="ar-SA" b="1" dirty="0">
              <a:solidFill>
                <a:prstClr val="black"/>
              </a:solidFill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298027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u="sng" dirty="0" smtClean="0"/>
              <a:t>اضطرابات التواصل</a:t>
            </a:r>
            <a:endParaRPr lang="ar-SA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ar-SA" dirty="0" smtClean="0"/>
          </a:p>
          <a:p>
            <a:pPr marL="0" indent="0" algn="ctr">
              <a:buNone/>
            </a:pPr>
            <a:r>
              <a:rPr lang="ar-SA" dirty="0" smtClean="0"/>
              <a:t> </a:t>
            </a:r>
            <a:r>
              <a:rPr lang="ar-SA" sz="5100" dirty="0" smtClean="0"/>
              <a:t>س :ماذا تعرفين عن اضطرابات التواصل؟</a:t>
            </a:r>
          </a:p>
          <a:p>
            <a:pPr marL="0" indent="0">
              <a:buNone/>
            </a:pPr>
            <a:endParaRPr lang="ar-SA" sz="5100" dirty="0"/>
          </a:p>
          <a:p>
            <a:pPr marL="0" indent="0">
              <a:buNone/>
            </a:pPr>
            <a:r>
              <a:rPr lang="ar-SA" u="sng" dirty="0" smtClean="0"/>
              <a:t>أولاً: الاضطرابات اللغوية</a:t>
            </a:r>
            <a:r>
              <a:rPr lang="ar-SA" dirty="0" smtClean="0"/>
              <a:t>:</a:t>
            </a:r>
          </a:p>
          <a:p>
            <a:pPr marL="0" indent="0">
              <a:buNone/>
            </a:pPr>
            <a:r>
              <a:rPr lang="ar-SA" dirty="0" smtClean="0"/>
              <a:t>1- اضطرابات لغوية نمائية(تطورية).</a:t>
            </a:r>
          </a:p>
          <a:p>
            <a:pPr marL="0" indent="0">
              <a:buNone/>
            </a:pPr>
            <a:r>
              <a:rPr lang="ar-SA" dirty="0" smtClean="0"/>
              <a:t>2- اضطرابات لغوية تعلمية.</a:t>
            </a:r>
          </a:p>
          <a:p>
            <a:pPr marL="0" indent="0">
              <a:buNone/>
            </a:pPr>
            <a:r>
              <a:rPr lang="ar-SA" dirty="0" smtClean="0"/>
              <a:t>3- الحبسة الكلامية (</a:t>
            </a:r>
            <a:r>
              <a:rPr lang="ar-SA" dirty="0" err="1" smtClean="0"/>
              <a:t>الأفيزيا</a:t>
            </a:r>
            <a:r>
              <a:rPr lang="ar-SA" dirty="0" smtClean="0"/>
              <a:t>).</a:t>
            </a:r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u="sng" dirty="0" smtClean="0"/>
              <a:t>ثانياً: الاضطرابات الغير لغوية:</a:t>
            </a:r>
          </a:p>
          <a:p>
            <a:pPr marL="0" indent="0">
              <a:buNone/>
            </a:pPr>
            <a:r>
              <a:rPr lang="ar-SA" dirty="0" smtClean="0"/>
              <a:t>1- الايماءات.</a:t>
            </a:r>
          </a:p>
          <a:p>
            <a:pPr marL="0" indent="0">
              <a:buNone/>
            </a:pPr>
            <a:r>
              <a:rPr lang="ar-SA" dirty="0" smtClean="0"/>
              <a:t>2- التواصل البصري.</a:t>
            </a:r>
          </a:p>
          <a:p>
            <a:pPr marL="0" indent="0">
              <a:buNone/>
            </a:pPr>
            <a:r>
              <a:rPr lang="ar-SA" dirty="0" smtClean="0"/>
              <a:t>3- التعبيرات الوجهية.......الخ.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863429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u="sng" dirty="0" smtClean="0"/>
              <a:t>التوحد</a:t>
            </a:r>
            <a:endParaRPr lang="ar-SA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70000" lnSpcReduction="20000"/>
          </a:bodyPr>
          <a:lstStyle/>
          <a:p>
            <a:pPr marL="0" lvl="0" indent="0" algn="ctr">
              <a:buNone/>
            </a:pPr>
            <a:endParaRPr lang="ar-SA" sz="3600" dirty="0" smtClean="0">
              <a:solidFill>
                <a:prstClr val="black"/>
              </a:solidFill>
            </a:endParaRPr>
          </a:p>
          <a:p>
            <a:pPr marL="0" lvl="0" indent="0" algn="ctr">
              <a:buNone/>
            </a:pPr>
            <a:r>
              <a:rPr lang="ar-SA" sz="3600" dirty="0" smtClean="0">
                <a:solidFill>
                  <a:prstClr val="black"/>
                </a:solidFill>
              </a:rPr>
              <a:t>س </a:t>
            </a:r>
            <a:r>
              <a:rPr lang="ar-SA" sz="3600" dirty="0">
                <a:solidFill>
                  <a:prstClr val="black"/>
                </a:solidFill>
              </a:rPr>
              <a:t>:ماذا تعرفين عن اضطرابات </a:t>
            </a:r>
            <a:r>
              <a:rPr lang="ar-SA" sz="3600" dirty="0" smtClean="0">
                <a:solidFill>
                  <a:prstClr val="black"/>
                </a:solidFill>
              </a:rPr>
              <a:t>التوحد؟</a:t>
            </a:r>
          </a:p>
          <a:p>
            <a:pPr marL="0" lvl="0" indent="0" algn="ctr">
              <a:buNone/>
            </a:pPr>
            <a:endParaRPr lang="ar-SA" sz="3600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endParaRPr lang="ar-SA" dirty="0" smtClean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ar-SA" dirty="0" smtClean="0">
                <a:solidFill>
                  <a:prstClr val="black"/>
                </a:solidFill>
              </a:rPr>
              <a:t>من الخصائص المميزة للأطفال التوحديين:</a:t>
            </a:r>
          </a:p>
          <a:p>
            <a:pPr marL="0" lvl="0" indent="0">
              <a:buNone/>
            </a:pPr>
            <a:endParaRPr lang="ar-SA" dirty="0" smtClean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ar-SA" dirty="0" smtClean="0">
                <a:solidFill>
                  <a:prstClr val="black"/>
                </a:solidFill>
              </a:rPr>
              <a:t>1- ايذاء الذات.</a:t>
            </a:r>
          </a:p>
          <a:p>
            <a:pPr marL="0" lvl="0" indent="0">
              <a:buNone/>
            </a:pPr>
            <a:r>
              <a:rPr lang="ar-SA" dirty="0" smtClean="0">
                <a:solidFill>
                  <a:prstClr val="black"/>
                </a:solidFill>
              </a:rPr>
              <a:t>2- الاثارة الذاتية.</a:t>
            </a:r>
          </a:p>
          <a:p>
            <a:pPr marL="0" lvl="0" indent="0">
              <a:buNone/>
            </a:pPr>
            <a:r>
              <a:rPr lang="ar-SA" dirty="0" smtClean="0">
                <a:solidFill>
                  <a:prstClr val="black"/>
                </a:solidFill>
              </a:rPr>
              <a:t>3- الانفصال الاجتماعي.</a:t>
            </a:r>
          </a:p>
          <a:p>
            <a:pPr marL="0" lvl="0" indent="0">
              <a:buNone/>
            </a:pPr>
            <a:r>
              <a:rPr lang="ar-SA" dirty="0" smtClean="0">
                <a:solidFill>
                  <a:prstClr val="black"/>
                </a:solidFill>
              </a:rPr>
              <a:t>4- الضعف الحسي الكاذب.</a:t>
            </a:r>
          </a:p>
          <a:p>
            <a:pPr marL="0" lvl="0" indent="0">
              <a:buNone/>
            </a:pPr>
            <a:r>
              <a:rPr lang="ar-SA" dirty="0" smtClean="0">
                <a:solidFill>
                  <a:prstClr val="black"/>
                </a:solidFill>
              </a:rPr>
              <a:t>5- السلوك الشاذ.</a:t>
            </a:r>
          </a:p>
          <a:p>
            <a:pPr marL="0" lvl="0" indent="0">
              <a:buNone/>
            </a:pPr>
            <a:r>
              <a:rPr lang="ar-SA" dirty="0" smtClean="0">
                <a:solidFill>
                  <a:prstClr val="black"/>
                </a:solidFill>
              </a:rPr>
              <a:t>6- الاضطراب اللغوي.</a:t>
            </a:r>
          </a:p>
          <a:p>
            <a:pPr marL="0" lvl="0" indent="0">
              <a:buNone/>
            </a:pPr>
            <a:r>
              <a:rPr lang="ar-SA" dirty="0" smtClean="0">
                <a:solidFill>
                  <a:prstClr val="black"/>
                </a:solidFill>
              </a:rPr>
              <a:t>7- عدم العناية بالذات.</a:t>
            </a:r>
          </a:p>
          <a:p>
            <a:pPr marL="0" lvl="0" indent="0">
              <a:buNone/>
            </a:pPr>
            <a:r>
              <a:rPr lang="ar-SA" dirty="0" smtClean="0">
                <a:solidFill>
                  <a:prstClr val="black"/>
                </a:solidFill>
              </a:rPr>
              <a:t>8- عدم القدرة على تحمل التغيير.</a:t>
            </a:r>
            <a:endParaRPr lang="ar-SA" dirty="0">
              <a:solidFill>
                <a:prstClr val="black"/>
              </a:solidFill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682724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ar-SA" dirty="0" smtClean="0"/>
              <a:t>ثانياً: الطلبة المتفوقين والموهوبين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791200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endParaRPr lang="ar-SA" sz="3600" dirty="0" smtClean="0">
              <a:solidFill>
                <a:prstClr val="black"/>
              </a:solidFill>
            </a:endParaRPr>
          </a:p>
          <a:p>
            <a:pPr marL="0" lvl="0" indent="0" algn="ctr">
              <a:buNone/>
            </a:pPr>
            <a:endParaRPr lang="ar-SA" sz="3600" dirty="0" smtClean="0">
              <a:solidFill>
                <a:prstClr val="black"/>
              </a:solidFill>
            </a:endParaRPr>
          </a:p>
          <a:p>
            <a:pPr marL="0" lvl="0" indent="0" algn="ctr">
              <a:buNone/>
            </a:pPr>
            <a:r>
              <a:rPr lang="ar-SA" sz="3600" dirty="0" smtClean="0">
                <a:solidFill>
                  <a:prstClr val="black"/>
                </a:solidFill>
              </a:rPr>
              <a:t>س :من هم الطلبة الموهوبين؟</a:t>
            </a:r>
          </a:p>
          <a:p>
            <a:pPr marL="0" lvl="0" indent="0" algn="ctr">
              <a:buNone/>
            </a:pPr>
            <a:endParaRPr lang="ar-SA" sz="3600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4345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ar-SA" sz="3600" u="sng" dirty="0">
                <a:solidFill>
                  <a:prstClr val="black"/>
                </a:solidFill>
                <a:ea typeface="+mn-ea"/>
                <a:cs typeface="Arial"/>
              </a:rPr>
              <a:t>الخصائص الرئيسية والمميزة للطلبة الموهوبين والمتفوقين:</a:t>
            </a:r>
            <a:br>
              <a:rPr lang="ar-SA" sz="3600" u="sng" dirty="0">
                <a:solidFill>
                  <a:prstClr val="black"/>
                </a:solidFill>
                <a:ea typeface="+mn-ea"/>
                <a:cs typeface="Arial"/>
              </a:rPr>
            </a:br>
            <a:endParaRPr lang="ar-SA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257800"/>
          </a:xfrm>
        </p:spPr>
        <p:txBody>
          <a:bodyPr/>
          <a:lstStyle/>
          <a:p>
            <a:pPr marL="0" lvl="0" indent="0">
              <a:buNone/>
            </a:pPr>
            <a:r>
              <a:rPr lang="ar-SA" sz="2500" dirty="0">
                <a:solidFill>
                  <a:prstClr val="black"/>
                </a:solidFill>
              </a:rPr>
              <a:t>1- قوة الملاحظة.</a:t>
            </a:r>
          </a:p>
          <a:p>
            <a:pPr marL="0" lvl="0" indent="0">
              <a:buNone/>
            </a:pPr>
            <a:r>
              <a:rPr lang="ar-SA" sz="2500" dirty="0">
                <a:solidFill>
                  <a:prstClr val="black"/>
                </a:solidFill>
              </a:rPr>
              <a:t>2- الاهتمام بالقراءة.</a:t>
            </a:r>
          </a:p>
          <a:p>
            <a:pPr marL="0" lvl="0" indent="0">
              <a:buNone/>
            </a:pPr>
            <a:r>
              <a:rPr lang="ar-SA" sz="2500" dirty="0">
                <a:solidFill>
                  <a:prstClr val="black"/>
                </a:solidFill>
              </a:rPr>
              <a:t>3- سرعة التعلم.</a:t>
            </a:r>
          </a:p>
          <a:p>
            <a:pPr marL="0" lvl="0" indent="0">
              <a:buNone/>
            </a:pPr>
            <a:r>
              <a:rPr lang="ar-SA" sz="2500" dirty="0">
                <a:solidFill>
                  <a:prstClr val="black"/>
                </a:solidFill>
              </a:rPr>
              <a:t>4- قوة الذاكرة.</a:t>
            </a:r>
          </a:p>
          <a:p>
            <a:pPr marL="0" lvl="0" indent="0">
              <a:buNone/>
            </a:pPr>
            <a:r>
              <a:rPr lang="ar-SA" sz="2500" dirty="0">
                <a:solidFill>
                  <a:prstClr val="black"/>
                </a:solidFill>
              </a:rPr>
              <a:t>5- قوة الدافعية.</a:t>
            </a:r>
          </a:p>
          <a:p>
            <a:pPr marL="0" lvl="0" indent="0">
              <a:buNone/>
            </a:pPr>
            <a:r>
              <a:rPr lang="ar-SA" sz="2500" dirty="0">
                <a:solidFill>
                  <a:prstClr val="black"/>
                </a:solidFill>
              </a:rPr>
              <a:t>6- التفكير التجريدي.</a:t>
            </a:r>
          </a:p>
          <a:p>
            <a:pPr marL="0" lvl="0" indent="0">
              <a:buNone/>
            </a:pPr>
            <a:r>
              <a:rPr lang="ar-SA" sz="2500" dirty="0">
                <a:solidFill>
                  <a:prstClr val="black"/>
                </a:solidFill>
              </a:rPr>
              <a:t>7- الابداع والابتكار.</a:t>
            </a:r>
          </a:p>
          <a:p>
            <a:pPr marL="0" lvl="0" indent="0">
              <a:buNone/>
            </a:pPr>
            <a:r>
              <a:rPr lang="ar-SA" sz="2500" dirty="0">
                <a:solidFill>
                  <a:prstClr val="black"/>
                </a:solidFill>
              </a:rPr>
              <a:t>8- تنوع الهوايات.</a:t>
            </a:r>
          </a:p>
          <a:p>
            <a:pPr marL="0" lvl="0" indent="0">
              <a:buNone/>
            </a:pPr>
            <a:r>
              <a:rPr lang="ar-SA" sz="2500" dirty="0">
                <a:solidFill>
                  <a:prstClr val="black"/>
                </a:solidFill>
              </a:rPr>
              <a:t>9- الانتقاد الذاتي.</a:t>
            </a:r>
          </a:p>
          <a:p>
            <a:pPr marL="0" lvl="0" indent="0">
              <a:buNone/>
            </a:pPr>
            <a:r>
              <a:rPr lang="ar-SA" sz="2500" dirty="0">
                <a:solidFill>
                  <a:prstClr val="black"/>
                </a:solidFill>
              </a:rPr>
              <a:t>10- الاعتماد على الذات.</a:t>
            </a:r>
          </a:p>
          <a:p>
            <a:pPr marL="0" lvl="0" indent="0">
              <a:buNone/>
            </a:pPr>
            <a:endParaRPr lang="ar-SA" sz="2400" dirty="0">
              <a:solidFill>
                <a:prstClr val="black"/>
              </a:solidFill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498923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ar-SA" sz="3600" u="sng" dirty="0">
                <a:solidFill>
                  <a:prstClr val="black"/>
                </a:solidFill>
                <a:ea typeface="+mn-ea"/>
                <a:cs typeface="Arial"/>
              </a:rPr>
              <a:t>الخصائص الرئيسية والمميزة للطلبة الموهوبين والمتفوقين:</a:t>
            </a:r>
            <a:br>
              <a:rPr lang="ar-SA" sz="3600" u="sng" dirty="0">
                <a:solidFill>
                  <a:prstClr val="black"/>
                </a:solidFill>
                <a:ea typeface="+mn-ea"/>
                <a:cs typeface="Arial"/>
              </a:rPr>
            </a:br>
            <a:endParaRPr lang="ar-SA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ar-SA" sz="2400" dirty="0" smtClean="0">
                <a:solidFill>
                  <a:prstClr val="black"/>
                </a:solidFill>
              </a:rPr>
              <a:t>11- </a:t>
            </a:r>
            <a:r>
              <a:rPr lang="ar-SA" sz="2400" dirty="0">
                <a:solidFill>
                  <a:prstClr val="black"/>
                </a:solidFill>
              </a:rPr>
              <a:t>المثابرة.</a:t>
            </a:r>
          </a:p>
          <a:p>
            <a:pPr marL="0" lvl="0" indent="0">
              <a:buNone/>
            </a:pPr>
            <a:r>
              <a:rPr lang="ar-SA" sz="2400" dirty="0">
                <a:solidFill>
                  <a:prstClr val="black"/>
                </a:solidFill>
              </a:rPr>
              <a:t>12- الحس المرهف.</a:t>
            </a:r>
          </a:p>
          <a:p>
            <a:pPr marL="0" lvl="0" indent="0">
              <a:buNone/>
            </a:pPr>
            <a:r>
              <a:rPr lang="ar-SA" sz="2400" dirty="0">
                <a:solidFill>
                  <a:prstClr val="black"/>
                </a:solidFill>
              </a:rPr>
              <a:t>13- القدرة على حل المشكلات.</a:t>
            </a:r>
          </a:p>
          <a:p>
            <a:pPr marL="0" lvl="0" indent="0">
              <a:buNone/>
            </a:pPr>
            <a:r>
              <a:rPr lang="ar-SA" sz="2400" dirty="0">
                <a:solidFill>
                  <a:prstClr val="black"/>
                </a:solidFill>
              </a:rPr>
              <a:t>14- الرغبة في تجريب الأشياء غير المألوفة.</a:t>
            </a:r>
          </a:p>
          <a:p>
            <a:pPr marL="0" lvl="0" indent="0">
              <a:buNone/>
            </a:pPr>
            <a:r>
              <a:rPr lang="ar-SA" sz="2400" dirty="0">
                <a:solidFill>
                  <a:prstClr val="black"/>
                </a:solidFill>
              </a:rPr>
              <a:t>15- التفكير الناقد.</a:t>
            </a:r>
          </a:p>
          <a:p>
            <a:pPr marL="0" lvl="0" indent="0">
              <a:buNone/>
            </a:pPr>
            <a:r>
              <a:rPr lang="ar-SA" sz="2400" dirty="0">
                <a:solidFill>
                  <a:prstClr val="black"/>
                </a:solidFill>
              </a:rPr>
              <a:t>16- سعة الاطلاع والمعرفة.</a:t>
            </a:r>
          </a:p>
          <a:p>
            <a:pPr marL="0" lvl="0" indent="0">
              <a:buNone/>
            </a:pPr>
            <a:r>
              <a:rPr lang="ar-SA" sz="2400" dirty="0">
                <a:solidFill>
                  <a:prstClr val="black"/>
                </a:solidFill>
              </a:rPr>
              <a:t>17- حب الاستطلاع.</a:t>
            </a:r>
          </a:p>
          <a:p>
            <a:pPr marL="0" lvl="0" indent="0">
              <a:buNone/>
            </a:pPr>
            <a:r>
              <a:rPr lang="ar-SA" sz="2400" dirty="0">
                <a:solidFill>
                  <a:prstClr val="black"/>
                </a:solidFill>
              </a:rPr>
              <a:t>18- المهارات اللفظية المتميزة.</a:t>
            </a:r>
          </a:p>
          <a:p>
            <a:pPr marL="0" lvl="0" indent="0">
              <a:buNone/>
            </a:pPr>
            <a:r>
              <a:rPr lang="ar-SA" sz="2400" dirty="0">
                <a:solidFill>
                  <a:prstClr val="black"/>
                </a:solidFill>
              </a:rPr>
              <a:t>19- الاهتمام بفهم العلاقات السببية.</a:t>
            </a:r>
          </a:p>
          <a:p>
            <a:pPr marL="0" lvl="0" indent="0" algn="ctr">
              <a:buNone/>
            </a:pPr>
            <a:endParaRPr lang="ar-SA" sz="2400" dirty="0">
              <a:solidFill>
                <a:prstClr val="black"/>
              </a:solidFill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28728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1523999"/>
            <a:ext cx="7772400" cy="4038601"/>
          </a:xfrm>
        </p:spPr>
        <p:txBody>
          <a:bodyPr>
            <a:normAutofit fontScale="90000"/>
          </a:bodyPr>
          <a:lstStyle/>
          <a:p>
            <a:pPr algn="r"/>
            <a:r>
              <a:rPr lang="ar-SA" sz="2400" u="sng" dirty="0" smtClean="0"/>
              <a:t>مقدمة:</a:t>
            </a:r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400" dirty="0" smtClean="0"/>
              <a:t>* ب</a:t>
            </a:r>
            <a:r>
              <a:rPr lang="ar-SA" sz="2400" dirty="0" smtClean="0"/>
              <a:t>عد الممارسات الطويلة القائمة على العزل في تعليم التلاميذ ذوي الاحتياجات الخاصة أصبحت دول العالم تعتمد الممارسات القائمة على الدمج بشكل يتزايد تدريجياً يوماً بعد يوم.</a:t>
            </a:r>
            <a:br>
              <a:rPr lang="ar-SA" sz="2400" dirty="0" smtClean="0"/>
            </a:br>
            <a:r>
              <a:rPr lang="ar-SA" sz="2400" dirty="0" smtClean="0"/>
              <a:t>* </a:t>
            </a:r>
            <a:r>
              <a:rPr lang="ar-SA" sz="2400" dirty="0" smtClean="0"/>
              <a:t>الدمج أكثر فائدة وانسجاماً على المستويات:</a:t>
            </a:r>
            <a:br>
              <a:rPr lang="ar-SA" sz="2400" dirty="0" smtClean="0"/>
            </a:br>
            <a:r>
              <a:rPr lang="ar-SA" sz="2400" dirty="0" smtClean="0"/>
              <a:t>1- الشخصي.</a:t>
            </a:r>
            <a:br>
              <a:rPr lang="ar-SA" sz="2400" dirty="0" smtClean="0"/>
            </a:br>
            <a:r>
              <a:rPr lang="ar-SA" sz="2400" dirty="0" smtClean="0"/>
              <a:t>2- الاجتماعي.</a:t>
            </a:r>
            <a:br>
              <a:rPr lang="ar-SA" sz="2400" dirty="0" smtClean="0"/>
            </a:br>
            <a:r>
              <a:rPr lang="ar-SA" sz="2400" dirty="0" smtClean="0"/>
              <a:t>3- الاكاديمي.</a:t>
            </a:r>
            <a:br>
              <a:rPr lang="ar-SA" sz="2400" dirty="0" smtClean="0"/>
            </a:br>
            <a:r>
              <a:rPr lang="ar-SA" sz="2400" dirty="0" smtClean="0"/>
              <a:t>* في الدمج يتحقق مبدأ المساواة في الفرص ، والتعليم للجميع ، والعدالة الاجتماعية.</a:t>
            </a:r>
            <a:br>
              <a:rPr lang="ar-SA" sz="2400" dirty="0" smtClean="0"/>
            </a:br>
            <a:r>
              <a:rPr lang="ar-SA" sz="2400" dirty="0" smtClean="0"/>
              <a:t>* التنوع هو القاعدة وليس الاستثناء في غرفة الصف.</a:t>
            </a:r>
            <a:endParaRPr lang="ar-SA" sz="24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85800" y="228600"/>
            <a:ext cx="7924800" cy="914400"/>
          </a:xfrm>
        </p:spPr>
        <p:txBody>
          <a:bodyPr/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70453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ar-SA" sz="3600" u="sng" dirty="0">
                <a:solidFill>
                  <a:prstClr val="black"/>
                </a:solidFill>
                <a:ea typeface="+mn-ea"/>
                <a:cs typeface="Arial"/>
              </a:rPr>
              <a:t>معلومات موجزة عن الطلاب ذوي الاحتياجات الخاصة:</a:t>
            </a:r>
            <a:br>
              <a:rPr lang="ar-SA" sz="3600" u="sng" dirty="0">
                <a:solidFill>
                  <a:prstClr val="black"/>
                </a:solidFill>
                <a:ea typeface="+mn-ea"/>
                <a:cs typeface="Arial"/>
              </a:rPr>
            </a:br>
            <a:endParaRPr lang="ar-SA" sz="3600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endParaRPr lang="ar-SA" dirty="0" smtClean="0"/>
          </a:p>
          <a:p>
            <a:r>
              <a:rPr lang="ar-SA" dirty="0" smtClean="0"/>
              <a:t>1- من هم الطلبة </a:t>
            </a:r>
            <a:r>
              <a:rPr lang="ar-SA" dirty="0" err="1" smtClean="0"/>
              <a:t>ذووالحاجات</a:t>
            </a:r>
            <a:r>
              <a:rPr lang="ar-SA" dirty="0" smtClean="0"/>
              <a:t> الخاصة؟</a:t>
            </a:r>
          </a:p>
          <a:p>
            <a:endParaRPr lang="ar-SA" dirty="0" smtClean="0"/>
          </a:p>
          <a:p>
            <a:r>
              <a:rPr lang="ar-SA" dirty="0" smtClean="0"/>
              <a:t>2-كم تقدر به نسبة شيوعهم من مجتمع الاطفال في سن المدرسة؟</a:t>
            </a:r>
          </a:p>
          <a:p>
            <a:endParaRPr lang="ar-SA" dirty="0" smtClean="0"/>
          </a:p>
          <a:p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ar-SA" sz="2400" b="1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lang="ar-SA" sz="2400" b="1" u="sng" dirty="0" smtClean="0">
                <a:solidFill>
                  <a:prstClr val="black"/>
                </a:solidFill>
              </a:rPr>
              <a:t>الطلبة ذوو الحاجات الخاصة</a:t>
            </a:r>
            <a:r>
              <a:rPr lang="ar-SA" sz="2400" b="1" dirty="0" smtClean="0">
                <a:solidFill>
                  <a:prstClr val="black"/>
                </a:solidFill>
              </a:rPr>
              <a:t>:</a:t>
            </a:r>
          </a:p>
          <a:p>
            <a:pPr marL="0" indent="0">
              <a:buNone/>
            </a:pPr>
            <a:endParaRPr lang="ar-SA" sz="2400" b="1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lang="ar-SA" sz="2400" b="1" dirty="0" smtClean="0">
                <a:solidFill>
                  <a:prstClr val="black"/>
                </a:solidFill>
              </a:rPr>
              <a:t>هم الطلبة الذين تختلف خصائصهم وحاجاتهم جوهرياً عن خصائص وحاجات الطلبة العاديين أو الطلبة ذوي القدرات التعليمية والتحصيلية المتوسطة ويشمل هذا المصطلح كلاً من الطلبة المعوقين والطلبة الموهوبين.</a:t>
            </a:r>
          </a:p>
          <a:p>
            <a:pPr marL="0" indent="0">
              <a:buNone/>
            </a:pPr>
            <a:endParaRPr lang="ar-SA" sz="2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1835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990599"/>
          </a:xfrm>
        </p:spPr>
        <p:txBody>
          <a:bodyPr/>
          <a:lstStyle/>
          <a:p>
            <a:r>
              <a:rPr lang="ar-SA" u="sng" dirty="0" smtClean="0"/>
              <a:t>نسبة الشيوع</a:t>
            </a:r>
            <a:endParaRPr lang="ar-SA" u="sng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09600" y="1524000"/>
            <a:ext cx="7924800" cy="5105400"/>
          </a:xfrm>
        </p:spPr>
        <p:txBody>
          <a:bodyPr>
            <a:normAutofit/>
          </a:bodyPr>
          <a:lstStyle/>
          <a:p>
            <a:pPr marL="457200" indent="-457200" algn="r">
              <a:buFontTx/>
              <a:buChar char="-"/>
            </a:pPr>
            <a:r>
              <a:rPr lang="ar-SA" dirty="0" smtClean="0">
                <a:solidFill>
                  <a:schemeClr val="tx1"/>
                </a:solidFill>
              </a:rPr>
              <a:t>تقدر المراجع العلمية المتخصصة نسبة حدوث الإعاقة بحوالي 10% من مجتمع الاطفال في سن المدرسة.</a:t>
            </a:r>
          </a:p>
          <a:p>
            <a:pPr marL="457200" indent="-457200" algn="r">
              <a:buFontTx/>
              <a:buChar char="-"/>
            </a:pPr>
            <a:r>
              <a:rPr lang="ar-SA" dirty="0" smtClean="0">
                <a:solidFill>
                  <a:schemeClr val="tx1"/>
                </a:solidFill>
              </a:rPr>
              <a:t>10-20% من طلبة المدارس يواجهون مشكلات تعليمية وسلوكية ولكنها ليست شديدة وهي تصنف ضمن حالات الإعاقة.</a:t>
            </a:r>
          </a:p>
          <a:p>
            <a:pPr marL="457200" indent="-457200" algn="r">
              <a:buFontTx/>
              <a:buChar char="-"/>
            </a:pPr>
            <a:r>
              <a:rPr lang="ar-SA" dirty="0" smtClean="0">
                <a:solidFill>
                  <a:schemeClr val="tx1"/>
                </a:solidFill>
              </a:rPr>
              <a:t>نسبة حدوث التفوق والموهبة تقدر بحوالي 3%.</a:t>
            </a:r>
          </a:p>
          <a:p>
            <a:pPr marL="457200" indent="-457200" algn="r">
              <a:buFontTx/>
              <a:buChar char="-"/>
            </a:pPr>
            <a:endParaRPr lang="ar-SA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655319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أولاً : الطلبة المعوقون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562600"/>
          </a:xfrm>
        </p:spPr>
        <p:txBody>
          <a:bodyPr>
            <a:normAutofit/>
          </a:bodyPr>
          <a:lstStyle/>
          <a:p>
            <a:r>
              <a:rPr lang="ar-SA" dirty="0" smtClean="0"/>
              <a:t>هم طلبة بحاجة إلى خدمات تربوية خاصة وخدمات داعمة كونهم يعانون من حالة عجز حسي أو عقلي أو جسمي تفرض قيوداً شديدة عليهم.</a:t>
            </a:r>
          </a:p>
          <a:p>
            <a:r>
              <a:rPr lang="ar-SA" dirty="0" smtClean="0"/>
              <a:t>الإعاقة أربعة مستويات:</a:t>
            </a:r>
          </a:p>
          <a:p>
            <a:r>
              <a:rPr lang="ar-SA" dirty="0" smtClean="0"/>
              <a:t>1- الإعاقة البسيطة.</a:t>
            </a:r>
          </a:p>
          <a:p>
            <a:r>
              <a:rPr lang="ar-SA" dirty="0" smtClean="0"/>
              <a:t>2- الإعاقة المتوسطة.</a:t>
            </a:r>
          </a:p>
          <a:p>
            <a:r>
              <a:rPr lang="ar-SA" dirty="0" smtClean="0"/>
              <a:t>3- ا</a:t>
            </a:r>
            <a:r>
              <a:rPr lang="ar-SA" dirty="0" smtClean="0">
                <a:solidFill>
                  <a:prstClr val="black"/>
                </a:solidFill>
              </a:rPr>
              <a:t>لإعاقة الشديدة.</a:t>
            </a:r>
          </a:p>
          <a:p>
            <a:r>
              <a:rPr lang="ar-SA" dirty="0" smtClean="0">
                <a:solidFill>
                  <a:prstClr val="black"/>
                </a:solidFill>
              </a:rPr>
              <a:t>4- الإعاقة الشديدة جداً والمتعددة.</a:t>
            </a:r>
          </a:p>
          <a:p>
            <a:endParaRPr lang="ar-SA" dirty="0" smtClean="0">
              <a:solidFill>
                <a:prstClr val="black"/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u="sng" dirty="0" smtClean="0"/>
              <a:t>فئات الإعاقة </a:t>
            </a:r>
            <a:endParaRPr lang="ar-SA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029200"/>
          </a:xfrm>
        </p:spPr>
        <p:txBody>
          <a:bodyPr>
            <a:normAutofit/>
          </a:bodyPr>
          <a:lstStyle/>
          <a:p>
            <a:r>
              <a:rPr lang="ar-SA" b="1" dirty="0" smtClean="0"/>
              <a:t>1- الإعاقة العقلية.</a:t>
            </a:r>
          </a:p>
          <a:p>
            <a:r>
              <a:rPr lang="ar-SA" b="1" dirty="0" smtClean="0"/>
              <a:t>2- الإعاقة الجسمية.</a:t>
            </a:r>
          </a:p>
          <a:p>
            <a:r>
              <a:rPr lang="ar-SA" b="1" dirty="0" smtClean="0"/>
              <a:t>3-</a:t>
            </a:r>
            <a:r>
              <a:rPr lang="ar-SA" b="1" dirty="0">
                <a:solidFill>
                  <a:prstClr val="black"/>
                </a:solidFill>
              </a:rPr>
              <a:t> </a:t>
            </a:r>
            <a:r>
              <a:rPr lang="ar-SA" b="1" dirty="0" smtClean="0">
                <a:solidFill>
                  <a:prstClr val="black"/>
                </a:solidFill>
              </a:rPr>
              <a:t>صعوبات التعلم.</a:t>
            </a:r>
          </a:p>
          <a:p>
            <a:r>
              <a:rPr lang="ar-SA" b="1" dirty="0" smtClean="0">
                <a:solidFill>
                  <a:prstClr val="black"/>
                </a:solidFill>
              </a:rPr>
              <a:t>4- </a:t>
            </a:r>
            <a:r>
              <a:rPr lang="ar-SA" b="1" dirty="0" smtClean="0">
                <a:solidFill>
                  <a:prstClr val="black"/>
                </a:solidFill>
              </a:rPr>
              <a:t>الإعاقة السمعية.</a:t>
            </a:r>
          </a:p>
          <a:p>
            <a:r>
              <a:rPr lang="ar-SA" b="1" dirty="0" smtClean="0">
                <a:solidFill>
                  <a:prstClr val="black"/>
                </a:solidFill>
              </a:rPr>
              <a:t>5- </a:t>
            </a:r>
            <a:r>
              <a:rPr lang="ar-SA" b="1" dirty="0" smtClean="0">
                <a:solidFill>
                  <a:prstClr val="black"/>
                </a:solidFill>
              </a:rPr>
              <a:t>الإعاقة البصرية.</a:t>
            </a:r>
          </a:p>
          <a:p>
            <a:r>
              <a:rPr lang="ar-SA" b="1" dirty="0" smtClean="0">
                <a:solidFill>
                  <a:prstClr val="black"/>
                </a:solidFill>
              </a:rPr>
              <a:t>6- </a:t>
            </a:r>
            <a:r>
              <a:rPr lang="ar-SA" b="1" dirty="0" smtClean="0">
                <a:solidFill>
                  <a:prstClr val="black"/>
                </a:solidFill>
              </a:rPr>
              <a:t>اضطرابات السلوك.</a:t>
            </a:r>
          </a:p>
          <a:p>
            <a:r>
              <a:rPr lang="ar-SA" b="1" dirty="0" smtClean="0">
                <a:solidFill>
                  <a:prstClr val="black"/>
                </a:solidFill>
              </a:rPr>
              <a:t>7- </a:t>
            </a:r>
            <a:r>
              <a:rPr lang="ar-SA" b="1" dirty="0" smtClean="0">
                <a:solidFill>
                  <a:prstClr val="black"/>
                </a:solidFill>
              </a:rPr>
              <a:t>اضطرابات التواصل.</a:t>
            </a:r>
          </a:p>
          <a:p>
            <a:r>
              <a:rPr lang="ar-SA" b="1" dirty="0" smtClean="0">
                <a:solidFill>
                  <a:prstClr val="black"/>
                </a:solidFill>
              </a:rPr>
              <a:t>8- </a:t>
            </a:r>
            <a:r>
              <a:rPr lang="ar-SA" b="1" dirty="0" smtClean="0">
                <a:solidFill>
                  <a:prstClr val="black"/>
                </a:solidFill>
              </a:rPr>
              <a:t>التوحد.</a:t>
            </a:r>
            <a:endParaRPr lang="ar-SA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u="sng" dirty="0" smtClean="0"/>
              <a:t>الإعاقة العقلية</a:t>
            </a:r>
            <a:endParaRPr lang="ar-SA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b="1" dirty="0" smtClean="0"/>
              <a:t>س: من هم المعاقين عقلياً؟</a:t>
            </a:r>
          </a:p>
          <a:p>
            <a:pPr marL="0" indent="0" algn="ctr">
              <a:buNone/>
            </a:pPr>
            <a:endParaRPr lang="ar-SA" b="1" dirty="0" smtClean="0"/>
          </a:p>
          <a:p>
            <a:pPr marL="0" indent="0">
              <a:buNone/>
            </a:pPr>
            <a:r>
              <a:rPr lang="ar-SA" b="1" dirty="0" smtClean="0"/>
              <a:t>حالات الإعاقة العقلية :</a:t>
            </a:r>
          </a:p>
          <a:p>
            <a:pPr marL="0" indent="0">
              <a:buNone/>
            </a:pPr>
            <a:r>
              <a:rPr lang="ar-SA" b="1" dirty="0" smtClean="0"/>
              <a:t>1- إعاقة عقلية بسيطة يتراوح معامل الذكاء بين (55-70).</a:t>
            </a:r>
            <a:endParaRPr lang="ar-SA" b="1" dirty="0" smtClean="0"/>
          </a:p>
          <a:p>
            <a:pPr marL="0" lvl="0" indent="0">
              <a:buNone/>
            </a:pPr>
            <a:r>
              <a:rPr lang="ar-SA" b="1" dirty="0">
                <a:solidFill>
                  <a:prstClr val="black"/>
                </a:solidFill>
              </a:rPr>
              <a:t>1- إعاقة عقلية </a:t>
            </a:r>
            <a:r>
              <a:rPr lang="ar-SA" b="1" dirty="0" smtClean="0">
                <a:solidFill>
                  <a:prstClr val="black"/>
                </a:solidFill>
              </a:rPr>
              <a:t>متوسطة </a:t>
            </a:r>
            <a:r>
              <a:rPr lang="ar-SA" b="1" dirty="0">
                <a:solidFill>
                  <a:prstClr val="black"/>
                </a:solidFill>
              </a:rPr>
              <a:t>يتراوح معامل الذكاء </a:t>
            </a:r>
            <a:r>
              <a:rPr lang="ar-SA" b="1" dirty="0" smtClean="0">
                <a:solidFill>
                  <a:prstClr val="black"/>
                </a:solidFill>
              </a:rPr>
              <a:t>بين(40-55).</a:t>
            </a:r>
            <a:endParaRPr lang="ar-SA" b="1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ar-SA" b="1" dirty="0">
                <a:solidFill>
                  <a:prstClr val="black"/>
                </a:solidFill>
              </a:rPr>
              <a:t>1- إعاقة عقلية </a:t>
            </a:r>
            <a:r>
              <a:rPr lang="ar-SA" b="1" dirty="0" smtClean="0">
                <a:solidFill>
                  <a:prstClr val="black"/>
                </a:solidFill>
              </a:rPr>
              <a:t>شديدة </a:t>
            </a:r>
            <a:r>
              <a:rPr lang="ar-SA" b="1" dirty="0">
                <a:solidFill>
                  <a:prstClr val="black"/>
                </a:solidFill>
              </a:rPr>
              <a:t>يتراوح معامل الذكاء بين </a:t>
            </a:r>
            <a:r>
              <a:rPr lang="ar-SA" b="1" dirty="0" smtClean="0">
                <a:solidFill>
                  <a:prstClr val="black"/>
                </a:solidFill>
              </a:rPr>
              <a:t>(25-40).</a:t>
            </a:r>
            <a:endParaRPr lang="ar-SA" b="1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ar-SA" b="1" dirty="0">
                <a:solidFill>
                  <a:prstClr val="black"/>
                </a:solidFill>
              </a:rPr>
              <a:t>1- إعاقة عقلية </a:t>
            </a:r>
            <a:r>
              <a:rPr lang="ar-SA" b="1" dirty="0" smtClean="0">
                <a:solidFill>
                  <a:prstClr val="black"/>
                </a:solidFill>
              </a:rPr>
              <a:t>حادة يقل </a:t>
            </a:r>
            <a:r>
              <a:rPr lang="ar-SA" b="1" dirty="0">
                <a:solidFill>
                  <a:prstClr val="black"/>
                </a:solidFill>
              </a:rPr>
              <a:t>معامل الذكاء </a:t>
            </a:r>
            <a:r>
              <a:rPr lang="ar-SA" b="1" dirty="0" smtClean="0">
                <a:solidFill>
                  <a:prstClr val="black"/>
                </a:solidFill>
              </a:rPr>
              <a:t>عن(25) درجة.</a:t>
            </a:r>
            <a:endParaRPr lang="ar-SA" b="1" dirty="0">
              <a:solidFill>
                <a:prstClr val="black"/>
              </a:solidFill>
            </a:endParaRPr>
          </a:p>
          <a:p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u="sng" dirty="0" smtClean="0"/>
              <a:t>الإعاقة الجسمية</a:t>
            </a:r>
            <a:endParaRPr lang="ar-SA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77500" lnSpcReduction="20000"/>
          </a:bodyPr>
          <a:lstStyle/>
          <a:p>
            <a:pPr marL="0" lvl="0" indent="0">
              <a:buNone/>
            </a:pPr>
            <a:endParaRPr lang="ar-SA" dirty="0" smtClean="0"/>
          </a:p>
          <a:p>
            <a:pPr marL="0" lvl="0" indent="0" algn="ctr">
              <a:buNone/>
            </a:pPr>
            <a:r>
              <a:rPr lang="ar-SA" b="1" dirty="0" smtClean="0"/>
              <a:t>س : </a:t>
            </a:r>
            <a:r>
              <a:rPr lang="ar-SA" b="1" dirty="0" err="1" smtClean="0"/>
              <a:t>مالمقصود</a:t>
            </a:r>
            <a:r>
              <a:rPr lang="ar-SA" b="1" dirty="0" smtClean="0"/>
              <a:t> بالإعاقة الجسمية؟ </a:t>
            </a:r>
          </a:p>
          <a:p>
            <a:pPr marL="0" lvl="0" indent="0">
              <a:buNone/>
            </a:pPr>
            <a:endParaRPr lang="ar-SA" dirty="0"/>
          </a:p>
          <a:p>
            <a:pPr marL="0" lvl="0" indent="0">
              <a:buNone/>
            </a:pPr>
            <a:r>
              <a:rPr lang="ar-SA" b="1" dirty="0" smtClean="0"/>
              <a:t>حالات الإعاقة الجسمية:</a:t>
            </a:r>
          </a:p>
          <a:p>
            <a:pPr marL="0" lvl="0" indent="0">
              <a:buNone/>
            </a:pPr>
            <a:r>
              <a:rPr lang="ar-SA" b="1" dirty="0" smtClean="0"/>
              <a:t>1- الشلل الدماغي .</a:t>
            </a:r>
          </a:p>
          <a:p>
            <a:pPr marL="0" lvl="0" indent="0">
              <a:buNone/>
            </a:pPr>
            <a:r>
              <a:rPr lang="ar-SA" b="1" dirty="0" smtClean="0"/>
              <a:t>2- استسقاء الدماغ.</a:t>
            </a:r>
          </a:p>
          <a:p>
            <a:pPr marL="0" lvl="0" indent="0">
              <a:buNone/>
            </a:pPr>
            <a:r>
              <a:rPr lang="ar-SA" b="1" dirty="0" smtClean="0"/>
              <a:t>3- الصرع.</a:t>
            </a:r>
          </a:p>
          <a:p>
            <a:pPr marL="0" lvl="0" indent="0">
              <a:buNone/>
            </a:pPr>
            <a:r>
              <a:rPr lang="ar-SA" b="1" dirty="0" smtClean="0"/>
              <a:t>4- اصابات العمود الفقري .</a:t>
            </a:r>
          </a:p>
          <a:p>
            <a:pPr marL="0" lvl="0" indent="0">
              <a:buNone/>
            </a:pPr>
            <a:r>
              <a:rPr lang="ar-SA" b="1" dirty="0" smtClean="0"/>
              <a:t>5- إصابات العضلات.</a:t>
            </a:r>
          </a:p>
          <a:p>
            <a:pPr marL="0" lvl="0" indent="0">
              <a:buNone/>
            </a:pPr>
            <a:r>
              <a:rPr lang="ar-SA" b="1" dirty="0" smtClean="0"/>
              <a:t>6- السكري.</a:t>
            </a:r>
          </a:p>
          <a:p>
            <a:pPr marL="0" lvl="0" indent="0">
              <a:buNone/>
            </a:pPr>
            <a:r>
              <a:rPr lang="ar-SA" b="1" dirty="0" smtClean="0"/>
              <a:t>7- إصابات العظام.</a:t>
            </a:r>
          </a:p>
          <a:p>
            <a:pPr marL="0" lvl="0" indent="0">
              <a:buNone/>
            </a:pPr>
            <a:r>
              <a:rPr lang="ar-SA" b="1" dirty="0" smtClean="0"/>
              <a:t>8- الاصابات الصحية مثل الربو.</a:t>
            </a:r>
            <a:endParaRPr lang="ar-SA" b="1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3882</TotalTime>
  <Words>778</Words>
  <Application>Microsoft Office PowerPoint</Application>
  <PresentationFormat>عرض على الشاشة (3:4)‏</PresentationFormat>
  <Paragraphs>164</Paragraphs>
  <Slides>19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19</vt:i4>
      </vt:variant>
    </vt:vector>
  </HeadingPairs>
  <TitlesOfParts>
    <vt:vector size="20" baseType="lpstr">
      <vt:lpstr>سمة Office</vt:lpstr>
      <vt:lpstr>عرض تقديمي في PowerPoint</vt:lpstr>
      <vt:lpstr>مقدمة: * بعد الممارسات الطويلة القائمة على العزل في تعليم التلاميذ ذوي الاحتياجات الخاصة أصبحت دول العالم تعتمد الممارسات القائمة على الدمج بشكل يتزايد تدريجياً يوماً بعد يوم. * الدمج أكثر فائدة وانسجاماً على المستويات: 1- الشخصي. 2- الاجتماعي. 3- الاكاديمي. * في الدمج يتحقق مبدأ المساواة في الفرص ، والتعليم للجميع ، والعدالة الاجتماعية. * التنوع هو القاعدة وليس الاستثناء في غرفة الصف.</vt:lpstr>
      <vt:lpstr>معلومات موجزة عن الطلاب ذوي الاحتياجات الخاصة: </vt:lpstr>
      <vt:lpstr>عرض تقديمي في PowerPoint</vt:lpstr>
      <vt:lpstr>نسبة الشيوع</vt:lpstr>
      <vt:lpstr>أولاً : الطلبة المعوقون</vt:lpstr>
      <vt:lpstr>فئات الإعاقة </vt:lpstr>
      <vt:lpstr>الإعاقة العقلية</vt:lpstr>
      <vt:lpstr>الإعاقة الجسمية</vt:lpstr>
      <vt:lpstr>صعوبات التعلم</vt:lpstr>
      <vt:lpstr>العلامات التحذيرية للصعوبات التعليمية في مرحلة الطفولة المبكرة من (3-5 سنوات): </vt:lpstr>
      <vt:lpstr>الإعاقة السمعية</vt:lpstr>
      <vt:lpstr>الإعاقة البصرية</vt:lpstr>
      <vt:lpstr>اضطرابات السلوك</vt:lpstr>
      <vt:lpstr>اضطرابات التواصل</vt:lpstr>
      <vt:lpstr>التوحد</vt:lpstr>
      <vt:lpstr>ثانياً: الطلبة المتفوقين والموهوبين</vt:lpstr>
      <vt:lpstr>الخصائص الرئيسية والمميزة للطلبة الموهوبين والمتفوقين: </vt:lpstr>
      <vt:lpstr>الخصائص الرئيسية والمميزة للطلبة الموهوبين والمتفوقين: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توعية العامة بمجالات الإعاقة مقدمة:</dc:title>
  <dc:creator>user0</dc:creator>
  <cp:lastModifiedBy>المستخدم</cp:lastModifiedBy>
  <cp:revision>192</cp:revision>
  <dcterms:created xsi:type="dcterms:W3CDTF">2014-09-17T04:34:45Z</dcterms:created>
  <dcterms:modified xsi:type="dcterms:W3CDTF">2014-09-25T09:51:13Z</dcterms:modified>
</cp:coreProperties>
</file>