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Default Extension="png" ContentType="image/png"/>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76" r:id="rId1"/>
  </p:sldMasterIdLst>
  <p:notesMasterIdLst>
    <p:notesMasterId r:id="rId9"/>
  </p:notesMasterIdLst>
  <p:sldIdLst>
    <p:sldId id="257" r:id="rId2"/>
    <p:sldId id="361" r:id="rId3"/>
    <p:sldId id="256" r:id="rId4"/>
    <p:sldId id="258" r:id="rId5"/>
    <p:sldId id="259" r:id="rId6"/>
    <p:sldId id="260" r:id="rId7"/>
    <p:sldId id="261"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430" autoAdjust="0"/>
    <p:restoredTop sz="94500" autoAdjust="0"/>
  </p:normalViewPr>
  <p:slideViewPr>
    <p:cSldViewPr>
      <p:cViewPr>
        <p:scale>
          <a:sx n="58" d="100"/>
          <a:sy n="58" d="100"/>
        </p:scale>
        <p:origin x="-1500" y="-10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85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customXml" Target="../customXml/item2.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customXml" Target="../customXml/item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wmf"/><Relationship Id="rId7" Type="http://schemas.openxmlformats.org/officeDocument/2006/relationships/image" Target="../media/image9.wmf"/><Relationship Id="rId2" Type="http://schemas.openxmlformats.org/officeDocument/2006/relationships/image" Target="../media/image5.wmf"/><Relationship Id="rId1" Type="http://schemas.openxmlformats.org/officeDocument/2006/relationships/image" Target="../media/image2.wmf"/><Relationship Id="rId6" Type="http://schemas.openxmlformats.org/officeDocument/2006/relationships/image" Target="../media/image3.wmf"/><Relationship Id="rId5" Type="http://schemas.openxmlformats.org/officeDocument/2006/relationships/image" Target="../media/image8.wmf"/><Relationship Id="rId4"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5.wmf"/><Relationship Id="rId1" Type="http://schemas.openxmlformats.org/officeDocument/2006/relationships/image" Target="../media/image2.wmf"/><Relationship Id="rId4"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2B82C94-689D-4F40-8E75-4D97BA2F6FD6}" type="datetimeFigureOut">
              <a:rPr lang="ar-SA" smtClean="0"/>
              <a:pPr/>
              <a:t>12/01/1432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25EB15D-70EB-4E7C-B61E-0E3B23FB7367}"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3</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4</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5</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6</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7</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CC0A4B46-2FAA-472C-8866-25F2D5058CD4}"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7251D2A-8AC4-476C-A041-4CB9BCF7C31F}" type="datetimeFigureOut">
              <a:rPr lang="ar-SA" smtClean="0"/>
              <a:pPr/>
              <a:t>12/01/1432</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C0A4B46-2FAA-472C-8866-25F2D5058CD4}"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ransition spd="slow">
    <p:wipe dir="d"/>
  </p:transition>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oleObject" Target="../embeddings/oleObject13.bin"/><Relationship Id="rId3" Type="http://schemas.openxmlformats.org/officeDocument/2006/relationships/notesSlide" Target="../notesSlides/notesSlide2.xml"/><Relationship Id="rId7" Type="http://schemas.openxmlformats.org/officeDocument/2006/relationships/oleObject" Target="../embeddings/oleObject7.bin"/><Relationship Id="rId12" Type="http://schemas.openxmlformats.org/officeDocument/2006/relationships/oleObject" Target="../embeddings/oleObject12.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6.bin"/><Relationship Id="rId11" Type="http://schemas.openxmlformats.org/officeDocument/2006/relationships/oleObject" Target="../embeddings/oleObject11.bin"/><Relationship Id="rId5" Type="http://schemas.openxmlformats.org/officeDocument/2006/relationships/oleObject" Target="../embeddings/oleObject5.bin"/><Relationship Id="rId10" Type="http://schemas.openxmlformats.org/officeDocument/2006/relationships/oleObject" Target="../embeddings/oleObject10.bin"/><Relationship Id="rId4" Type="http://schemas.openxmlformats.org/officeDocument/2006/relationships/oleObject" Target="../embeddings/oleObject4.bin"/><Relationship Id="rId9" Type="http://schemas.openxmlformats.org/officeDocument/2006/relationships/oleObject" Target="../embeddings/oleObject9.bin"/></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8.bin"/><Relationship Id="rId3" Type="http://schemas.openxmlformats.org/officeDocument/2006/relationships/notesSlide" Target="../notesSlides/notesSlide3.xml"/><Relationship Id="rId7" Type="http://schemas.openxmlformats.org/officeDocument/2006/relationships/oleObject" Target="../embeddings/oleObject17.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16.bin"/><Relationship Id="rId5" Type="http://schemas.openxmlformats.org/officeDocument/2006/relationships/oleObject" Target="../embeddings/oleObject15.bin"/><Relationship Id="rId4" Type="http://schemas.openxmlformats.org/officeDocument/2006/relationships/oleObject" Target="../embeddings/oleObject14.bin"/><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23.bin"/><Relationship Id="rId3" Type="http://schemas.openxmlformats.org/officeDocument/2006/relationships/notesSlide" Target="../notesSlides/notesSlide4.xml"/><Relationship Id="rId7" Type="http://schemas.openxmlformats.org/officeDocument/2006/relationships/oleObject" Target="../embeddings/oleObject22.bin"/><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oleObject" Target="../embeddings/oleObject21.bin"/><Relationship Id="rId5" Type="http://schemas.openxmlformats.org/officeDocument/2006/relationships/oleObject" Target="../embeddings/oleObject20.bin"/><Relationship Id="rId10" Type="http://schemas.openxmlformats.org/officeDocument/2006/relationships/oleObject" Target="../embeddings/oleObject25.bin"/><Relationship Id="rId4" Type="http://schemas.openxmlformats.org/officeDocument/2006/relationships/oleObject" Target="../embeddings/oleObject19.bin"/><Relationship Id="rId9" Type="http://schemas.openxmlformats.org/officeDocument/2006/relationships/oleObject" Target="../embeddings/oleObject24.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30.bin"/><Relationship Id="rId3" Type="http://schemas.openxmlformats.org/officeDocument/2006/relationships/notesSlide" Target="../notesSlides/notesSlide5.xml"/><Relationship Id="rId7" Type="http://schemas.openxmlformats.org/officeDocument/2006/relationships/oleObject" Target="../embeddings/oleObject29.bin"/><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oleObject" Target="../embeddings/oleObject28.bin"/><Relationship Id="rId5" Type="http://schemas.openxmlformats.org/officeDocument/2006/relationships/oleObject" Target="../embeddings/oleObject27.bin"/><Relationship Id="rId4" Type="http://schemas.openxmlformats.org/officeDocument/2006/relationships/oleObject" Target="../embeddings/oleObject2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243678" y="857240"/>
            <a:ext cx="2757478" cy="1143000"/>
          </a:xfrm>
        </p:spPr>
        <p:txBody>
          <a:bodyPr>
            <a:noAutofit/>
          </a:bodyPr>
          <a:lstStyle/>
          <a:p>
            <a:pPr algn="r"/>
            <a:r>
              <a:rPr lang="ar-SA" sz="2800" dirty="0" smtClean="0">
                <a:solidFill>
                  <a:schemeClr val="bg1"/>
                </a:solidFill>
              </a:rPr>
              <a:t>جامعة الملك سعود</a:t>
            </a:r>
            <a:br>
              <a:rPr lang="ar-SA" sz="2800" dirty="0" smtClean="0">
                <a:solidFill>
                  <a:schemeClr val="bg1"/>
                </a:solidFill>
              </a:rPr>
            </a:br>
            <a:r>
              <a:rPr lang="ar-SA" sz="2800" dirty="0" smtClean="0">
                <a:solidFill>
                  <a:schemeClr val="bg1"/>
                </a:solidFill>
              </a:rPr>
              <a:t>كلية المعلمين</a:t>
            </a:r>
            <a:br>
              <a:rPr lang="ar-SA" sz="2800" dirty="0" smtClean="0">
                <a:solidFill>
                  <a:schemeClr val="bg1"/>
                </a:solidFill>
              </a:rPr>
            </a:br>
            <a:r>
              <a:rPr lang="ar-SA" sz="2800" dirty="0" smtClean="0">
                <a:solidFill>
                  <a:schemeClr val="bg1"/>
                </a:solidFill>
              </a:rPr>
              <a:t>قسم العلوم</a:t>
            </a:r>
            <a:endParaRPr lang="ar-SA" sz="2800" dirty="0">
              <a:solidFill>
                <a:schemeClr val="bg1"/>
              </a:solidFill>
            </a:endParaRPr>
          </a:p>
        </p:txBody>
      </p:sp>
      <p:sp>
        <p:nvSpPr>
          <p:cNvPr id="3" name="عنصر نائب للمحتوى 2"/>
          <p:cNvSpPr>
            <a:spLocks noGrp="1"/>
          </p:cNvSpPr>
          <p:nvPr>
            <p:ph idx="1"/>
          </p:nvPr>
        </p:nvSpPr>
        <p:spPr>
          <a:xfrm>
            <a:off x="2428860" y="1600200"/>
            <a:ext cx="4572032" cy="1828800"/>
          </a:xfrm>
        </p:spPr>
        <p:txBody>
          <a:bodyPr>
            <a:noAutofit/>
          </a:bodyPr>
          <a:lstStyle/>
          <a:p>
            <a:pPr algn="ctr">
              <a:buNone/>
            </a:pPr>
            <a:r>
              <a:rPr lang="ar-SA" sz="4000" dirty="0" smtClean="0">
                <a:solidFill>
                  <a:schemeClr val="bg1"/>
                </a:solidFill>
              </a:rPr>
              <a:t>محاضرات </a:t>
            </a:r>
          </a:p>
          <a:p>
            <a:pPr algn="ctr">
              <a:buNone/>
            </a:pPr>
            <a:r>
              <a:rPr lang="ar-SA" sz="4000" dirty="0" smtClean="0">
                <a:solidFill>
                  <a:schemeClr val="bg1"/>
                </a:solidFill>
              </a:rPr>
              <a:t>في </a:t>
            </a:r>
          </a:p>
          <a:p>
            <a:pPr algn="ctr">
              <a:buNone/>
            </a:pPr>
            <a:r>
              <a:rPr lang="ar-SA" sz="4000" dirty="0" smtClean="0">
                <a:solidFill>
                  <a:schemeClr val="bg1"/>
                </a:solidFill>
              </a:rPr>
              <a:t>الالكترونيات</a:t>
            </a:r>
            <a:endParaRPr lang="ar-SA" sz="4000" dirty="0">
              <a:solidFill>
                <a:schemeClr val="bg1"/>
              </a:solidFill>
            </a:endParaRPr>
          </a:p>
        </p:txBody>
      </p:sp>
      <p:sp>
        <p:nvSpPr>
          <p:cNvPr id="5" name="مربع نص 4"/>
          <p:cNvSpPr txBox="1"/>
          <p:nvPr/>
        </p:nvSpPr>
        <p:spPr>
          <a:xfrm rot="10800000" flipV="1">
            <a:off x="3071802" y="4541231"/>
            <a:ext cx="3286148" cy="707886"/>
          </a:xfrm>
          <a:prstGeom prst="rect">
            <a:avLst/>
          </a:prstGeom>
          <a:noFill/>
        </p:spPr>
        <p:txBody>
          <a:bodyPr wrap="square" rtlCol="1">
            <a:spAutoFit/>
          </a:bodyPr>
          <a:lstStyle/>
          <a:p>
            <a:pPr algn="ctr"/>
            <a:r>
              <a:rPr lang="ar-SA" sz="2000" dirty="0" smtClean="0">
                <a:solidFill>
                  <a:schemeClr val="bg1"/>
                </a:solidFill>
              </a:rPr>
              <a:t>دكتور /</a:t>
            </a:r>
            <a:r>
              <a:rPr lang="en-US" sz="2000" dirty="0" smtClean="0">
                <a:solidFill>
                  <a:schemeClr val="bg1"/>
                </a:solidFill>
              </a:rPr>
              <a:t>  </a:t>
            </a:r>
            <a:r>
              <a:rPr lang="ar-SA" sz="2000" dirty="0" smtClean="0">
                <a:solidFill>
                  <a:schemeClr val="bg1"/>
                </a:solidFill>
              </a:rPr>
              <a:t>عطية عبد المطلب عطية</a:t>
            </a:r>
          </a:p>
          <a:p>
            <a:pPr algn="ctr"/>
            <a:r>
              <a:rPr lang="ar-SA" sz="2000" dirty="0" smtClean="0">
                <a:solidFill>
                  <a:schemeClr val="bg1"/>
                </a:solidFill>
              </a:rPr>
              <a:t>1430هـ  -  2009م</a:t>
            </a:r>
            <a:endParaRPr lang="ar-SA" sz="2000" dirty="0">
              <a:solidFill>
                <a:schemeClr val="bg1"/>
              </a:solidFill>
            </a:endParaRPr>
          </a:p>
        </p:txBody>
      </p:sp>
    </p:spTree>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143240" y="2928934"/>
            <a:ext cx="2778325" cy="1569660"/>
          </a:xfrm>
          <a:prstGeom prst="rect">
            <a:avLst/>
          </a:prstGeom>
          <a:noFill/>
        </p:spPr>
        <p:txBody>
          <a:bodyPr wrap="none" rtlCol="1">
            <a:spAutoFit/>
          </a:bodyPr>
          <a:lstStyle/>
          <a:p>
            <a:pPr algn="ctr"/>
            <a:r>
              <a:rPr lang="ar-SA" sz="6000" dirty="0" smtClean="0">
                <a:solidFill>
                  <a:schemeClr val="bg1"/>
                </a:solidFill>
                <a:latin typeface="Monotype Koufi" pitchFamily="2" charset="-78"/>
                <a:ea typeface="Monotype Koufi" pitchFamily="2" charset="-78"/>
                <a:cs typeface="Simplified Arabic" pitchFamily="2" charset="-78"/>
              </a:rPr>
              <a:t>المحاضرة</a:t>
            </a:r>
            <a:r>
              <a:rPr lang="ar-SA" sz="3600" dirty="0" smtClean="0">
                <a:solidFill>
                  <a:schemeClr val="bg1"/>
                </a:solidFill>
                <a:latin typeface="Monotype Koufi" pitchFamily="2" charset="-78"/>
                <a:ea typeface="Monotype Koufi" pitchFamily="2" charset="-78"/>
                <a:cs typeface="Simplified Arabic" pitchFamily="2" charset="-78"/>
              </a:rPr>
              <a:t> </a:t>
            </a:r>
          </a:p>
          <a:p>
            <a:pPr algn="ctr"/>
            <a:r>
              <a:rPr lang="ar-SA" sz="3600" dirty="0" smtClean="0">
                <a:solidFill>
                  <a:schemeClr val="bg1"/>
                </a:solidFill>
                <a:latin typeface="Monotype Koufi" pitchFamily="2" charset="-78"/>
                <a:ea typeface="Monotype Koufi" pitchFamily="2" charset="-78"/>
                <a:cs typeface="Simplified Arabic" pitchFamily="2" charset="-78"/>
              </a:rPr>
              <a:t>الأولي</a:t>
            </a:r>
            <a:endParaRPr lang="ar-SA" sz="3600" dirty="0">
              <a:solidFill>
                <a:schemeClr val="bg1"/>
              </a:solidFill>
              <a:latin typeface="Monotype Koufi" pitchFamily="2" charset="-78"/>
              <a:ea typeface="Monotype Koufi" pitchFamily="2" charset="-78"/>
              <a:cs typeface="Simplified Arabic" pitchFamily="2" charset="-78"/>
            </a:endParaRPr>
          </a:p>
        </p:txBody>
      </p:sp>
    </p:spTree>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عنوان 12"/>
          <p:cNvSpPr>
            <a:spLocks noGrp="1"/>
          </p:cNvSpPr>
          <p:nvPr>
            <p:ph type="ctrTitle"/>
          </p:nvPr>
        </p:nvSpPr>
        <p:spPr>
          <a:xfrm>
            <a:off x="533400" y="285728"/>
            <a:ext cx="8324880" cy="1285884"/>
          </a:xfrm>
          <a:ln>
            <a:noFill/>
          </a:ln>
        </p:spPr>
        <p:txBody>
          <a:bodyPr vert="horz" lIns="0" tIns="0" rIns="18288" bIns="0" anchor="b">
            <a:normAutofit/>
            <a:scene3d>
              <a:camera prst="orthographicFront"/>
              <a:lightRig rig="freezing" dir="t">
                <a:rot lat="0" lon="0" rev="5640000"/>
              </a:lightRig>
            </a:scene3d>
            <a:sp3d prstMaterial="flat">
              <a:bevelT w="38100" h="38100"/>
              <a:contourClr>
                <a:schemeClr val="tx2"/>
              </a:contourClr>
            </a:sp3d>
          </a:bodyPr>
          <a:lstStyle/>
          <a:p>
            <a:r>
              <a:rPr lang="ar-SA" dirty="0" smtClean="0">
                <a:solidFill>
                  <a:schemeClr val="accent1">
                    <a:lumMod val="75000"/>
                  </a:schemeClr>
                </a:solidFill>
              </a:rPr>
              <a:t>الكترونيات</a:t>
            </a:r>
            <a:endParaRPr lang="ar-SA" dirty="0">
              <a:solidFill>
                <a:schemeClr val="accent1">
                  <a:lumMod val="75000"/>
                </a:schemeClr>
              </a:solidFill>
            </a:endParaRPr>
          </a:p>
        </p:txBody>
      </p:sp>
      <p:sp>
        <p:nvSpPr>
          <p:cNvPr id="14" name="عنوان فرعي 13"/>
          <p:cNvSpPr>
            <a:spLocks noGrp="1"/>
          </p:cNvSpPr>
          <p:nvPr>
            <p:ph type="subTitle" idx="1"/>
          </p:nvPr>
        </p:nvSpPr>
        <p:spPr>
          <a:xfrm>
            <a:off x="285720" y="1500174"/>
            <a:ext cx="8572560" cy="4786346"/>
          </a:xfrm>
        </p:spPr>
        <p:txBody>
          <a:bodyPr>
            <a:normAutofit lnSpcReduction="10000"/>
          </a:bodyPr>
          <a:lstStyle/>
          <a:p>
            <a:pPr algn="just"/>
            <a:r>
              <a:rPr lang="ar-SA" dirty="0" smtClean="0">
                <a:solidFill>
                  <a:schemeClr val="bg1"/>
                </a:solidFill>
              </a:rPr>
              <a:t>تنقسم المواد الصلبة من حيث القدرة على التوصيل الكهربي إلى موصلات وأشباه موصلات ومواد عازلة.</a:t>
            </a:r>
          </a:p>
          <a:p>
            <a:pPr algn="just"/>
            <a:r>
              <a:rPr lang="ar-SA" sz="3200" b="1" u="sng" dirty="0" smtClean="0">
                <a:solidFill>
                  <a:schemeClr val="accent1">
                    <a:lumMod val="75000"/>
                  </a:schemeClr>
                </a:solidFill>
                <a:latin typeface="+mj-lt"/>
                <a:ea typeface="+mj-ea"/>
                <a:cs typeface="+mj-cs"/>
              </a:rPr>
              <a:t>الموصلات</a:t>
            </a:r>
          </a:p>
          <a:p>
            <a:pPr algn="just">
              <a:buClr>
                <a:schemeClr val="accent1">
                  <a:lumMod val="75000"/>
                </a:schemeClr>
              </a:buClr>
              <a:buSzPct val="102000"/>
              <a:buFont typeface="Arial" pitchFamily="34" charset="0"/>
              <a:buChar char="•"/>
            </a:pPr>
            <a:r>
              <a:rPr lang="ar-SA" dirty="0" smtClean="0">
                <a:solidFill>
                  <a:schemeClr val="bg1"/>
                </a:solidFill>
              </a:rPr>
              <a:t> الرابطة التي تجمع ذرات المواد الموصلة هي الرابطة الفلزية.</a:t>
            </a:r>
          </a:p>
          <a:p>
            <a:pPr algn="just">
              <a:buClr>
                <a:schemeClr val="accent1">
                  <a:lumMod val="75000"/>
                </a:schemeClr>
              </a:buClr>
              <a:buFont typeface="Arial" pitchFamily="34" charset="0"/>
              <a:buChar char="•"/>
            </a:pPr>
            <a:r>
              <a:rPr lang="ar-SA" dirty="0" smtClean="0">
                <a:solidFill>
                  <a:schemeClr val="bg1"/>
                </a:solidFill>
              </a:rPr>
              <a:t> تزيد مقاومة الموصلات بزيادة درجة الحرارة.</a:t>
            </a:r>
          </a:p>
          <a:p>
            <a:pPr lvl="0" algn="just">
              <a:buClr>
                <a:schemeClr val="accent1">
                  <a:lumMod val="75000"/>
                </a:schemeClr>
              </a:buClr>
              <a:buFont typeface="Arial" pitchFamily="34" charset="0"/>
              <a:buChar char="•"/>
            </a:pPr>
            <a:r>
              <a:rPr lang="ar-SA" dirty="0" smtClean="0">
                <a:solidFill>
                  <a:schemeClr val="bg1"/>
                </a:solidFill>
              </a:rPr>
              <a:t> حاملات الشحنة الكهربية في الموصلات هي الالكترونات الحرة سالبة الشحنة. </a:t>
            </a:r>
          </a:p>
          <a:p>
            <a:pPr lvl="0" algn="just">
              <a:buClr>
                <a:schemeClr val="accent1">
                  <a:lumMod val="75000"/>
                </a:schemeClr>
              </a:buClr>
              <a:buFont typeface="Arial" pitchFamily="34" charset="0"/>
              <a:buChar char="•"/>
            </a:pPr>
            <a:r>
              <a:rPr lang="ar-SA" dirty="0" smtClean="0">
                <a:solidFill>
                  <a:schemeClr val="bg1"/>
                </a:solidFill>
              </a:rPr>
              <a:t> مقاومة الموصلات لتدفق الشحنات الكهربية اقل جداً من مقاومة أشباه الموصلات وبالتالي فان الموصلية الكهربية للمواد جيدة التوصيل الكهربي أعلى منها في حالة أشباه الموصلات عند نفس درجة الحرارة.</a:t>
            </a:r>
          </a:p>
          <a:p>
            <a:pPr lvl="0" algn="just">
              <a:buClr>
                <a:schemeClr val="accent1">
                  <a:lumMod val="75000"/>
                </a:schemeClr>
              </a:buClr>
              <a:buFont typeface="Arial" pitchFamily="34" charset="0"/>
              <a:buChar char="•"/>
            </a:pPr>
            <a:r>
              <a:rPr lang="ar-SA" dirty="0" smtClean="0">
                <a:solidFill>
                  <a:schemeClr val="bg1"/>
                </a:solidFill>
              </a:rPr>
              <a:t> العلاقة بين فرق الجهد     بين طرفي موصل وشدة التيار      المار فيه هي علاقة خطية تحقق قانون أوم .</a:t>
            </a:r>
          </a:p>
          <a:p>
            <a:pPr lvl="0" algn="just"/>
            <a:endParaRPr lang="ar-SA" dirty="0" smtClean="0"/>
          </a:p>
          <a:p>
            <a:pPr lvl="0" algn="just"/>
            <a:endParaRPr lang="ar-SA" dirty="0" smtClean="0"/>
          </a:p>
          <a:p>
            <a:pPr lvl="0" algn="just"/>
            <a:endParaRPr lang="ar-SA" dirty="0" smtClean="0"/>
          </a:p>
          <a:p>
            <a:pPr lvl="0" algn="just"/>
            <a:endParaRPr lang="ar-SA" dirty="0" smtClean="0"/>
          </a:p>
          <a:p>
            <a:pPr lvl="0" algn="just"/>
            <a:endParaRPr lang="ar-SA" dirty="0" smtClean="0"/>
          </a:p>
          <a:p>
            <a:pPr lvl="0" algn="just"/>
            <a:endParaRPr lang="ar-SA" dirty="0" smtClean="0"/>
          </a:p>
          <a:p>
            <a:pPr lvl="0" algn="just"/>
            <a:endParaRPr lang="ar-SA" dirty="0" smtClean="0"/>
          </a:p>
          <a:p>
            <a:pPr lvl="0" algn="just"/>
            <a:endParaRPr lang="ar-SA" dirty="0" smtClean="0"/>
          </a:p>
          <a:p>
            <a:pPr lvl="0" algn="just"/>
            <a:endParaRPr lang="ar-SA" dirty="0" smtClean="0"/>
          </a:p>
          <a:p>
            <a:pPr lvl="0" algn="just"/>
            <a:endParaRPr lang="en-US" dirty="0" smtClean="0"/>
          </a:p>
          <a:p>
            <a:pPr algn="just"/>
            <a:endParaRPr lang="ar-SA" dirty="0" smtClean="0"/>
          </a:p>
          <a:p>
            <a:pPr algn="just"/>
            <a:endParaRPr lang="ar-SA" dirty="0" smtClean="0"/>
          </a:p>
          <a:p>
            <a:pPr algn="just"/>
            <a:endParaRPr lang="ar-SA" dirty="0" smtClean="0"/>
          </a:p>
        </p:txBody>
      </p:sp>
      <p:graphicFrame>
        <p:nvGraphicFramePr>
          <p:cNvPr id="4" name="كائن 3"/>
          <p:cNvGraphicFramePr>
            <a:graphicFrameLocks noChangeAspect="1"/>
          </p:cNvGraphicFramePr>
          <p:nvPr/>
        </p:nvGraphicFramePr>
        <p:xfrm>
          <a:off x="4114800" y="3321050"/>
          <a:ext cx="914400" cy="215900"/>
        </p:xfrm>
        <a:graphic>
          <a:graphicData uri="http://schemas.openxmlformats.org/presentationml/2006/ole">
            <p:oleObj spid="_x0000_s3073" name="Equation" r:id="rId4" imgW="914400" imgH="215640" progId="Equation.3">
              <p:embed/>
            </p:oleObj>
          </a:graphicData>
        </a:graphic>
      </p:graphicFrame>
      <p:graphicFrame>
        <p:nvGraphicFramePr>
          <p:cNvPr id="3074" name="Object 2"/>
          <p:cNvGraphicFramePr>
            <a:graphicFrameLocks noChangeAspect="1"/>
          </p:cNvGraphicFramePr>
          <p:nvPr/>
        </p:nvGraphicFramePr>
        <p:xfrm>
          <a:off x="5715008" y="5357826"/>
          <a:ext cx="480827" cy="430214"/>
        </p:xfrm>
        <a:graphic>
          <a:graphicData uri="http://schemas.openxmlformats.org/presentationml/2006/ole">
            <p:oleObj spid="_x0000_s3074" name="Equation" r:id="rId5" imgW="241200" imgH="215640" progId="Equation.3">
              <p:embed/>
            </p:oleObj>
          </a:graphicData>
        </a:graphic>
      </p:graphicFrame>
      <p:graphicFrame>
        <p:nvGraphicFramePr>
          <p:cNvPr id="3075" name="Object 3"/>
          <p:cNvGraphicFramePr>
            <a:graphicFrameLocks noChangeAspect="1"/>
          </p:cNvGraphicFramePr>
          <p:nvPr/>
        </p:nvGraphicFramePr>
        <p:xfrm>
          <a:off x="1785918" y="5357826"/>
          <a:ext cx="593567" cy="358776"/>
        </p:xfrm>
        <a:graphic>
          <a:graphicData uri="http://schemas.openxmlformats.org/presentationml/2006/ole">
            <p:oleObj spid="_x0000_s3075" name="Equation" r:id="rId6" imgW="215640" imgH="215640" progId="Equation.3">
              <p:embed/>
            </p:oleObj>
          </a:graphicData>
        </a:graphic>
      </p:graphicFrame>
      <p:sp>
        <p:nvSpPr>
          <p:cNvPr id="7" name="مربع نص 6"/>
          <p:cNvSpPr txBox="1"/>
          <p:nvPr/>
        </p:nvSpPr>
        <p:spPr>
          <a:xfrm>
            <a:off x="357158" y="6500834"/>
            <a:ext cx="8501122" cy="369332"/>
          </a:xfrm>
          <a:prstGeom prst="rect">
            <a:avLst/>
          </a:prstGeom>
          <a:noFill/>
        </p:spPr>
        <p:txBody>
          <a:bodyPr wrap="squar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ox(in)">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4">
                                            <p:txEl>
                                              <p:pRg st="0" end="0"/>
                                            </p:txEl>
                                          </p:spTgt>
                                        </p:tgtEl>
                                        <p:attrNameLst>
                                          <p:attrName>style.visibility</p:attrName>
                                        </p:attrNameLst>
                                      </p:cBhvr>
                                      <p:to>
                                        <p:strVal val="visible"/>
                                      </p:to>
                                    </p:set>
                                    <p:animEffect transition="in" filter="box(in)">
                                      <p:cBhvr>
                                        <p:cTn id="12" dur="2000"/>
                                        <p:tgtEl>
                                          <p:spTgt spid="1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4">
                                            <p:txEl>
                                              <p:pRg st="1" end="1"/>
                                            </p:txEl>
                                          </p:spTgt>
                                        </p:tgtEl>
                                        <p:attrNameLst>
                                          <p:attrName>style.visibility</p:attrName>
                                        </p:attrNameLst>
                                      </p:cBhvr>
                                      <p:to>
                                        <p:strVal val="visible"/>
                                      </p:to>
                                    </p:set>
                                    <p:animEffect transition="in" filter="box(in)">
                                      <p:cBhvr>
                                        <p:cTn id="17" dur="2000"/>
                                        <p:tgtEl>
                                          <p:spTgt spid="1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4">
                                            <p:txEl>
                                              <p:pRg st="2" end="2"/>
                                            </p:txEl>
                                          </p:spTgt>
                                        </p:tgtEl>
                                        <p:attrNameLst>
                                          <p:attrName>style.visibility</p:attrName>
                                        </p:attrNameLst>
                                      </p:cBhvr>
                                      <p:to>
                                        <p:strVal val="visible"/>
                                      </p:to>
                                    </p:set>
                                    <p:animEffect transition="in" filter="box(in)">
                                      <p:cBhvr>
                                        <p:cTn id="22" dur="2000"/>
                                        <p:tgtEl>
                                          <p:spTgt spid="1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4">
                                            <p:txEl>
                                              <p:pRg st="3" end="3"/>
                                            </p:txEl>
                                          </p:spTgt>
                                        </p:tgtEl>
                                        <p:attrNameLst>
                                          <p:attrName>style.visibility</p:attrName>
                                        </p:attrNameLst>
                                      </p:cBhvr>
                                      <p:to>
                                        <p:strVal val="visible"/>
                                      </p:to>
                                    </p:set>
                                    <p:animEffect transition="in" filter="box(in)">
                                      <p:cBhvr>
                                        <p:cTn id="27" dur="2000"/>
                                        <p:tgtEl>
                                          <p:spTgt spid="1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4">
                                            <p:txEl>
                                              <p:pRg st="4" end="4"/>
                                            </p:txEl>
                                          </p:spTgt>
                                        </p:tgtEl>
                                        <p:attrNameLst>
                                          <p:attrName>style.visibility</p:attrName>
                                        </p:attrNameLst>
                                      </p:cBhvr>
                                      <p:to>
                                        <p:strVal val="visible"/>
                                      </p:to>
                                    </p:set>
                                    <p:animEffect transition="in" filter="box(in)">
                                      <p:cBhvr>
                                        <p:cTn id="32" dur="2000"/>
                                        <p:tgtEl>
                                          <p:spTgt spid="14">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4">
                                            <p:txEl>
                                              <p:pRg st="5" end="5"/>
                                            </p:txEl>
                                          </p:spTgt>
                                        </p:tgtEl>
                                        <p:attrNameLst>
                                          <p:attrName>style.visibility</p:attrName>
                                        </p:attrNameLst>
                                      </p:cBhvr>
                                      <p:to>
                                        <p:strVal val="visible"/>
                                      </p:to>
                                    </p:set>
                                    <p:animEffect transition="in" filter="box(in)">
                                      <p:cBhvr>
                                        <p:cTn id="37" dur="2000"/>
                                        <p:tgtEl>
                                          <p:spTgt spid="14">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4">
                                            <p:txEl>
                                              <p:pRg st="6" end="6"/>
                                            </p:txEl>
                                          </p:spTgt>
                                        </p:tgtEl>
                                        <p:attrNameLst>
                                          <p:attrName>style.visibility</p:attrName>
                                        </p:attrNameLst>
                                      </p:cBhvr>
                                      <p:to>
                                        <p:strVal val="visible"/>
                                      </p:to>
                                    </p:set>
                                    <p:animEffect transition="in" filter="box(in)">
                                      <p:cBhvr>
                                        <p:cTn id="42" dur="2000"/>
                                        <p:tgtEl>
                                          <p:spTgt spid="14">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3074"/>
                                        </p:tgtEl>
                                        <p:attrNameLst>
                                          <p:attrName>style.visibility</p:attrName>
                                        </p:attrNameLst>
                                      </p:cBhvr>
                                      <p:to>
                                        <p:strVal val="visible"/>
                                      </p:to>
                                    </p:set>
                                    <p:animEffect transition="in" filter="box(in)">
                                      <p:cBhvr>
                                        <p:cTn id="47" dur="500"/>
                                        <p:tgtEl>
                                          <p:spTgt spid="3074"/>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3075"/>
                                        </p:tgtEl>
                                        <p:attrNameLst>
                                          <p:attrName>style.visibility</p:attrName>
                                        </p:attrNameLst>
                                      </p:cBhvr>
                                      <p:to>
                                        <p:strVal val="visible"/>
                                      </p:to>
                                    </p:set>
                                    <p:animEffect transition="in" filter="box(in)">
                                      <p:cBhvr>
                                        <p:cTn id="52" dur="5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533400" y="642918"/>
            <a:ext cx="8253442" cy="642942"/>
          </a:xfrm>
          <a:ln>
            <a:noFill/>
          </a:ln>
        </p:spPr>
        <p:txBody>
          <a:bodyPr>
            <a:normAutofit/>
          </a:bodyPr>
          <a:lstStyle/>
          <a:p>
            <a:r>
              <a:rPr lang="ar-SA" sz="3200" u="sng" dirty="0" smtClean="0">
                <a:solidFill>
                  <a:schemeClr val="accent1">
                    <a:lumMod val="75000"/>
                  </a:schemeClr>
                </a:solidFill>
              </a:rPr>
              <a:t>أشباه الموصلات</a:t>
            </a:r>
          </a:p>
        </p:txBody>
      </p:sp>
      <p:sp>
        <p:nvSpPr>
          <p:cNvPr id="14" name="عنوان فرعي 13"/>
          <p:cNvSpPr>
            <a:spLocks noGrp="1"/>
          </p:cNvSpPr>
          <p:nvPr>
            <p:ph type="subTitle" idx="1"/>
          </p:nvPr>
        </p:nvSpPr>
        <p:spPr>
          <a:xfrm>
            <a:off x="285720" y="1714488"/>
            <a:ext cx="8572560" cy="4429156"/>
          </a:xfrm>
        </p:spPr>
        <p:txBody>
          <a:bodyPr>
            <a:normAutofit fontScale="92500" lnSpcReduction="20000"/>
          </a:bodyPr>
          <a:lstStyle/>
          <a:p>
            <a:pPr lvl="0" algn="just">
              <a:buClr>
                <a:schemeClr val="accent1">
                  <a:lumMod val="75000"/>
                </a:schemeClr>
              </a:buClr>
              <a:buFont typeface="Arial" pitchFamily="34" charset="0"/>
              <a:buChar char="•"/>
            </a:pPr>
            <a:r>
              <a:rPr lang="ar-SA" dirty="0" smtClean="0">
                <a:solidFill>
                  <a:schemeClr val="bg1"/>
                </a:solidFill>
              </a:rPr>
              <a:t> ترتبط ذرات أشباه الموصلات فيما بينها برابطة تسمى الرابطة التساهمية .</a:t>
            </a:r>
          </a:p>
          <a:p>
            <a:pPr lvl="0" algn="just">
              <a:buClr>
                <a:schemeClr val="accent1">
                  <a:lumMod val="75000"/>
                </a:schemeClr>
              </a:buClr>
              <a:buFont typeface="Arial" pitchFamily="34" charset="0"/>
              <a:buChar char="•"/>
            </a:pPr>
            <a:r>
              <a:rPr lang="ar-SA" dirty="0" smtClean="0">
                <a:solidFill>
                  <a:schemeClr val="bg1"/>
                </a:solidFill>
              </a:rPr>
              <a:t> تقل مقاومة أشباه الموصلات بارتفاع درجة الحرارة .</a:t>
            </a:r>
          </a:p>
          <a:p>
            <a:pPr lvl="0" algn="just">
              <a:buClr>
                <a:schemeClr val="accent1">
                  <a:lumMod val="75000"/>
                </a:schemeClr>
              </a:buClr>
              <a:buFont typeface="Arial" pitchFamily="34" charset="0"/>
              <a:buChar char="•"/>
            </a:pPr>
            <a:r>
              <a:rPr lang="ar-SA" dirty="0" smtClean="0">
                <a:solidFill>
                  <a:schemeClr val="bg1"/>
                </a:solidFill>
              </a:rPr>
              <a:t> بعض من أشباه الموصلات تتأثر بالضوء فتقل مقاومتها وتزيد موصليتها.</a:t>
            </a:r>
          </a:p>
          <a:p>
            <a:pPr lvl="0" algn="just">
              <a:buClr>
                <a:schemeClr val="accent1">
                  <a:lumMod val="75000"/>
                </a:schemeClr>
              </a:buClr>
              <a:buFont typeface="Arial" pitchFamily="34" charset="0"/>
              <a:buChar char="•"/>
            </a:pPr>
            <a:r>
              <a:rPr lang="ar-SA" dirty="0" smtClean="0">
                <a:solidFill>
                  <a:schemeClr val="bg1"/>
                </a:solidFill>
              </a:rPr>
              <a:t> المقاومة الكهربية في أشباه الموصلات أعلى منها في حالة الموصلات وأقل منها في حالة العازلات .</a:t>
            </a:r>
          </a:p>
          <a:p>
            <a:pPr algn="just">
              <a:buClr>
                <a:schemeClr val="accent1">
                  <a:lumMod val="75000"/>
                </a:schemeClr>
              </a:buClr>
              <a:buFont typeface="Arial" pitchFamily="34" charset="0"/>
              <a:buChar char="•"/>
            </a:pPr>
            <a:r>
              <a:rPr lang="ar-SA" dirty="0" smtClean="0">
                <a:solidFill>
                  <a:schemeClr val="bg1"/>
                </a:solidFill>
              </a:rPr>
              <a:t> المقاومة النوعية لشبة موصل مثل الجرمانيوم النقي هي تقريبا             ، بينما المقاومة النوعية لموصل جيد مثل النحاس هي                      ، أما المواد العازلة فتقع مقاومتها بين                        ، وذلك إذا تم القياس عند درجة حرارة الغرفة. </a:t>
            </a:r>
          </a:p>
          <a:p>
            <a:pPr algn="just">
              <a:buClr>
                <a:schemeClr val="accent1">
                  <a:lumMod val="75000"/>
                </a:schemeClr>
              </a:buClr>
              <a:buFont typeface="Arial" pitchFamily="34" charset="0"/>
              <a:buChar char="•"/>
            </a:pPr>
            <a:r>
              <a:rPr lang="ar-SA" dirty="0" smtClean="0">
                <a:solidFill>
                  <a:schemeClr val="bg1"/>
                </a:solidFill>
              </a:rPr>
              <a:t> حاملات الشحنة الكهربية في أشباه الموصلات هي كل من الالكترونات الحرة سالبة الشحنة والفجوات موجبة الشحنة</a:t>
            </a:r>
            <a:endParaRPr lang="en-US" dirty="0" smtClean="0">
              <a:solidFill>
                <a:schemeClr val="bg1"/>
              </a:solidFill>
            </a:endParaRPr>
          </a:p>
          <a:p>
            <a:pPr algn="just">
              <a:buClr>
                <a:schemeClr val="accent1">
                  <a:lumMod val="75000"/>
                </a:schemeClr>
              </a:buClr>
              <a:buFont typeface="Arial" pitchFamily="34" charset="0"/>
              <a:buChar char="•"/>
            </a:pPr>
            <a:r>
              <a:rPr lang="ar-SA" dirty="0" smtClean="0">
                <a:solidFill>
                  <a:schemeClr val="bg1"/>
                </a:solidFill>
              </a:rPr>
              <a:t> العلاقة بين فرق الجهد      وشدة التيار       في أشباه الموصلات هي علاقة غير خطية.</a:t>
            </a:r>
          </a:p>
          <a:p>
            <a:pPr lvl="0" algn="just"/>
            <a:r>
              <a:rPr lang="ar-SA" dirty="0" smtClean="0">
                <a:solidFill>
                  <a:schemeClr val="bg1"/>
                </a:solidFill>
              </a:rPr>
              <a:t> </a:t>
            </a:r>
          </a:p>
          <a:p>
            <a:pPr lvl="0" algn="just"/>
            <a:endParaRPr lang="ar-SA" dirty="0" smtClean="0">
              <a:solidFill>
                <a:schemeClr val="bg1"/>
              </a:solidFill>
            </a:endParaRPr>
          </a:p>
          <a:p>
            <a:pPr lvl="0" algn="just"/>
            <a:endParaRPr lang="ar-SA" dirty="0" smtClean="0">
              <a:solidFill>
                <a:schemeClr val="bg1"/>
              </a:solidFill>
            </a:endParaRPr>
          </a:p>
          <a:p>
            <a:pPr lvl="0" algn="just"/>
            <a:endParaRPr lang="ar-SA" dirty="0" smtClean="0">
              <a:solidFill>
                <a:schemeClr val="bg1"/>
              </a:solidFill>
            </a:endParaRPr>
          </a:p>
          <a:p>
            <a:pPr lvl="0" algn="just"/>
            <a:endParaRPr lang="ar-SA" dirty="0" smtClean="0">
              <a:solidFill>
                <a:schemeClr val="bg1"/>
              </a:solidFill>
            </a:endParaRPr>
          </a:p>
          <a:p>
            <a:pPr lvl="0" algn="just"/>
            <a:endParaRPr lang="ar-SA" dirty="0" smtClean="0">
              <a:solidFill>
                <a:schemeClr val="bg1"/>
              </a:solidFill>
            </a:endParaRPr>
          </a:p>
          <a:p>
            <a:pPr lvl="0" algn="just"/>
            <a:endParaRPr lang="en-US" dirty="0" smtClean="0">
              <a:solidFill>
                <a:schemeClr val="bg1"/>
              </a:solidFill>
            </a:endParaRPr>
          </a:p>
          <a:p>
            <a:pPr algn="just"/>
            <a:endParaRPr lang="ar-SA" dirty="0" smtClean="0">
              <a:solidFill>
                <a:schemeClr val="bg1"/>
              </a:solidFill>
            </a:endParaRPr>
          </a:p>
          <a:p>
            <a:pPr algn="just"/>
            <a:endParaRPr lang="ar-SA" dirty="0" smtClean="0">
              <a:solidFill>
                <a:schemeClr val="bg1"/>
              </a:solidFill>
            </a:endParaRPr>
          </a:p>
          <a:p>
            <a:pPr algn="just"/>
            <a:endParaRPr lang="ar-SA" dirty="0" smtClean="0">
              <a:solidFill>
                <a:schemeClr val="bg1"/>
              </a:solidFill>
            </a:endParaRPr>
          </a:p>
        </p:txBody>
      </p:sp>
      <p:graphicFrame>
        <p:nvGraphicFramePr>
          <p:cNvPr id="15" name="كائن 14"/>
          <p:cNvGraphicFramePr>
            <a:graphicFrameLocks noChangeAspect="1"/>
          </p:cNvGraphicFramePr>
          <p:nvPr/>
        </p:nvGraphicFramePr>
        <p:xfrm>
          <a:off x="4514850" y="3321050"/>
          <a:ext cx="114300" cy="608016"/>
        </p:xfrm>
        <a:graphic>
          <a:graphicData uri="http://schemas.openxmlformats.org/presentationml/2006/ole">
            <p:oleObj spid="_x0000_s1036" name="Equation" r:id="rId4" imgW="914400" imgH="215640" progId="Equation.3">
              <p:embed/>
            </p:oleObj>
          </a:graphicData>
        </a:graphic>
      </p:graphicFrame>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1042" name="Equation" showAsIcon="1" r:id="rId5" imgW="914400" imgH="771480" progId="Equation.3">
              <p:embed/>
            </p:oleObj>
          </a:graphicData>
        </a:graphic>
      </p:graphicFrame>
      <p:graphicFrame>
        <p:nvGraphicFramePr>
          <p:cNvPr id="23" name="كائن 22"/>
          <p:cNvGraphicFramePr>
            <a:graphicFrameLocks noChangeAspect="1"/>
          </p:cNvGraphicFramePr>
          <p:nvPr/>
        </p:nvGraphicFramePr>
        <p:xfrm>
          <a:off x="4114800" y="3321050"/>
          <a:ext cx="914400" cy="215900"/>
        </p:xfrm>
        <a:graphic>
          <a:graphicData uri="http://schemas.openxmlformats.org/presentationml/2006/ole">
            <p:oleObj spid="_x0000_s1044" name="Equation" r:id="rId6" imgW="914400" imgH="21564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1045" name="Equation" r:id="rId7" imgW="914400" imgH="215640" progId="Equation.3">
              <p:embed/>
            </p:oleObj>
          </a:graphicData>
        </a:graphic>
      </p:graphicFrame>
      <p:graphicFrame>
        <p:nvGraphicFramePr>
          <p:cNvPr id="1046" name="Object 22"/>
          <p:cNvGraphicFramePr>
            <a:graphicFrameLocks noChangeAspect="1"/>
          </p:cNvGraphicFramePr>
          <p:nvPr/>
        </p:nvGraphicFramePr>
        <p:xfrm>
          <a:off x="1152510" y="3376615"/>
          <a:ext cx="1204912" cy="409575"/>
        </p:xfrm>
        <a:graphic>
          <a:graphicData uri="http://schemas.openxmlformats.org/presentationml/2006/ole">
            <p:oleObj spid="_x0000_s1046" name="معادلة" r:id="rId8" imgW="63468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1047" name="Equation" r:id="rId9" imgW="914400" imgH="215640" progId="Equation.3">
              <p:embed/>
            </p:oleObj>
          </a:graphicData>
        </a:graphic>
      </p:graphicFrame>
      <p:graphicFrame>
        <p:nvGraphicFramePr>
          <p:cNvPr id="1048" name="Object 24"/>
          <p:cNvGraphicFramePr>
            <a:graphicFrameLocks noChangeAspect="1"/>
          </p:cNvGraphicFramePr>
          <p:nvPr/>
        </p:nvGraphicFramePr>
        <p:xfrm>
          <a:off x="2571736" y="3714752"/>
          <a:ext cx="1857375" cy="423863"/>
        </p:xfrm>
        <a:graphic>
          <a:graphicData uri="http://schemas.openxmlformats.org/presentationml/2006/ole">
            <p:oleObj spid="_x0000_s1048" name="معادلة" r:id="rId10" imgW="1002960" imgH="228600" progId="Equation.3">
              <p:embed/>
            </p:oleObj>
          </a:graphicData>
        </a:graphic>
      </p:graphicFrame>
      <p:graphicFrame>
        <p:nvGraphicFramePr>
          <p:cNvPr id="1050" name="Object 26"/>
          <p:cNvGraphicFramePr>
            <a:graphicFrameLocks noChangeAspect="1"/>
          </p:cNvGraphicFramePr>
          <p:nvPr/>
        </p:nvGraphicFramePr>
        <p:xfrm>
          <a:off x="5715008" y="4037652"/>
          <a:ext cx="1928826" cy="462918"/>
        </p:xfrm>
        <a:graphic>
          <a:graphicData uri="http://schemas.openxmlformats.org/presentationml/2006/ole">
            <p:oleObj spid="_x0000_s1050" name="Equation" r:id="rId11" imgW="952200" imgH="228600" progId="Equation.3">
              <p:embed/>
            </p:oleObj>
          </a:graphicData>
        </a:graphic>
      </p:graphicFrame>
      <p:graphicFrame>
        <p:nvGraphicFramePr>
          <p:cNvPr id="1051" name="Object 27"/>
          <p:cNvGraphicFramePr>
            <a:graphicFrameLocks noChangeAspect="1"/>
          </p:cNvGraphicFramePr>
          <p:nvPr/>
        </p:nvGraphicFramePr>
        <p:xfrm>
          <a:off x="5929322" y="5072074"/>
          <a:ext cx="481012" cy="430212"/>
        </p:xfrm>
        <a:graphic>
          <a:graphicData uri="http://schemas.openxmlformats.org/presentationml/2006/ole">
            <p:oleObj spid="_x0000_s1051" name="Equation" r:id="rId12" imgW="241200" imgH="215640" progId="Equation.3">
              <p:embed/>
            </p:oleObj>
          </a:graphicData>
        </a:graphic>
      </p:graphicFrame>
      <p:graphicFrame>
        <p:nvGraphicFramePr>
          <p:cNvPr id="1052" name="Object 28"/>
          <p:cNvGraphicFramePr>
            <a:graphicFrameLocks noChangeAspect="1"/>
          </p:cNvGraphicFramePr>
          <p:nvPr/>
        </p:nvGraphicFramePr>
        <p:xfrm>
          <a:off x="4071934" y="5072074"/>
          <a:ext cx="593725" cy="358775"/>
        </p:xfrm>
        <a:graphic>
          <a:graphicData uri="http://schemas.openxmlformats.org/presentationml/2006/ole">
            <p:oleObj spid="_x0000_s1052" name="Equation" r:id="rId13" imgW="215640" imgH="215640" progId="Equation.3">
              <p:embed/>
            </p:oleObj>
          </a:graphicData>
        </a:graphic>
      </p:graphicFrame>
      <p:sp>
        <p:nvSpPr>
          <p:cNvPr id="16" name="مربع نص 15"/>
          <p:cNvSpPr txBox="1"/>
          <p:nvPr/>
        </p:nvSpPr>
        <p:spPr>
          <a:xfrm>
            <a:off x="357158" y="6500834"/>
            <a:ext cx="8525026" cy="646331"/>
          </a:xfrm>
          <a:prstGeom prst="rect">
            <a:avLst/>
          </a:prstGeom>
          <a:noFill/>
        </p:spPr>
        <p:txBody>
          <a:bodyPr wrap="square" rtlCol="1">
            <a:spAutoFit/>
          </a:bodyPr>
          <a:lstStyle/>
          <a:p>
            <a:r>
              <a:rPr lang="en-US" dirty="0" smtClean="0">
                <a:solidFill>
                  <a:schemeClr val="accent1"/>
                </a:solidFill>
              </a:rPr>
              <a:t>A.A.ATTIA                                                                                   Principles of  Electronics</a:t>
            </a:r>
            <a:endParaRPr lang="ar-SA" dirty="0" smtClean="0">
              <a:solidFill>
                <a:schemeClr val="accent1"/>
              </a:solidFill>
            </a:endParaRPr>
          </a:p>
          <a:p>
            <a:endParaRPr lang="ar-SA"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4">
                                            <p:txEl>
                                              <p:pRg st="0" end="0"/>
                                            </p:txEl>
                                          </p:spTgt>
                                        </p:tgtEl>
                                        <p:attrNameLst>
                                          <p:attrName>style.visibility</p:attrName>
                                        </p:attrNameLst>
                                      </p:cBhvr>
                                      <p:to>
                                        <p:strVal val="visible"/>
                                      </p:to>
                                    </p:set>
                                    <p:animEffect transition="in" filter="box(in)">
                                      <p:cBhvr>
                                        <p:cTn id="12" dur="2000"/>
                                        <p:tgtEl>
                                          <p:spTgt spid="1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4">
                                            <p:txEl>
                                              <p:pRg st="1" end="1"/>
                                            </p:txEl>
                                          </p:spTgt>
                                        </p:tgtEl>
                                        <p:attrNameLst>
                                          <p:attrName>style.visibility</p:attrName>
                                        </p:attrNameLst>
                                      </p:cBhvr>
                                      <p:to>
                                        <p:strVal val="visible"/>
                                      </p:to>
                                    </p:set>
                                    <p:animEffect transition="in" filter="box(in)">
                                      <p:cBhvr>
                                        <p:cTn id="17" dur="2000"/>
                                        <p:tgtEl>
                                          <p:spTgt spid="1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4">
                                            <p:txEl>
                                              <p:pRg st="2" end="2"/>
                                            </p:txEl>
                                          </p:spTgt>
                                        </p:tgtEl>
                                        <p:attrNameLst>
                                          <p:attrName>style.visibility</p:attrName>
                                        </p:attrNameLst>
                                      </p:cBhvr>
                                      <p:to>
                                        <p:strVal val="visible"/>
                                      </p:to>
                                    </p:set>
                                    <p:animEffect transition="in" filter="box(in)">
                                      <p:cBhvr>
                                        <p:cTn id="22" dur="2000"/>
                                        <p:tgtEl>
                                          <p:spTgt spid="1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4">
                                            <p:txEl>
                                              <p:pRg st="3" end="3"/>
                                            </p:txEl>
                                          </p:spTgt>
                                        </p:tgtEl>
                                        <p:attrNameLst>
                                          <p:attrName>style.visibility</p:attrName>
                                        </p:attrNameLst>
                                      </p:cBhvr>
                                      <p:to>
                                        <p:strVal val="visible"/>
                                      </p:to>
                                    </p:set>
                                    <p:animEffect transition="in" filter="box(in)">
                                      <p:cBhvr>
                                        <p:cTn id="27" dur="2000"/>
                                        <p:tgtEl>
                                          <p:spTgt spid="1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4">
                                            <p:txEl>
                                              <p:pRg st="4" end="4"/>
                                            </p:txEl>
                                          </p:spTgt>
                                        </p:tgtEl>
                                        <p:attrNameLst>
                                          <p:attrName>style.visibility</p:attrName>
                                        </p:attrNameLst>
                                      </p:cBhvr>
                                      <p:to>
                                        <p:strVal val="visible"/>
                                      </p:to>
                                    </p:set>
                                    <p:animEffect transition="in" filter="box(in)">
                                      <p:cBhvr>
                                        <p:cTn id="32" dur="2000"/>
                                        <p:tgtEl>
                                          <p:spTgt spid="14">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4">
                                            <p:txEl>
                                              <p:pRg st="5" end="5"/>
                                            </p:txEl>
                                          </p:spTgt>
                                        </p:tgtEl>
                                        <p:attrNameLst>
                                          <p:attrName>style.visibility</p:attrName>
                                        </p:attrNameLst>
                                      </p:cBhvr>
                                      <p:to>
                                        <p:strVal val="visible"/>
                                      </p:to>
                                    </p:set>
                                    <p:animEffect transition="in" filter="box(in)">
                                      <p:cBhvr>
                                        <p:cTn id="37" dur="2000"/>
                                        <p:tgtEl>
                                          <p:spTgt spid="14">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4">
                                            <p:txEl>
                                              <p:pRg st="6" end="6"/>
                                            </p:txEl>
                                          </p:spTgt>
                                        </p:tgtEl>
                                        <p:attrNameLst>
                                          <p:attrName>style.visibility</p:attrName>
                                        </p:attrNameLst>
                                      </p:cBhvr>
                                      <p:to>
                                        <p:strVal val="visible"/>
                                      </p:to>
                                    </p:set>
                                    <p:animEffect transition="in" filter="box(in)">
                                      <p:cBhvr>
                                        <p:cTn id="42" dur="2000"/>
                                        <p:tgtEl>
                                          <p:spTgt spid="14">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14">
                                            <p:txEl>
                                              <p:pRg st="7" end="7"/>
                                            </p:txEl>
                                          </p:spTgt>
                                        </p:tgtEl>
                                        <p:attrNameLst>
                                          <p:attrName>style.visibility</p:attrName>
                                        </p:attrNameLst>
                                      </p:cBhvr>
                                      <p:to>
                                        <p:strVal val="visible"/>
                                      </p:to>
                                    </p:set>
                                    <p:animEffect transition="in" filter="box(in)">
                                      <p:cBhvr>
                                        <p:cTn id="47" dur="2000"/>
                                        <p:tgtEl>
                                          <p:spTgt spid="1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533400" y="714356"/>
            <a:ext cx="8253442" cy="1071570"/>
          </a:xfrm>
          <a:ln>
            <a:noFill/>
          </a:ln>
        </p:spPr>
        <p:txBody>
          <a:bodyPr>
            <a:normAutofit/>
          </a:bodyPr>
          <a:lstStyle/>
          <a:p>
            <a:r>
              <a:rPr lang="ar-SA" sz="3200" u="sng" dirty="0" smtClean="0">
                <a:solidFill>
                  <a:schemeClr val="accent1">
                    <a:lumMod val="75000"/>
                  </a:schemeClr>
                </a:solidFill>
              </a:rPr>
              <a:t>التوصيل في الموصلات المعدنية </a:t>
            </a:r>
            <a:br>
              <a:rPr lang="ar-SA" sz="3200" u="sng" dirty="0" smtClean="0">
                <a:solidFill>
                  <a:schemeClr val="accent1">
                    <a:lumMod val="75000"/>
                  </a:schemeClr>
                </a:solidFill>
              </a:rPr>
            </a:br>
            <a:r>
              <a:rPr lang="ar-SA" sz="3200" u="sng" dirty="0" smtClean="0">
                <a:solidFill>
                  <a:schemeClr val="accent1">
                    <a:lumMod val="75000"/>
                  </a:schemeClr>
                </a:solidFill>
              </a:rPr>
              <a:t>الالكترونات الحرة والالكترونات المقيدة</a:t>
            </a:r>
          </a:p>
        </p:txBody>
      </p:sp>
      <p:sp>
        <p:nvSpPr>
          <p:cNvPr id="14" name="عنوان فرعي 13"/>
          <p:cNvSpPr>
            <a:spLocks noGrp="1"/>
          </p:cNvSpPr>
          <p:nvPr>
            <p:ph type="subTitle" idx="1"/>
          </p:nvPr>
        </p:nvSpPr>
        <p:spPr>
          <a:xfrm>
            <a:off x="285720" y="1785926"/>
            <a:ext cx="8643998" cy="4857784"/>
          </a:xfrm>
        </p:spPr>
        <p:txBody>
          <a:bodyPr>
            <a:normAutofit/>
          </a:bodyPr>
          <a:lstStyle/>
          <a:p>
            <a:pPr lvl="0"/>
            <a:endParaRPr lang="ar-SA" dirty="0" smtClean="0"/>
          </a:p>
          <a:p>
            <a:endParaRPr lang="ar-SA" dirty="0" smtClean="0"/>
          </a:p>
          <a:p>
            <a:pPr lvl="0"/>
            <a:endParaRPr lang="ar-SA" dirty="0" smtClean="0"/>
          </a:p>
          <a:p>
            <a:pPr lvl="0"/>
            <a:endParaRPr lang="ar-SA" dirty="0" smtClean="0"/>
          </a:p>
          <a:p>
            <a:pPr lvl="0"/>
            <a:endParaRPr lang="ar-SA" dirty="0" smtClean="0"/>
          </a:p>
          <a:p>
            <a:pPr lvl="0"/>
            <a:endParaRPr lang="en-US" dirty="0" smtClean="0"/>
          </a:p>
          <a:p>
            <a:endParaRPr lang="ar-SA" dirty="0" smtClean="0"/>
          </a:p>
          <a:p>
            <a:endParaRPr lang="ar-SA" dirty="0" smtClean="0"/>
          </a:p>
          <a:p>
            <a:endParaRPr lang="ar-SA" dirty="0" smtClean="0"/>
          </a:p>
        </p:txBody>
      </p:sp>
      <p:graphicFrame>
        <p:nvGraphicFramePr>
          <p:cNvPr id="15" name="كائن 14"/>
          <p:cNvGraphicFramePr>
            <a:graphicFrameLocks noChangeAspect="1"/>
          </p:cNvGraphicFramePr>
          <p:nvPr/>
        </p:nvGraphicFramePr>
        <p:xfrm>
          <a:off x="4514850" y="3321050"/>
          <a:ext cx="114300" cy="608016"/>
        </p:xfrm>
        <a:graphic>
          <a:graphicData uri="http://schemas.openxmlformats.org/presentationml/2006/ole">
            <p:oleObj spid="_x0000_s19458" name="Equation" r:id="rId4" imgW="914400" imgH="215640" progId="Equation.3">
              <p:embed/>
            </p:oleObj>
          </a:graphicData>
        </a:graphic>
      </p:graphicFrame>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19459" name="Equation" showAsIcon="1" r:id="rId5" imgW="914400" imgH="771480" progId="Equation.3">
              <p:embed/>
            </p:oleObj>
          </a:graphicData>
        </a:graphic>
      </p:graphicFrame>
      <p:graphicFrame>
        <p:nvGraphicFramePr>
          <p:cNvPr id="23" name="كائن 22"/>
          <p:cNvGraphicFramePr>
            <a:graphicFrameLocks noChangeAspect="1"/>
          </p:cNvGraphicFramePr>
          <p:nvPr/>
        </p:nvGraphicFramePr>
        <p:xfrm>
          <a:off x="4114800" y="3321050"/>
          <a:ext cx="914400" cy="215900"/>
        </p:xfrm>
        <a:graphic>
          <a:graphicData uri="http://schemas.openxmlformats.org/presentationml/2006/ole">
            <p:oleObj spid="_x0000_s19460" name="Equation" r:id="rId6" imgW="914400" imgH="21564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19461" name="Equation" r:id="rId7"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19463" name="Equation" r:id="rId8" imgW="914400" imgH="215640" progId="Equation.3">
              <p:embed/>
            </p:oleObj>
          </a:graphicData>
        </a:graphic>
      </p:graphicFrame>
      <p:sp>
        <p:nvSpPr>
          <p:cNvPr id="16" name="مربع نص 15"/>
          <p:cNvSpPr txBox="1"/>
          <p:nvPr/>
        </p:nvSpPr>
        <p:spPr>
          <a:xfrm>
            <a:off x="4214810" y="4000504"/>
            <a:ext cx="857256" cy="369332"/>
          </a:xfrm>
          <a:prstGeom prst="rect">
            <a:avLst/>
          </a:prstGeom>
          <a:noFill/>
        </p:spPr>
        <p:txBody>
          <a:bodyPr wrap="square" rtlCol="1">
            <a:spAutoFit/>
          </a:bodyPr>
          <a:lstStyle/>
          <a:p>
            <a:r>
              <a:rPr lang="ar-SA" dirty="0" smtClean="0">
                <a:solidFill>
                  <a:schemeClr val="bg1"/>
                </a:solidFill>
              </a:rPr>
              <a:t>شكل (1)</a:t>
            </a:r>
            <a:endParaRPr lang="ar-SA" dirty="0">
              <a:solidFill>
                <a:schemeClr val="bg1"/>
              </a:solidFill>
            </a:endParaRPr>
          </a:p>
        </p:txBody>
      </p:sp>
      <p:sp>
        <p:nvSpPr>
          <p:cNvPr id="17" name="مربع نص 16"/>
          <p:cNvSpPr txBox="1"/>
          <p:nvPr/>
        </p:nvSpPr>
        <p:spPr>
          <a:xfrm>
            <a:off x="214282" y="4214819"/>
            <a:ext cx="8215370" cy="4524315"/>
          </a:xfrm>
          <a:prstGeom prst="rect">
            <a:avLst/>
          </a:prstGeom>
          <a:noFill/>
        </p:spPr>
        <p:txBody>
          <a:bodyPr wrap="square" rtlCol="1">
            <a:spAutoFit/>
          </a:bodyPr>
          <a:lstStyle/>
          <a:p>
            <a:pPr algn="just">
              <a:buClr>
                <a:schemeClr val="accent1">
                  <a:lumMod val="75000"/>
                </a:schemeClr>
              </a:buClr>
              <a:buFont typeface="Arial" pitchFamily="34" charset="0"/>
              <a:buChar char="•"/>
            </a:pPr>
            <a:r>
              <a:rPr lang="ar-SA" sz="2400" dirty="0" smtClean="0">
                <a:solidFill>
                  <a:schemeClr val="bg1"/>
                </a:solidFill>
              </a:rPr>
              <a:t> الالكترونات القريبة من نواة الذرة والتي ترتبط بها ارتباطاً قوياً تسمى الالكترونات المقيدة وتمثل الدوائر في شكل (1) ذرات الموصل بالكتروناتها المقيدة .</a:t>
            </a:r>
          </a:p>
          <a:p>
            <a:pPr algn="just">
              <a:buClr>
                <a:schemeClr val="accent1">
                  <a:lumMod val="75000"/>
                </a:schemeClr>
              </a:buClr>
              <a:buFont typeface="Arial" pitchFamily="34" charset="0"/>
              <a:buChar char="•"/>
            </a:pPr>
            <a:r>
              <a:rPr lang="ar-SA" sz="2400" dirty="0" smtClean="0">
                <a:solidFill>
                  <a:schemeClr val="bg1"/>
                </a:solidFill>
              </a:rPr>
              <a:t> الالكترونات الموجودة في المدار الخارجي للذرة تعرف باسم الكترونات التكافؤ .</a:t>
            </a:r>
          </a:p>
          <a:p>
            <a:pPr algn="just">
              <a:buClr>
                <a:schemeClr val="accent1">
                  <a:lumMod val="75000"/>
                </a:schemeClr>
              </a:buClr>
              <a:buFont typeface="Arial" pitchFamily="34" charset="0"/>
              <a:buChar char="•"/>
            </a:pPr>
            <a:r>
              <a:rPr lang="ar-SA" sz="2400" dirty="0" smtClean="0">
                <a:solidFill>
                  <a:schemeClr val="bg1"/>
                </a:solidFill>
              </a:rPr>
              <a:t> يتكون الإلكترون الحر عندما تتعادل جميع القوى الالكتروستاتيكية المؤثرة على إلكترون التكافؤ بفعل أنوية الذرات المحيطة بما فيها نواة الذرة التى ينتمي إليها وتمثل النقط التى بين الدوائر في شكل (1) الالكترونات الحرة .</a:t>
            </a:r>
          </a:p>
          <a:p>
            <a:pPr algn="just">
              <a:buClr>
                <a:schemeClr val="accent3"/>
              </a:buClr>
              <a:buFont typeface="Arial" pitchFamily="34" charset="0"/>
              <a:buChar char="•"/>
            </a:pPr>
            <a:endParaRPr lang="ar-SA" sz="2400" dirty="0" smtClean="0">
              <a:solidFill>
                <a:schemeClr val="bg1"/>
              </a:solidFill>
            </a:endParaRPr>
          </a:p>
          <a:p>
            <a:pPr algn="just">
              <a:buClr>
                <a:schemeClr val="accent3"/>
              </a:buClr>
              <a:buFont typeface="Arial" pitchFamily="34" charset="0"/>
              <a:buChar char="•"/>
            </a:pPr>
            <a:endParaRPr lang="ar-SA" sz="2400" dirty="0" smtClean="0">
              <a:solidFill>
                <a:schemeClr val="bg1"/>
              </a:solidFill>
            </a:endParaRPr>
          </a:p>
          <a:p>
            <a:pPr algn="just">
              <a:buClr>
                <a:schemeClr val="accent3"/>
              </a:buClr>
              <a:buFont typeface="Arial" pitchFamily="34" charset="0"/>
              <a:buChar char="•"/>
            </a:pPr>
            <a:endParaRPr lang="ar-SA" sz="2400" dirty="0" smtClean="0">
              <a:solidFill>
                <a:schemeClr val="bg1"/>
              </a:solidFill>
            </a:endParaRPr>
          </a:p>
          <a:p>
            <a:pPr algn="just">
              <a:buClr>
                <a:schemeClr val="accent3"/>
              </a:buClr>
              <a:buFont typeface="Arial" pitchFamily="34" charset="0"/>
              <a:buChar char="•"/>
            </a:pPr>
            <a:endParaRPr lang="ar-SA" sz="2400" dirty="0" smtClean="0">
              <a:solidFill>
                <a:schemeClr val="bg1"/>
              </a:solidFill>
            </a:endParaRPr>
          </a:p>
          <a:p>
            <a:pPr algn="just">
              <a:buFont typeface="Arial" pitchFamily="34" charset="0"/>
              <a:buChar char="•"/>
            </a:pPr>
            <a:endParaRPr lang="ar-SA" sz="2400" dirty="0" smtClean="0">
              <a:solidFill>
                <a:schemeClr val="bg1"/>
              </a:solidFill>
            </a:endParaRPr>
          </a:p>
          <a:p>
            <a:pPr algn="just">
              <a:buFont typeface="Arial" pitchFamily="34" charset="0"/>
              <a:buChar char="•"/>
            </a:pPr>
            <a:endParaRPr lang="ar-SA" sz="2400" dirty="0" smtClean="0">
              <a:solidFill>
                <a:schemeClr val="bg1"/>
              </a:solidFill>
            </a:endParaRPr>
          </a:p>
        </p:txBody>
      </p:sp>
      <p:sp>
        <p:nvSpPr>
          <p:cNvPr id="2"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9" name="صورة 28"/>
          <p:cNvPicPr/>
          <p:nvPr/>
        </p:nvPicPr>
        <p:blipFill>
          <a:blip r:embed="rId9">
            <a:clrChange>
              <a:clrFrom>
                <a:srgbClr val="FFFFFF"/>
              </a:clrFrom>
              <a:clrTo>
                <a:srgbClr val="FFFFFF">
                  <a:alpha val="0"/>
                </a:srgbClr>
              </a:clrTo>
            </a:clrChange>
            <a:lum bright="-40000"/>
          </a:blip>
          <a:srcRect/>
          <a:stretch>
            <a:fillRect/>
          </a:stretch>
        </p:blipFill>
        <p:spPr bwMode="auto">
          <a:xfrm>
            <a:off x="3257556" y="1928814"/>
            <a:ext cx="2528890" cy="2071690"/>
          </a:xfrm>
          <a:prstGeom prst="rect">
            <a:avLst/>
          </a:prstGeom>
          <a:noFill/>
          <a:ln w="9525">
            <a:noFill/>
            <a:miter lim="800000"/>
            <a:headEnd/>
            <a:tailEnd/>
          </a:ln>
        </p:spPr>
      </p:pic>
      <p:sp>
        <p:nvSpPr>
          <p:cNvPr id="13" name="مربع نص 12"/>
          <p:cNvSpPr txBox="1"/>
          <p:nvPr/>
        </p:nvSpPr>
        <p:spPr>
          <a:xfrm>
            <a:off x="71406" y="6534834"/>
            <a:ext cx="8525026" cy="646331"/>
          </a:xfrm>
          <a:prstGeom prst="rect">
            <a:avLst/>
          </a:prstGeom>
          <a:noFill/>
        </p:spPr>
        <p:txBody>
          <a:bodyPr wrap="square" rtlCol="1">
            <a:spAutoFit/>
          </a:bodyPr>
          <a:lstStyle/>
          <a:p>
            <a:r>
              <a:rPr lang="en-US" dirty="0" smtClean="0">
                <a:solidFill>
                  <a:schemeClr val="accent1"/>
                </a:solidFill>
              </a:rPr>
              <a:t>A.A.ATTIA                                                                             Principles of  Electronics</a:t>
            </a:r>
            <a:endParaRPr lang="ar-SA" dirty="0" smtClean="0">
              <a:solidFill>
                <a:schemeClr val="accent1"/>
              </a:solidFill>
            </a:endParaRPr>
          </a:p>
          <a:p>
            <a:endParaRPr lang="ar-SA"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box(in)">
                                      <p:cBhvr>
                                        <p:cTn id="12" dur="20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7">
                                            <p:txEl>
                                              <p:pRg st="0" end="0"/>
                                            </p:txEl>
                                          </p:spTgt>
                                        </p:tgtEl>
                                        <p:attrNameLst>
                                          <p:attrName>style.visibility</p:attrName>
                                        </p:attrNameLst>
                                      </p:cBhvr>
                                      <p:to>
                                        <p:strVal val="visible"/>
                                      </p:to>
                                    </p:set>
                                    <p:animEffect transition="in" filter="box(in)">
                                      <p:cBhvr>
                                        <p:cTn id="17" dur="2000"/>
                                        <p:tgtEl>
                                          <p:spTgt spid="1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7">
                                            <p:txEl>
                                              <p:pRg st="1" end="1"/>
                                            </p:txEl>
                                          </p:spTgt>
                                        </p:tgtEl>
                                        <p:attrNameLst>
                                          <p:attrName>style.visibility</p:attrName>
                                        </p:attrNameLst>
                                      </p:cBhvr>
                                      <p:to>
                                        <p:strVal val="visible"/>
                                      </p:to>
                                    </p:set>
                                    <p:animEffect transition="in" filter="box(in)">
                                      <p:cBhvr>
                                        <p:cTn id="22" dur="2000"/>
                                        <p:tgtEl>
                                          <p:spTgt spid="17">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7">
                                            <p:txEl>
                                              <p:pRg st="2" end="2"/>
                                            </p:txEl>
                                          </p:spTgt>
                                        </p:tgtEl>
                                        <p:attrNameLst>
                                          <p:attrName>style.visibility</p:attrName>
                                        </p:attrNameLst>
                                      </p:cBhvr>
                                      <p:to>
                                        <p:strVal val="visible"/>
                                      </p:to>
                                    </p:set>
                                    <p:animEffect transition="in" filter="box(in)">
                                      <p:cBhvr>
                                        <p:cTn id="27" dur="2000"/>
                                        <p:tgtEl>
                                          <p:spTgt spid="1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كائن 14"/>
          <p:cNvGraphicFramePr>
            <a:graphicFrameLocks noChangeAspect="1"/>
          </p:cNvGraphicFramePr>
          <p:nvPr/>
        </p:nvGraphicFramePr>
        <p:xfrm>
          <a:off x="4514850" y="3321050"/>
          <a:ext cx="114300" cy="608016"/>
        </p:xfrm>
        <a:graphic>
          <a:graphicData uri="http://schemas.openxmlformats.org/presentationml/2006/ole">
            <p:oleObj spid="_x0000_s20482" name="Equation" r:id="rId4" imgW="914400" imgH="215640" progId="Equation.3">
              <p:embed/>
            </p:oleObj>
          </a:graphicData>
        </a:graphic>
      </p:graphicFrame>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20483" name="Equation" showAsIcon="1" r:id="rId5" imgW="914400" imgH="771480" progId="Equation.3">
              <p:embed/>
            </p:oleObj>
          </a:graphicData>
        </a:graphic>
      </p:graphicFrame>
      <p:graphicFrame>
        <p:nvGraphicFramePr>
          <p:cNvPr id="23" name="كائن 22"/>
          <p:cNvGraphicFramePr>
            <a:graphicFrameLocks noChangeAspect="1"/>
          </p:cNvGraphicFramePr>
          <p:nvPr/>
        </p:nvGraphicFramePr>
        <p:xfrm>
          <a:off x="4114800" y="3321050"/>
          <a:ext cx="914400" cy="215900"/>
        </p:xfrm>
        <a:graphic>
          <a:graphicData uri="http://schemas.openxmlformats.org/presentationml/2006/ole">
            <p:oleObj spid="_x0000_s20484" name="Equation" r:id="rId6" imgW="914400" imgH="21564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20485" name="Equation" r:id="rId7"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20486" name="Equation" r:id="rId8" imgW="914400" imgH="215640" progId="Equation.3">
              <p:embed/>
            </p:oleObj>
          </a:graphicData>
        </a:graphic>
      </p:graphicFrame>
      <p:sp>
        <p:nvSpPr>
          <p:cNvPr id="19" name="مربع نص 18"/>
          <p:cNvSpPr txBox="1"/>
          <p:nvPr/>
        </p:nvSpPr>
        <p:spPr>
          <a:xfrm>
            <a:off x="285720" y="1214422"/>
            <a:ext cx="8572560" cy="6740307"/>
          </a:xfrm>
          <a:prstGeom prst="rect">
            <a:avLst/>
          </a:prstGeom>
          <a:noFill/>
        </p:spPr>
        <p:txBody>
          <a:bodyPr wrap="square" rtlCol="1">
            <a:spAutoFit/>
          </a:bodyPr>
          <a:lstStyle/>
          <a:p>
            <a:pPr algn="just">
              <a:buClr>
                <a:schemeClr val="accent1">
                  <a:lumMod val="75000"/>
                </a:schemeClr>
              </a:buClr>
              <a:buFont typeface="Arial" pitchFamily="34" charset="0"/>
              <a:buChar char="•"/>
            </a:pPr>
            <a:r>
              <a:rPr lang="ar-SA" sz="2400" dirty="0" smtClean="0">
                <a:solidFill>
                  <a:schemeClr val="bg1"/>
                </a:solidFill>
              </a:rPr>
              <a:t> تسبح الالكترونات الحرة بين الذرات في حركة تشبه إلى حد كبير حركة جزيئات غاز يتحرك حركة عشوائية بين كرات ثابتة .</a:t>
            </a:r>
          </a:p>
          <a:p>
            <a:pPr lvl="0" algn="just">
              <a:buClr>
                <a:schemeClr val="accent1">
                  <a:lumMod val="75000"/>
                </a:schemeClr>
              </a:buClr>
              <a:buFont typeface="Arial" pitchFamily="34" charset="0"/>
              <a:buChar char="•"/>
            </a:pPr>
            <a:r>
              <a:rPr lang="ar-SA" sz="2400" dirty="0" smtClean="0">
                <a:solidFill>
                  <a:schemeClr val="bg1"/>
                </a:solidFill>
              </a:rPr>
              <a:t> دائماً ما تكون كثافة الالكترونات الحرة في الموصل من نفس النوع قيمة ثابتة ما لم تحدث تغيرات طبيعية كارتفاع درجة الحرارة .</a:t>
            </a:r>
          </a:p>
          <a:p>
            <a:pPr lvl="0" algn="just">
              <a:buClr>
                <a:schemeClr val="accent1">
                  <a:lumMod val="75000"/>
                </a:schemeClr>
              </a:buClr>
              <a:buFont typeface="Arial" pitchFamily="34" charset="0"/>
              <a:buChar char="•"/>
            </a:pPr>
            <a:r>
              <a:rPr lang="ar-SA" sz="2400" dirty="0" smtClean="0">
                <a:solidFill>
                  <a:schemeClr val="bg1"/>
                </a:solidFill>
              </a:rPr>
              <a:t> تكون كثافة الذرات في موصل جيد مثل النحاس هي                       وعدد الالكترونات الحرة هي                  بمعنى أن كل ذرة لا ينطلق منها سوى 1.3الكترون حر في المتوسط من مجموع 29 إلكترون هي عدد الالكترونات في كل ذرة نحاس .</a:t>
            </a:r>
          </a:p>
          <a:p>
            <a:pPr lvl="0" algn="just">
              <a:buClr>
                <a:schemeClr val="accent1">
                  <a:lumMod val="75000"/>
                </a:schemeClr>
              </a:buClr>
              <a:buFont typeface="Arial" pitchFamily="34" charset="0"/>
              <a:buChar char="•"/>
            </a:pPr>
            <a:r>
              <a:rPr lang="ar-SA" sz="2400" dirty="0" smtClean="0">
                <a:solidFill>
                  <a:schemeClr val="bg1"/>
                </a:solidFill>
              </a:rPr>
              <a:t> يتشكل الفلز (الموصل) من ايونات فلزية موجبة الشحنة متراصة وسط غاز من الالكترونات حرة الحركة .</a:t>
            </a:r>
          </a:p>
          <a:p>
            <a:pPr lvl="0" algn="just">
              <a:buClr>
                <a:schemeClr val="accent1">
                  <a:lumMod val="75000"/>
                </a:schemeClr>
              </a:buClr>
              <a:buFont typeface="Arial" pitchFamily="34" charset="0"/>
              <a:buChar char="•"/>
            </a:pPr>
            <a:r>
              <a:rPr lang="ar-SA" sz="2400" dirty="0" smtClean="0">
                <a:solidFill>
                  <a:schemeClr val="bg1"/>
                </a:solidFill>
              </a:rPr>
              <a:t> تمنع قوة الجذب الكهروستاتيكي بين الشحنات المختلفة الالكترونات من مغادرة سطح الفلز .</a:t>
            </a:r>
          </a:p>
          <a:p>
            <a:pPr lvl="0" algn="just">
              <a:buClr>
                <a:schemeClr val="accent1">
                  <a:lumMod val="75000"/>
                </a:schemeClr>
              </a:buClr>
              <a:buFont typeface="Arial" pitchFamily="34" charset="0"/>
              <a:buChar char="•"/>
            </a:pPr>
            <a:r>
              <a:rPr lang="ar-SA" sz="2400" dirty="0" smtClean="0">
                <a:solidFill>
                  <a:schemeClr val="bg1"/>
                </a:solidFill>
              </a:rPr>
              <a:t> تتحرك الالكترونات الحرة عندما يتم وضع الموصل تحت تأثير مجال كهربي خارجي في اتجاه عكس اتجاه المجال .</a:t>
            </a:r>
          </a:p>
          <a:p>
            <a:pPr lvl="0" algn="just">
              <a:buClr>
                <a:schemeClr val="accent1">
                  <a:lumMod val="75000"/>
                </a:schemeClr>
              </a:buClr>
              <a:buFont typeface="Arial" pitchFamily="34" charset="0"/>
              <a:buChar char="•"/>
            </a:pPr>
            <a:endParaRPr lang="ar-SA" sz="2400" dirty="0" smtClean="0">
              <a:solidFill>
                <a:schemeClr val="bg1"/>
              </a:solidFill>
            </a:endParaRPr>
          </a:p>
          <a:p>
            <a:pPr lvl="0" algn="just">
              <a:buClr>
                <a:schemeClr val="accent1">
                  <a:lumMod val="75000"/>
                </a:schemeClr>
              </a:buClr>
              <a:buFont typeface="Arial" pitchFamily="34" charset="0"/>
              <a:buChar char="•"/>
            </a:pPr>
            <a:endParaRPr lang="ar-SA" sz="2400" dirty="0" smtClean="0">
              <a:solidFill>
                <a:schemeClr val="bg1"/>
              </a:solidFill>
            </a:endParaRPr>
          </a:p>
          <a:p>
            <a:pPr lvl="0" algn="just">
              <a:buClr>
                <a:schemeClr val="accent1">
                  <a:lumMod val="75000"/>
                </a:schemeClr>
              </a:buClr>
              <a:buFont typeface="Arial" pitchFamily="34" charset="0"/>
              <a:buChar char="•"/>
            </a:pPr>
            <a:endParaRPr lang="en-US" sz="2400" dirty="0" smtClean="0">
              <a:solidFill>
                <a:schemeClr val="bg1"/>
              </a:solidFill>
            </a:endParaRPr>
          </a:p>
          <a:p>
            <a:pPr algn="just">
              <a:buClr>
                <a:schemeClr val="accent1">
                  <a:lumMod val="75000"/>
                </a:schemeClr>
              </a:buClr>
              <a:buFont typeface="Arial" pitchFamily="34" charset="0"/>
              <a:buChar char="•"/>
            </a:pPr>
            <a:endParaRPr lang="ar-SA" sz="2400" dirty="0" smtClean="0">
              <a:solidFill>
                <a:schemeClr val="bg1"/>
              </a:solidFill>
            </a:endParaRPr>
          </a:p>
        </p:txBody>
      </p:sp>
      <p:graphicFrame>
        <p:nvGraphicFramePr>
          <p:cNvPr id="20488" name="Object 8"/>
          <p:cNvGraphicFramePr>
            <a:graphicFrameLocks noChangeAspect="1"/>
          </p:cNvGraphicFramePr>
          <p:nvPr/>
        </p:nvGraphicFramePr>
        <p:xfrm>
          <a:off x="4330700" y="3071813"/>
          <a:ext cx="2111375" cy="466725"/>
        </p:xfrm>
        <a:graphic>
          <a:graphicData uri="http://schemas.openxmlformats.org/presentationml/2006/ole">
            <p:oleObj spid="_x0000_s20488" name="معادلة" r:id="rId9" imgW="1434960" imgH="317160" progId="Equation.3">
              <p:embed/>
            </p:oleObj>
          </a:graphicData>
        </a:graphic>
      </p:graphicFrame>
      <p:graphicFrame>
        <p:nvGraphicFramePr>
          <p:cNvPr id="20489" name="Object 9"/>
          <p:cNvGraphicFramePr>
            <a:graphicFrameLocks noChangeAspect="1"/>
          </p:cNvGraphicFramePr>
          <p:nvPr/>
        </p:nvGraphicFramePr>
        <p:xfrm>
          <a:off x="1184275" y="2643188"/>
          <a:ext cx="2133600" cy="517525"/>
        </p:xfrm>
        <a:graphic>
          <a:graphicData uri="http://schemas.openxmlformats.org/presentationml/2006/ole">
            <p:oleObj spid="_x0000_s20489" name="معادلة" r:id="rId10" imgW="1307880" imgH="317160" progId="Equation.3">
              <p:embed/>
            </p:oleObj>
          </a:graphicData>
        </a:graphic>
      </p:graphicFrame>
      <p:sp>
        <p:nvSpPr>
          <p:cNvPr id="10" name="مربع نص 9"/>
          <p:cNvSpPr txBox="1"/>
          <p:nvPr/>
        </p:nvSpPr>
        <p:spPr>
          <a:xfrm>
            <a:off x="214282" y="6497445"/>
            <a:ext cx="8525026" cy="646331"/>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a:p>
            <a:endParaRPr lang="ar-SA"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box(in)">
                                      <p:cBhvr>
                                        <p:cTn id="7" dur="2000"/>
                                        <p:tgtEl>
                                          <p:spTgt spid="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9">
                                            <p:txEl>
                                              <p:pRg st="1" end="1"/>
                                            </p:txEl>
                                          </p:spTgt>
                                        </p:tgtEl>
                                        <p:attrNameLst>
                                          <p:attrName>style.visibility</p:attrName>
                                        </p:attrNameLst>
                                      </p:cBhvr>
                                      <p:to>
                                        <p:strVal val="visible"/>
                                      </p:to>
                                    </p:set>
                                    <p:animEffect transition="in" filter="box(in)">
                                      <p:cBhvr>
                                        <p:cTn id="12" dur="2000"/>
                                        <p:tgtEl>
                                          <p:spTgt spid="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9">
                                            <p:txEl>
                                              <p:pRg st="2" end="2"/>
                                            </p:txEl>
                                          </p:spTgt>
                                        </p:tgtEl>
                                        <p:attrNameLst>
                                          <p:attrName>style.visibility</p:attrName>
                                        </p:attrNameLst>
                                      </p:cBhvr>
                                      <p:to>
                                        <p:strVal val="visible"/>
                                      </p:to>
                                    </p:set>
                                    <p:animEffect transition="in" filter="box(in)">
                                      <p:cBhvr>
                                        <p:cTn id="17" dur="2000"/>
                                        <p:tgtEl>
                                          <p:spTgt spid="1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9">
                                            <p:txEl>
                                              <p:pRg st="3" end="3"/>
                                            </p:txEl>
                                          </p:spTgt>
                                        </p:tgtEl>
                                        <p:attrNameLst>
                                          <p:attrName>style.visibility</p:attrName>
                                        </p:attrNameLst>
                                      </p:cBhvr>
                                      <p:to>
                                        <p:strVal val="visible"/>
                                      </p:to>
                                    </p:set>
                                    <p:animEffect transition="in" filter="box(in)">
                                      <p:cBhvr>
                                        <p:cTn id="22" dur="2000"/>
                                        <p:tgtEl>
                                          <p:spTgt spid="1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9">
                                            <p:txEl>
                                              <p:pRg st="4" end="4"/>
                                            </p:txEl>
                                          </p:spTgt>
                                        </p:tgtEl>
                                        <p:attrNameLst>
                                          <p:attrName>style.visibility</p:attrName>
                                        </p:attrNameLst>
                                      </p:cBhvr>
                                      <p:to>
                                        <p:strVal val="visible"/>
                                      </p:to>
                                    </p:set>
                                    <p:animEffect transition="in" filter="box(in)">
                                      <p:cBhvr>
                                        <p:cTn id="27" dur="2000"/>
                                        <p:tgtEl>
                                          <p:spTgt spid="1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9">
                                            <p:txEl>
                                              <p:pRg st="5" end="5"/>
                                            </p:txEl>
                                          </p:spTgt>
                                        </p:tgtEl>
                                        <p:attrNameLst>
                                          <p:attrName>style.visibility</p:attrName>
                                        </p:attrNameLst>
                                      </p:cBhvr>
                                      <p:to>
                                        <p:strVal val="visible"/>
                                      </p:to>
                                    </p:set>
                                    <p:animEffect transition="in" filter="box(in)">
                                      <p:cBhvr>
                                        <p:cTn id="32" dur="2000"/>
                                        <p:tgtEl>
                                          <p:spTgt spid="1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كائن 14"/>
          <p:cNvGraphicFramePr>
            <a:graphicFrameLocks noChangeAspect="1"/>
          </p:cNvGraphicFramePr>
          <p:nvPr/>
        </p:nvGraphicFramePr>
        <p:xfrm>
          <a:off x="4514850" y="3321050"/>
          <a:ext cx="114300" cy="608016"/>
        </p:xfrm>
        <a:graphic>
          <a:graphicData uri="http://schemas.openxmlformats.org/presentationml/2006/ole">
            <p:oleObj spid="_x0000_s21506" name="Equation" r:id="rId4" imgW="914400" imgH="215640" progId="Equation.3">
              <p:embed/>
            </p:oleObj>
          </a:graphicData>
        </a:graphic>
      </p:graphicFrame>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21507" name="Equation" showAsIcon="1" r:id="rId5" imgW="914400" imgH="771480" progId="Equation.3">
              <p:embed/>
            </p:oleObj>
          </a:graphicData>
        </a:graphic>
      </p:graphicFrame>
      <p:graphicFrame>
        <p:nvGraphicFramePr>
          <p:cNvPr id="23" name="كائن 22"/>
          <p:cNvGraphicFramePr>
            <a:graphicFrameLocks noChangeAspect="1"/>
          </p:cNvGraphicFramePr>
          <p:nvPr/>
        </p:nvGraphicFramePr>
        <p:xfrm>
          <a:off x="4114800" y="3321050"/>
          <a:ext cx="914400" cy="215900"/>
        </p:xfrm>
        <a:graphic>
          <a:graphicData uri="http://schemas.openxmlformats.org/presentationml/2006/ole">
            <p:oleObj spid="_x0000_s21508" name="Equation" r:id="rId6" imgW="914400" imgH="21564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21509" name="Equation" r:id="rId7"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21510" name="Equation" r:id="rId8" imgW="914400" imgH="215640" progId="Equation.3">
              <p:embed/>
            </p:oleObj>
          </a:graphicData>
        </a:graphic>
      </p:graphicFrame>
      <p:sp>
        <p:nvSpPr>
          <p:cNvPr id="12" name="مربع نص 11"/>
          <p:cNvSpPr txBox="1"/>
          <p:nvPr/>
        </p:nvSpPr>
        <p:spPr>
          <a:xfrm>
            <a:off x="357158" y="1285860"/>
            <a:ext cx="8501122" cy="1569660"/>
          </a:xfrm>
          <a:prstGeom prst="rect">
            <a:avLst/>
          </a:prstGeom>
          <a:noFill/>
        </p:spPr>
        <p:txBody>
          <a:bodyPr wrap="square" rtlCol="1">
            <a:spAutoFit/>
          </a:bodyPr>
          <a:lstStyle/>
          <a:p>
            <a:pPr algn="just">
              <a:buClr>
                <a:schemeClr val="accent1">
                  <a:lumMod val="75000"/>
                </a:schemeClr>
              </a:buClr>
              <a:buFont typeface="Arial" pitchFamily="34" charset="0"/>
              <a:buChar char="•"/>
            </a:pPr>
            <a:r>
              <a:rPr lang="ar-SA" sz="2400" dirty="0" smtClean="0">
                <a:solidFill>
                  <a:schemeClr val="bg1"/>
                </a:solidFill>
              </a:rPr>
              <a:t> يمر تيار كهربي في الموصل عندما تتم تغذية أحد أطراف الموصل بالالكترونات وسحبها من الطرف الآخر (كأن يتصل الموصل بقطبي بطارية) .</a:t>
            </a:r>
          </a:p>
          <a:p>
            <a:pPr algn="just">
              <a:buClr>
                <a:schemeClr val="accent1">
                  <a:lumMod val="75000"/>
                </a:schemeClr>
              </a:buClr>
              <a:buFont typeface="Arial" pitchFamily="34" charset="0"/>
              <a:buChar char="•"/>
            </a:pPr>
            <a:r>
              <a:rPr lang="ar-SA" sz="2400" dirty="0" smtClean="0">
                <a:solidFill>
                  <a:schemeClr val="bg1"/>
                </a:solidFill>
              </a:rPr>
              <a:t> مرور التيار الكهربى فى الموصل هو نتيجة لحركة الالكترونات الحرة (السالبة) ويكون اتجاه التيار المعتاد فى عكس اتجاه حركة الالكترونات .</a:t>
            </a:r>
          </a:p>
        </p:txBody>
      </p:sp>
      <p:sp>
        <p:nvSpPr>
          <p:cNvPr id="8" name="مربع نص 7"/>
          <p:cNvSpPr txBox="1"/>
          <p:nvPr/>
        </p:nvSpPr>
        <p:spPr>
          <a:xfrm>
            <a:off x="285720" y="6500834"/>
            <a:ext cx="8525026" cy="642942"/>
          </a:xfrm>
          <a:prstGeom prst="rect">
            <a:avLst/>
          </a:prstGeom>
          <a:noFill/>
        </p:spPr>
        <p:txBody>
          <a:bodyPr wrap="square" rtlCol="1">
            <a:spAutoFit/>
          </a:bodyPr>
          <a:lstStyle/>
          <a:p>
            <a:r>
              <a:rPr lang="en-US" dirty="0" smtClean="0">
                <a:solidFill>
                  <a:schemeClr val="accent1"/>
                </a:solidFill>
              </a:rPr>
              <a:t>A.A.ATTIA                                                                                   Principles of  Electronics</a:t>
            </a:r>
            <a:endParaRPr lang="ar-SA" dirty="0" smtClean="0">
              <a:solidFill>
                <a:schemeClr val="accent1"/>
              </a:solidFill>
            </a:endParaRPr>
          </a:p>
          <a:p>
            <a:endParaRPr lang="ar-SA"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box(in)">
                                      <p:cBhvr>
                                        <p:cTn id="7" dur="20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2">
                                            <p:txEl>
                                              <p:pRg st="1" end="1"/>
                                            </p:txEl>
                                          </p:spTgt>
                                        </p:tgtEl>
                                        <p:attrNameLst>
                                          <p:attrName>style.visibility</p:attrName>
                                        </p:attrNameLst>
                                      </p:cBhvr>
                                      <p:to>
                                        <p:strVal val="visible"/>
                                      </p:to>
                                    </p:set>
                                    <p:animEffect transition="in" filter="box(in)">
                                      <p:cBhvr>
                                        <p:cTn id="12" dur="20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مخصص 13">
      <a:dk1>
        <a:sysClr val="windowText" lastClr="000000"/>
      </a:dk1>
      <a:lt1>
        <a:sysClr val="window" lastClr="FFFFFF"/>
      </a:lt1>
      <a:dk2>
        <a:srgbClr val="FEA16E"/>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مستند" ma:contentTypeID="0x010100929A5A53DC5F674B83A4B9FBD05AEDB1" ma:contentTypeVersion="0" ma:contentTypeDescription="إنشاء مستند جديد." ma:contentTypeScope="" ma:versionID="8a72a3d0a056d64a0aaec19a84a17045">
  <xsd:schema xmlns:xsd="http://www.w3.org/2001/XMLSchema" xmlns:p="http://schemas.microsoft.com/office/2006/metadata/properties" targetNamespace="http://schemas.microsoft.com/office/2006/metadata/properties" ma:root="true" ma:fieldsID="24ea8475c9dab94f65afdeb9954b21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المحتوى" ma:readOnly="true"/>
        <xsd:element ref="dc:title" minOccurs="0" maxOccurs="1" ma:index="4" ma:displayName="العنوان"/>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785BAFC9-68A0-41A7-BFDA-CE19D23BBB90}"/>
</file>

<file path=customXml/itemProps2.xml><?xml version="1.0" encoding="utf-8"?>
<ds:datastoreItem xmlns:ds="http://schemas.openxmlformats.org/officeDocument/2006/customXml" ds:itemID="{2AADC28C-AEDA-4B37-82F1-66383C000107}"/>
</file>

<file path=customXml/itemProps3.xml><?xml version="1.0" encoding="utf-8"?>
<ds:datastoreItem xmlns:ds="http://schemas.openxmlformats.org/officeDocument/2006/customXml" ds:itemID="{1DDFD72B-66B5-4CBE-923A-A81C4E3CF281}"/>
</file>

<file path=docProps/app.xml><?xml version="1.0" encoding="utf-8"?>
<Properties xmlns="http://schemas.openxmlformats.org/officeDocument/2006/extended-properties" xmlns:vt="http://schemas.openxmlformats.org/officeDocument/2006/docPropsVTypes">
  <Template/>
  <TotalTime>8457</TotalTime>
  <Words>529</Words>
  <Application>Microsoft Office PowerPoint</Application>
  <PresentationFormat>عرض على الشاشة (3:4)‏</PresentationFormat>
  <Paragraphs>79</Paragraphs>
  <Slides>7</Slides>
  <Notes>5</Notes>
  <HiddenSlides>0</HiddenSlides>
  <MMClips>0</MMClips>
  <ScaleCrop>false</ScaleCrop>
  <HeadingPairs>
    <vt:vector size="6" baseType="variant">
      <vt:variant>
        <vt:lpstr>سمة</vt:lpstr>
      </vt:variant>
      <vt:variant>
        <vt:i4>1</vt:i4>
      </vt:variant>
      <vt:variant>
        <vt:lpstr>خوادم OLE مضمنة</vt:lpstr>
      </vt:variant>
      <vt:variant>
        <vt:i4>2</vt:i4>
      </vt:variant>
      <vt:variant>
        <vt:lpstr>عناوين الشرائح</vt:lpstr>
      </vt:variant>
      <vt:variant>
        <vt:i4>7</vt:i4>
      </vt:variant>
    </vt:vector>
  </HeadingPairs>
  <TitlesOfParts>
    <vt:vector size="10" baseType="lpstr">
      <vt:lpstr>تدفق</vt:lpstr>
      <vt:lpstr>Equation</vt:lpstr>
      <vt:lpstr>معادلة</vt:lpstr>
      <vt:lpstr>جامعة الملك سعود كلية المعلمين قسم العلوم</vt:lpstr>
      <vt:lpstr>الشريحة 2</vt:lpstr>
      <vt:lpstr>الكترونيات</vt:lpstr>
      <vt:lpstr>أشباه الموصلات</vt:lpstr>
      <vt:lpstr>التوصيل في الموصلات المعدنية  الالكترونات الحرة والالكترونات المقيدة</vt:lpstr>
      <vt:lpstr>الشريحة 6</vt:lpstr>
      <vt:lpstr>الشريحة 7</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الكترونيات</dc:title>
  <dc:creator>Attia</dc:creator>
  <cp:lastModifiedBy>ahasan</cp:lastModifiedBy>
  <cp:revision>714</cp:revision>
  <dcterms:created xsi:type="dcterms:W3CDTF">2009-03-20T20:55:45Z</dcterms:created>
  <dcterms:modified xsi:type="dcterms:W3CDTF">2010-12-18T11:14:34Z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0x010100929A5A53DC5F674B83A4B9FBD05AEDB1</vt:lpwstr>
  </property>
</Properties>
</file>