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52" r:id="rId3"/>
    <p:sldId id="331" r:id="rId4"/>
    <p:sldId id="288" r:id="rId5"/>
    <p:sldId id="354" r:id="rId6"/>
    <p:sldId id="355" r:id="rId7"/>
    <p:sldId id="356" r:id="rId8"/>
    <p:sldId id="375" r:id="rId9"/>
    <p:sldId id="376" r:id="rId10"/>
    <p:sldId id="378" r:id="rId11"/>
    <p:sldId id="379" r:id="rId12"/>
    <p:sldId id="380" r:id="rId13"/>
    <p:sldId id="381" r:id="rId14"/>
    <p:sldId id="362" r:id="rId15"/>
    <p:sldId id="358" r:id="rId16"/>
    <p:sldId id="359" r:id="rId17"/>
    <p:sldId id="360" r:id="rId18"/>
    <p:sldId id="361" r:id="rId19"/>
    <p:sldId id="363" r:id="rId20"/>
    <p:sldId id="364" r:id="rId21"/>
    <p:sldId id="365" r:id="rId22"/>
    <p:sldId id="366" r:id="rId23"/>
    <p:sldId id="367" r:id="rId24"/>
    <p:sldId id="368" r:id="rId25"/>
    <p:sldId id="369" r:id="rId26"/>
    <p:sldId id="370" r:id="rId27"/>
    <p:sldId id="371" r:id="rId28"/>
    <p:sldId id="372" r:id="rId29"/>
    <p:sldId id="373" r:id="rId30"/>
    <p:sldId id="374" r:id="rId31"/>
    <p:sldId id="32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A08"/>
    <a:srgbClr val="0070C0"/>
    <a:srgbClr val="00B050"/>
    <a:srgbClr val="E7E7E7"/>
    <a:srgbClr val="E6E6E6"/>
    <a:srgbClr val="B6A29A"/>
    <a:srgbClr val="B232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63" d="100"/>
          <a:sy n="63" d="100"/>
        </p:scale>
        <p:origin x="7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FA6B63-6268-4561-9D9A-F5ECD643D09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0312A683-1141-45FA-96CA-E0AAF107A764}">
      <dgm:prSet phldrT="[نص]" custT="1"/>
      <dgm:spPr/>
      <dgm:t>
        <a:bodyPr/>
        <a:lstStyle/>
        <a:p>
          <a:pPr rtl="1"/>
          <a:r>
            <a:rPr lang="ar-SA" sz="1800" b="1" dirty="0">
              <a:solidFill>
                <a:schemeClr val="tx1"/>
              </a:solidFill>
            </a:rPr>
            <a:t>رئيس مجلس الإدارة</a:t>
          </a:r>
        </a:p>
      </dgm:t>
    </dgm:pt>
    <dgm:pt modelId="{544B3357-D14B-4C84-9F6B-9130EB8299B7}" type="parTrans" cxnId="{35DA7312-7F58-4687-B32E-BEED88797F3A}">
      <dgm:prSet/>
      <dgm:spPr/>
      <dgm:t>
        <a:bodyPr/>
        <a:lstStyle/>
        <a:p>
          <a:pPr rtl="1"/>
          <a:endParaRPr lang="ar-SA" sz="1800" b="1">
            <a:solidFill>
              <a:schemeClr val="tx1"/>
            </a:solidFill>
          </a:endParaRPr>
        </a:p>
      </dgm:t>
    </dgm:pt>
    <dgm:pt modelId="{D19663CC-C4DD-4BD4-B3D9-825305B00054}" type="sibTrans" cxnId="{35DA7312-7F58-4687-B32E-BEED88797F3A}">
      <dgm:prSet/>
      <dgm:spPr/>
      <dgm:t>
        <a:bodyPr/>
        <a:lstStyle/>
        <a:p>
          <a:pPr rtl="1"/>
          <a:endParaRPr lang="ar-SA" sz="1800" b="1">
            <a:solidFill>
              <a:schemeClr val="tx1"/>
            </a:solidFill>
          </a:endParaRPr>
        </a:p>
      </dgm:t>
    </dgm:pt>
    <dgm:pt modelId="{65D8773C-459D-4F34-97D3-46F8A35FB814}">
      <dgm:prSet phldrT="[نص]" custT="1"/>
      <dgm:spPr/>
      <dgm:t>
        <a:bodyPr/>
        <a:lstStyle/>
        <a:p>
          <a:pPr rtl="1"/>
          <a:r>
            <a:rPr lang="ar-SA" sz="1800" b="1" dirty="0">
              <a:solidFill>
                <a:schemeClr val="tx1"/>
              </a:solidFill>
            </a:rPr>
            <a:t>إدارة الأفراد</a:t>
          </a:r>
        </a:p>
      </dgm:t>
    </dgm:pt>
    <dgm:pt modelId="{B9F1EF40-88A9-4D95-8E95-91B029E17E5C}" type="parTrans" cxnId="{BB656E64-6C5A-4750-9AA4-8E25BA502AE5}">
      <dgm:prSet/>
      <dgm:spPr/>
      <dgm:t>
        <a:bodyPr/>
        <a:lstStyle/>
        <a:p>
          <a:pPr rtl="1"/>
          <a:endParaRPr lang="ar-SA" sz="1800" b="1">
            <a:solidFill>
              <a:schemeClr val="tx1"/>
            </a:solidFill>
          </a:endParaRPr>
        </a:p>
      </dgm:t>
    </dgm:pt>
    <dgm:pt modelId="{6F876C47-9885-4D15-9642-C29C760EC4D4}" type="sibTrans" cxnId="{BB656E64-6C5A-4750-9AA4-8E25BA502AE5}">
      <dgm:prSet/>
      <dgm:spPr/>
      <dgm:t>
        <a:bodyPr/>
        <a:lstStyle/>
        <a:p>
          <a:pPr rtl="1"/>
          <a:endParaRPr lang="ar-SA" sz="1800" b="1">
            <a:solidFill>
              <a:schemeClr val="tx1"/>
            </a:solidFill>
          </a:endParaRPr>
        </a:p>
      </dgm:t>
    </dgm:pt>
    <dgm:pt modelId="{A12F36AE-3848-416B-80E4-15B415BB6920}">
      <dgm:prSet phldrT="[نص]" custT="1"/>
      <dgm:spPr/>
      <dgm:t>
        <a:bodyPr/>
        <a:lstStyle/>
        <a:p>
          <a:pPr rtl="1"/>
          <a:r>
            <a:rPr lang="ar-SA" sz="1800" b="1" dirty="0">
              <a:solidFill>
                <a:schemeClr val="tx1"/>
              </a:solidFill>
            </a:rPr>
            <a:t>إدارة التسويق</a:t>
          </a:r>
        </a:p>
      </dgm:t>
    </dgm:pt>
    <dgm:pt modelId="{1B246B4F-985E-4F2F-8A20-8979371D0F7A}" type="parTrans" cxnId="{96EC0902-4A30-4E76-850F-CB517CA7F9D2}">
      <dgm:prSet/>
      <dgm:spPr/>
      <dgm:t>
        <a:bodyPr/>
        <a:lstStyle/>
        <a:p>
          <a:pPr rtl="1"/>
          <a:endParaRPr lang="ar-SA" sz="1800" b="1">
            <a:solidFill>
              <a:schemeClr val="tx1"/>
            </a:solidFill>
          </a:endParaRPr>
        </a:p>
      </dgm:t>
    </dgm:pt>
    <dgm:pt modelId="{4D034D1B-99B4-4424-8020-C5EB41E10382}" type="sibTrans" cxnId="{96EC0902-4A30-4E76-850F-CB517CA7F9D2}">
      <dgm:prSet/>
      <dgm:spPr/>
      <dgm:t>
        <a:bodyPr/>
        <a:lstStyle/>
        <a:p>
          <a:pPr rtl="1"/>
          <a:endParaRPr lang="ar-SA" sz="1800" b="1">
            <a:solidFill>
              <a:schemeClr val="tx1"/>
            </a:solidFill>
          </a:endParaRPr>
        </a:p>
      </dgm:t>
    </dgm:pt>
    <dgm:pt modelId="{19315335-B6C4-47D9-B6A7-53151E52D762}">
      <dgm:prSet phldrT="[نص]" custT="1"/>
      <dgm:spPr/>
      <dgm:t>
        <a:bodyPr/>
        <a:lstStyle/>
        <a:p>
          <a:pPr rtl="1"/>
          <a:r>
            <a:rPr lang="ar-SA" sz="1800" b="1" dirty="0">
              <a:solidFill>
                <a:schemeClr val="tx1"/>
              </a:solidFill>
            </a:rPr>
            <a:t>إدارة الإنتاج</a:t>
          </a:r>
        </a:p>
      </dgm:t>
    </dgm:pt>
    <dgm:pt modelId="{871D5FC3-A080-4483-905E-B65EC52CF0E3}" type="parTrans" cxnId="{9231F723-B701-404B-96C7-96FCBDDD40FC}">
      <dgm:prSet/>
      <dgm:spPr/>
      <dgm:t>
        <a:bodyPr/>
        <a:lstStyle/>
        <a:p>
          <a:pPr rtl="1"/>
          <a:endParaRPr lang="ar-SA" sz="1800" b="1">
            <a:solidFill>
              <a:schemeClr val="tx1"/>
            </a:solidFill>
          </a:endParaRPr>
        </a:p>
      </dgm:t>
    </dgm:pt>
    <dgm:pt modelId="{026F2E12-DBF9-458A-B625-20B47626A4D2}" type="sibTrans" cxnId="{9231F723-B701-404B-96C7-96FCBDDD40FC}">
      <dgm:prSet/>
      <dgm:spPr/>
      <dgm:t>
        <a:bodyPr/>
        <a:lstStyle/>
        <a:p>
          <a:pPr rtl="1"/>
          <a:endParaRPr lang="ar-SA" sz="1800" b="1">
            <a:solidFill>
              <a:schemeClr val="tx1"/>
            </a:solidFill>
          </a:endParaRPr>
        </a:p>
      </dgm:t>
    </dgm:pt>
    <dgm:pt modelId="{563C3D86-91AF-4BE9-B0AA-2F72825B6ACA}">
      <dgm:prSet custT="1"/>
      <dgm:spPr/>
      <dgm:t>
        <a:bodyPr/>
        <a:lstStyle/>
        <a:p>
          <a:pPr rtl="1"/>
          <a:r>
            <a:rPr lang="ar-SA" sz="1800" b="1" dirty="0">
              <a:solidFill>
                <a:schemeClr val="tx1"/>
              </a:solidFill>
            </a:rPr>
            <a:t>إدارة التمويل</a:t>
          </a:r>
        </a:p>
      </dgm:t>
    </dgm:pt>
    <dgm:pt modelId="{9C8BC3DC-19A8-420F-BF8D-91CF17033D6F}" type="parTrans" cxnId="{069820CD-FA3E-4FCA-B652-E0D0755544EC}">
      <dgm:prSet/>
      <dgm:spPr/>
      <dgm:t>
        <a:bodyPr/>
        <a:lstStyle/>
        <a:p>
          <a:pPr rtl="1"/>
          <a:endParaRPr lang="ar-SA" sz="1800" b="1">
            <a:solidFill>
              <a:schemeClr val="tx1"/>
            </a:solidFill>
          </a:endParaRPr>
        </a:p>
      </dgm:t>
    </dgm:pt>
    <dgm:pt modelId="{F97D36DF-0E5D-4338-A12D-92181ABE420E}" type="sibTrans" cxnId="{069820CD-FA3E-4FCA-B652-E0D0755544EC}">
      <dgm:prSet/>
      <dgm:spPr/>
      <dgm:t>
        <a:bodyPr/>
        <a:lstStyle/>
        <a:p>
          <a:pPr rtl="1"/>
          <a:endParaRPr lang="ar-SA" sz="1800" b="1">
            <a:solidFill>
              <a:schemeClr val="tx1"/>
            </a:solidFill>
          </a:endParaRPr>
        </a:p>
      </dgm:t>
    </dgm:pt>
    <dgm:pt modelId="{624EBFCB-05F6-42E0-974B-A3660738EB4A}" type="asst">
      <dgm:prSet custT="1"/>
      <dgm:spPr/>
      <dgm:t>
        <a:bodyPr/>
        <a:lstStyle/>
        <a:p>
          <a:pPr rtl="1"/>
          <a:r>
            <a:rPr lang="ar-SA" sz="1800" b="1" dirty="0">
              <a:solidFill>
                <a:schemeClr val="tx1"/>
              </a:solidFill>
            </a:rPr>
            <a:t>التمويل</a:t>
          </a:r>
        </a:p>
      </dgm:t>
    </dgm:pt>
    <dgm:pt modelId="{5C193C69-4B89-4B9E-8A24-E0F2A25AAC4A}" type="parTrans" cxnId="{367AB0B1-28C1-4FD6-AEF3-05CCDB177EED}">
      <dgm:prSet/>
      <dgm:spPr/>
      <dgm:t>
        <a:bodyPr/>
        <a:lstStyle/>
        <a:p>
          <a:pPr rtl="1"/>
          <a:endParaRPr lang="ar-SA" sz="1800" b="1">
            <a:solidFill>
              <a:schemeClr val="tx1"/>
            </a:solidFill>
          </a:endParaRPr>
        </a:p>
      </dgm:t>
    </dgm:pt>
    <dgm:pt modelId="{AA471A83-A210-4ED7-BC41-2EE39F359CA3}" type="sibTrans" cxnId="{367AB0B1-28C1-4FD6-AEF3-05CCDB177EED}">
      <dgm:prSet/>
      <dgm:spPr/>
      <dgm:t>
        <a:bodyPr/>
        <a:lstStyle/>
        <a:p>
          <a:pPr rtl="1"/>
          <a:endParaRPr lang="ar-SA" sz="1800" b="1">
            <a:solidFill>
              <a:schemeClr val="tx1"/>
            </a:solidFill>
          </a:endParaRPr>
        </a:p>
      </dgm:t>
    </dgm:pt>
    <dgm:pt modelId="{D34F4916-435F-43AF-A41C-823D48157A5A}" type="asst">
      <dgm:prSet custT="1"/>
      <dgm:spPr/>
      <dgm:t>
        <a:bodyPr/>
        <a:lstStyle/>
        <a:p>
          <a:pPr rtl="1"/>
          <a:r>
            <a:rPr lang="ar-SA" sz="1800" b="1" dirty="0">
              <a:solidFill>
                <a:schemeClr val="tx1"/>
              </a:solidFill>
            </a:rPr>
            <a:t>الحسابات</a:t>
          </a:r>
        </a:p>
      </dgm:t>
    </dgm:pt>
    <dgm:pt modelId="{4B0CEE37-AE8D-45BE-81D9-64CE18EBFA28}" type="parTrans" cxnId="{3D60AD38-DF57-46FE-903F-DA78A4D6BBD2}">
      <dgm:prSet/>
      <dgm:spPr/>
      <dgm:t>
        <a:bodyPr/>
        <a:lstStyle/>
        <a:p>
          <a:pPr rtl="1"/>
          <a:endParaRPr lang="ar-SA" sz="1800" b="1">
            <a:solidFill>
              <a:schemeClr val="tx1"/>
            </a:solidFill>
          </a:endParaRPr>
        </a:p>
      </dgm:t>
    </dgm:pt>
    <dgm:pt modelId="{493C71EE-69B7-4849-B2BE-ADB0A87FD3E5}" type="sibTrans" cxnId="{3D60AD38-DF57-46FE-903F-DA78A4D6BBD2}">
      <dgm:prSet/>
      <dgm:spPr/>
      <dgm:t>
        <a:bodyPr/>
        <a:lstStyle/>
        <a:p>
          <a:pPr rtl="1"/>
          <a:endParaRPr lang="ar-SA" sz="1800" b="1">
            <a:solidFill>
              <a:schemeClr val="tx1"/>
            </a:solidFill>
          </a:endParaRPr>
        </a:p>
      </dgm:t>
    </dgm:pt>
    <dgm:pt modelId="{01CE1BE8-78C5-44E6-AE10-27EDFADBE7D9}" type="pres">
      <dgm:prSet presAssocID="{DCFA6B63-6268-4561-9D9A-F5ECD643D09E}" presName="hierChild1" presStyleCnt="0">
        <dgm:presLayoutVars>
          <dgm:orgChart val="1"/>
          <dgm:chPref val="1"/>
          <dgm:dir/>
          <dgm:animOne val="branch"/>
          <dgm:animLvl val="lvl"/>
          <dgm:resizeHandles/>
        </dgm:presLayoutVars>
      </dgm:prSet>
      <dgm:spPr/>
    </dgm:pt>
    <dgm:pt modelId="{253FAB10-2A6B-4868-A9F6-E3AAE9BB33B2}" type="pres">
      <dgm:prSet presAssocID="{0312A683-1141-45FA-96CA-E0AAF107A764}" presName="hierRoot1" presStyleCnt="0">
        <dgm:presLayoutVars>
          <dgm:hierBranch val="init"/>
        </dgm:presLayoutVars>
      </dgm:prSet>
      <dgm:spPr/>
    </dgm:pt>
    <dgm:pt modelId="{FBF1B150-6623-4466-92FF-F0B91CCF337C}" type="pres">
      <dgm:prSet presAssocID="{0312A683-1141-45FA-96CA-E0AAF107A764}" presName="rootComposite1" presStyleCnt="0"/>
      <dgm:spPr/>
    </dgm:pt>
    <dgm:pt modelId="{F3139D46-4F4C-4886-984D-E3D98036ADB0}" type="pres">
      <dgm:prSet presAssocID="{0312A683-1141-45FA-96CA-E0AAF107A764}" presName="rootText1" presStyleLbl="node0" presStyleIdx="0" presStyleCnt="1" custScaleX="158793" custScaleY="64184">
        <dgm:presLayoutVars>
          <dgm:chPref val="3"/>
        </dgm:presLayoutVars>
      </dgm:prSet>
      <dgm:spPr/>
    </dgm:pt>
    <dgm:pt modelId="{9E4A4029-3D7F-4D46-81AF-5769D1B437F3}" type="pres">
      <dgm:prSet presAssocID="{0312A683-1141-45FA-96CA-E0AAF107A764}" presName="rootConnector1" presStyleLbl="node1" presStyleIdx="0" presStyleCnt="0"/>
      <dgm:spPr/>
    </dgm:pt>
    <dgm:pt modelId="{08B31E41-909E-4234-B961-857C9B82292E}" type="pres">
      <dgm:prSet presAssocID="{0312A683-1141-45FA-96CA-E0AAF107A764}" presName="hierChild2" presStyleCnt="0"/>
      <dgm:spPr/>
    </dgm:pt>
    <dgm:pt modelId="{3A092818-D308-48CA-ADAB-78C770F4CBF8}" type="pres">
      <dgm:prSet presAssocID="{B9F1EF40-88A9-4D95-8E95-91B029E17E5C}" presName="Name37" presStyleLbl="parChTrans1D2" presStyleIdx="0" presStyleCnt="4"/>
      <dgm:spPr/>
    </dgm:pt>
    <dgm:pt modelId="{457B806B-7D00-4549-BC3B-C589E792EC03}" type="pres">
      <dgm:prSet presAssocID="{65D8773C-459D-4F34-97D3-46F8A35FB814}" presName="hierRoot2" presStyleCnt="0">
        <dgm:presLayoutVars>
          <dgm:hierBranch val="init"/>
        </dgm:presLayoutVars>
      </dgm:prSet>
      <dgm:spPr/>
    </dgm:pt>
    <dgm:pt modelId="{9627A8AF-3A63-4086-A669-444EAF8805B6}" type="pres">
      <dgm:prSet presAssocID="{65D8773C-459D-4F34-97D3-46F8A35FB814}" presName="rootComposite" presStyleCnt="0"/>
      <dgm:spPr/>
    </dgm:pt>
    <dgm:pt modelId="{8E061ADF-0833-4624-8B3E-08874E139DCC}" type="pres">
      <dgm:prSet presAssocID="{65D8773C-459D-4F34-97D3-46F8A35FB814}" presName="rootText" presStyleLbl="node2" presStyleIdx="0" presStyleCnt="4" custScaleY="65194">
        <dgm:presLayoutVars>
          <dgm:chPref val="3"/>
        </dgm:presLayoutVars>
      </dgm:prSet>
      <dgm:spPr/>
    </dgm:pt>
    <dgm:pt modelId="{6274737C-725C-4AA4-9BB7-22ED34FBAC90}" type="pres">
      <dgm:prSet presAssocID="{65D8773C-459D-4F34-97D3-46F8A35FB814}" presName="rootConnector" presStyleLbl="node2" presStyleIdx="0" presStyleCnt="4"/>
      <dgm:spPr/>
    </dgm:pt>
    <dgm:pt modelId="{9037F34F-58D5-4130-8B62-B09F0F40548B}" type="pres">
      <dgm:prSet presAssocID="{65D8773C-459D-4F34-97D3-46F8A35FB814}" presName="hierChild4" presStyleCnt="0"/>
      <dgm:spPr/>
    </dgm:pt>
    <dgm:pt modelId="{0963B254-BD53-4527-94A6-92C39BF68FB9}" type="pres">
      <dgm:prSet presAssocID="{65D8773C-459D-4F34-97D3-46F8A35FB814}" presName="hierChild5" presStyleCnt="0"/>
      <dgm:spPr/>
    </dgm:pt>
    <dgm:pt modelId="{B141BF0C-2A95-46C2-887E-87C884159AFD}" type="pres">
      <dgm:prSet presAssocID="{9C8BC3DC-19A8-420F-BF8D-91CF17033D6F}" presName="Name37" presStyleLbl="parChTrans1D2" presStyleIdx="1" presStyleCnt="4"/>
      <dgm:spPr/>
    </dgm:pt>
    <dgm:pt modelId="{F6E00DF7-6931-4898-B5A1-F0D3E61C8ABE}" type="pres">
      <dgm:prSet presAssocID="{563C3D86-91AF-4BE9-B0AA-2F72825B6ACA}" presName="hierRoot2" presStyleCnt="0">
        <dgm:presLayoutVars>
          <dgm:hierBranch val="init"/>
        </dgm:presLayoutVars>
      </dgm:prSet>
      <dgm:spPr/>
    </dgm:pt>
    <dgm:pt modelId="{6FCAE582-B4BE-4B42-9554-CA0AA6C23085}" type="pres">
      <dgm:prSet presAssocID="{563C3D86-91AF-4BE9-B0AA-2F72825B6ACA}" presName="rootComposite" presStyleCnt="0"/>
      <dgm:spPr/>
    </dgm:pt>
    <dgm:pt modelId="{32AE2C81-90A3-4078-8A9A-961726B738EA}" type="pres">
      <dgm:prSet presAssocID="{563C3D86-91AF-4BE9-B0AA-2F72825B6ACA}" presName="rootText" presStyleLbl="node2" presStyleIdx="1" presStyleCnt="4" custScaleY="65194">
        <dgm:presLayoutVars>
          <dgm:chPref val="3"/>
        </dgm:presLayoutVars>
      </dgm:prSet>
      <dgm:spPr/>
    </dgm:pt>
    <dgm:pt modelId="{A6AC003C-8181-46AB-AE63-901EC1CD78D6}" type="pres">
      <dgm:prSet presAssocID="{563C3D86-91AF-4BE9-B0AA-2F72825B6ACA}" presName="rootConnector" presStyleLbl="node2" presStyleIdx="1" presStyleCnt="4"/>
      <dgm:spPr/>
    </dgm:pt>
    <dgm:pt modelId="{A6A0963C-967E-4DCA-B073-1AACD88E88DF}" type="pres">
      <dgm:prSet presAssocID="{563C3D86-91AF-4BE9-B0AA-2F72825B6ACA}" presName="hierChild4" presStyleCnt="0"/>
      <dgm:spPr/>
    </dgm:pt>
    <dgm:pt modelId="{EA34E5DE-B0EB-489E-B189-B6616AFBD0F3}" type="pres">
      <dgm:prSet presAssocID="{563C3D86-91AF-4BE9-B0AA-2F72825B6ACA}" presName="hierChild5" presStyleCnt="0"/>
      <dgm:spPr/>
    </dgm:pt>
    <dgm:pt modelId="{8A4F98A3-E151-4775-BC00-DE08533C7EED}" type="pres">
      <dgm:prSet presAssocID="{5C193C69-4B89-4B9E-8A24-E0F2A25AAC4A}" presName="Name111" presStyleLbl="parChTrans1D3" presStyleIdx="0" presStyleCnt="2"/>
      <dgm:spPr/>
    </dgm:pt>
    <dgm:pt modelId="{D4CA8D01-482D-48A5-A15A-5FEE1B0A3C26}" type="pres">
      <dgm:prSet presAssocID="{624EBFCB-05F6-42E0-974B-A3660738EB4A}" presName="hierRoot3" presStyleCnt="0">
        <dgm:presLayoutVars>
          <dgm:hierBranch val="init"/>
        </dgm:presLayoutVars>
      </dgm:prSet>
      <dgm:spPr/>
    </dgm:pt>
    <dgm:pt modelId="{F7C95741-1417-4423-B1DC-2A7CA5AE9201}" type="pres">
      <dgm:prSet presAssocID="{624EBFCB-05F6-42E0-974B-A3660738EB4A}" presName="rootComposite3" presStyleCnt="0"/>
      <dgm:spPr/>
    </dgm:pt>
    <dgm:pt modelId="{8D620FBE-0AF0-44EB-970B-18C78C3D54AF}" type="pres">
      <dgm:prSet presAssocID="{624EBFCB-05F6-42E0-974B-A3660738EB4A}" presName="rootText3" presStyleLbl="asst2" presStyleIdx="0" presStyleCnt="2" custScaleY="65194" custLinFactNeighborX="-39103" custLinFactNeighborY="-25415">
        <dgm:presLayoutVars>
          <dgm:chPref val="3"/>
        </dgm:presLayoutVars>
      </dgm:prSet>
      <dgm:spPr/>
    </dgm:pt>
    <dgm:pt modelId="{71538417-190F-4617-9762-B05A64780E40}" type="pres">
      <dgm:prSet presAssocID="{624EBFCB-05F6-42E0-974B-A3660738EB4A}" presName="rootConnector3" presStyleLbl="asst2" presStyleIdx="0" presStyleCnt="2"/>
      <dgm:spPr/>
    </dgm:pt>
    <dgm:pt modelId="{BA768263-8B70-440F-84F7-D2F37F2BD83E}" type="pres">
      <dgm:prSet presAssocID="{624EBFCB-05F6-42E0-974B-A3660738EB4A}" presName="hierChild6" presStyleCnt="0"/>
      <dgm:spPr/>
    </dgm:pt>
    <dgm:pt modelId="{7F34DCAC-D38D-4DC8-A422-A327C61EC532}" type="pres">
      <dgm:prSet presAssocID="{624EBFCB-05F6-42E0-974B-A3660738EB4A}" presName="hierChild7" presStyleCnt="0"/>
      <dgm:spPr/>
    </dgm:pt>
    <dgm:pt modelId="{DC206ECC-1B0E-40E7-878D-83599E96C7D5}" type="pres">
      <dgm:prSet presAssocID="{4B0CEE37-AE8D-45BE-81D9-64CE18EBFA28}" presName="Name111" presStyleLbl="parChTrans1D3" presStyleIdx="1" presStyleCnt="2"/>
      <dgm:spPr/>
    </dgm:pt>
    <dgm:pt modelId="{14143DA7-8D82-48CB-BF75-40D23A6AFE86}" type="pres">
      <dgm:prSet presAssocID="{D34F4916-435F-43AF-A41C-823D48157A5A}" presName="hierRoot3" presStyleCnt="0">
        <dgm:presLayoutVars>
          <dgm:hierBranch val="init"/>
        </dgm:presLayoutVars>
      </dgm:prSet>
      <dgm:spPr/>
    </dgm:pt>
    <dgm:pt modelId="{5C279135-2982-4C22-A798-228B7C306C94}" type="pres">
      <dgm:prSet presAssocID="{D34F4916-435F-43AF-A41C-823D48157A5A}" presName="rootComposite3" presStyleCnt="0"/>
      <dgm:spPr/>
    </dgm:pt>
    <dgm:pt modelId="{707F6C41-D061-4931-9C54-06E1C55CB443}" type="pres">
      <dgm:prSet presAssocID="{D34F4916-435F-43AF-A41C-823D48157A5A}" presName="rootText3" presStyleLbl="asst2" presStyleIdx="1" presStyleCnt="2" custScaleY="65194" custLinFactNeighborX="35224" custLinFactNeighborY="-25042">
        <dgm:presLayoutVars>
          <dgm:chPref val="3"/>
        </dgm:presLayoutVars>
      </dgm:prSet>
      <dgm:spPr/>
    </dgm:pt>
    <dgm:pt modelId="{C46D7EDF-E7E2-46F8-8903-49B88787AD85}" type="pres">
      <dgm:prSet presAssocID="{D34F4916-435F-43AF-A41C-823D48157A5A}" presName="rootConnector3" presStyleLbl="asst2" presStyleIdx="1" presStyleCnt="2"/>
      <dgm:spPr/>
    </dgm:pt>
    <dgm:pt modelId="{692851A2-CFFE-4BF8-9B8E-9BD3EDB425F0}" type="pres">
      <dgm:prSet presAssocID="{D34F4916-435F-43AF-A41C-823D48157A5A}" presName="hierChild6" presStyleCnt="0"/>
      <dgm:spPr/>
    </dgm:pt>
    <dgm:pt modelId="{86A571CC-FC3D-4147-A77C-BCFC08C93CFF}" type="pres">
      <dgm:prSet presAssocID="{D34F4916-435F-43AF-A41C-823D48157A5A}" presName="hierChild7" presStyleCnt="0"/>
      <dgm:spPr/>
    </dgm:pt>
    <dgm:pt modelId="{76A30D2E-D22D-4E97-8DA0-AD616BDBE0A7}" type="pres">
      <dgm:prSet presAssocID="{1B246B4F-985E-4F2F-8A20-8979371D0F7A}" presName="Name37" presStyleLbl="parChTrans1D2" presStyleIdx="2" presStyleCnt="4"/>
      <dgm:spPr/>
    </dgm:pt>
    <dgm:pt modelId="{94BBFAC8-79AA-4900-9C29-76C57B427607}" type="pres">
      <dgm:prSet presAssocID="{A12F36AE-3848-416B-80E4-15B415BB6920}" presName="hierRoot2" presStyleCnt="0">
        <dgm:presLayoutVars>
          <dgm:hierBranch val="init"/>
        </dgm:presLayoutVars>
      </dgm:prSet>
      <dgm:spPr/>
    </dgm:pt>
    <dgm:pt modelId="{8FB89851-BF17-4432-A86E-F74FEFAAA976}" type="pres">
      <dgm:prSet presAssocID="{A12F36AE-3848-416B-80E4-15B415BB6920}" presName="rootComposite" presStyleCnt="0"/>
      <dgm:spPr/>
    </dgm:pt>
    <dgm:pt modelId="{1280222A-FE07-4B32-9596-C8525F4C7068}" type="pres">
      <dgm:prSet presAssocID="{A12F36AE-3848-416B-80E4-15B415BB6920}" presName="rootText" presStyleLbl="node2" presStyleIdx="2" presStyleCnt="4" custScaleY="65194">
        <dgm:presLayoutVars>
          <dgm:chPref val="3"/>
        </dgm:presLayoutVars>
      </dgm:prSet>
      <dgm:spPr/>
    </dgm:pt>
    <dgm:pt modelId="{0E35263D-ACAC-43D4-9383-60279B8738E7}" type="pres">
      <dgm:prSet presAssocID="{A12F36AE-3848-416B-80E4-15B415BB6920}" presName="rootConnector" presStyleLbl="node2" presStyleIdx="2" presStyleCnt="4"/>
      <dgm:spPr/>
    </dgm:pt>
    <dgm:pt modelId="{D6678BC2-E810-4C05-8F12-FCCA746649C0}" type="pres">
      <dgm:prSet presAssocID="{A12F36AE-3848-416B-80E4-15B415BB6920}" presName="hierChild4" presStyleCnt="0"/>
      <dgm:spPr/>
    </dgm:pt>
    <dgm:pt modelId="{C1D4266B-F514-4BD4-B90C-E19BEFE9229A}" type="pres">
      <dgm:prSet presAssocID="{A12F36AE-3848-416B-80E4-15B415BB6920}" presName="hierChild5" presStyleCnt="0"/>
      <dgm:spPr/>
    </dgm:pt>
    <dgm:pt modelId="{E2E4A0DF-1A18-4D52-8081-0B115DD5BA2F}" type="pres">
      <dgm:prSet presAssocID="{871D5FC3-A080-4483-905E-B65EC52CF0E3}" presName="Name37" presStyleLbl="parChTrans1D2" presStyleIdx="3" presStyleCnt="4"/>
      <dgm:spPr/>
    </dgm:pt>
    <dgm:pt modelId="{545C30CA-6490-47DE-AFD2-401D08AACBB3}" type="pres">
      <dgm:prSet presAssocID="{19315335-B6C4-47D9-B6A7-53151E52D762}" presName="hierRoot2" presStyleCnt="0">
        <dgm:presLayoutVars>
          <dgm:hierBranch val="init"/>
        </dgm:presLayoutVars>
      </dgm:prSet>
      <dgm:spPr/>
    </dgm:pt>
    <dgm:pt modelId="{5249F49F-20EA-41DA-B47E-814B9945DE2C}" type="pres">
      <dgm:prSet presAssocID="{19315335-B6C4-47D9-B6A7-53151E52D762}" presName="rootComposite" presStyleCnt="0"/>
      <dgm:spPr/>
    </dgm:pt>
    <dgm:pt modelId="{EAABCFA2-C41F-4301-812E-DDB293C7B936}" type="pres">
      <dgm:prSet presAssocID="{19315335-B6C4-47D9-B6A7-53151E52D762}" presName="rootText" presStyleLbl="node2" presStyleIdx="3" presStyleCnt="4" custScaleY="65194">
        <dgm:presLayoutVars>
          <dgm:chPref val="3"/>
        </dgm:presLayoutVars>
      </dgm:prSet>
      <dgm:spPr/>
    </dgm:pt>
    <dgm:pt modelId="{19BE2E36-C9CB-4644-816F-0ABDFDAE5519}" type="pres">
      <dgm:prSet presAssocID="{19315335-B6C4-47D9-B6A7-53151E52D762}" presName="rootConnector" presStyleLbl="node2" presStyleIdx="3" presStyleCnt="4"/>
      <dgm:spPr/>
    </dgm:pt>
    <dgm:pt modelId="{D5269B16-1D02-4A17-ABC1-534A322ED573}" type="pres">
      <dgm:prSet presAssocID="{19315335-B6C4-47D9-B6A7-53151E52D762}" presName="hierChild4" presStyleCnt="0"/>
      <dgm:spPr/>
    </dgm:pt>
    <dgm:pt modelId="{EA2873CF-F25C-47E6-88DE-6BC1DCDE7845}" type="pres">
      <dgm:prSet presAssocID="{19315335-B6C4-47D9-B6A7-53151E52D762}" presName="hierChild5" presStyleCnt="0"/>
      <dgm:spPr/>
    </dgm:pt>
    <dgm:pt modelId="{48823328-CE64-4A89-AED7-D4CAD9A757DA}" type="pres">
      <dgm:prSet presAssocID="{0312A683-1141-45FA-96CA-E0AAF107A764}" presName="hierChild3" presStyleCnt="0"/>
      <dgm:spPr/>
    </dgm:pt>
  </dgm:ptLst>
  <dgm:cxnLst>
    <dgm:cxn modelId="{58E45200-16BB-443C-BF9C-DCB0D42098AE}" type="presOf" srcId="{1B246B4F-985E-4F2F-8A20-8979371D0F7A}" destId="{76A30D2E-D22D-4E97-8DA0-AD616BDBE0A7}" srcOrd="0" destOrd="0" presId="urn:microsoft.com/office/officeart/2005/8/layout/orgChart1"/>
    <dgm:cxn modelId="{96EC0902-4A30-4E76-850F-CB517CA7F9D2}" srcId="{0312A683-1141-45FA-96CA-E0AAF107A764}" destId="{A12F36AE-3848-416B-80E4-15B415BB6920}" srcOrd="2" destOrd="0" parTransId="{1B246B4F-985E-4F2F-8A20-8979371D0F7A}" sibTransId="{4D034D1B-99B4-4424-8020-C5EB41E10382}"/>
    <dgm:cxn modelId="{F5D91B04-3F21-4F37-B24C-13F34EC3FD83}" type="presOf" srcId="{19315335-B6C4-47D9-B6A7-53151E52D762}" destId="{EAABCFA2-C41F-4301-812E-DDB293C7B936}" srcOrd="0" destOrd="0" presId="urn:microsoft.com/office/officeart/2005/8/layout/orgChart1"/>
    <dgm:cxn modelId="{35DA7312-7F58-4687-B32E-BEED88797F3A}" srcId="{DCFA6B63-6268-4561-9D9A-F5ECD643D09E}" destId="{0312A683-1141-45FA-96CA-E0AAF107A764}" srcOrd="0" destOrd="0" parTransId="{544B3357-D14B-4C84-9F6B-9130EB8299B7}" sibTransId="{D19663CC-C4DD-4BD4-B3D9-825305B00054}"/>
    <dgm:cxn modelId="{1AC3A418-CC1A-42CE-9AE9-E4FAEE3C7068}" type="presOf" srcId="{563C3D86-91AF-4BE9-B0AA-2F72825B6ACA}" destId="{32AE2C81-90A3-4078-8A9A-961726B738EA}" srcOrd="0" destOrd="0" presId="urn:microsoft.com/office/officeart/2005/8/layout/orgChart1"/>
    <dgm:cxn modelId="{5E8E971D-A3EF-435A-9FB4-814C03416486}" type="presOf" srcId="{871D5FC3-A080-4483-905E-B65EC52CF0E3}" destId="{E2E4A0DF-1A18-4D52-8081-0B115DD5BA2F}" srcOrd="0" destOrd="0" presId="urn:microsoft.com/office/officeart/2005/8/layout/orgChart1"/>
    <dgm:cxn modelId="{1E69A01E-849C-47ED-B42F-FC73731C5310}" type="presOf" srcId="{D34F4916-435F-43AF-A41C-823D48157A5A}" destId="{707F6C41-D061-4931-9C54-06E1C55CB443}" srcOrd="0" destOrd="0" presId="urn:microsoft.com/office/officeart/2005/8/layout/orgChart1"/>
    <dgm:cxn modelId="{91CF1F22-1288-4D46-A6EE-3952BE8001AB}" type="presOf" srcId="{65D8773C-459D-4F34-97D3-46F8A35FB814}" destId="{8E061ADF-0833-4624-8B3E-08874E139DCC}" srcOrd="0" destOrd="0" presId="urn:microsoft.com/office/officeart/2005/8/layout/orgChart1"/>
    <dgm:cxn modelId="{9231F723-B701-404B-96C7-96FCBDDD40FC}" srcId="{0312A683-1141-45FA-96CA-E0AAF107A764}" destId="{19315335-B6C4-47D9-B6A7-53151E52D762}" srcOrd="3" destOrd="0" parTransId="{871D5FC3-A080-4483-905E-B65EC52CF0E3}" sibTransId="{026F2E12-DBF9-458A-B625-20B47626A4D2}"/>
    <dgm:cxn modelId="{3D60AD38-DF57-46FE-903F-DA78A4D6BBD2}" srcId="{563C3D86-91AF-4BE9-B0AA-2F72825B6ACA}" destId="{D34F4916-435F-43AF-A41C-823D48157A5A}" srcOrd="1" destOrd="0" parTransId="{4B0CEE37-AE8D-45BE-81D9-64CE18EBFA28}" sibTransId="{493C71EE-69B7-4849-B2BE-ADB0A87FD3E5}"/>
    <dgm:cxn modelId="{D12A8839-260B-4BCD-953B-60DD93355F38}" type="presOf" srcId="{5C193C69-4B89-4B9E-8A24-E0F2A25AAC4A}" destId="{8A4F98A3-E151-4775-BC00-DE08533C7EED}" srcOrd="0" destOrd="0" presId="urn:microsoft.com/office/officeart/2005/8/layout/orgChart1"/>
    <dgm:cxn modelId="{7CD4363A-D2AF-4AD0-B6BD-DD04924E7BAE}" type="presOf" srcId="{A12F36AE-3848-416B-80E4-15B415BB6920}" destId="{0E35263D-ACAC-43D4-9383-60279B8738E7}" srcOrd="1" destOrd="0" presId="urn:microsoft.com/office/officeart/2005/8/layout/orgChart1"/>
    <dgm:cxn modelId="{BB656E64-6C5A-4750-9AA4-8E25BA502AE5}" srcId="{0312A683-1141-45FA-96CA-E0AAF107A764}" destId="{65D8773C-459D-4F34-97D3-46F8A35FB814}" srcOrd="0" destOrd="0" parTransId="{B9F1EF40-88A9-4D95-8E95-91B029E17E5C}" sibTransId="{6F876C47-9885-4D15-9642-C29C760EC4D4}"/>
    <dgm:cxn modelId="{19599446-86BB-44F5-B1B9-F9D3ED2C80D5}" type="presOf" srcId="{D34F4916-435F-43AF-A41C-823D48157A5A}" destId="{C46D7EDF-E7E2-46F8-8903-49B88787AD85}" srcOrd="1" destOrd="0" presId="urn:microsoft.com/office/officeart/2005/8/layout/orgChart1"/>
    <dgm:cxn modelId="{88AC8672-5C36-4986-9939-742EFD307F73}" type="presOf" srcId="{B9F1EF40-88A9-4D95-8E95-91B029E17E5C}" destId="{3A092818-D308-48CA-ADAB-78C770F4CBF8}" srcOrd="0" destOrd="0" presId="urn:microsoft.com/office/officeart/2005/8/layout/orgChart1"/>
    <dgm:cxn modelId="{62FBB67E-45AD-4E51-ADE4-07CBE0BE91F0}" type="presOf" srcId="{4B0CEE37-AE8D-45BE-81D9-64CE18EBFA28}" destId="{DC206ECC-1B0E-40E7-878D-83599E96C7D5}" srcOrd="0" destOrd="0" presId="urn:microsoft.com/office/officeart/2005/8/layout/orgChart1"/>
    <dgm:cxn modelId="{504823A6-ABA3-4B9E-A54D-5934684517EB}" type="presOf" srcId="{9C8BC3DC-19A8-420F-BF8D-91CF17033D6F}" destId="{B141BF0C-2A95-46C2-887E-87C884159AFD}" srcOrd="0" destOrd="0" presId="urn:microsoft.com/office/officeart/2005/8/layout/orgChart1"/>
    <dgm:cxn modelId="{38B7B5A6-BBC8-492D-94D4-A87E5F39BE94}" type="presOf" srcId="{563C3D86-91AF-4BE9-B0AA-2F72825B6ACA}" destId="{A6AC003C-8181-46AB-AE63-901EC1CD78D6}" srcOrd="1" destOrd="0" presId="urn:microsoft.com/office/officeart/2005/8/layout/orgChart1"/>
    <dgm:cxn modelId="{367AB0B1-28C1-4FD6-AEF3-05CCDB177EED}" srcId="{563C3D86-91AF-4BE9-B0AA-2F72825B6ACA}" destId="{624EBFCB-05F6-42E0-974B-A3660738EB4A}" srcOrd="0" destOrd="0" parTransId="{5C193C69-4B89-4B9E-8A24-E0F2A25AAC4A}" sibTransId="{AA471A83-A210-4ED7-BC41-2EE39F359CA3}"/>
    <dgm:cxn modelId="{24F13ABB-9913-4DF2-B54D-516F4E933BF9}" type="presOf" srcId="{19315335-B6C4-47D9-B6A7-53151E52D762}" destId="{19BE2E36-C9CB-4644-816F-0ABDFDAE5519}" srcOrd="1" destOrd="0" presId="urn:microsoft.com/office/officeart/2005/8/layout/orgChart1"/>
    <dgm:cxn modelId="{AABA40BB-D9E9-4D93-BC97-79256EDBBFD2}" type="presOf" srcId="{0312A683-1141-45FA-96CA-E0AAF107A764}" destId="{F3139D46-4F4C-4886-984D-E3D98036ADB0}" srcOrd="0" destOrd="0" presId="urn:microsoft.com/office/officeart/2005/8/layout/orgChart1"/>
    <dgm:cxn modelId="{91365FC7-42A8-4A2B-8AE4-3B2F7DA2B88B}" type="presOf" srcId="{624EBFCB-05F6-42E0-974B-A3660738EB4A}" destId="{8D620FBE-0AF0-44EB-970B-18C78C3D54AF}" srcOrd="0" destOrd="0" presId="urn:microsoft.com/office/officeart/2005/8/layout/orgChart1"/>
    <dgm:cxn modelId="{674139CA-AB1B-439F-B8AC-D4DEA2DAF661}" type="presOf" srcId="{65D8773C-459D-4F34-97D3-46F8A35FB814}" destId="{6274737C-725C-4AA4-9BB7-22ED34FBAC90}" srcOrd="1" destOrd="0" presId="urn:microsoft.com/office/officeart/2005/8/layout/orgChart1"/>
    <dgm:cxn modelId="{069820CD-FA3E-4FCA-B652-E0D0755544EC}" srcId="{0312A683-1141-45FA-96CA-E0AAF107A764}" destId="{563C3D86-91AF-4BE9-B0AA-2F72825B6ACA}" srcOrd="1" destOrd="0" parTransId="{9C8BC3DC-19A8-420F-BF8D-91CF17033D6F}" sibTransId="{F97D36DF-0E5D-4338-A12D-92181ABE420E}"/>
    <dgm:cxn modelId="{9360BBD7-43C4-4DB8-BCCB-98D66A01DD9E}" type="presOf" srcId="{A12F36AE-3848-416B-80E4-15B415BB6920}" destId="{1280222A-FE07-4B32-9596-C8525F4C7068}" srcOrd="0" destOrd="0" presId="urn:microsoft.com/office/officeart/2005/8/layout/orgChart1"/>
    <dgm:cxn modelId="{A60EE1E1-1471-4B02-A879-E42D7BE4AE2B}" type="presOf" srcId="{624EBFCB-05F6-42E0-974B-A3660738EB4A}" destId="{71538417-190F-4617-9762-B05A64780E40}" srcOrd="1" destOrd="0" presId="urn:microsoft.com/office/officeart/2005/8/layout/orgChart1"/>
    <dgm:cxn modelId="{03D045F0-652D-4559-89F1-9D5303B5473A}" type="presOf" srcId="{DCFA6B63-6268-4561-9D9A-F5ECD643D09E}" destId="{01CE1BE8-78C5-44E6-AE10-27EDFADBE7D9}" srcOrd="0" destOrd="0" presId="urn:microsoft.com/office/officeart/2005/8/layout/orgChart1"/>
    <dgm:cxn modelId="{D6E3DEFB-71E8-475E-9BEC-89E347660597}" type="presOf" srcId="{0312A683-1141-45FA-96CA-E0AAF107A764}" destId="{9E4A4029-3D7F-4D46-81AF-5769D1B437F3}" srcOrd="1" destOrd="0" presId="urn:microsoft.com/office/officeart/2005/8/layout/orgChart1"/>
    <dgm:cxn modelId="{547F8BBC-FC9A-4C4E-A216-19379595994E}" type="presParOf" srcId="{01CE1BE8-78C5-44E6-AE10-27EDFADBE7D9}" destId="{253FAB10-2A6B-4868-A9F6-E3AAE9BB33B2}" srcOrd="0" destOrd="0" presId="urn:microsoft.com/office/officeart/2005/8/layout/orgChart1"/>
    <dgm:cxn modelId="{FA69F227-CD10-4F05-8CE1-D1B13DE7BFCA}" type="presParOf" srcId="{253FAB10-2A6B-4868-A9F6-E3AAE9BB33B2}" destId="{FBF1B150-6623-4466-92FF-F0B91CCF337C}" srcOrd="0" destOrd="0" presId="urn:microsoft.com/office/officeart/2005/8/layout/orgChart1"/>
    <dgm:cxn modelId="{EEA80AB2-51F9-472E-833E-C3125B09D73D}" type="presParOf" srcId="{FBF1B150-6623-4466-92FF-F0B91CCF337C}" destId="{F3139D46-4F4C-4886-984D-E3D98036ADB0}" srcOrd="0" destOrd="0" presId="urn:microsoft.com/office/officeart/2005/8/layout/orgChart1"/>
    <dgm:cxn modelId="{5617B355-EC4C-47D8-A2FB-F46EFC36BAE7}" type="presParOf" srcId="{FBF1B150-6623-4466-92FF-F0B91CCF337C}" destId="{9E4A4029-3D7F-4D46-81AF-5769D1B437F3}" srcOrd="1" destOrd="0" presId="urn:microsoft.com/office/officeart/2005/8/layout/orgChart1"/>
    <dgm:cxn modelId="{74392467-78D9-424D-8C79-FE3A6CD9E892}" type="presParOf" srcId="{253FAB10-2A6B-4868-A9F6-E3AAE9BB33B2}" destId="{08B31E41-909E-4234-B961-857C9B82292E}" srcOrd="1" destOrd="0" presId="urn:microsoft.com/office/officeart/2005/8/layout/orgChart1"/>
    <dgm:cxn modelId="{2838F75A-C908-465F-9971-938394475A43}" type="presParOf" srcId="{08B31E41-909E-4234-B961-857C9B82292E}" destId="{3A092818-D308-48CA-ADAB-78C770F4CBF8}" srcOrd="0" destOrd="0" presId="urn:microsoft.com/office/officeart/2005/8/layout/orgChart1"/>
    <dgm:cxn modelId="{2951AC8D-EA8F-43EE-993B-6D66430D2523}" type="presParOf" srcId="{08B31E41-909E-4234-B961-857C9B82292E}" destId="{457B806B-7D00-4549-BC3B-C589E792EC03}" srcOrd="1" destOrd="0" presId="urn:microsoft.com/office/officeart/2005/8/layout/orgChart1"/>
    <dgm:cxn modelId="{A8B9540C-D2EE-428A-989A-8E7A9FB52A79}" type="presParOf" srcId="{457B806B-7D00-4549-BC3B-C589E792EC03}" destId="{9627A8AF-3A63-4086-A669-444EAF8805B6}" srcOrd="0" destOrd="0" presId="urn:microsoft.com/office/officeart/2005/8/layout/orgChart1"/>
    <dgm:cxn modelId="{53AF25C4-712A-4B7C-9E54-AF0D10933975}" type="presParOf" srcId="{9627A8AF-3A63-4086-A669-444EAF8805B6}" destId="{8E061ADF-0833-4624-8B3E-08874E139DCC}" srcOrd="0" destOrd="0" presId="urn:microsoft.com/office/officeart/2005/8/layout/orgChart1"/>
    <dgm:cxn modelId="{DEA33AFA-989C-4D9A-9A0B-95AD0707C865}" type="presParOf" srcId="{9627A8AF-3A63-4086-A669-444EAF8805B6}" destId="{6274737C-725C-4AA4-9BB7-22ED34FBAC90}" srcOrd="1" destOrd="0" presId="urn:microsoft.com/office/officeart/2005/8/layout/orgChart1"/>
    <dgm:cxn modelId="{E9863B40-0E32-43E3-A045-CADE30FF18E9}" type="presParOf" srcId="{457B806B-7D00-4549-BC3B-C589E792EC03}" destId="{9037F34F-58D5-4130-8B62-B09F0F40548B}" srcOrd="1" destOrd="0" presId="urn:microsoft.com/office/officeart/2005/8/layout/orgChart1"/>
    <dgm:cxn modelId="{2D401546-97D2-4705-BC1E-5B5E7D004C12}" type="presParOf" srcId="{457B806B-7D00-4549-BC3B-C589E792EC03}" destId="{0963B254-BD53-4527-94A6-92C39BF68FB9}" srcOrd="2" destOrd="0" presId="urn:microsoft.com/office/officeart/2005/8/layout/orgChart1"/>
    <dgm:cxn modelId="{2B1E547F-707B-479A-9AE2-07BD7DE2D744}" type="presParOf" srcId="{08B31E41-909E-4234-B961-857C9B82292E}" destId="{B141BF0C-2A95-46C2-887E-87C884159AFD}" srcOrd="2" destOrd="0" presId="urn:microsoft.com/office/officeart/2005/8/layout/orgChart1"/>
    <dgm:cxn modelId="{64D37F15-6AE3-4500-8DEE-1E4E6BCE8D7F}" type="presParOf" srcId="{08B31E41-909E-4234-B961-857C9B82292E}" destId="{F6E00DF7-6931-4898-B5A1-F0D3E61C8ABE}" srcOrd="3" destOrd="0" presId="urn:microsoft.com/office/officeart/2005/8/layout/orgChart1"/>
    <dgm:cxn modelId="{4AB94123-6F43-41F8-851D-01F7A4519EE5}" type="presParOf" srcId="{F6E00DF7-6931-4898-B5A1-F0D3E61C8ABE}" destId="{6FCAE582-B4BE-4B42-9554-CA0AA6C23085}" srcOrd="0" destOrd="0" presId="urn:microsoft.com/office/officeart/2005/8/layout/orgChart1"/>
    <dgm:cxn modelId="{2BB6DD85-012C-4187-8F61-DA86E57385CE}" type="presParOf" srcId="{6FCAE582-B4BE-4B42-9554-CA0AA6C23085}" destId="{32AE2C81-90A3-4078-8A9A-961726B738EA}" srcOrd="0" destOrd="0" presId="urn:microsoft.com/office/officeart/2005/8/layout/orgChart1"/>
    <dgm:cxn modelId="{652C6995-0605-4AD3-9CDC-596EE515151D}" type="presParOf" srcId="{6FCAE582-B4BE-4B42-9554-CA0AA6C23085}" destId="{A6AC003C-8181-46AB-AE63-901EC1CD78D6}" srcOrd="1" destOrd="0" presId="urn:microsoft.com/office/officeart/2005/8/layout/orgChart1"/>
    <dgm:cxn modelId="{E6C91CEB-4A9B-4C56-A144-BDE2B84EC6AE}" type="presParOf" srcId="{F6E00DF7-6931-4898-B5A1-F0D3E61C8ABE}" destId="{A6A0963C-967E-4DCA-B073-1AACD88E88DF}" srcOrd="1" destOrd="0" presId="urn:microsoft.com/office/officeart/2005/8/layout/orgChart1"/>
    <dgm:cxn modelId="{3C67B70E-50D9-41A5-A86D-E0CE9F3CE81A}" type="presParOf" srcId="{F6E00DF7-6931-4898-B5A1-F0D3E61C8ABE}" destId="{EA34E5DE-B0EB-489E-B189-B6616AFBD0F3}" srcOrd="2" destOrd="0" presId="urn:microsoft.com/office/officeart/2005/8/layout/orgChart1"/>
    <dgm:cxn modelId="{481AB946-4F8D-47C5-A902-0150D1F2FF3E}" type="presParOf" srcId="{EA34E5DE-B0EB-489E-B189-B6616AFBD0F3}" destId="{8A4F98A3-E151-4775-BC00-DE08533C7EED}" srcOrd="0" destOrd="0" presId="urn:microsoft.com/office/officeart/2005/8/layout/orgChart1"/>
    <dgm:cxn modelId="{47169E59-ECBB-4ED5-932E-8E799EFB7A6E}" type="presParOf" srcId="{EA34E5DE-B0EB-489E-B189-B6616AFBD0F3}" destId="{D4CA8D01-482D-48A5-A15A-5FEE1B0A3C26}" srcOrd="1" destOrd="0" presId="urn:microsoft.com/office/officeart/2005/8/layout/orgChart1"/>
    <dgm:cxn modelId="{00763EFA-B6F1-4CD2-A914-1326C23C9674}" type="presParOf" srcId="{D4CA8D01-482D-48A5-A15A-5FEE1B0A3C26}" destId="{F7C95741-1417-4423-B1DC-2A7CA5AE9201}" srcOrd="0" destOrd="0" presId="urn:microsoft.com/office/officeart/2005/8/layout/orgChart1"/>
    <dgm:cxn modelId="{2BDE31C9-7E5A-4B1F-BF24-87061D4E95B2}" type="presParOf" srcId="{F7C95741-1417-4423-B1DC-2A7CA5AE9201}" destId="{8D620FBE-0AF0-44EB-970B-18C78C3D54AF}" srcOrd="0" destOrd="0" presId="urn:microsoft.com/office/officeart/2005/8/layout/orgChart1"/>
    <dgm:cxn modelId="{D1AB35BF-9B22-4551-8ADC-117326BEC9A5}" type="presParOf" srcId="{F7C95741-1417-4423-B1DC-2A7CA5AE9201}" destId="{71538417-190F-4617-9762-B05A64780E40}" srcOrd="1" destOrd="0" presId="urn:microsoft.com/office/officeart/2005/8/layout/orgChart1"/>
    <dgm:cxn modelId="{F7BEA4E2-865D-433E-875F-682329B5405F}" type="presParOf" srcId="{D4CA8D01-482D-48A5-A15A-5FEE1B0A3C26}" destId="{BA768263-8B70-440F-84F7-D2F37F2BD83E}" srcOrd="1" destOrd="0" presId="urn:microsoft.com/office/officeart/2005/8/layout/orgChart1"/>
    <dgm:cxn modelId="{1C332E57-F4F1-4856-9AD7-F16BC66CB378}" type="presParOf" srcId="{D4CA8D01-482D-48A5-A15A-5FEE1B0A3C26}" destId="{7F34DCAC-D38D-4DC8-A422-A327C61EC532}" srcOrd="2" destOrd="0" presId="urn:microsoft.com/office/officeart/2005/8/layout/orgChart1"/>
    <dgm:cxn modelId="{008739C2-E76F-4580-83E1-C7D7369CBD90}" type="presParOf" srcId="{EA34E5DE-B0EB-489E-B189-B6616AFBD0F3}" destId="{DC206ECC-1B0E-40E7-878D-83599E96C7D5}" srcOrd="2" destOrd="0" presId="urn:microsoft.com/office/officeart/2005/8/layout/orgChart1"/>
    <dgm:cxn modelId="{51D084CB-92A0-4928-85C8-15F25936EC8D}" type="presParOf" srcId="{EA34E5DE-B0EB-489E-B189-B6616AFBD0F3}" destId="{14143DA7-8D82-48CB-BF75-40D23A6AFE86}" srcOrd="3" destOrd="0" presId="urn:microsoft.com/office/officeart/2005/8/layout/orgChart1"/>
    <dgm:cxn modelId="{C4413668-0872-4F43-B395-BEF360780A39}" type="presParOf" srcId="{14143DA7-8D82-48CB-BF75-40D23A6AFE86}" destId="{5C279135-2982-4C22-A798-228B7C306C94}" srcOrd="0" destOrd="0" presId="urn:microsoft.com/office/officeart/2005/8/layout/orgChart1"/>
    <dgm:cxn modelId="{C3EE45F3-28C5-4AB6-8787-C7EDA4B23233}" type="presParOf" srcId="{5C279135-2982-4C22-A798-228B7C306C94}" destId="{707F6C41-D061-4931-9C54-06E1C55CB443}" srcOrd="0" destOrd="0" presId="urn:microsoft.com/office/officeart/2005/8/layout/orgChart1"/>
    <dgm:cxn modelId="{C756A517-564A-406A-87D6-B44953FA89AB}" type="presParOf" srcId="{5C279135-2982-4C22-A798-228B7C306C94}" destId="{C46D7EDF-E7E2-46F8-8903-49B88787AD85}" srcOrd="1" destOrd="0" presId="urn:microsoft.com/office/officeart/2005/8/layout/orgChart1"/>
    <dgm:cxn modelId="{56425A3A-EF06-4CD6-9A76-E7E3CB542CEE}" type="presParOf" srcId="{14143DA7-8D82-48CB-BF75-40D23A6AFE86}" destId="{692851A2-CFFE-4BF8-9B8E-9BD3EDB425F0}" srcOrd="1" destOrd="0" presId="urn:microsoft.com/office/officeart/2005/8/layout/orgChart1"/>
    <dgm:cxn modelId="{DF7460D5-3A38-499A-A66F-13AF782B6D75}" type="presParOf" srcId="{14143DA7-8D82-48CB-BF75-40D23A6AFE86}" destId="{86A571CC-FC3D-4147-A77C-BCFC08C93CFF}" srcOrd="2" destOrd="0" presId="urn:microsoft.com/office/officeart/2005/8/layout/orgChart1"/>
    <dgm:cxn modelId="{07CE3610-D356-4F76-B2CD-B7B39B731EB0}" type="presParOf" srcId="{08B31E41-909E-4234-B961-857C9B82292E}" destId="{76A30D2E-D22D-4E97-8DA0-AD616BDBE0A7}" srcOrd="4" destOrd="0" presId="urn:microsoft.com/office/officeart/2005/8/layout/orgChart1"/>
    <dgm:cxn modelId="{4BE5298E-DD2A-4CE2-8A5D-C15CA641034B}" type="presParOf" srcId="{08B31E41-909E-4234-B961-857C9B82292E}" destId="{94BBFAC8-79AA-4900-9C29-76C57B427607}" srcOrd="5" destOrd="0" presId="urn:microsoft.com/office/officeart/2005/8/layout/orgChart1"/>
    <dgm:cxn modelId="{C4352727-41C1-45CC-9290-1B70B18EA1DA}" type="presParOf" srcId="{94BBFAC8-79AA-4900-9C29-76C57B427607}" destId="{8FB89851-BF17-4432-A86E-F74FEFAAA976}" srcOrd="0" destOrd="0" presId="urn:microsoft.com/office/officeart/2005/8/layout/orgChart1"/>
    <dgm:cxn modelId="{B3F769E3-9A79-43E6-97A3-A27A1703623F}" type="presParOf" srcId="{8FB89851-BF17-4432-A86E-F74FEFAAA976}" destId="{1280222A-FE07-4B32-9596-C8525F4C7068}" srcOrd="0" destOrd="0" presId="urn:microsoft.com/office/officeart/2005/8/layout/orgChart1"/>
    <dgm:cxn modelId="{BA7DFDEB-DDEC-4FDF-8A24-CD6AC39075B5}" type="presParOf" srcId="{8FB89851-BF17-4432-A86E-F74FEFAAA976}" destId="{0E35263D-ACAC-43D4-9383-60279B8738E7}" srcOrd="1" destOrd="0" presId="urn:microsoft.com/office/officeart/2005/8/layout/orgChart1"/>
    <dgm:cxn modelId="{682660A3-EEB9-4B2B-8555-86B4688BB5CA}" type="presParOf" srcId="{94BBFAC8-79AA-4900-9C29-76C57B427607}" destId="{D6678BC2-E810-4C05-8F12-FCCA746649C0}" srcOrd="1" destOrd="0" presId="urn:microsoft.com/office/officeart/2005/8/layout/orgChart1"/>
    <dgm:cxn modelId="{343FFBDE-6280-4E0F-8AF3-B0A66E005269}" type="presParOf" srcId="{94BBFAC8-79AA-4900-9C29-76C57B427607}" destId="{C1D4266B-F514-4BD4-B90C-E19BEFE9229A}" srcOrd="2" destOrd="0" presId="urn:microsoft.com/office/officeart/2005/8/layout/orgChart1"/>
    <dgm:cxn modelId="{CA013A4A-4BFC-432A-A634-EA396ADDA5C0}" type="presParOf" srcId="{08B31E41-909E-4234-B961-857C9B82292E}" destId="{E2E4A0DF-1A18-4D52-8081-0B115DD5BA2F}" srcOrd="6" destOrd="0" presId="urn:microsoft.com/office/officeart/2005/8/layout/orgChart1"/>
    <dgm:cxn modelId="{FA78CB4A-DB04-4ABF-B689-AD2332200EF7}" type="presParOf" srcId="{08B31E41-909E-4234-B961-857C9B82292E}" destId="{545C30CA-6490-47DE-AFD2-401D08AACBB3}" srcOrd="7" destOrd="0" presId="urn:microsoft.com/office/officeart/2005/8/layout/orgChart1"/>
    <dgm:cxn modelId="{AE1FD10E-4940-4ED0-848D-674897F0FEF3}" type="presParOf" srcId="{545C30CA-6490-47DE-AFD2-401D08AACBB3}" destId="{5249F49F-20EA-41DA-B47E-814B9945DE2C}" srcOrd="0" destOrd="0" presId="urn:microsoft.com/office/officeart/2005/8/layout/orgChart1"/>
    <dgm:cxn modelId="{4AD5256D-05D8-4EF6-A952-D9F3377DA7C8}" type="presParOf" srcId="{5249F49F-20EA-41DA-B47E-814B9945DE2C}" destId="{EAABCFA2-C41F-4301-812E-DDB293C7B936}" srcOrd="0" destOrd="0" presId="urn:microsoft.com/office/officeart/2005/8/layout/orgChart1"/>
    <dgm:cxn modelId="{E4A093CA-B8DA-48E4-98E0-1C05E2D66459}" type="presParOf" srcId="{5249F49F-20EA-41DA-B47E-814B9945DE2C}" destId="{19BE2E36-C9CB-4644-816F-0ABDFDAE5519}" srcOrd="1" destOrd="0" presId="urn:microsoft.com/office/officeart/2005/8/layout/orgChart1"/>
    <dgm:cxn modelId="{3B3A8711-237F-47AB-80D4-84550D44340E}" type="presParOf" srcId="{545C30CA-6490-47DE-AFD2-401D08AACBB3}" destId="{D5269B16-1D02-4A17-ABC1-534A322ED573}" srcOrd="1" destOrd="0" presId="urn:microsoft.com/office/officeart/2005/8/layout/orgChart1"/>
    <dgm:cxn modelId="{835923BC-3347-4B1A-B39C-961CF967449A}" type="presParOf" srcId="{545C30CA-6490-47DE-AFD2-401D08AACBB3}" destId="{EA2873CF-F25C-47E6-88DE-6BC1DCDE7845}" srcOrd="2" destOrd="0" presId="urn:microsoft.com/office/officeart/2005/8/layout/orgChart1"/>
    <dgm:cxn modelId="{1E436946-F689-413B-9B78-180EA3CEEEBC}" type="presParOf" srcId="{253FAB10-2A6B-4868-A9F6-E3AAE9BB33B2}" destId="{48823328-CE64-4A89-AED7-D4CAD9A757DA}"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E4A0DF-1A18-4D52-8081-0B115DD5BA2F}">
      <dsp:nvSpPr>
        <dsp:cNvPr id="0" name=""/>
        <dsp:cNvSpPr/>
      </dsp:nvSpPr>
      <dsp:spPr>
        <a:xfrm>
          <a:off x="3116000" y="1265622"/>
          <a:ext cx="2440470" cy="282368"/>
        </a:xfrm>
        <a:custGeom>
          <a:avLst/>
          <a:gdLst/>
          <a:ahLst/>
          <a:cxnLst/>
          <a:rect l="0" t="0" r="0" b="0"/>
          <a:pathLst>
            <a:path>
              <a:moveTo>
                <a:pt x="0" y="0"/>
              </a:moveTo>
              <a:lnTo>
                <a:pt x="0" y="141184"/>
              </a:lnTo>
              <a:lnTo>
                <a:pt x="2440470" y="141184"/>
              </a:lnTo>
              <a:lnTo>
                <a:pt x="2440470" y="28236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A30D2E-D22D-4E97-8DA0-AD616BDBE0A7}">
      <dsp:nvSpPr>
        <dsp:cNvPr id="0" name=""/>
        <dsp:cNvSpPr/>
      </dsp:nvSpPr>
      <dsp:spPr>
        <a:xfrm>
          <a:off x="3116000" y="1265622"/>
          <a:ext cx="813490" cy="282368"/>
        </a:xfrm>
        <a:custGeom>
          <a:avLst/>
          <a:gdLst/>
          <a:ahLst/>
          <a:cxnLst/>
          <a:rect l="0" t="0" r="0" b="0"/>
          <a:pathLst>
            <a:path>
              <a:moveTo>
                <a:pt x="0" y="0"/>
              </a:moveTo>
              <a:lnTo>
                <a:pt x="0" y="141184"/>
              </a:lnTo>
              <a:lnTo>
                <a:pt x="813490" y="141184"/>
              </a:lnTo>
              <a:lnTo>
                <a:pt x="813490" y="28236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206ECC-1B0E-40E7-878D-83599E96C7D5}">
      <dsp:nvSpPr>
        <dsp:cNvPr id="0" name=""/>
        <dsp:cNvSpPr/>
      </dsp:nvSpPr>
      <dsp:spPr>
        <a:xfrm>
          <a:off x="2302510" y="1986294"/>
          <a:ext cx="614810" cy="450162"/>
        </a:xfrm>
        <a:custGeom>
          <a:avLst/>
          <a:gdLst/>
          <a:ahLst/>
          <a:cxnLst/>
          <a:rect l="0" t="0" r="0" b="0"/>
          <a:pathLst>
            <a:path>
              <a:moveTo>
                <a:pt x="0" y="0"/>
              </a:moveTo>
              <a:lnTo>
                <a:pt x="0" y="450162"/>
              </a:lnTo>
              <a:lnTo>
                <a:pt x="614810" y="45016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4F98A3-E151-4775-BC00-DE08533C7EED}">
      <dsp:nvSpPr>
        <dsp:cNvPr id="0" name=""/>
        <dsp:cNvSpPr/>
      </dsp:nvSpPr>
      <dsp:spPr>
        <a:xfrm>
          <a:off x="1635542" y="1986294"/>
          <a:ext cx="666967" cy="447654"/>
        </a:xfrm>
        <a:custGeom>
          <a:avLst/>
          <a:gdLst/>
          <a:ahLst/>
          <a:cxnLst/>
          <a:rect l="0" t="0" r="0" b="0"/>
          <a:pathLst>
            <a:path>
              <a:moveTo>
                <a:pt x="666967" y="0"/>
              </a:moveTo>
              <a:lnTo>
                <a:pt x="666967" y="447654"/>
              </a:lnTo>
              <a:lnTo>
                <a:pt x="0" y="447654"/>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41BF0C-2A95-46C2-887E-87C884159AFD}">
      <dsp:nvSpPr>
        <dsp:cNvPr id="0" name=""/>
        <dsp:cNvSpPr/>
      </dsp:nvSpPr>
      <dsp:spPr>
        <a:xfrm>
          <a:off x="2302510" y="1265622"/>
          <a:ext cx="813490" cy="282368"/>
        </a:xfrm>
        <a:custGeom>
          <a:avLst/>
          <a:gdLst/>
          <a:ahLst/>
          <a:cxnLst/>
          <a:rect l="0" t="0" r="0" b="0"/>
          <a:pathLst>
            <a:path>
              <a:moveTo>
                <a:pt x="813490" y="0"/>
              </a:moveTo>
              <a:lnTo>
                <a:pt x="813490" y="141184"/>
              </a:lnTo>
              <a:lnTo>
                <a:pt x="0" y="141184"/>
              </a:lnTo>
              <a:lnTo>
                <a:pt x="0" y="28236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092818-D308-48CA-ADAB-78C770F4CBF8}">
      <dsp:nvSpPr>
        <dsp:cNvPr id="0" name=""/>
        <dsp:cNvSpPr/>
      </dsp:nvSpPr>
      <dsp:spPr>
        <a:xfrm>
          <a:off x="675529" y="1265622"/>
          <a:ext cx="2440470" cy="282368"/>
        </a:xfrm>
        <a:custGeom>
          <a:avLst/>
          <a:gdLst/>
          <a:ahLst/>
          <a:cxnLst/>
          <a:rect l="0" t="0" r="0" b="0"/>
          <a:pathLst>
            <a:path>
              <a:moveTo>
                <a:pt x="2440470" y="0"/>
              </a:moveTo>
              <a:lnTo>
                <a:pt x="2440470" y="141184"/>
              </a:lnTo>
              <a:lnTo>
                <a:pt x="0" y="141184"/>
              </a:lnTo>
              <a:lnTo>
                <a:pt x="0" y="28236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139D46-4F4C-4886-984D-E3D98036ADB0}">
      <dsp:nvSpPr>
        <dsp:cNvPr id="0" name=""/>
        <dsp:cNvSpPr/>
      </dsp:nvSpPr>
      <dsp:spPr>
        <a:xfrm>
          <a:off x="2048425" y="834109"/>
          <a:ext cx="2135149" cy="43151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1">
            <a:lnSpc>
              <a:spcPct val="90000"/>
            </a:lnSpc>
            <a:spcBef>
              <a:spcPct val="0"/>
            </a:spcBef>
            <a:spcAft>
              <a:spcPct val="35000"/>
            </a:spcAft>
            <a:buNone/>
          </a:pPr>
          <a:r>
            <a:rPr lang="ar-SA" sz="1800" b="1" kern="1200" dirty="0">
              <a:solidFill>
                <a:schemeClr val="tx1"/>
              </a:solidFill>
            </a:rPr>
            <a:t>رئيس مجلس الإدارة</a:t>
          </a:r>
        </a:p>
      </dsp:txBody>
      <dsp:txXfrm>
        <a:off x="2048425" y="834109"/>
        <a:ext cx="2135149" cy="431512"/>
      </dsp:txXfrm>
    </dsp:sp>
    <dsp:sp modelId="{8E061ADF-0833-4624-8B3E-08874E139DCC}">
      <dsp:nvSpPr>
        <dsp:cNvPr id="0" name=""/>
        <dsp:cNvSpPr/>
      </dsp:nvSpPr>
      <dsp:spPr>
        <a:xfrm>
          <a:off x="3223" y="1547991"/>
          <a:ext cx="1344612" cy="43830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1">
            <a:lnSpc>
              <a:spcPct val="90000"/>
            </a:lnSpc>
            <a:spcBef>
              <a:spcPct val="0"/>
            </a:spcBef>
            <a:spcAft>
              <a:spcPct val="35000"/>
            </a:spcAft>
            <a:buNone/>
          </a:pPr>
          <a:r>
            <a:rPr lang="ar-SA" sz="1800" b="1" kern="1200" dirty="0">
              <a:solidFill>
                <a:schemeClr val="tx1"/>
              </a:solidFill>
            </a:rPr>
            <a:t>إدارة الأفراد</a:t>
          </a:r>
        </a:p>
      </dsp:txBody>
      <dsp:txXfrm>
        <a:off x="3223" y="1547991"/>
        <a:ext cx="1344612" cy="438303"/>
      </dsp:txXfrm>
    </dsp:sp>
    <dsp:sp modelId="{32AE2C81-90A3-4078-8A9A-961726B738EA}">
      <dsp:nvSpPr>
        <dsp:cNvPr id="0" name=""/>
        <dsp:cNvSpPr/>
      </dsp:nvSpPr>
      <dsp:spPr>
        <a:xfrm>
          <a:off x="1630204" y="1547991"/>
          <a:ext cx="1344612" cy="43830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1">
            <a:lnSpc>
              <a:spcPct val="90000"/>
            </a:lnSpc>
            <a:spcBef>
              <a:spcPct val="0"/>
            </a:spcBef>
            <a:spcAft>
              <a:spcPct val="35000"/>
            </a:spcAft>
            <a:buNone/>
          </a:pPr>
          <a:r>
            <a:rPr lang="ar-SA" sz="1800" b="1" kern="1200" dirty="0">
              <a:solidFill>
                <a:schemeClr val="tx1"/>
              </a:solidFill>
            </a:rPr>
            <a:t>إدارة التمويل</a:t>
          </a:r>
        </a:p>
      </dsp:txBody>
      <dsp:txXfrm>
        <a:off x="1630204" y="1547991"/>
        <a:ext cx="1344612" cy="438303"/>
      </dsp:txXfrm>
    </dsp:sp>
    <dsp:sp modelId="{8D620FBE-0AF0-44EB-970B-18C78C3D54AF}">
      <dsp:nvSpPr>
        <dsp:cNvPr id="0" name=""/>
        <dsp:cNvSpPr/>
      </dsp:nvSpPr>
      <dsp:spPr>
        <a:xfrm>
          <a:off x="290930" y="2214797"/>
          <a:ext cx="1344612" cy="43830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1">
            <a:lnSpc>
              <a:spcPct val="90000"/>
            </a:lnSpc>
            <a:spcBef>
              <a:spcPct val="0"/>
            </a:spcBef>
            <a:spcAft>
              <a:spcPct val="35000"/>
            </a:spcAft>
            <a:buNone/>
          </a:pPr>
          <a:r>
            <a:rPr lang="ar-SA" sz="1800" b="1" kern="1200" dirty="0">
              <a:solidFill>
                <a:schemeClr val="tx1"/>
              </a:solidFill>
            </a:rPr>
            <a:t>التمويل</a:t>
          </a:r>
        </a:p>
      </dsp:txBody>
      <dsp:txXfrm>
        <a:off x="290930" y="2214797"/>
        <a:ext cx="1344612" cy="438303"/>
      </dsp:txXfrm>
    </dsp:sp>
    <dsp:sp modelId="{707F6C41-D061-4931-9C54-06E1C55CB443}">
      <dsp:nvSpPr>
        <dsp:cNvPr id="0" name=""/>
        <dsp:cNvSpPr/>
      </dsp:nvSpPr>
      <dsp:spPr>
        <a:xfrm>
          <a:off x="2917320" y="2217305"/>
          <a:ext cx="1344612" cy="43830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1">
            <a:lnSpc>
              <a:spcPct val="90000"/>
            </a:lnSpc>
            <a:spcBef>
              <a:spcPct val="0"/>
            </a:spcBef>
            <a:spcAft>
              <a:spcPct val="35000"/>
            </a:spcAft>
            <a:buNone/>
          </a:pPr>
          <a:r>
            <a:rPr lang="ar-SA" sz="1800" b="1" kern="1200" dirty="0">
              <a:solidFill>
                <a:schemeClr val="tx1"/>
              </a:solidFill>
            </a:rPr>
            <a:t>الحسابات</a:t>
          </a:r>
        </a:p>
      </dsp:txBody>
      <dsp:txXfrm>
        <a:off x="2917320" y="2217305"/>
        <a:ext cx="1344612" cy="438303"/>
      </dsp:txXfrm>
    </dsp:sp>
    <dsp:sp modelId="{1280222A-FE07-4B32-9596-C8525F4C7068}">
      <dsp:nvSpPr>
        <dsp:cNvPr id="0" name=""/>
        <dsp:cNvSpPr/>
      </dsp:nvSpPr>
      <dsp:spPr>
        <a:xfrm>
          <a:off x="3257184" y="1547991"/>
          <a:ext cx="1344612" cy="43830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1">
            <a:lnSpc>
              <a:spcPct val="90000"/>
            </a:lnSpc>
            <a:spcBef>
              <a:spcPct val="0"/>
            </a:spcBef>
            <a:spcAft>
              <a:spcPct val="35000"/>
            </a:spcAft>
            <a:buNone/>
          </a:pPr>
          <a:r>
            <a:rPr lang="ar-SA" sz="1800" b="1" kern="1200" dirty="0">
              <a:solidFill>
                <a:schemeClr val="tx1"/>
              </a:solidFill>
            </a:rPr>
            <a:t>إدارة التسويق</a:t>
          </a:r>
        </a:p>
      </dsp:txBody>
      <dsp:txXfrm>
        <a:off x="3257184" y="1547991"/>
        <a:ext cx="1344612" cy="438303"/>
      </dsp:txXfrm>
    </dsp:sp>
    <dsp:sp modelId="{EAABCFA2-C41F-4301-812E-DDB293C7B936}">
      <dsp:nvSpPr>
        <dsp:cNvPr id="0" name=""/>
        <dsp:cNvSpPr/>
      </dsp:nvSpPr>
      <dsp:spPr>
        <a:xfrm>
          <a:off x="4884165" y="1547991"/>
          <a:ext cx="1344612" cy="43830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1">
            <a:lnSpc>
              <a:spcPct val="90000"/>
            </a:lnSpc>
            <a:spcBef>
              <a:spcPct val="0"/>
            </a:spcBef>
            <a:spcAft>
              <a:spcPct val="35000"/>
            </a:spcAft>
            <a:buNone/>
          </a:pPr>
          <a:r>
            <a:rPr lang="ar-SA" sz="1800" b="1" kern="1200" dirty="0">
              <a:solidFill>
                <a:schemeClr val="tx1"/>
              </a:solidFill>
            </a:rPr>
            <a:t>إدارة الإنتاج</a:t>
          </a:r>
        </a:p>
      </dsp:txBody>
      <dsp:txXfrm>
        <a:off x="4884165" y="1547991"/>
        <a:ext cx="1344612" cy="43830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8/25/2021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8/25/2021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8/25/2021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8/25/2021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5125305" y="1488985"/>
            <a:ext cx="6264350" cy="1696853"/>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5118447" y="4351687"/>
            <a:ext cx="6265588" cy="1704060"/>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8/25/2021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8/25/2021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8/25/2021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8/25/2021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8/25/2021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marefa.org/%D8%B9%D9%84%D9%8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052734"/>
            <a:ext cx="8679915" cy="2752531"/>
          </a:xfrm>
        </p:spPr>
        <p:txBody>
          <a:bodyPr>
            <a:normAutofit/>
          </a:bodyPr>
          <a:lstStyle/>
          <a:p>
            <a:r>
              <a:rPr lang="ar-SA" sz="4000" b="1" kern="0" dirty="0">
                <a:solidFill>
                  <a:schemeClr val="tx1"/>
                </a:solidFill>
                <a:latin typeface="Sakkal Majalla" panose="02000000000000000000" pitchFamily="2" charset="-78"/>
                <a:cs typeface="Sakkal Majalla" panose="02000000000000000000" pitchFamily="2" charset="-78"/>
              </a:rPr>
              <a:t>1212</a:t>
            </a:r>
            <a:r>
              <a:rPr lang="ar-EG" sz="4000" b="1" kern="0" dirty="0">
                <a:solidFill>
                  <a:schemeClr val="tx1"/>
                </a:solidFill>
                <a:latin typeface="Sakkal Majalla" panose="02000000000000000000" pitchFamily="2" charset="-78"/>
                <a:cs typeface="Sakkal Majalla" panose="02000000000000000000" pitchFamily="2" charset="-78"/>
              </a:rPr>
              <a:t> </a:t>
            </a:r>
            <a:r>
              <a:rPr lang="ar-SA" sz="4000" b="1" kern="0" dirty="0">
                <a:solidFill>
                  <a:schemeClr val="tx1"/>
                </a:solidFill>
                <a:latin typeface="Sakkal Majalla" panose="02000000000000000000" pitchFamily="2" charset="-78"/>
                <a:cs typeface="Sakkal Majalla" panose="02000000000000000000" pitchFamily="2" charset="-78"/>
              </a:rPr>
              <a:t>مال</a:t>
            </a:r>
            <a:br>
              <a:rPr lang="ar-SA" sz="4000" b="1" kern="0" dirty="0">
                <a:solidFill>
                  <a:schemeClr val="tx1"/>
                </a:solidFill>
                <a:latin typeface="Sakkal Majalla" panose="02000000000000000000" pitchFamily="2" charset="-78"/>
                <a:cs typeface="Sakkal Majalla" panose="02000000000000000000" pitchFamily="2" charset="-78"/>
              </a:rPr>
            </a:br>
            <a:r>
              <a:rPr lang="ar-SA" sz="4000" b="1" kern="0" dirty="0">
                <a:solidFill>
                  <a:schemeClr val="tx1"/>
                </a:solidFill>
                <a:latin typeface="Sakkal Majalla" panose="02000000000000000000" pitchFamily="2" charset="-78"/>
                <a:cs typeface="Sakkal Majalla" panose="02000000000000000000" pitchFamily="2" charset="-78"/>
              </a:rPr>
              <a:t>مبادئ الإدارة المالية</a:t>
            </a:r>
            <a:br>
              <a:rPr lang="ar-SA" sz="4000" b="1" kern="0" dirty="0">
                <a:solidFill>
                  <a:schemeClr val="tx1"/>
                </a:solidFill>
                <a:latin typeface="Sakkal Majalla" panose="02000000000000000000" pitchFamily="2" charset="-78"/>
                <a:cs typeface="Sakkal Majalla" panose="02000000000000000000" pitchFamily="2" charset="-78"/>
              </a:rPr>
            </a:br>
            <a:br>
              <a:rPr lang="en-US" sz="4000" b="1" kern="0" dirty="0">
                <a:solidFill>
                  <a:schemeClr val="tx1"/>
                </a:solidFill>
                <a:latin typeface="Sakkal Majalla" panose="02000000000000000000" pitchFamily="2" charset="-78"/>
                <a:cs typeface="Sakkal Majalla" panose="02000000000000000000" pitchFamily="2" charset="-78"/>
              </a:rPr>
            </a:br>
            <a:r>
              <a:rPr lang="ar-SA" sz="4000" b="1" kern="0" dirty="0">
                <a:solidFill>
                  <a:schemeClr val="tx1"/>
                </a:solidFill>
                <a:latin typeface="Sakkal Majalla" panose="02000000000000000000" pitchFamily="2" charset="-78"/>
                <a:cs typeface="Sakkal Majalla" panose="02000000000000000000" pitchFamily="2" charset="-78"/>
              </a:rPr>
              <a:t>المحاضرة الأولى</a:t>
            </a:r>
            <a:br>
              <a:rPr lang="ar-SA" sz="4000" b="1" kern="0" dirty="0">
                <a:solidFill>
                  <a:schemeClr val="tx1"/>
                </a:solidFill>
                <a:latin typeface="Sakkal Majalla" panose="02000000000000000000" pitchFamily="2" charset="-78"/>
                <a:cs typeface="Sakkal Majalla" panose="02000000000000000000" pitchFamily="2" charset="-78"/>
              </a:rPr>
            </a:br>
            <a:r>
              <a:rPr lang="ar-SA" sz="4000" b="1" kern="0" dirty="0">
                <a:solidFill>
                  <a:schemeClr val="tx1"/>
                </a:solidFill>
                <a:latin typeface="Sakkal Majalla" panose="02000000000000000000" pitchFamily="2" charset="-78"/>
                <a:cs typeface="Sakkal Majalla" panose="02000000000000000000" pitchFamily="2" charset="-78"/>
              </a:rPr>
              <a:t>الوحدة الأولى : مقدمه في الإدارة المالية</a:t>
            </a:r>
            <a:endParaRPr lang="ar-SA" sz="4000"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الأولى</a:t>
            </a: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id="{B03A8D83-7BD0-4F26-8E83-B9E55C7D19E5}"/>
              </a:ext>
            </a:extLst>
          </p:cNvPr>
          <p:cNvSpPr>
            <a:spLocks noGrp="1"/>
          </p:cNvSpPr>
          <p:nvPr>
            <p:ph type="title"/>
          </p:nvPr>
        </p:nvSpPr>
        <p:spPr>
          <a:xfrm>
            <a:off x="2880485" y="841375"/>
            <a:ext cx="8506650" cy="590271"/>
          </a:xfrm>
        </p:spPr>
        <p:txBody>
          <a:bodyPr anchor="t">
            <a:normAutofit fontScale="90000"/>
          </a:bodyPr>
          <a:lstStyle/>
          <a:p>
            <a:r>
              <a:rPr lang="ar-SA" sz="3600" b="1" dirty="0">
                <a:solidFill>
                  <a:schemeClr val="tx1"/>
                </a:solidFill>
              </a:rPr>
              <a:t>مجالات الإدارة المالية</a:t>
            </a:r>
            <a:endParaRPr lang="en-US" sz="3600" b="1" dirty="0">
              <a:solidFill>
                <a:schemeClr val="tx1"/>
              </a:solidFill>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عنصر نائب للمحتوى 2">
            <a:extLst>
              <a:ext uri="{FF2B5EF4-FFF2-40B4-BE49-F238E27FC236}">
                <a16:creationId xmlns:a16="http://schemas.microsoft.com/office/drawing/2014/main" id="{90E3B2A2-6EBF-454C-8701-8CCB6F56424F}"/>
              </a:ext>
            </a:extLst>
          </p:cNvPr>
          <p:cNvSpPr>
            <a:spLocks noGrp="1"/>
          </p:cNvSpPr>
          <p:nvPr>
            <p:ph idx="1"/>
          </p:nvPr>
        </p:nvSpPr>
        <p:spPr>
          <a:xfrm>
            <a:off x="2880487" y="1707871"/>
            <a:ext cx="8506650" cy="4916449"/>
          </a:xfrm>
        </p:spPr>
        <p:txBody>
          <a:bodyPr anchor="t">
            <a:normAutofit fontScale="70000" lnSpcReduction="20000"/>
          </a:bodyPr>
          <a:lstStyle/>
          <a:p>
            <a:pPr marL="0" indent="0" algn="just">
              <a:buNone/>
            </a:pPr>
            <a:r>
              <a:rPr lang="ar-SA" sz="2400" b="1" i="0" dirty="0">
                <a:solidFill>
                  <a:srgbClr val="0000FF"/>
                </a:solidFill>
                <a:effectLst/>
                <a:latin typeface="rasol"/>
              </a:rPr>
              <a:t> </a:t>
            </a:r>
            <a:r>
              <a:rPr lang="ar-SA" sz="2400" b="1" dirty="0">
                <a:solidFill>
                  <a:srgbClr val="0000FF"/>
                </a:solidFill>
                <a:latin typeface="rasol"/>
              </a:rPr>
              <a:t>ب. </a:t>
            </a:r>
            <a:r>
              <a:rPr lang="ar-SA" sz="3400" b="1" dirty="0">
                <a:solidFill>
                  <a:srgbClr val="0000FF"/>
                </a:solidFill>
                <a:latin typeface="Sakkal Majalla" panose="02000000000000000000" pitchFamily="2" charset="-78"/>
                <a:cs typeface="Sakkal Majalla" panose="02000000000000000000" pitchFamily="2" charset="-78"/>
              </a:rPr>
              <a:t>التحليل الفني </a:t>
            </a:r>
            <a:r>
              <a:rPr lang="en-US" sz="3400" b="1" dirty="0">
                <a:solidFill>
                  <a:srgbClr val="0000FF"/>
                </a:solidFill>
                <a:latin typeface="Sakkal Majalla" panose="02000000000000000000" pitchFamily="2" charset="-78"/>
                <a:cs typeface="Sakkal Majalla" panose="02000000000000000000" pitchFamily="2" charset="-78"/>
              </a:rPr>
              <a:t>technical analysis</a:t>
            </a:r>
            <a:endParaRPr lang="ar-SA" sz="3400" b="1" dirty="0">
              <a:solidFill>
                <a:srgbClr val="0000FF"/>
              </a:solidFill>
              <a:latin typeface="Sakkal Majalla" panose="02000000000000000000" pitchFamily="2" charset="-78"/>
              <a:cs typeface="Sakkal Majalla" panose="02000000000000000000" pitchFamily="2" charset="-78"/>
            </a:endParaRPr>
          </a:p>
          <a:p>
            <a:pPr marL="0" indent="0" algn="just" rtl="1">
              <a:buNone/>
            </a:pPr>
            <a:r>
              <a:rPr lang="ar-SA" sz="2600" b="1" i="0" dirty="0">
                <a:effectLst/>
                <a:latin typeface="Sakkal Majalla" panose="02000000000000000000" pitchFamily="2" charset="-78"/>
                <a:cs typeface="Sakkal Majalla" panose="02000000000000000000" pitchFamily="2" charset="-78"/>
              </a:rPr>
              <a:t>تقوم هذه الطريقة على تحليل السوق من زاوية العرض والطلب للاسهم قيد التحليل، اذ يركز هذا التحليل بصفة اساسية على حركة اسعار الاسهم الخاصة بشركة معينة او مجموعة من الشركات اكثر من التركيز على محددات الربحية المتوقعة، اذ يعتقد المختصون الذين يميلون الى هذا النوع من التحليل ان حركة الاسعار في الماضي وحجم التعاملات المالية مؤثر لحركة الاسعار في المستقبل. ويساعد التحليل الفني ايضاً متخذي القرار الاستثماري على معرفة جوانب عدة في سوق الاوراق المالية من اهمها :</a:t>
            </a:r>
          </a:p>
          <a:p>
            <a:pPr marL="0" indent="0" algn="just" rtl="1">
              <a:buNone/>
            </a:pPr>
            <a:r>
              <a:rPr lang="ar-SA" sz="2600" b="1" i="0" dirty="0">
                <a:effectLst/>
                <a:latin typeface="Sakkal Majalla" panose="02000000000000000000" pitchFamily="2" charset="-78"/>
                <a:cs typeface="Sakkal Majalla" panose="02000000000000000000" pitchFamily="2" charset="-78"/>
              </a:rPr>
              <a:t>التوقيت الصحيح لاتخاذ القرارات الاستثمارية المناسبة.</a:t>
            </a:r>
          </a:p>
          <a:p>
            <a:pPr marL="0" indent="0" algn="just" rtl="1">
              <a:buNone/>
            </a:pPr>
            <a:r>
              <a:rPr lang="ar-SA" sz="2600" b="1" i="0" dirty="0">
                <a:effectLst/>
                <a:latin typeface="Sakkal Majalla" panose="02000000000000000000" pitchFamily="2" charset="-78"/>
                <a:cs typeface="Sakkal Majalla" panose="02000000000000000000" pitchFamily="2" charset="-78"/>
              </a:rPr>
              <a:t>معرفة السلوكيات النفسية للمضاربين التي من شأنها التأثير في اداء السوق المالي.</a:t>
            </a:r>
          </a:p>
          <a:p>
            <a:pPr marL="0" indent="0" algn="just" rtl="1">
              <a:buNone/>
            </a:pPr>
            <a:r>
              <a:rPr lang="ar-SA" sz="2600" b="1" i="0" dirty="0">
                <a:effectLst/>
                <a:latin typeface="Sakkal Majalla" panose="02000000000000000000" pitchFamily="2" charset="-78"/>
                <a:cs typeface="Sakkal Majalla" panose="02000000000000000000" pitchFamily="2" charset="-78"/>
              </a:rPr>
              <a:t>التنبؤ باتجاهات اسعار الاوراق المالية خلال المدد الزمنية القادمة.</a:t>
            </a:r>
          </a:p>
          <a:p>
            <a:pPr marL="0" indent="0" algn="just" rtl="1">
              <a:buNone/>
            </a:pPr>
            <a:r>
              <a:rPr lang="ar-SA" sz="2600" b="1" i="0" dirty="0">
                <a:effectLst/>
                <a:latin typeface="Sakkal Majalla" panose="02000000000000000000" pitchFamily="2" charset="-78"/>
                <a:cs typeface="Sakkal Majalla" panose="02000000000000000000" pitchFamily="2" charset="-78"/>
              </a:rPr>
              <a:t>تحديد مستويات سعر الورقة المالية المستهدفة.</a:t>
            </a:r>
          </a:p>
          <a:p>
            <a:pPr marL="0" indent="0" algn="just" rtl="1">
              <a:buNone/>
            </a:pPr>
            <a:r>
              <a:rPr lang="ar-SA" sz="2600" b="1" i="0" dirty="0">
                <a:effectLst/>
                <a:latin typeface="Sakkal Majalla" panose="02000000000000000000" pitchFamily="2" charset="-78"/>
                <a:cs typeface="Sakkal Majalla" panose="02000000000000000000" pitchFamily="2" charset="-78"/>
              </a:rPr>
              <a:t>ينصب اهتمام المحللين الفنيين على مقدار حركة الاسعار ومداها فضلاً عن المدة التي استغرقتها وكذلك حجم التداول وأهم من ذلك كله أثر هذه الحركة في وضع السوق عامة ويتركز عمل المحلل الفني على معرفة اتجاه الاسعار ودراسة الانماط السلوكية بأشكالها المختلفة التي غالباً ما تتكرر في المدد الزمنية اللاحقة مما يساعده على التنبؤ الصحيح بحركة الاسعار مستقبلاً.</a:t>
            </a:r>
          </a:p>
          <a:p>
            <a:pPr marL="0" indent="0" algn="just">
              <a:buNone/>
            </a:pPr>
            <a:endParaRPr lang="en-US" sz="2400" b="1" i="0" dirty="0">
              <a:solidFill>
                <a:srgbClr val="003E61"/>
              </a:solidFill>
              <a:effectLst/>
              <a:latin typeface="Sakkal Majalla" panose="02000000000000000000" pitchFamily="2" charset="-78"/>
              <a:cs typeface="Sakkal Majalla" panose="02000000000000000000" pitchFamily="2" charset="-78"/>
            </a:endParaRPr>
          </a:p>
          <a:p>
            <a:pPr marL="0" indent="0" algn="just">
              <a:buNone/>
            </a:pPr>
            <a:endParaRPr lang="en-US" sz="24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841849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0F1400F-43C2-4AC3-A59D-82AFA2E8C924}"/>
              </a:ext>
            </a:extLst>
          </p:cNvPr>
          <p:cNvSpPr>
            <a:spLocks noGrp="1"/>
          </p:cNvSpPr>
          <p:nvPr>
            <p:ph type="title"/>
          </p:nvPr>
        </p:nvSpPr>
        <p:spPr/>
        <p:txBody>
          <a:bodyPr/>
          <a:lstStyle/>
          <a:p>
            <a:pPr marL="0" marR="0" lvl="0" indent="0" defTabSz="457200" rtl="1" eaLnBrk="1" fontAlgn="auto" latinLnBrk="0" hangingPunct="1">
              <a:lnSpc>
                <a:spcPct val="100000"/>
              </a:lnSpc>
              <a:spcBef>
                <a:spcPts val="0"/>
              </a:spcBef>
              <a:spcAft>
                <a:spcPts val="0"/>
              </a:spcAft>
              <a:tabLst/>
              <a:defRPr/>
            </a:pPr>
            <a:r>
              <a:rPr kumimoji="0" lang="ar-SA" sz="2400" b="1" i="0" u="none" strike="noStrike" kern="1200" cap="none" spc="0" normalizeH="0" baseline="0" noProof="0" dirty="0">
                <a:ln>
                  <a:noFill/>
                </a:ln>
                <a:solidFill>
                  <a:schemeClr val="tx1"/>
                </a:solidFill>
                <a:effectLst/>
                <a:uLnTx/>
                <a:uFillTx/>
                <a:latin typeface="Sakkal Majalla" panose="02000000000000000000" pitchFamily="2" charset="-78"/>
                <a:ea typeface="+mn-ea"/>
                <a:cs typeface="Sakkal Majalla" panose="02000000000000000000" pitchFamily="2" charset="-78"/>
              </a:rPr>
              <a:t>3. المالية الدولية</a:t>
            </a:r>
            <a:br>
              <a:rPr kumimoji="0" lang="ar-SA" sz="18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br>
            <a:endParaRPr lang="en-US" dirty="0"/>
          </a:p>
        </p:txBody>
      </p:sp>
      <p:sp>
        <p:nvSpPr>
          <p:cNvPr id="3" name="عنصر نائب للمحتوى 2">
            <a:extLst>
              <a:ext uri="{FF2B5EF4-FFF2-40B4-BE49-F238E27FC236}">
                <a16:creationId xmlns:a16="http://schemas.microsoft.com/office/drawing/2014/main" id="{C20DA86E-1565-4B79-8BE5-CEB0BFFA8975}"/>
              </a:ext>
            </a:extLst>
          </p:cNvPr>
          <p:cNvSpPr>
            <a:spLocks noGrp="1"/>
          </p:cNvSpPr>
          <p:nvPr>
            <p:ph idx="1"/>
          </p:nvPr>
        </p:nvSpPr>
        <p:spPr>
          <a:xfrm>
            <a:off x="4622801" y="477520"/>
            <a:ext cx="7162800" cy="5574288"/>
          </a:xfrm>
        </p:spPr>
        <p:txBody>
          <a:bodyPr>
            <a:normAutofit lnSpcReduction="10000"/>
          </a:bodyPr>
          <a:lstStyle/>
          <a:p>
            <a:pPr marL="0" indent="0" algn="just">
              <a:buNone/>
            </a:pPr>
            <a:r>
              <a:rPr lang="ar-SA" sz="2400" b="0" i="0" dirty="0">
                <a:effectLst/>
                <a:latin typeface="Sakkal Majalla" panose="02000000000000000000" pitchFamily="2" charset="-78"/>
                <a:cs typeface="Sakkal Majalla" panose="02000000000000000000" pitchFamily="2" charset="-78"/>
              </a:rPr>
              <a:t>ظهرت المالية الدولية في القرنين الـ 19 والـ 20 مع زيادة الأزمات المالية العالمية والمشاكل الاقتصادية. حيث بدأ رجال السياسة والحكام في البحث عن قسم متخصص في كافة الأمور المادية، الهبوط في العملات بجانب تحويل العملات والنتائج الاقتصادية والتعاون الدولي المالي.</a:t>
            </a:r>
          </a:p>
          <a:p>
            <a:pPr marL="0" indent="0" algn="just" rtl="1">
              <a:buNone/>
            </a:pPr>
            <a:r>
              <a:rPr lang="ar-SA" sz="2400" b="0" i="0" dirty="0">
                <a:effectLst/>
                <a:latin typeface="Sakkal Majalla" panose="02000000000000000000" pitchFamily="2" charset="-78"/>
                <a:cs typeface="Sakkal Majalla" panose="02000000000000000000" pitchFamily="2" charset="-78"/>
              </a:rPr>
              <a:t>تعتبر المالية الدولية أحد أهم  أقسام الاقتصاد و مكملة للاقتصاد الجزئي والكلي لأنه ترتكز على اتفاقيات الدول المادية مع بعضها البعض. لذلك فيركز هذا المجال على وضع خطط لتمويل المشروعات الدولية التي تعد جزء من عملية التنمية المستدامة. كما يحتاج رواد الأعمال إلى البحث عن سبل تمويل مشروعاتهم وتنفيذ أفكارهم التي تحتاج إلى دعم من قبل الحكومات والمؤسسات الكبرى.</a:t>
            </a:r>
          </a:p>
          <a:p>
            <a:pPr marL="0" indent="0" algn="just" rtl="1">
              <a:buNone/>
            </a:pPr>
            <a:r>
              <a:rPr lang="ar-SA" sz="2400" b="0" i="0" dirty="0">
                <a:solidFill>
                  <a:srgbClr val="333333"/>
                </a:solidFill>
                <a:effectLst/>
                <a:latin typeface="Sakkal Majalla" panose="02000000000000000000" pitchFamily="2" charset="-78"/>
                <a:cs typeface="Sakkal Majalla" panose="02000000000000000000" pitchFamily="2" charset="-78"/>
              </a:rPr>
              <a:t>تحتاج السياسة العامة والقطاع المصرفي إلى نظم مالية تساعد الدول على تنفيذ مشروعاتها، فتعد المالية الدولية هي فرع أساسي من أفرع الاقتصاد المالي، وجودها مرتبط بأنشطة الحكومات وأعمال رجال الأعمال، المديرين، ورؤساء الدول.</a:t>
            </a:r>
            <a:endParaRPr lang="ar-SA" sz="2400" b="0" i="0" dirty="0">
              <a:effectLst/>
              <a:latin typeface="Sakkal Majalla" panose="02000000000000000000" pitchFamily="2" charset="-78"/>
              <a:cs typeface="Sakkal Majalla" panose="02000000000000000000" pitchFamily="2" charset="-78"/>
            </a:endParaRPr>
          </a:p>
          <a:p>
            <a:endParaRPr lang="en-US" dirty="0"/>
          </a:p>
        </p:txBody>
      </p:sp>
    </p:spTree>
    <p:extLst>
      <p:ext uri="{BB962C8B-B14F-4D97-AF65-F5344CB8AC3E}">
        <p14:creationId xmlns:p14="http://schemas.microsoft.com/office/powerpoint/2010/main" val="2892222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0F1400F-43C2-4AC3-A59D-82AFA2E8C924}"/>
              </a:ext>
            </a:extLst>
          </p:cNvPr>
          <p:cNvSpPr>
            <a:spLocks noGrp="1"/>
          </p:cNvSpPr>
          <p:nvPr>
            <p:ph type="title"/>
          </p:nvPr>
        </p:nvSpPr>
        <p:spPr/>
        <p:txBody>
          <a:bodyPr/>
          <a:lstStyle/>
          <a:p>
            <a:pPr marL="0" marR="0" lvl="0" indent="0" defTabSz="457200" rtl="1" eaLnBrk="1" fontAlgn="auto" latinLnBrk="0" hangingPunct="1">
              <a:lnSpc>
                <a:spcPct val="100000"/>
              </a:lnSpc>
              <a:spcBef>
                <a:spcPts val="0"/>
              </a:spcBef>
              <a:spcAft>
                <a:spcPts val="0"/>
              </a:spcAft>
              <a:tabLst/>
              <a:defRPr/>
            </a:pPr>
            <a:r>
              <a:rPr kumimoji="0" lang="ar-SA" sz="2400" b="1" i="0" u="none" strike="noStrike" kern="1200" cap="none" spc="0" normalizeH="0" baseline="0" noProof="0" dirty="0">
                <a:ln>
                  <a:noFill/>
                </a:ln>
                <a:solidFill>
                  <a:schemeClr val="tx1"/>
                </a:solidFill>
                <a:effectLst/>
                <a:uLnTx/>
                <a:uFillTx/>
                <a:latin typeface="Sakkal Majalla" panose="02000000000000000000" pitchFamily="2" charset="-78"/>
                <a:ea typeface="+mn-ea"/>
                <a:cs typeface="Sakkal Majalla" panose="02000000000000000000" pitchFamily="2" charset="-78"/>
              </a:rPr>
              <a:t>3. المؤسسات المالية</a:t>
            </a:r>
            <a:br>
              <a:rPr kumimoji="0" lang="ar-SA" sz="18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br>
            <a:endParaRPr lang="en-US" dirty="0"/>
          </a:p>
        </p:txBody>
      </p:sp>
      <p:sp>
        <p:nvSpPr>
          <p:cNvPr id="3" name="عنصر نائب للمحتوى 2">
            <a:extLst>
              <a:ext uri="{FF2B5EF4-FFF2-40B4-BE49-F238E27FC236}">
                <a16:creationId xmlns:a16="http://schemas.microsoft.com/office/drawing/2014/main" id="{C20DA86E-1565-4B79-8BE5-CEB0BFFA8975}"/>
              </a:ext>
            </a:extLst>
          </p:cNvPr>
          <p:cNvSpPr>
            <a:spLocks noGrp="1"/>
          </p:cNvSpPr>
          <p:nvPr>
            <p:ph idx="1"/>
          </p:nvPr>
        </p:nvSpPr>
        <p:spPr>
          <a:xfrm>
            <a:off x="4673601" y="558800"/>
            <a:ext cx="7162800" cy="5574288"/>
          </a:xfrm>
        </p:spPr>
        <p:txBody>
          <a:bodyPr>
            <a:normAutofit fontScale="92500" lnSpcReduction="20000"/>
          </a:bodyPr>
          <a:lstStyle/>
          <a:p>
            <a:pPr marL="0" indent="0" algn="just">
              <a:buNone/>
            </a:pPr>
            <a:r>
              <a:rPr lang="ar-SA" sz="2400" dirty="0">
                <a:latin typeface="Sakkal Majalla" panose="02000000000000000000" pitchFamily="2" charset="-78"/>
                <a:cs typeface="Sakkal Majalla" panose="02000000000000000000" pitchFamily="2" charset="-78"/>
              </a:rPr>
              <a:t>المؤسسات المالية هي مؤسسات وسيطة تقدم خدمات مالية وتعالج المعاملات المالية لعملائها. سنقوم في الأسطر القادمة بتوضيح أهم المؤسسات المالية، والتي تساهم بدور كبير في تنشيط سوق المال نظرا لدورها في تجميع المدخرات وعمليات الاستثمار.</a:t>
            </a:r>
          </a:p>
          <a:p>
            <a:pPr marL="0" indent="0" algn="just">
              <a:buNone/>
            </a:pPr>
            <a:r>
              <a:rPr lang="ar-SA" sz="2400" dirty="0">
                <a:latin typeface="Sakkal Majalla" panose="02000000000000000000" pitchFamily="2" charset="-78"/>
                <a:cs typeface="Sakkal Majalla" panose="02000000000000000000" pitchFamily="2" charset="-78"/>
              </a:rPr>
              <a:t>توفر المؤسسات المالية نطاقًا واسعًا من الخدمات والمنتجات للعملاء أفراد وشركات، وتختلف الخدمات المخصصة والمُقدمة بتوسع باختلاف أنواع المؤسسات المالية. و تنقسم الى: </a:t>
            </a:r>
          </a:p>
          <a:p>
            <a:pPr algn="just"/>
            <a:r>
              <a:rPr lang="ar-SA" sz="2400" b="1" dirty="0">
                <a:latin typeface="Sakkal Majalla" panose="02000000000000000000" pitchFamily="2" charset="-78"/>
                <a:cs typeface="Sakkal Majalla" panose="02000000000000000000" pitchFamily="2" charset="-78"/>
              </a:rPr>
              <a:t>مؤسسات مالية مصرفية: </a:t>
            </a:r>
            <a:r>
              <a:rPr lang="ar-SA" sz="2400" dirty="0">
                <a:latin typeface="Sakkal Majalla" panose="02000000000000000000" pitchFamily="2" charset="-78"/>
                <a:cs typeface="Sakkal Majalla" panose="02000000000000000000" pitchFamily="2" charset="-78"/>
              </a:rPr>
              <a:t>وهي المؤسسات المالية التي تقوم بدور الوسيط المالي، وتتلخص مهمتها في الحصول على الأموال من خلال قبول الإيداعات، ومن ثمِّ منح تلك الأموال على شكل قروضٍ لطالبي التمويل. وكمثال عن المؤسسات المالية المصرفية: البنوك التجارية. </a:t>
            </a:r>
          </a:p>
          <a:p>
            <a:pPr algn="just"/>
            <a:r>
              <a:rPr lang="ar-SA" sz="2400" b="1" dirty="0">
                <a:latin typeface="Sakkal Majalla" panose="02000000000000000000" pitchFamily="2" charset="-78"/>
                <a:cs typeface="Sakkal Majalla" panose="02000000000000000000" pitchFamily="2" charset="-78"/>
              </a:rPr>
              <a:t>مؤسسات مالية غير مصرفية: </a:t>
            </a:r>
            <a:r>
              <a:rPr lang="ar-SA" sz="2400" dirty="0">
                <a:latin typeface="Sakkal Majalla" panose="02000000000000000000" pitchFamily="2" charset="-78"/>
                <a:cs typeface="Sakkal Majalla" panose="02000000000000000000" pitchFamily="2" charset="-78"/>
              </a:rPr>
              <a:t>تقدم خدماتها المالية للشركات على شكل اكتتاب الديون، أو تداول الأوراق المالية، وكل ما يتعلَّق بالأسهم، وتمويل الاستثمارات في القطاعات المختلفة، وتقديم الخدمات الاستشارية، وغيرها الكثير. وكأمثلةٍ عن المؤسسات المالية غير المصرفية: بنوك الاستثمار، وشركات التأمين (التي تقدم الحماية ضد أية خسارةٍ مقابل مبالغ معينة تُسدَّد للشركة على شكل أقساط)، وصناديق التقاعد والمعاشات، وشركات التمويل العقاري</a:t>
            </a:r>
            <a:r>
              <a:rPr lang="ar-SA" sz="2400" b="0" i="0" dirty="0">
                <a:solidFill>
                  <a:srgbClr val="333333"/>
                </a:solidFill>
                <a:effectLst/>
                <a:latin typeface="Noto Kufi Arabic"/>
              </a:rPr>
              <a:t>. </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870239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3ACB563-07DC-4CDF-B89E-675F4F1D0A4E}"/>
              </a:ext>
            </a:extLst>
          </p:cNvPr>
          <p:cNvSpPr>
            <a:spLocks noGrp="1"/>
          </p:cNvSpPr>
          <p:nvPr>
            <p:ph type="title"/>
          </p:nvPr>
        </p:nvSpPr>
        <p:spPr/>
        <p:txBody>
          <a:bodyPr/>
          <a:lstStyle/>
          <a:p>
            <a:r>
              <a:rPr lang="ar-SA" sz="2400" b="1" spc="0" dirty="0">
                <a:solidFill>
                  <a:schemeClr val="tx1"/>
                </a:solidFill>
                <a:latin typeface="Sakkal Majalla" panose="02000000000000000000" pitchFamily="2" charset="-78"/>
                <a:ea typeface="+mn-ea"/>
                <a:cs typeface="Sakkal Majalla" panose="02000000000000000000" pitchFamily="2" charset="-78"/>
              </a:rPr>
              <a:t>الإدارة المالية في المنشأة</a:t>
            </a:r>
            <a:endParaRPr lang="en-US" sz="2400" b="1" spc="0" dirty="0">
              <a:solidFill>
                <a:schemeClr val="tx1"/>
              </a:solidFill>
              <a:latin typeface="Sakkal Majalla" panose="02000000000000000000" pitchFamily="2" charset="-78"/>
              <a:ea typeface="+mn-ea"/>
              <a:cs typeface="Sakkal Majalla" panose="02000000000000000000" pitchFamily="2" charset="-78"/>
            </a:endParaRPr>
          </a:p>
        </p:txBody>
      </p:sp>
      <p:sp>
        <p:nvSpPr>
          <p:cNvPr id="3" name="عنصر نائب للمحتوى 2">
            <a:extLst>
              <a:ext uri="{FF2B5EF4-FFF2-40B4-BE49-F238E27FC236}">
                <a16:creationId xmlns:a16="http://schemas.microsoft.com/office/drawing/2014/main" id="{35E73AF2-443B-4839-A1BA-F5B9645ECD25}"/>
              </a:ext>
            </a:extLst>
          </p:cNvPr>
          <p:cNvSpPr>
            <a:spLocks noGrp="1"/>
          </p:cNvSpPr>
          <p:nvPr>
            <p:ph idx="1"/>
          </p:nvPr>
        </p:nvSpPr>
        <p:spPr>
          <a:xfrm>
            <a:off x="4541520" y="91440"/>
            <a:ext cx="7437119" cy="6604000"/>
          </a:xfrm>
        </p:spPr>
        <p:txBody>
          <a:bodyPr>
            <a:normAutofit lnSpcReduction="10000"/>
          </a:bodyPr>
          <a:lstStyle/>
          <a:p>
            <a:pPr marL="0" indent="0" algn="just">
              <a:buNone/>
            </a:pPr>
            <a:endParaRPr lang="ar-SA" sz="1600" b="1" dirty="0">
              <a:latin typeface="Sakkal Majalla" panose="02000000000000000000" pitchFamily="2" charset="-78"/>
              <a:cs typeface="Sakkal Majalla" panose="02000000000000000000" pitchFamily="2" charset="-78"/>
            </a:endParaRPr>
          </a:p>
          <a:p>
            <a:pPr marL="0" indent="0" algn="just">
              <a:buNone/>
            </a:pPr>
            <a:r>
              <a:rPr lang="ar-SA" sz="1600" b="1" dirty="0">
                <a:latin typeface="Sakkal Majalla" panose="02000000000000000000" pitchFamily="2" charset="-78"/>
                <a:cs typeface="Sakkal Majalla" panose="02000000000000000000" pitchFamily="2" charset="-78"/>
              </a:rPr>
              <a:t>ت</a:t>
            </a:r>
            <a:r>
              <a:rPr lang="ar-SA" sz="1600" b="1" i="0" dirty="0">
                <a:effectLst/>
                <a:latin typeface="Sakkal Majalla" panose="02000000000000000000" pitchFamily="2" charset="-78"/>
                <a:cs typeface="Sakkal Majalla" panose="02000000000000000000" pitchFamily="2" charset="-78"/>
              </a:rPr>
              <a:t>عرف الإدارة الماليّة بأنها فرع أو قسم داخل المنشأة وتُعنى بدراسة أفضل الطرق للحصول على رأس المال وطرق استخدامه من أجل تعظيم القيمة السوقية للمنشأة وتعظيم ثروة المساهمين لتحقيق بقاء ونمو واستمرارية المنشأة.</a:t>
            </a:r>
          </a:p>
          <a:p>
            <a:pPr marL="0" indent="0" algn="just">
              <a:buNone/>
            </a:pPr>
            <a:r>
              <a:rPr lang="ar-SA" sz="1600" b="1" i="0" dirty="0">
                <a:effectLst/>
                <a:latin typeface="Sakkal Majalla" panose="02000000000000000000" pitchFamily="2" charset="-78"/>
                <a:cs typeface="Sakkal Majalla" panose="02000000000000000000" pitchFamily="2" charset="-78"/>
              </a:rPr>
              <a:t>تهتم الإدارة المالية ب: </a:t>
            </a:r>
          </a:p>
          <a:p>
            <a:pPr algn="just"/>
            <a:r>
              <a:rPr lang="ar-SA" sz="1600" b="1" i="0" dirty="0">
                <a:effectLst/>
                <a:latin typeface="Sakkal Majalla" panose="02000000000000000000" pitchFamily="2" charset="-78"/>
                <a:cs typeface="Sakkal Majalla" panose="02000000000000000000" pitchFamily="2" charset="-78"/>
              </a:rPr>
              <a:t>تجميع البيانات المالية وتحويلها إلى معلومات ماليّة بهدف تسجيلها وتلخيصها وتحليلها في التقارير الإدارية لمساعدة الإدارة في اتخاذ القرار واتباع الإجراءات التصحيحيّة للخطط والنظام المالي في حال وجود أي انحرافات سلبية أو إيجابية. </a:t>
            </a:r>
          </a:p>
          <a:p>
            <a:pPr algn="just"/>
            <a:r>
              <a:rPr lang="ar-SA" sz="1600" b="1" i="0" dirty="0">
                <a:effectLst/>
                <a:latin typeface="Sakkal Majalla" panose="02000000000000000000" pitchFamily="2" charset="-78"/>
                <a:cs typeface="Sakkal Majalla" panose="02000000000000000000" pitchFamily="2" charset="-78"/>
              </a:rPr>
              <a:t>إعداد الموازنات التقديرية بالإيرادات والمصاريف وموازنات التدفقات النقدية الداخلة والخارجة من المنشأة. </a:t>
            </a:r>
          </a:p>
          <a:p>
            <a:pPr algn="just"/>
            <a:r>
              <a:rPr lang="ar-SA" sz="1600" b="1" i="0" dirty="0">
                <a:effectLst/>
                <a:latin typeface="Sakkal Majalla" panose="02000000000000000000" pitchFamily="2" charset="-78"/>
                <a:cs typeface="Sakkal Majalla" panose="02000000000000000000" pitchFamily="2" charset="-78"/>
              </a:rPr>
              <a:t>القدرة على تحديد الأهداف المالية للمنشأة على المدى القصير والمتوسط والطويل الأجل.</a:t>
            </a:r>
          </a:p>
          <a:p>
            <a:pPr algn="just"/>
            <a:r>
              <a:rPr lang="ar-SA" sz="1600" b="1" i="0" dirty="0">
                <a:effectLst/>
                <a:latin typeface="Sakkal Majalla" panose="02000000000000000000" pitchFamily="2" charset="-78"/>
                <a:cs typeface="Sakkal Majalla" panose="02000000000000000000" pitchFamily="2" charset="-78"/>
              </a:rPr>
              <a:t> إدارة هياكل أصول المنشأة من خلال تحديد حجم الاستثمار في كلٍّ من الاصول المتداولة قصيرة الأجل والأصول الثابتة طويلة الأجل، والمحافظة على المستوى الأمثل للأصول المتداولة قصيرة الأجل مثل: النقدية، والمخزون، والذمم المدينة، والأوراق المالية قصيرة الأجل. </a:t>
            </a:r>
          </a:p>
          <a:p>
            <a:pPr algn="just"/>
            <a:r>
              <a:rPr lang="ar-SA" sz="1600" b="1" i="0" dirty="0">
                <a:effectLst/>
                <a:latin typeface="Sakkal Majalla" panose="02000000000000000000" pitchFamily="2" charset="-78"/>
                <a:cs typeface="Sakkal Majalla" panose="02000000000000000000" pitchFamily="2" charset="-78"/>
              </a:rPr>
              <a:t>استخدام الأصول الثابتة طويلة الأجل الملائمة وذات الكفاءة في العملية التشغيليّة وتحديد الوقت المناسب لاستبدال هذه الأصول. </a:t>
            </a:r>
          </a:p>
          <a:p>
            <a:pPr algn="just"/>
            <a:r>
              <a:rPr lang="ar-SA" sz="1600" b="1" i="0" dirty="0">
                <a:effectLst/>
                <a:latin typeface="Sakkal Majalla" panose="02000000000000000000" pitchFamily="2" charset="-78"/>
                <a:cs typeface="Sakkal Majalla" panose="02000000000000000000" pitchFamily="2" charset="-78"/>
              </a:rPr>
              <a:t>تحديد مصدر التمويل وحجم المزيج الملائم من التّمويل طويل الأجل أو قصير الأجل والتّنسيق الفعال مع الإدارات الأخرى في المنشأة والتعامل مع الأسواق المالية والنقدية.</a:t>
            </a:r>
          </a:p>
          <a:p>
            <a:pPr algn="just"/>
            <a:br>
              <a:rPr lang="ar-SA" sz="1600" b="1" dirty="0">
                <a:latin typeface="Sakkal Majalla" panose="02000000000000000000" pitchFamily="2" charset="-78"/>
                <a:cs typeface="Sakkal Majalla" panose="02000000000000000000" pitchFamily="2" charset="-78"/>
              </a:rPr>
            </a:br>
            <a:br>
              <a:rPr lang="ar-SA" dirty="0">
                <a:latin typeface="Sakkal Majalla" panose="02000000000000000000" pitchFamily="2" charset="-78"/>
                <a:cs typeface="Sakkal Majalla" panose="02000000000000000000" pitchFamily="2" charset="-78"/>
              </a:rPr>
            </a:br>
            <a:br>
              <a:rPr lang="ar-SA" dirty="0"/>
            </a:br>
            <a:endParaRPr lang="en-US" dirty="0"/>
          </a:p>
        </p:txBody>
      </p:sp>
    </p:spTree>
    <p:extLst>
      <p:ext uri="{BB962C8B-B14F-4D97-AF65-F5344CB8AC3E}">
        <p14:creationId xmlns:p14="http://schemas.microsoft.com/office/powerpoint/2010/main" val="960463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42626A1-D560-4F7E-8B83-33B7EEF226D9}"/>
              </a:ext>
            </a:extLst>
          </p:cNvPr>
          <p:cNvSpPr>
            <a:spLocks noGrp="1"/>
          </p:cNvSpPr>
          <p:nvPr>
            <p:ph type="title"/>
          </p:nvPr>
        </p:nvSpPr>
        <p:spPr>
          <a:xfrm>
            <a:off x="944615" y="2368586"/>
            <a:ext cx="3254161" cy="2456442"/>
          </a:xfrm>
        </p:spPr>
        <p:txBody>
          <a:bodyPr>
            <a:normAutofit/>
          </a:bodyPr>
          <a:lstStyle/>
          <a:p>
            <a:pPr>
              <a:lnSpc>
                <a:spcPct val="150000"/>
              </a:lnSpc>
            </a:pPr>
            <a:r>
              <a:rPr lang="ar-SA" sz="3600" b="1" dirty="0">
                <a:solidFill>
                  <a:schemeClr val="tx1"/>
                </a:solidFill>
                <a:latin typeface="Sakkal Majalla" panose="02000000000000000000" pitchFamily="2" charset="-78"/>
                <a:ea typeface="+mn-ea"/>
                <a:cs typeface="Sakkal Majalla" panose="02000000000000000000" pitchFamily="2" charset="-78"/>
              </a:rPr>
              <a:t>الوظائف الأساسية للإدارة المالية </a:t>
            </a:r>
          </a:p>
        </p:txBody>
      </p:sp>
      <p:sp>
        <p:nvSpPr>
          <p:cNvPr id="3" name="عنصر نائب للمحتوى 2">
            <a:extLst>
              <a:ext uri="{FF2B5EF4-FFF2-40B4-BE49-F238E27FC236}">
                <a16:creationId xmlns:a16="http://schemas.microsoft.com/office/drawing/2014/main" id="{7B7541F4-B087-4FAE-A250-C0AFA2F5D69F}"/>
              </a:ext>
            </a:extLst>
          </p:cNvPr>
          <p:cNvSpPr>
            <a:spLocks noGrp="1"/>
          </p:cNvSpPr>
          <p:nvPr>
            <p:ph idx="1"/>
          </p:nvPr>
        </p:nvSpPr>
        <p:spPr>
          <a:xfrm>
            <a:off x="4536304" y="2341696"/>
            <a:ext cx="6281873" cy="2456441"/>
          </a:xfrm>
        </p:spPr>
        <p:txBody>
          <a:bodyPr>
            <a:normAutofit/>
          </a:bodyPr>
          <a:lstStyle/>
          <a:p>
            <a:pPr marL="1436688" indent="-635000">
              <a:lnSpc>
                <a:spcPct val="150000"/>
              </a:lnSpc>
              <a:buFont typeface="Wingdings" panose="05000000000000000000" pitchFamily="2" charset="2"/>
              <a:buChar char="ü"/>
            </a:pPr>
            <a:r>
              <a:rPr lang="ar-SA" sz="2400" b="1" dirty="0">
                <a:latin typeface="Sakkal Majalla" panose="02000000000000000000" pitchFamily="2" charset="-78"/>
                <a:cs typeface="Sakkal Majalla" panose="02000000000000000000" pitchFamily="2" charset="-78"/>
              </a:rPr>
              <a:t>التمويل.</a:t>
            </a:r>
          </a:p>
          <a:p>
            <a:pPr marL="1436688" indent="-635000">
              <a:lnSpc>
                <a:spcPct val="150000"/>
              </a:lnSpc>
              <a:buFont typeface="Wingdings" panose="05000000000000000000" pitchFamily="2" charset="2"/>
              <a:buChar char="ü"/>
            </a:pPr>
            <a:r>
              <a:rPr lang="ar-SA" sz="2400" b="1" dirty="0">
                <a:latin typeface="Sakkal Majalla" panose="02000000000000000000" pitchFamily="2" charset="-78"/>
                <a:cs typeface="Sakkal Majalla" panose="02000000000000000000" pitchFamily="2" charset="-78"/>
              </a:rPr>
              <a:t>الاستثمار.</a:t>
            </a:r>
          </a:p>
          <a:p>
            <a:pPr marL="1436688" indent="-635000">
              <a:lnSpc>
                <a:spcPct val="150000"/>
              </a:lnSpc>
              <a:buFont typeface="Wingdings" panose="05000000000000000000" pitchFamily="2" charset="2"/>
              <a:buChar char="ü"/>
            </a:pPr>
            <a:r>
              <a:rPr lang="ar-SA" sz="2400" b="1" dirty="0">
                <a:latin typeface="Sakkal Majalla" panose="02000000000000000000" pitchFamily="2" charset="-78"/>
                <a:cs typeface="Sakkal Majalla" panose="02000000000000000000" pitchFamily="2" charset="-78"/>
              </a:rPr>
              <a:t>توزيع الأرباح.</a:t>
            </a:r>
          </a:p>
        </p:txBody>
      </p:sp>
      <p:sp>
        <p:nvSpPr>
          <p:cNvPr id="4" name="مثلث متساوي الساقين 3">
            <a:extLst>
              <a:ext uri="{FF2B5EF4-FFF2-40B4-BE49-F238E27FC236}">
                <a16:creationId xmlns:a16="http://schemas.microsoft.com/office/drawing/2014/main" id="{259A902C-7D5C-463C-832D-8F66C48F46A2}"/>
              </a:ext>
            </a:extLst>
          </p:cNvPr>
          <p:cNvSpPr/>
          <p:nvPr/>
        </p:nvSpPr>
        <p:spPr>
          <a:xfrm rot="5400000">
            <a:off x="4411968" y="3155936"/>
            <a:ext cx="429208" cy="45253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3059351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EC4978E1-D9BE-4E4F-9C2F-840DCAD788B7}"/>
              </a:ext>
            </a:extLst>
          </p:cNvPr>
          <p:cNvSpPr/>
          <p:nvPr/>
        </p:nvSpPr>
        <p:spPr>
          <a:xfrm>
            <a:off x="774441" y="1481715"/>
            <a:ext cx="3704253" cy="45700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5" name="Picture 15">
            <a:extLst>
              <a:ext uri="{FF2B5EF4-FFF2-40B4-BE49-F238E27FC236}">
                <a16:creationId xmlns:a16="http://schemas.microsoft.com/office/drawing/2014/main" id="{AB59008E-7468-41AF-8C6A-AB8AEBAF84F1}"/>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مربع نص 1">
            <a:extLst>
              <a:ext uri="{FF2B5EF4-FFF2-40B4-BE49-F238E27FC236}">
                <a16:creationId xmlns:a16="http://schemas.microsoft.com/office/drawing/2014/main" id="{936D1BFF-08D4-448D-B7DC-9CE7F20BC409}"/>
              </a:ext>
            </a:extLst>
          </p:cNvPr>
          <p:cNvSpPr txBox="1"/>
          <p:nvPr/>
        </p:nvSpPr>
        <p:spPr>
          <a:xfrm>
            <a:off x="4478694" y="388003"/>
            <a:ext cx="4568879" cy="584775"/>
          </a:xfrm>
          <a:prstGeom prst="rect">
            <a:avLst/>
          </a:prstGeom>
          <a:noFill/>
        </p:spPr>
        <p:txBody>
          <a:bodyPr wrap="none" rtlCol="1">
            <a:spAutoFit/>
          </a:bodyPr>
          <a:lstStyle/>
          <a:p>
            <a:r>
              <a:rPr lang="ar-SA" sz="3200" b="1" dirty="0">
                <a:latin typeface="Sakkal Majalla" panose="02000000000000000000" pitchFamily="2" charset="-78"/>
                <a:cs typeface="Sakkal Majalla" panose="02000000000000000000" pitchFamily="2" charset="-78"/>
              </a:rPr>
              <a:t>التطور التاريخي لمجالات الإدارة المالية</a:t>
            </a:r>
          </a:p>
        </p:txBody>
      </p:sp>
      <p:sp>
        <p:nvSpPr>
          <p:cNvPr id="3" name="مستطيل 2">
            <a:extLst>
              <a:ext uri="{FF2B5EF4-FFF2-40B4-BE49-F238E27FC236}">
                <a16:creationId xmlns:a16="http://schemas.microsoft.com/office/drawing/2014/main" id="{3FEF2AB6-76B4-4B2E-9DFB-031D52194B21}"/>
              </a:ext>
            </a:extLst>
          </p:cNvPr>
          <p:cNvSpPr/>
          <p:nvPr/>
        </p:nvSpPr>
        <p:spPr>
          <a:xfrm>
            <a:off x="907993" y="1614891"/>
            <a:ext cx="10037170" cy="4154984"/>
          </a:xfrm>
          <a:prstGeom prst="rect">
            <a:avLst/>
          </a:prstGeom>
          <a:solidFill>
            <a:schemeClr val="bg1"/>
          </a:solidFill>
        </p:spPr>
        <p:txBody>
          <a:bodyPr wrap="square">
            <a:spAutoFit/>
          </a:bodyPr>
          <a:lstStyle/>
          <a:p>
            <a:pPr algn="r" rtl="1"/>
            <a:r>
              <a:rPr lang="ar-SA" sz="2400" b="1" dirty="0">
                <a:solidFill>
                  <a:schemeClr val="accent1">
                    <a:lumMod val="50000"/>
                  </a:schemeClr>
                </a:solidFill>
                <a:latin typeface="Sakkal Majalla" panose="02000000000000000000" pitchFamily="2" charset="-78"/>
                <a:cs typeface="Sakkal Majalla" panose="02000000000000000000" pitchFamily="2" charset="-78"/>
                <a:sym typeface="Wingdings" panose="05000000000000000000" pitchFamily="2" charset="2"/>
              </a:rPr>
              <a:t></a:t>
            </a:r>
            <a:r>
              <a:rPr lang="ar-SA" sz="2400" b="1" dirty="0">
                <a:latin typeface="Sakkal Majalla" panose="02000000000000000000" pitchFamily="2" charset="-78"/>
                <a:cs typeface="Sakkal Majalla" panose="02000000000000000000" pitchFamily="2" charset="-78"/>
                <a:sym typeface="Wingdings" panose="05000000000000000000" pitchFamily="2" charset="2"/>
              </a:rPr>
              <a:t> </a:t>
            </a:r>
            <a:r>
              <a:rPr lang="ar-SA" sz="2400" b="1" dirty="0">
                <a:latin typeface="Sakkal Majalla" panose="02000000000000000000" pitchFamily="2" charset="-78"/>
                <a:cs typeface="Sakkal Majalla" panose="02000000000000000000" pitchFamily="2" charset="-78"/>
              </a:rPr>
              <a:t>لم يظهر علم الادارة كعلم مستقل الا مع بداية القرن العشرين اي مع بداية الثورة الصناعية حيث لم يكن واردًا على الذهن خلال مراحل الاكتفاء الذاتي والمقايضة.</a:t>
            </a:r>
          </a:p>
          <a:p>
            <a:pPr algn="r" rtl="1"/>
            <a:endParaRPr lang="ar-SA" sz="2400" b="1" dirty="0">
              <a:latin typeface="Sakkal Majalla" panose="02000000000000000000" pitchFamily="2" charset="-78"/>
              <a:cs typeface="Sakkal Majalla" panose="02000000000000000000" pitchFamily="2" charset="-78"/>
            </a:endParaRPr>
          </a:p>
          <a:p>
            <a:pPr algn="r" rtl="1"/>
            <a:r>
              <a:rPr lang="ar-SA" sz="2400" b="1" dirty="0">
                <a:solidFill>
                  <a:schemeClr val="accent1">
                    <a:lumMod val="50000"/>
                  </a:schemeClr>
                </a:solidFill>
                <a:latin typeface="Sakkal Majalla" panose="02000000000000000000" pitchFamily="2" charset="-78"/>
                <a:cs typeface="Sakkal Majalla" panose="02000000000000000000" pitchFamily="2" charset="-78"/>
                <a:sym typeface="Wingdings" panose="05000000000000000000" pitchFamily="2" charset="2"/>
              </a:rPr>
              <a:t></a:t>
            </a:r>
            <a:r>
              <a:rPr lang="ar-SA" sz="2400" b="1" dirty="0">
                <a:latin typeface="Sakkal Majalla" panose="02000000000000000000" pitchFamily="2" charset="-78"/>
                <a:cs typeface="Sakkal Majalla" panose="02000000000000000000" pitchFamily="2" charset="-78"/>
                <a:sym typeface="Wingdings" panose="05000000000000000000" pitchFamily="2" charset="2"/>
              </a:rPr>
              <a:t> حيث كان ينظر الى علم الادارة المالية كجزء من علم الاقتصاد يسمى بمالية الشركات والذي يهتم بشكل كبير بالمواضيع الروتينية الاجرائية مع قليل من الاهتمام بدراسة الاسواق المالية والمواضيع الخاصة بالاندماج والتصفية.</a:t>
            </a:r>
          </a:p>
          <a:p>
            <a:pPr algn="r" rtl="1"/>
            <a:endParaRPr lang="ar-SA" sz="2400" b="1" dirty="0">
              <a:latin typeface="Sakkal Majalla" panose="02000000000000000000" pitchFamily="2" charset="-78"/>
              <a:cs typeface="Sakkal Majalla" panose="02000000000000000000" pitchFamily="2" charset="-78"/>
              <a:sym typeface="Wingdings" panose="05000000000000000000" pitchFamily="2" charset="2"/>
            </a:endParaRPr>
          </a:p>
          <a:p>
            <a:pPr algn="r" rtl="1"/>
            <a:r>
              <a:rPr lang="ar-SA" sz="2400" b="1" dirty="0">
                <a:solidFill>
                  <a:schemeClr val="accent1">
                    <a:lumMod val="50000"/>
                  </a:schemeClr>
                </a:solidFill>
                <a:latin typeface="Sakkal Majalla" panose="02000000000000000000" pitchFamily="2" charset="-78"/>
                <a:cs typeface="Sakkal Majalla" panose="02000000000000000000" pitchFamily="2" charset="-78"/>
                <a:sym typeface="Wingdings" panose="05000000000000000000" pitchFamily="2" charset="2"/>
              </a:rPr>
              <a:t></a:t>
            </a:r>
            <a:r>
              <a:rPr lang="ar-SA" sz="2400" b="1" dirty="0">
                <a:latin typeface="Sakkal Majalla" panose="02000000000000000000" pitchFamily="2" charset="-78"/>
                <a:cs typeface="Sakkal Majalla" panose="02000000000000000000" pitchFamily="2" charset="-78"/>
                <a:sym typeface="Wingdings" panose="05000000000000000000" pitchFamily="2" charset="2"/>
              </a:rPr>
              <a:t> مع بداية القرن العشرين واثناء الثورة الصناعية، ظهرت الحاجة للبحث عن مصادر تمويل للمشروعات.</a:t>
            </a:r>
          </a:p>
          <a:p>
            <a:pPr algn="r" rtl="1"/>
            <a:endParaRPr lang="en-US" sz="2400" b="1" dirty="0">
              <a:latin typeface="Sakkal Majalla" panose="02000000000000000000" pitchFamily="2" charset="-78"/>
              <a:cs typeface="Sakkal Majalla" panose="02000000000000000000" pitchFamily="2" charset="-78"/>
            </a:endParaRPr>
          </a:p>
          <a:p>
            <a:pPr algn="r" rtl="1"/>
            <a:r>
              <a:rPr lang="ar-SA" sz="2400" b="1" dirty="0">
                <a:solidFill>
                  <a:schemeClr val="accent1">
                    <a:lumMod val="50000"/>
                  </a:schemeClr>
                </a:solidFill>
                <a:latin typeface="Sakkal Majalla" panose="02000000000000000000" pitchFamily="2" charset="-78"/>
                <a:cs typeface="Sakkal Majalla" panose="02000000000000000000" pitchFamily="2" charset="-78"/>
                <a:sym typeface="Wingdings" panose="05000000000000000000" pitchFamily="2" charset="2"/>
              </a:rPr>
              <a:t></a:t>
            </a:r>
            <a:r>
              <a:rPr lang="ar-SA" sz="2400" b="1" dirty="0">
                <a:latin typeface="Sakkal Majalla" panose="02000000000000000000" pitchFamily="2" charset="-78"/>
                <a:cs typeface="Sakkal Majalla" panose="02000000000000000000" pitchFamily="2" charset="-78"/>
                <a:sym typeface="Wingdings" panose="05000000000000000000" pitchFamily="2" charset="2"/>
              </a:rPr>
              <a:t>خلال فترة الثلاثينيات ومع الركود الاقتصادي الذي ساد العالم، اصبح تركيز الادارة المالية منصبا على الجوانب الدفاعية من اجل بقاء المنظمة.</a:t>
            </a:r>
            <a:endParaRPr lang="en-US" sz="2400" b="1" dirty="0">
              <a:latin typeface="Sakkal Majalla" panose="02000000000000000000" pitchFamily="2" charset="-78"/>
              <a:cs typeface="Sakkal Majalla" panose="02000000000000000000" pitchFamily="2" charset="-78"/>
            </a:endParaRPr>
          </a:p>
        </p:txBody>
      </p:sp>
      <p:sp>
        <p:nvSpPr>
          <p:cNvPr id="15" name="مستطيل 14">
            <a:extLst>
              <a:ext uri="{FF2B5EF4-FFF2-40B4-BE49-F238E27FC236}">
                <a16:creationId xmlns:a16="http://schemas.microsoft.com/office/drawing/2014/main" id="{A89AF67F-CE46-4A77-B7A6-5A01744AE06A}"/>
              </a:ext>
            </a:extLst>
          </p:cNvPr>
          <p:cNvSpPr/>
          <p:nvPr/>
        </p:nvSpPr>
        <p:spPr>
          <a:xfrm rot="16200000" flipH="1">
            <a:off x="6061928" y="-5023630"/>
            <a:ext cx="68144" cy="12096466"/>
          </a:xfrm>
          <a:prstGeom prst="rect">
            <a:avLst/>
          </a:prstGeom>
          <a:solidFill>
            <a:schemeClr val="accent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6">
            <a:extLst>
              <a:ext uri="{FF2B5EF4-FFF2-40B4-BE49-F238E27FC236}">
                <a16:creationId xmlns:a16="http://schemas.microsoft.com/office/drawing/2014/main" id="{808237AC-1669-415E-9C95-200D2CBA1984}"/>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الأولى</a:t>
            </a:r>
          </a:p>
        </p:txBody>
      </p:sp>
    </p:spTree>
    <p:extLst>
      <p:ext uri="{BB962C8B-B14F-4D97-AF65-F5344CB8AC3E}">
        <p14:creationId xmlns:p14="http://schemas.microsoft.com/office/powerpoint/2010/main" val="3983690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EC4978E1-D9BE-4E4F-9C2F-840DCAD788B7}"/>
              </a:ext>
            </a:extLst>
          </p:cNvPr>
          <p:cNvSpPr/>
          <p:nvPr/>
        </p:nvSpPr>
        <p:spPr>
          <a:xfrm>
            <a:off x="723331" y="1623991"/>
            <a:ext cx="3755363" cy="4427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5" name="Picture 15">
            <a:extLst>
              <a:ext uri="{FF2B5EF4-FFF2-40B4-BE49-F238E27FC236}">
                <a16:creationId xmlns:a16="http://schemas.microsoft.com/office/drawing/2014/main" id="{AB59008E-7468-41AF-8C6A-AB8AEBAF84F1}"/>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مربع نص 1">
            <a:extLst>
              <a:ext uri="{FF2B5EF4-FFF2-40B4-BE49-F238E27FC236}">
                <a16:creationId xmlns:a16="http://schemas.microsoft.com/office/drawing/2014/main" id="{936D1BFF-08D4-448D-B7DC-9CE7F20BC409}"/>
              </a:ext>
            </a:extLst>
          </p:cNvPr>
          <p:cNvSpPr txBox="1"/>
          <p:nvPr/>
        </p:nvSpPr>
        <p:spPr>
          <a:xfrm>
            <a:off x="4478694" y="388003"/>
            <a:ext cx="4568879" cy="584775"/>
          </a:xfrm>
          <a:prstGeom prst="rect">
            <a:avLst/>
          </a:prstGeom>
          <a:noFill/>
        </p:spPr>
        <p:txBody>
          <a:bodyPr wrap="none" rtlCol="1">
            <a:spAutoFit/>
          </a:bodyPr>
          <a:lstStyle/>
          <a:p>
            <a:r>
              <a:rPr lang="ar-SA" sz="3200" b="1" dirty="0">
                <a:latin typeface="Sakkal Majalla" panose="02000000000000000000" pitchFamily="2" charset="-78"/>
                <a:cs typeface="Sakkal Majalla" panose="02000000000000000000" pitchFamily="2" charset="-78"/>
              </a:rPr>
              <a:t>التطور التاريخي لمجالات الإدارة المالية</a:t>
            </a:r>
          </a:p>
        </p:txBody>
      </p:sp>
      <p:sp>
        <p:nvSpPr>
          <p:cNvPr id="3" name="مستطيل 2">
            <a:extLst>
              <a:ext uri="{FF2B5EF4-FFF2-40B4-BE49-F238E27FC236}">
                <a16:creationId xmlns:a16="http://schemas.microsoft.com/office/drawing/2014/main" id="{3FEF2AB6-76B4-4B2E-9DFB-031D52194B21}"/>
              </a:ext>
            </a:extLst>
          </p:cNvPr>
          <p:cNvSpPr/>
          <p:nvPr/>
        </p:nvSpPr>
        <p:spPr>
          <a:xfrm>
            <a:off x="995040" y="1779657"/>
            <a:ext cx="10037170" cy="4154984"/>
          </a:xfrm>
          <a:prstGeom prst="rect">
            <a:avLst/>
          </a:prstGeom>
          <a:solidFill>
            <a:schemeClr val="bg1"/>
          </a:solidFill>
        </p:spPr>
        <p:txBody>
          <a:bodyPr wrap="square">
            <a:spAutoFit/>
          </a:bodyPr>
          <a:lstStyle/>
          <a:p>
            <a:pPr marL="355600" indent="-355600" algn="r" rtl="1">
              <a:tabLst>
                <a:tab pos="450850" algn="l"/>
                <a:tab pos="531813" algn="l"/>
              </a:tabLst>
            </a:pPr>
            <a:r>
              <a:rPr lang="ar-SA" sz="2400" b="1" dirty="0">
                <a:solidFill>
                  <a:schemeClr val="accent1">
                    <a:lumMod val="50000"/>
                  </a:schemeClr>
                </a:solidFill>
                <a:latin typeface="Sakkal Majalla" panose="02000000000000000000" pitchFamily="2" charset="-78"/>
                <a:cs typeface="Sakkal Majalla" panose="02000000000000000000" pitchFamily="2" charset="-78"/>
                <a:sym typeface="Wingdings" panose="05000000000000000000" pitchFamily="2" charset="2"/>
              </a:rPr>
              <a:t> </a:t>
            </a:r>
            <a:r>
              <a:rPr lang="ar-SA" sz="2400" b="1" dirty="0">
                <a:latin typeface="Sakkal Majalla" panose="02000000000000000000" pitchFamily="2" charset="-78"/>
                <a:cs typeface="Sakkal Majalla" panose="02000000000000000000" pitchFamily="2" charset="-78"/>
                <a:sym typeface="Wingdings" panose="05000000000000000000" pitchFamily="2" charset="2"/>
              </a:rPr>
              <a:t>خلال فترة الاربعينيات والخمسينيات أخذت الادارة المالية بالأسلوب التقليدي والذي يقضي بدراسة المنشأة من وجهه نظر الممول او المستثمر والتركيز على تحليل السيولة دون مراعاة كافية لألية اتخاذ القرارات داخل المنشأة  ←وهنا ظهرت أهمية الموازنة الرأسمالية.</a:t>
            </a:r>
          </a:p>
          <a:p>
            <a:pPr marL="273050" indent="-273050" algn="r" rtl="1">
              <a:tabLst>
                <a:tab pos="450850" algn="l"/>
                <a:tab pos="531813" algn="l"/>
              </a:tabLst>
            </a:pPr>
            <a:endParaRPr lang="ar-SA" sz="2400" b="1" dirty="0">
              <a:latin typeface="Sakkal Majalla" panose="02000000000000000000" pitchFamily="2" charset="-78"/>
              <a:cs typeface="Sakkal Majalla" panose="02000000000000000000" pitchFamily="2" charset="-78"/>
              <a:sym typeface="Wingdings" panose="05000000000000000000" pitchFamily="2" charset="2"/>
            </a:endParaRPr>
          </a:p>
          <a:p>
            <a:pPr marL="355600" indent="-355600" algn="r" rtl="1">
              <a:tabLst>
                <a:tab pos="450850" algn="l"/>
                <a:tab pos="531813" algn="l"/>
              </a:tabLst>
            </a:pPr>
            <a:r>
              <a:rPr lang="ar-SA" sz="2400" b="1" dirty="0">
                <a:solidFill>
                  <a:schemeClr val="accent1">
                    <a:lumMod val="50000"/>
                  </a:schemeClr>
                </a:solidFill>
                <a:latin typeface="Sakkal Majalla" panose="02000000000000000000" pitchFamily="2" charset="-78"/>
                <a:cs typeface="Sakkal Majalla" panose="02000000000000000000" pitchFamily="2" charset="-78"/>
                <a:sym typeface="Wingdings" panose="05000000000000000000" pitchFamily="2" charset="2"/>
              </a:rPr>
              <a:t> </a:t>
            </a:r>
            <a:r>
              <a:rPr lang="ar-SA" sz="2400" b="1" dirty="0">
                <a:latin typeface="Sakkal Majalla" panose="02000000000000000000" pitchFamily="2" charset="-78"/>
                <a:cs typeface="Sakkal Majalla" panose="02000000000000000000" pitchFamily="2" charset="-78"/>
                <a:sym typeface="Wingdings" panose="05000000000000000000" pitchFamily="2" charset="2"/>
              </a:rPr>
              <a:t>ثم انتقل دور المدير المالي من التركيز على الجانب التمويلي الى التركيز على الجانب الاستثماري وأهميته. وظهر أيضا الاهتمام بدور الحاسب الالي ونظم المعلومات الإدارية ← وهنا ظهرت أهمية أساليب بحوث العمليات ونظريات اتخاذ القرار.</a:t>
            </a:r>
          </a:p>
          <a:p>
            <a:pPr marL="273050" indent="-273050" algn="r" rtl="1">
              <a:tabLst>
                <a:tab pos="450850" algn="l"/>
                <a:tab pos="531813" algn="l"/>
              </a:tabLst>
            </a:pPr>
            <a:endParaRPr lang="ar-SA" sz="2400" b="1" dirty="0">
              <a:latin typeface="Sakkal Majalla" panose="02000000000000000000" pitchFamily="2" charset="-78"/>
              <a:cs typeface="Sakkal Majalla" panose="02000000000000000000" pitchFamily="2" charset="-78"/>
              <a:sym typeface="Wingdings" panose="05000000000000000000" pitchFamily="2" charset="2"/>
            </a:endParaRPr>
          </a:p>
          <a:p>
            <a:pPr marL="273050" indent="-273050" algn="r" rtl="1">
              <a:tabLst>
                <a:tab pos="450850" algn="l"/>
                <a:tab pos="531813" algn="l"/>
              </a:tabLst>
            </a:pPr>
            <a:r>
              <a:rPr lang="ar-SA" sz="2400" b="1" dirty="0">
                <a:solidFill>
                  <a:schemeClr val="accent1">
                    <a:lumMod val="50000"/>
                  </a:schemeClr>
                </a:solidFill>
                <a:latin typeface="Sakkal Majalla" panose="02000000000000000000" pitchFamily="2" charset="-78"/>
                <a:cs typeface="Sakkal Majalla" panose="02000000000000000000" pitchFamily="2" charset="-78"/>
                <a:sym typeface="Wingdings" panose="05000000000000000000" pitchFamily="2" charset="2"/>
              </a:rPr>
              <a:t> </a:t>
            </a:r>
            <a:r>
              <a:rPr lang="ar-SA" sz="2400" b="1" dirty="0">
                <a:latin typeface="Sakkal Majalla" panose="02000000000000000000" pitchFamily="2" charset="-78"/>
                <a:cs typeface="Sakkal Majalla" panose="02000000000000000000" pitchFamily="2" charset="-78"/>
                <a:sym typeface="Wingdings" panose="05000000000000000000" pitchFamily="2" charset="2"/>
              </a:rPr>
              <a:t>أصبح لدى المدير المالي الالمام بطرق تقييم المنشأة ← كهيكل رأس المال وسياسة توزيع الأرباح وتأثيرها على قيمة المنشأة.</a:t>
            </a:r>
          </a:p>
          <a:p>
            <a:pPr marL="273050" indent="-273050" algn="r" rtl="1">
              <a:tabLst>
                <a:tab pos="450850" algn="l"/>
                <a:tab pos="531813" algn="l"/>
              </a:tabLst>
            </a:pPr>
            <a:endParaRPr lang="ar-SA" sz="2400" b="1" dirty="0">
              <a:solidFill>
                <a:schemeClr val="accent1">
                  <a:lumMod val="50000"/>
                </a:schemeClr>
              </a:solidFill>
              <a:latin typeface="Sakkal Majalla" panose="02000000000000000000" pitchFamily="2" charset="-78"/>
              <a:cs typeface="Sakkal Majalla" panose="02000000000000000000" pitchFamily="2" charset="-78"/>
              <a:sym typeface="Wingdings" panose="05000000000000000000" pitchFamily="2" charset="2"/>
            </a:endParaRPr>
          </a:p>
        </p:txBody>
      </p:sp>
      <p:sp>
        <p:nvSpPr>
          <p:cNvPr id="15" name="مستطيل 14">
            <a:extLst>
              <a:ext uri="{FF2B5EF4-FFF2-40B4-BE49-F238E27FC236}">
                <a16:creationId xmlns:a16="http://schemas.microsoft.com/office/drawing/2014/main" id="{A89AF67F-CE46-4A77-B7A6-5A01744AE06A}"/>
              </a:ext>
            </a:extLst>
          </p:cNvPr>
          <p:cNvSpPr/>
          <p:nvPr/>
        </p:nvSpPr>
        <p:spPr>
          <a:xfrm rot="16200000" flipH="1">
            <a:off x="6061928" y="-5023630"/>
            <a:ext cx="68144" cy="12096466"/>
          </a:xfrm>
          <a:prstGeom prst="rect">
            <a:avLst/>
          </a:prstGeom>
          <a:solidFill>
            <a:schemeClr val="accent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6">
            <a:extLst>
              <a:ext uri="{FF2B5EF4-FFF2-40B4-BE49-F238E27FC236}">
                <a16:creationId xmlns:a16="http://schemas.microsoft.com/office/drawing/2014/main" id="{75002F91-4094-4162-8419-AF95181499FA}"/>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الأولى</a:t>
            </a:r>
          </a:p>
        </p:txBody>
      </p:sp>
    </p:spTree>
    <p:extLst>
      <p:ext uri="{BB962C8B-B14F-4D97-AF65-F5344CB8AC3E}">
        <p14:creationId xmlns:p14="http://schemas.microsoft.com/office/powerpoint/2010/main" val="55757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EC4978E1-D9BE-4E4F-9C2F-840DCAD788B7}"/>
              </a:ext>
            </a:extLst>
          </p:cNvPr>
          <p:cNvSpPr/>
          <p:nvPr/>
        </p:nvSpPr>
        <p:spPr>
          <a:xfrm>
            <a:off x="723331" y="1623991"/>
            <a:ext cx="3755363" cy="4427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5" name="Picture 15">
            <a:extLst>
              <a:ext uri="{FF2B5EF4-FFF2-40B4-BE49-F238E27FC236}">
                <a16:creationId xmlns:a16="http://schemas.microsoft.com/office/drawing/2014/main" id="{AB59008E-7468-41AF-8C6A-AB8AEBAF84F1}"/>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مربع نص 1">
            <a:extLst>
              <a:ext uri="{FF2B5EF4-FFF2-40B4-BE49-F238E27FC236}">
                <a16:creationId xmlns:a16="http://schemas.microsoft.com/office/drawing/2014/main" id="{936D1BFF-08D4-448D-B7DC-9CE7F20BC409}"/>
              </a:ext>
            </a:extLst>
          </p:cNvPr>
          <p:cNvSpPr txBox="1"/>
          <p:nvPr/>
        </p:nvSpPr>
        <p:spPr>
          <a:xfrm>
            <a:off x="4478694" y="388003"/>
            <a:ext cx="4568879" cy="584775"/>
          </a:xfrm>
          <a:prstGeom prst="rect">
            <a:avLst/>
          </a:prstGeom>
          <a:noFill/>
        </p:spPr>
        <p:txBody>
          <a:bodyPr wrap="none" rtlCol="1">
            <a:spAutoFit/>
          </a:bodyPr>
          <a:lstStyle/>
          <a:p>
            <a:r>
              <a:rPr lang="ar-SA" sz="3200" b="1" dirty="0">
                <a:latin typeface="Sakkal Majalla" panose="02000000000000000000" pitchFamily="2" charset="-78"/>
                <a:cs typeface="Sakkal Majalla" panose="02000000000000000000" pitchFamily="2" charset="-78"/>
              </a:rPr>
              <a:t>التطور التاريخي لمجالات الإدارة المالية</a:t>
            </a:r>
          </a:p>
        </p:txBody>
      </p:sp>
      <p:sp>
        <p:nvSpPr>
          <p:cNvPr id="3" name="مستطيل 2">
            <a:extLst>
              <a:ext uri="{FF2B5EF4-FFF2-40B4-BE49-F238E27FC236}">
                <a16:creationId xmlns:a16="http://schemas.microsoft.com/office/drawing/2014/main" id="{3FEF2AB6-76B4-4B2E-9DFB-031D52194B21}"/>
              </a:ext>
            </a:extLst>
          </p:cNvPr>
          <p:cNvSpPr/>
          <p:nvPr/>
        </p:nvSpPr>
        <p:spPr>
          <a:xfrm>
            <a:off x="995040" y="1899103"/>
            <a:ext cx="10037170" cy="3416320"/>
          </a:xfrm>
          <a:prstGeom prst="rect">
            <a:avLst/>
          </a:prstGeom>
          <a:solidFill>
            <a:schemeClr val="bg1"/>
          </a:solidFill>
        </p:spPr>
        <p:txBody>
          <a:bodyPr wrap="square">
            <a:spAutoFit/>
          </a:bodyPr>
          <a:lstStyle/>
          <a:p>
            <a:pPr algn="r" rtl="1"/>
            <a:r>
              <a:rPr lang="ar-SA" sz="2400" dirty="0">
                <a:solidFill>
                  <a:schemeClr val="accent1">
                    <a:lumMod val="50000"/>
                  </a:schemeClr>
                </a:solidFill>
                <a:sym typeface="Wingdings" panose="05000000000000000000" pitchFamily="2" charset="2"/>
              </a:rPr>
              <a:t></a:t>
            </a:r>
            <a:r>
              <a:rPr lang="ar-SA" sz="2400" dirty="0">
                <a:solidFill>
                  <a:srgbClr val="FF0000"/>
                </a:solidFill>
                <a:sym typeface="Wingdings" panose="05000000000000000000" pitchFamily="2" charset="2"/>
              </a:rPr>
              <a:t> </a:t>
            </a:r>
            <a:r>
              <a:rPr lang="ar-SA" sz="2400" b="1" dirty="0">
                <a:latin typeface="Sakkal Majalla" panose="02000000000000000000" pitchFamily="2" charset="-78"/>
                <a:cs typeface="Sakkal Majalla" panose="02000000000000000000" pitchFamily="2" charset="-78"/>
              </a:rPr>
              <a:t>خلال فترة الستينات ظهرت نظرية المحفظة (الحكم على مخاطر الاستثمار من خلال المخاطر الكلية للاستثمار وليس المخاطر الفردية). ظهر ايضا نموذج تسعير الاصول الرأسمالية (لتقييم الاصول المالية).</a:t>
            </a:r>
          </a:p>
          <a:p>
            <a:pPr algn="r" rtl="1"/>
            <a:endParaRPr lang="ar-SA" sz="2400" b="1" dirty="0">
              <a:latin typeface="Sakkal Majalla" panose="02000000000000000000" pitchFamily="2" charset="-78"/>
              <a:cs typeface="Sakkal Majalla" panose="02000000000000000000" pitchFamily="2" charset="-78"/>
            </a:endParaRPr>
          </a:p>
          <a:p>
            <a:pPr algn="just" rtl="1"/>
            <a:r>
              <a:rPr lang="ar-SA" sz="2400" b="1" dirty="0">
                <a:solidFill>
                  <a:schemeClr val="accent1">
                    <a:lumMod val="50000"/>
                  </a:schemeClr>
                </a:solidFill>
                <a:latin typeface="Sakkal Majalla" panose="02000000000000000000" pitchFamily="2" charset="-78"/>
                <a:cs typeface="Sakkal Majalla" panose="02000000000000000000" pitchFamily="2" charset="-78"/>
                <a:sym typeface="Wingdings" panose="05000000000000000000" pitchFamily="2" charset="2"/>
              </a:rPr>
              <a:t></a:t>
            </a:r>
            <a:r>
              <a:rPr lang="ar-SA" sz="2400" b="1" dirty="0">
                <a:latin typeface="Sakkal Majalla" panose="02000000000000000000" pitchFamily="2" charset="-78"/>
                <a:cs typeface="Sakkal Majalla" panose="02000000000000000000" pitchFamily="2" charset="-78"/>
                <a:sym typeface="Wingdings" panose="05000000000000000000" pitchFamily="2" charset="2"/>
              </a:rPr>
              <a:t>ثم في فترة السبعينات ظهر نموذج تسعير الخيارات (للتحوط من المخاطر)</a:t>
            </a:r>
            <a:r>
              <a:rPr lang="ar-SA" sz="2400" b="1" dirty="0">
                <a:latin typeface="Sakkal Majalla" panose="02000000000000000000" pitchFamily="2" charset="-78"/>
                <a:cs typeface="Sakkal Majalla" panose="02000000000000000000" pitchFamily="2" charset="-78"/>
              </a:rPr>
              <a:t>.</a:t>
            </a:r>
          </a:p>
          <a:p>
            <a:pPr algn="just" rtl="1"/>
            <a:endParaRPr lang="ar-SA" sz="2400" b="1" dirty="0">
              <a:latin typeface="Sakkal Majalla" panose="02000000000000000000" pitchFamily="2" charset="-78"/>
              <a:cs typeface="Sakkal Majalla" panose="02000000000000000000" pitchFamily="2" charset="-78"/>
              <a:sym typeface="Wingdings" panose="05000000000000000000" pitchFamily="2" charset="2"/>
            </a:endParaRPr>
          </a:p>
          <a:p>
            <a:pPr algn="r" rtl="1"/>
            <a:r>
              <a:rPr lang="ar-SA" sz="2400" b="1" dirty="0">
                <a:solidFill>
                  <a:schemeClr val="accent1">
                    <a:lumMod val="50000"/>
                  </a:schemeClr>
                </a:solidFill>
                <a:latin typeface="Sakkal Majalla" panose="02000000000000000000" pitchFamily="2" charset="-78"/>
                <a:cs typeface="Sakkal Majalla" panose="02000000000000000000" pitchFamily="2" charset="-78"/>
                <a:sym typeface="Wingdings" panose="05000000000000000000" pitchFamily="2" charset="2"/>
              </a:rPr>
              <a:t></a:t>
            </a:r>
            <a:r>
              <a:rPr lang="ar-SA" sz="2400" b="1" dirty="0">
                <a:latin typeface="Sakkal Majalla" panose="02000000000000000000" pitchFamily="2" charset="-78"/>
                <a:cs typeface="Sakkal Majalla" panose="02000000000000000000" pitchFamily="2" charset="-78"/>
                <a:sym typeface="Wingdings" panose="05000000000000000000" pitchFamily="2" charset="2"/>
              </a:rPr>
              <a:t>في الثلاثة العقود الماضية كان التركيز على كيفية التعامل مع المتغيرات المتسارعة وحالة عدم التأكد والتضخم، اسعار الفائدة، العولمة وانتشار الاسواق المالية صيغ التمويل المتطورة (المشتقات المالية، صيغ التمويل الاسلامية)</a:t>
            </a:r>
            <a:r>
              <a:rPr lang="ar-SA" sz="2400" b="1" dirty="0">
                <a:latin typeface="Sakkal Majalla" panose="02000000000000000000" pitchFamily="2" charset="-78"/>
                <a:cs typeface="Sakkal Majalla" panose="02000000000000000000" pitchFamily="2" charset="-78"/>
              </a:rPr>
              <a:t>.</a:t>
            </a:r>
          </a:p>
          <a:p>
            <a:pPr algn="r" rtl="1"/>
            <a:endParaRPr lang="ar-SA" sz="2400" b="1" dirty="0">
              <a:latin typeface="Sakkal Majalla" panose="02000000000000000000" pitchFamily="2" charset="-78"/>
              <a:cs typeface="Sakkal Majalla" panose="02000000000000000000" pitchFamily="2" charset="-78"/>
            </a:endParaRPr>
          </a:p>
          <a:p>
            <a:pPr algn="r" rtl="1"/>
            <a:r>
              <a:rPr lang="ar-SA" sz="2400" b="1" dirty="0">
                <a:solidFill>
                  <a:schemeClr val="accent1">
                    <a:lumMod val="50000"/>
                  </a:schemeClr>
                </a:solidFill>
                <a:latin typeface="Sakkal Majalla" panose="02000000000000000000" pitchFamily="2" charset="-78"/>
                <a:cs typeface="Sakkal Majalla" panose="02000000000000000000" pitchFamily="2" charset="-78"/>
                <a:sym typeface="Wingdings" panose="05000000000000000000" pitchFamily="2" charset="2"/>
              </a:rPr>
              <a:t></a:t>
            </a:r>
            <a:r>
              <a:rPr lang="ar-SA" sz="2400" b="1" dirty="0">
                <a:latin typeface="Sakkal Majalla" panose="02000000000000000000" pitchFamily="2" charset="-78"/>
                <a:cs typeface="Sakkal Majalla" panose="02000000000000000000" pitchFamily="2" charset="-78"/>
                <a:sym typeface="Wingdings" panose="05000000000000000000" pitchFamily="2" charset="2"/>
              </a:rPr>
              <a:t> </a:t>
            </a:r>
            <a:r>
              <a:rPr lang="ar-SA" sz="2400" b="1" dirty="0">
                <a:latin typeface="Sakkal Majalla" panose="02000000000000000000" pitchFamily="2" charset="-78"/>
                <a:cs typeface="Sakkal Majalla" panose="02000000000000000000" pitchFamily="2" charset="-78"/>
              </a:rPr>
              <a:t>تأثير الازمة المالية العالمية.</a:t>
            </a:r>
          </a:p>
        </p:txBody>
      </p:sp>
      <p:sp>
        <p:nvSpPr>
          <p:cNvPr id="15" name="مستطيل 14">
            <a:extLst>
              <a:ext uri="{FF2B5EF4-FFF2-40B4-BE49-F238E27FC236}">
                <a16:creationId xmlns:a16="http://schemas.microsoft.com/office/drawing/2014/main" id="{A89AF67F-CE46-4A77-B7A6-5A01744AE06A}"/>
              </a:ext>
            </a:extLst>
          </p:cNvPr>
          <p:cNvSpPr/>
          <p:nvPr/>
        </p:nvSpPr>
        <p:spPr>
          <a:xfrm rot="16200000" flipH="1">
            <a:off x="6061928" y="-5023630"/>
            <a:ext cx="68144" cy="12096466"/>
          </a:xfrm>
          <a:prstGeom prst="rect">
            <a:avLst/>
          </a:prstGeom>
          <a:solidFill>
            <a:schemeClr val="accent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6">
            <a:extLst>
              <a:ext uri="{FF2B5EF4-FFF2-40B4-BE49-F238E27FC236}">
                <a16:creationId xmlns:a16="http://schemas.microsoft.com/office/drawing/2014/main" id="{6F55999D-9613-48AC-8239-63869B4F66F4}"/>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الأولى</a:t>
            </a:r>
          </a:p>
        </p:txBody>
      </p:sp>
    </p:spTree>
    <p:extLst>
      <p:ext uri="{BB962C8B-B14F-4D97-AF65-F5344CB8AC3E}">
        <p14:creationId xmlns:p14="http://schemas.microsoft.com/office/powerpoint/2010/main" val="3499456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EC4978E1-D9BE-4E4F-9C2F-840DCAD788B7}"/>
              </a:ext>
            </a:extLst>
          </p:cNvPr>
          <p:cNvSpPr/>
          <p:nvPr/>
        </p:nvSpPr>
        <p:spPr>
          <a:xfrm>
            <a:off x="723331" y="1623991"/>
            <a:ext cx="3755363" cy="4427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5" name="Picture 15">
            <a:extLst>
              <a:ext uri="{FF2B5EF4-FFF2-40B4-BE49-F238E27FC236}">
                <a16:creationId xmlns:a16="http://schemas.microsoft.com/office/drawing/2014/main" id="{AB59008E-7468-41AF-8C6A-AB8AEBAF84F1}"/>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مربع نص 1">
            <a:extLst>
              <a:ext uri="{FF2B5EF4-FFF2-40B4-BE49-F238E27FC236}">
                <a16:creationId xmlns:a16="http://schemas.microsoft.com/office/drawing/2014/main" id="{936D1BFF-08D4-448D-B7DC-9CE7F20BC409}"/>
              </a:ext>
            </a:extLst>
          </p:cNvPr>
          <p:cNvSpPr txBox="1"/>
          <p:nvPr/>
        </p:nvSpPr>
        <p:spPr>
          <a:xfrm>
            <a:off x="4478694" y="388003"/>
            <a:ext cx="4568879" cy="584775"/>
          </a:xfrm>
          <a:prstGeom prst="rect">
            <a:avLst/>
          </a:prstGeom>
          <a:noFill/>
        </p:spPr>
        <p:txBody>
          <a:bodyPr wrap="none" rtlCol="1">
            <a:spAutoFit/>
          </a:bodyPr>
          <a:lstStyle/>
          <a:p>
            <a:r>
              <a:rPr lang="ar-SA" sz="3200" b="1" dirty="0">
                <a:latin typeface="Sakkal Majalla" panose="02000000000000000000" pitchFamily="2" charset="-78"/>
                <a:cs typeface="Sakkal Majalla" panose="02000000000000000000" pitchFamily="2" charset="-78"/>
              </a:rPr>
              <a:t>التطور التاريخي لمجالات الإدارة المالية</a:t>
            </a:r>
          </a:p>
        </p:txBody>
      </p:sp>
      <p:sp>
        <p:nvSpPr>
          <p:cNvPr id="3" name="مستطيل 2">
            <a:extLst>
              <a:ext uri="{FF2B5EF4-FFF2-40B4-BE49-F238E27FC236}">
                <a16:creationId xmlns:a16="http://schemas.microsoft.com/office/drawing/2014/main" id="{3FEF2AB6-76B4-4B2E-9DFB-031D52194B21}"/>
              </a:ext>
            </a:extLst>
          </p:cNvPr>
          <p:cNvSpPr/>
          <p:nvPr/>
        </p:nvSpPr>
        <p:spPr>
          <a:xfrm>
            <a:off x="995040" y="1899103"/>
            <a:ext cx="10037170" cy="3108543"/>
          </a:xfrm>
          <a:prstGeom prst="rect">
            <a:avLst/>
          </a:prstGeom>
          <a:solidFill>
            <a:schemeClr val="bg1"/>
          </a:solidFill>
        </p:spPr>
        <p:txBody>
          <a:bodyPr wrap="square">
            <a:spAutoFit/>
          </a:bodyPr>
          <a:lstStyle/>
          <a:p>
            <a:pPr algn="r" rtl="1"/>
            <a:endParaRPr lang="ar-SA" sz="2400" dirty="0"/>
          </a:p>
          <a:p>
            <a:pPr algn="just" rtl="1"/>
            <a:r>
              <a:rPr lang="ar-SA" sz="2800" b="1" dirty="0">
                <a:latin typeface="Sakkal Majalla" panose="02000000000000000000" pitchFamily="2" charset="-78"/>
                <a:cs typeface="Sakkal Majalla" panose="02000000000000000000" pitchFamily="2" charset="-78"/>
                <a:sym typeface="Wingdings" panose="05000000000000000000" pitchFamily="2" charset="2"/>
              </a:rPr>
              <a:t>اذًا كل هذه التطورات تجعل من دور المدير المالي بالغ الاهمية:</a:t>
            </a:r>
          </a:p>
          <a:p>
            <a:pPr marL="342900" indent="-342900" algn="just" rtl="1">
              <a:buFont typeface="Wingdings" panose="05000000000000000000" pitchFamily="2" charset="2"/>
              <a:buChar char="×"/>
            </a:pPr>
            <a:endParaRPr lang="ar-SA" sz="2400" b="1" dirty="0">
              <a:latin typeface="Sakkal Majalla" panose="02000000000000000000" pitchFamily="2" charset="-78"/>
              <a:cs typeface="Sakkal Majalla" panose="02000000000000000000" pitchFamily="2" charset="-78"/>
              <a:sym typeface="Wingdings" panose="05000000000000000000" pitchFamily="2" charset="2"/>
            </a:endParaRPr>
          </a:p>
          <a:p>
            <a:pPr marL="342900" indent="-342900" algn="just" rtl="1">
              <a:buFont typeface="Wingdings" panose="05000000000000000000" pitchFamily="2" charset="2"/>
              <a:buChar char="§"/>
            </a:pPr>
            <a:r>
              <a:rPr lang="ar-SA" sz="2400" b="1" dirty="0">
                <a:latin typeface="Sakkal Majalla" panose="02000000000000000000" pitchFamily="2" charset="-78"/>
                <a:cs typeface="Sakkal Majalla" panose="02000000000000000000" pitchFamily="2" charset="-78"/>
                <a:sym typeface="Wingdings" panose="05000000000000000000" pitchFamily="2" charset="2"/>
              </a:rPr>
              <a:t> تحول علم الادارة المالية من مجرد موضوعات وصفية الى علم يتطلب التحليل الدقيق والشامل للنظريات الاقتصادية.</a:t>
            </a:r>
          </a:p>
          <a:p>
            <a:pPr marL="342900" indent="-342900" algn="just" rtl="1">
              <a:buFont typeface="Wingdings" panose="05000000000000000000" pitchFamily="2" charset="2"/>
              <a:buChar char="§"/>
            </a:pPr>
            <a:r>
              <a:rPr lang="ar-SA" sz="2400" b="1" dirty="0">
                <a:latin typeface="Sakkal Majalla" panose="02000000000000000000" pitchFamily="2" charset="-78"/>
                <a:cs typeface="Sakkal Majalla" panose="02000000000000000000" pitchFamily="2" charset="-78"/>
                <a:sym typeface="Wingdings" panose="05000000000000000000" pitchFamily="2" charset="2"/>
              </a:rPr>
              <a:t> علم الادارة المالية تحول من مجرد البحث عن الاموال الى ادارة الاصول واستثمارها وتوزيع رأس المال وتخصيصه. </a:t>
            </a:r>
          </a:p>
          <a:p>
            <a:pPr marL="342900" indent="-342900" algn="just" rtl="1">
              <a:buFont typeface="Wingdings" panose="05000000000000000000" pitchFamily="2" charset="2"/>
              <a:buChar char="§"/>
            </a:pPr>
            <a:r>
              <a:rPr lang="ar-SA" sz="2400" b="1" dirty="0">
                <a:latin typeface="Sakkal Majalla" panose="02000000000000000000" pitchFamily="2" charset="-78"/>
                <a:cs typeface="Sakkal Majalla" panose="02000000000000000000" pitchFamily="2" charset="-78"/>
                <a:sym typeface="Wingdings" panose="05000000000000000000" pitchFamily="2" charset="2"/>
              </a:rPr>
              <a:t> كذلك التركيز على تحليل البيئة الخارجية والداخلية للمنظمة معا.</a:t>
            </a:r>
          </a:p>
        </p:txBody>
      </p:sp>
      <p:sp>
        <p:nvSpPr>
          <p:cNvPr id="15" name="مستطيل 14">
            <a:extLst>
              <a:ext uri="{FF2B5EF4-FFF2-40B4-BE49-F238E27FC236}">
                <a16:creationId xmlns:a16="http://schemas.microsoft.com/office/drawing/2014/main" id="{A89AF67F-CE46-4A77-B7A6-5A01744AE06A}"/>
              </a:ext>
            </a:extLst>
          </p:cNvPr>
          <p:cNvSpPr/>
          <p:nvPr/>
        </p:nvSpPr>
        <p:spPr>
          <a:xfrm rot="16200000" flipH="1">
            <a:off x="6061928" y="-5023630"/>
            <a:ext cx="68144" cy="12096466"/>
          </a:xfrm>
          <a:prstGeom prst="rect">
            <a:avLst/>
          </a:prstGeom>
          <a:solidFill>
            <a:schemeClr val="accent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6">
            <a:extLst>
              <a:ext uri="{FF2B5EF4-FFF2-40B4-BE49-F238E27FC236}">
                <a16:creationId xmlns:a16="http://schemas.microsoft.com/office/drawing/2014/main" id="{FE096F46-A5A3-4D6D-A982-8A454C23323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الأولى</a:t>
            </a:r>
          </a:p>
        </p:txBody>
      </p:sp>
    </p:spTree>
    <p:extLst>
      <p:ext uri="{BB962C8B-B14F-4D97-AF65-F5344CB8AC3E}">
        <p14:creationId xmlns:p14="http://schemas.microsoft.com/office/powerpoint/2010/main" val="1309568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14">
            <a:extLst>
              <a:ext uri="{FF2B5EF4-FFF2-40B4-BE49-F238E27FC236}">
                <a16:creationId xmlns:a16="http://schemas.microsoft.com/office/drawing/2014/main" id="{D8A8BE06-8955-48E6-9641-BAEE24A012CF}"/>
              </a:ext>
            </a:extLst>
          </p:cNvPr>
          <p:cNvSpPr/>
          <p:nvPr/>
        </p:nvSpPr>
        <p:spPr>
          <a:xfrm>
            <a:off x="801636" y="1674226"/>
            <a:ext cx="3816220" cy="35584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4827565" y="1565654"/>
            <a:ext cx="6842904" cy="3871808"/>
          </a:xfrm>
        </p:spPr>
        <p:txBody>
          <a:bodyPr>
            <a:noAutofit/>
          </a:bodyPr>
          <a:lstStyle/>
          <a:p>
            <a:pPr marL="0" indent="0">
              <a:lnSpc>
                <a:spcPct val="100000"/>
              </a:lnSpc>
              <a:buNone/>
            </a:pPr>
            <a:r>
              <a:rPr lang="ar-SA" sz="2600" dirty="0">
                <a:solidFill>
                  <a:srgbClr val="FF0000"/>
                </a:solidFill>
                <a:sym typeface="Wingdings" panose="05000000000000000000" pitchFamily="2" charset="2"/>
              </a:rPr>
              <a:t></a:t>
            </a:r>
            <a:r>
              <a:rPr lang="ar-SA" sz="2600" dirty="0">
                <a:latin typeface="Times New Roman" panose="02020603050405020304" pitchFamily="18" charset="0"/>
                <a:sym typeface="Wingdings" panose="05000000000000000000" pitchFamily="2" charset="2"/>
              </a:rPr>
              <a:t> </a:t>
            </a:r>
            <a:r>
              <a:rPr lang="ar-SA" sz="2600" dirty="0">
                <a:latin typeface="Sakkal Majalla" panose="02000000000000000000" pitchFamily="2" charset="-78"/>
                <a:cs typeface="Sakkal Majalla" panose="02000000000000000000" pitchFamily="2" charset="-78"/>
                <a:sym typeface="Wingdings" panose="05000000000000000000" pitchFamily="2" charset="2"/>
              </a:rPr>
              <a:t>الأهداف الخاصة بأي إدارة في المنشأة تنبثق في الأساس من الأهداف الرئيسية للمنشأة.</a:t>
            </a:r>
          </a:p>
          <a:p>
            <a:pPr marL="0" indent="0" algn="just">
              <a:buNone/>
            </a:pPr>
            <a:endParaRPr lang="ar-SA" sz="2600" b="1" dirty="0">
              <a:latin typeface="Sakkal Majalla" panose="02000000000000000000" pitchFamily="2" charset="-78"/>
              <a:cs typeface="Sakkal Majalla" panose="02000000000000000000" pitchFamily="2" charset="-78"/>
              <a:sym typeface="Wingdings" panose="05000000000000000000" pitchFamily="2" charset="2"/>
            </a:endParaRPr>
          </a:p>
          <a:p>
            <a:pPr marL="0" indent="0" algn="just">
              <a:buNone/>
            </a:pPr>
            <a:r>
              <a:rPr lang="ar-SA" sz="2600" b="1" dirty="0">
                <a:solidFill>
                  <a:srgbClr val="FF0000"/>
                </a:solidFill>
                <a:latin typeface="Sakkal Majalla" panose="02000000000000000000" pitchFamily="2" charset="-78"/>
                <a:cs typeface="Sakkal Majalla" panose="02000000000000000000" pitchFamily="2" charset="-78"/>
                <a:sym typeface="Wingdings" panose="05000000000000000000" pitchFamily="2" charset="2"/>
              </a:rPr>
              <a:t></a:t>
            </a:r>
            <a:r>
              <a:rPr lang="ar-SA" sz="2600" b="1" dirty="0">
                <a:latin typeface="Sakkal Majalla" panose="02000000000000000000" pitchFamily="2" charset="-78"/>
                <a:cs typeface="Sakkal Majalla" panose="02000000000000000000" pitchFamily="2" charset="-78"/>
                <a:sym typeface="Wingdings" panose="05000000000000000000" pitchFamily="2" charset="2"/>
              </a:rPr>
              <a:t> أهداف منشآت الاعمال:</a:t>
            </a:r>
          </a:p>
          <a:p>
            <a:pPr algn="just">
              <a:buFontTx/>
              <a:buChar char="-"/>
            </a:pPr>
            <a:r>
              <a:rPr lang="ar-SA" sz="2600" dirty="0">
                <a:latin typeface="Sakkal Majalla" panose="02000000000000000000" pitchFamily="2" charset="-78"/>
                <a:cs typeface="Sakkal Majalla" panose="02000000000000000000" pitchFamily="2" charset="-78"/>
                <a:sym typeface="Wingdings" panose="05000000000000000000" pitchFamily="2" charset="2"/>
              </a:rPr>
              <a:t>تعظيم الربح </a:t>
            </a:r>
            <a:r>
              <a:rPr lang="en-US" sz="2600" dirty="0">
                <a:latin typeface="Sakkal Majalla" panose="02000000000000000000" pitchFamily="2" charset="-78"/>
                <a:cs typeface="Sakkal Majalla" panose="02000000000000000000" pitchFamily="2" charset="-78"/>
                <a:sym typeface="Wingdings" panose="05000000000000000000" pitchFamily="2" charset="2"/>
              </a:rPr>
              <a:t>Profit Maximization</a:t>
            </a:r>
          </a:p>
          <a:p>
            <a:pPr algn="just">
              <a:buFontTx/>
              <a:buChar char="-"/>
            </a:pPr>
            <a:r>
              <a:rPr lang="ar-SA" sz="2600" dirty="0">
                <a:latin typeface="Sakkal Majalla" panose="02000000000000000000" pitchFamily="2" charset="-78"/>
                <a:cs typeface="Sakkal Majalla" panose="02000000000000000000" pitchFamily="2" charset="-78"/>
                <a:sym typeface="Wingdings" panose="05000000000000000000" pitchFamily="2" charset="2"/>
              </a:rPr>
              <a:t>تعظيم الثروة </a:t>
            </a:r>
            <a:r>
              <a:rPr lang="en-US" sz="2600" dirty="0">
                <a:latin typeface="Sakkal Majalla" panose="02000000000000000000" pitchFamily="2" charset="-78"/>
                <a:cs typeface="Sakkal Majalla" panose="02000000000000000000" pitchFamily="2" charset="-78"/>
                <a:sym typeface="Wingdings" panose="05000000000000000000" pitchFamily="2" charset="2"/>
              </a:rPr>
              <a:t>Wealth Maximization</a:t>
            </a:r>
            <a:endParaRPr lang="ar-SA" sz="2600" dirty="0">
              <a:latin typeface="Sakkal Majalla" panose="02000000000000000000" pitchFamily="2" charset="-78"/>
              <a:cs typeface="Sakkal Majalla" panose="02000000000000000000" pitchFamily="2" charset="-78"/>
            </a:endParaRPr>
          </a:p>
        </p:txBody>
      </p:sp>
      <p:grpSp>
        <p:nvGrpSpPr>
          <p:cNvPr id="5" name="مجموعة 4">
            <a:extLst>
              <a:ext uri="{FF2B5EF4-FFF2-40B4-BE49-F238E27FC236}">
                <a16:creationId xmlns:a16="http://schemas.microsoft.com/office/drawing/2014/main" id="{7E561879-1AA4-4B1A-ABA4-1E8300E027C8}"/>
              </a:ext>
            </a:extLst>
          </p:cNvPr>
          <p:cNvGrpSpPr/>
          <p:nvPr/>
        </p:nvGrpSpPr>
        <p:grpSpPr>
          <a:xfrm>
            <a:off x="709127" y="1904899"/>
            <a:ext cx="4001184" cy="2995743"/>
            <a:chOff x="1282076" y="3138828"/>
            <a:chExt cx="10942480" cy="8192791"/>
          </a:xfrm>
        </p:grpSpPr>
        <p:sp>
          <p:nvSpPr>
            <p:cNvPr id="6" name="Freeform 1">
              <a:extLst>
                <a:ext uri="{FF2B5EF4-FFF2-40B4-BE49-F238E27FC236}">
                  <a16:creationId xmlns:a16="http://schemas.microsoft.com/office/drawing/2014/main" id="{FE7DC605-8763-45AF-A646-77BF97339AF2}"/>
                </a:ext>
              </a:extLst>
            </p:cNvPr>
            <p:cNvSpPr>
              <a:spLocks noChangeArrowheads="1"/>
            </p:cNvSpPr>
            <p:nvPr/>
          </p:nvSpPr>
          <p:spPr bwMode="auto">
            <a:xfrm>
              <a:off x="1794133" y="3650616"/>
              <a:ext cx="7170236" cy="7170234"/>
            </a:xfrm>
            <a:custGeom>
              <a:avLst/>
              <a:gdLst>
                <a:gd name="T0" fmla="*/ 5571 w 11134"/>
                <a:gd name="T1" fmla="*/ 11132 h 11134"/>
                <a:gd name="T2" fmla="*/ 5571 w 11134"/>
                <a:gd name="T3" fmla="*/ 11132 h 11134"/>
                <a:gd name="T4" fmla="*/ 11131 w 11134"/>
                <a:gd name="T5" fmla="*/ 5563 h 11134"/>
                <a:gd name="T6" fmla="*/ 11131 w 11134"/>
                <a:gd name="T7" fmla="*/ 5563 h 11134"/>
                <a:gd name="T8" fmla="*/ 5563 w 11134"/>
                <a:gd name="T9" fmla="*/ 3 h 11134"/>
                <a:gd name="T10" fmla="*/ 5563 w 11134"/>
                <a:gd name="T11" fmla="*/ 3 h 11134"/>
                <a:gd name="T12" fmla="*/ 2 w 11134"/>
                <a:gd name="T13" fmla="*/ 5571 h 11134"/>
                <a:gd name="T14" fmla="*/ 2 w 11134"/>
                <a:gd name="T15" fmla="*/ 5571 h 11134"/>
                <a:gd name="T16" fmla="*/ 5571 w 11134"/>
                <a:gd name="T17" fmla="*/ 11132 h 11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34" h="11134">
                  <a:moveTo>
                    <a:pt x="5571" y="11132"/>
                  </a:moveTo>
                  <a:lnTo>
                    <a:pt x="5571" y="11132"/>
                  </a:lnTo>
                  <a:cubicBezTo>
                    <a:pt x="8644" y="11128"/>
                    <a:pt x="11133" y="8636"/>
                    <a:pt x="11131" y="5563"/>
                  </a:cubicBezTo>
                  <a:lnTo>
                    <a:pt x="11131" y="5563"/>
                  </a:lnTo>
                  <a:cubicBezTo>
                    <a:pt x="11129" y="2489"/>
                    <a:pt x="8635" y="0"/>
                    <a:pt x="5563" y="3"/>
                  </a:cubicBezTo>
                  <a:lnTo>
                    <a:pt x="5563" y="3"/>
                  </a:lnTo>
                  <a:cubicBezTo>
                    <a:pt x="2491" y="5"/>
                    <a:pt x="0" y="2498"/>
                    <a:pt x="2" y="5571"/>
                  </a:cubicBezTo>
                  <a:lnTo>
                    <a:pt x="2" y="5571"/>
                  </a:lnTo>
                  <a:cubicBezTo>
                    <a:pt x="4" y="8644"/>
                    <a:pt x="2498" y="11133"/>
                    <a:pt x="5571" y="11132"/>
                  </a:cubicBezTo>
                </a:path>
              </a:pathLst>
            </a:custGeom>
            <a:solidFill>
              <a:schemeClr val="bg1"/>
            </a:solidFill>
            <a:ln>
              <a:noFill/>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6532" b="0" i="0" u="none" strike="noStrike" kern="1200" cap="none" spc="0" normalizeH="0" baseline="0" noProof="0" dirty="0">
                <a:ln>
                  <a:noFill/>
                </a:ln>
                <a:solidFill>
                  <a:prstClr val="black"/>
                </a:solidFill>
                <a:effectLst/>
                <a:uLnTx/>
                <a:uFillTx/>
                <a:latin typeface="Lato Light" panose="020F0502020204030203" pitchFamily="34" charset="0"/>
                <a:ea typeface="+mn-ea"/>
                <a:cs typeface="+mn-cs"/>
              </a:endParaRPr>
            </a:p>
          </p:txBody>
        </p:sp>
        <p:sp>
          <p:nvSpPr>
            <p:cNvPr id="7" name="Freeform 2">
              <a:extLst>
                <a:ext uri="{FF2B5EF4-FFF2-40B4-BE49-F238E27FC236}">
                  <a16:creationId xmlns:a16="http://schemas.microsoft.com/office/drawing/2014/main" id="{7D8E2D3D-3998-429F-8916-3E7255B079DD}"/>
                </a:ext>
              </a:extLst>
            </p:cNvPr>
            <p:cNvSpPr>
              <a:spLocks noChangeArrowheads="1"/>
            </p:cNvSpPr>
            <p:nvPr/>
          </p:nvSpPr>
          <p:spPr bwMode="auto">
            <a:xfrm>
              <a:off x="5374989" y="3138828"/>
              <a:ext cx="4097949" cy="8192791"/>
            </a:xfrm>
            <a:custGeom>
              <a:avLst/>
              <a:gdLst>
                <a:gd name="connsiteX0" fmla="*/ 2882 w 4156546"/>
                <a:gd name="connsiteY0" fmla="*/ 3371527 h 8309941"/>
                <a:gd name="connsiteX1" fmla="*/ 785018 w 4156546"/>
                <a:gd name="connsiteY1" fmla="*/ 4150918 h 8309941"/>
                <a:gd name="connsiteX2" fmla="*/ 3535 w 4156546"/>
                <a:gd name="connsiteY2" fmla="*/ 4934226 h 8309941"/>
                <a:gd name="connsiteX3" fmla="*/ 2 w 4156546"/>
                <a:gd name="connsiteY3" fmla="*/ 1695844 h 8309941"/>
                <a:gd name="connsiteX4" fmla="*/ 2461354 w 4156546"/>
                <a:gd name="connsiteY4" fmla="*/ 4153009 h 8309941"/>
                <a:gd name="connsiteX5" fmla="*/ 3268 w 4156546"/>
                <a:gd name="connsiteY5" fmla="*/ 6613440 h 8309941"/>
                <a:gd name="connsiteX6" fmla="*/ 2615 w 4156546"/>
                <a:gd name="connsiteY6" fmla="*/ 5668729 h 8309941"/>
                <a:gd name="connsiteX7" fmla="*/ 1516791 w 4156546"/>
                <a:gd name="connsiteY7" fmla="*/ 4153663 h 8309941"/>
                <a:gd name="connsiteX8" fmla="*/ 655 w 4156546"/>
                <a:gd name="connsiteY8" fmla="*/ 2639249 h 8309941"/>
                <a:gd name="connsiteX9" fmla="*/ 0 w 4156546"/>
                <a:gd name="connsiteY9" fmla="*/ 1 h 8309941"/>
                <a:gd name="connsiteX10" fmla="*/ 4156545 w 4156546"/>
                <a:gd name="connsiteY10" fmla="*/ 4152031 h 8309941"/>
                <a:gd name="connsiteX11" fmla="*/ 5877 w 4156546"/>
                <a:gd name="connsiteY11" fmla="*/ 8309941 h 8309941"/>
                <a:gd name="connsiteX12" fmla="*/ 4571 w 4156546"/>
                <a:gd name="connsiteY12" fmla="*/ 7365348 h 8309941"/>
                <a:gd name="connsiteX13" fmla="*/ 3212914 w 4156546"/>
                <a:gd name="connsiteY13" fmla="*/ 4153338 h 8309941"/>
                <a:gd name="connsiteX14" fmla="*/ 0 w 4156546"/>
                <a:gd name="connsiteY14" fmla="*/ 943288 h 8309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56546" h="8309941">
                  <a:moveTo>
                    <a:pt x="2882" y="3371527"/>
                  </a:moveTo>
                  <a:cubicBezTo>
                    <a:pt x="435081" y="3370874"/>
                    <a:pt x="784365" y="3719446"/>
                    <a:pt x="785018" y="4150918"/>
                  </a:cubicBezTo>
                  <a:cubicBezTo>
                    <a:pt x="785671" y="4583043"/>
                    <a:pt x="436387" y="4934226"/>
                    <a:pt x="3535" y="4934226"/>
                  </a:cubicBezTo>
                  <a:close/>
                  <a:moveTo>
                    <a:pt x="2" y="1695844"/>
                  </a:moveTo>
                  <a:cubicBezTo>
                    <a:pt x="1355444" y="1694538"/>
                    <a:pt x="2460701" y="2796701"/>
                    <a:pt x="2461354" y="4153009"/>
                  </a:cubicBezTo>
                  <a:cubicBezTo>
                    <a:pt x="2462008" y="5507357"/>
                    <a:pt x="1359364" y="6612788"/>
                    <a:pt x="3268" y="6613440"/>
                  </a:cubicBezTo>
                  <a:lnTo>
                    <a:pt x="2615" y="5668729"/>
                  </a:lnTo>
                  <a:cubicBezTo>
                    <a:pt x="839396" y="5668076"/>
                    <a:pt x="1517444" y="4989269"/>
                    <a:pt x="1516791" y="4153663"/>
                  </a:cubicBezTo>
                  <a:cubicBezTo>
                    <a:pt x="1515484" y="3316750"/>
                    <a:pt x="837437" y="2638596"/>
                    <a:pt x="655" y="2639249"/>
                  </a:cubicBezTo>
                  <a:close/>
                  <a:moveTo>
                    <a:pt x="0" y="1"/>
                  </a:moveTo>
                  <a:cubicBezTo>
                    <a:pt x="2290834" y="-1959"/>
                    <a:pt x="4154586" y="1860445"/>
                    <a:pt x="4156545" y="4152031"/>
                  </a:cubicBezTo>
                  <a:cubicBezTo>
                    <a:pt x="4158504" y="6442964"/>
                    <a:pt x="2296712" y="8308634"/>
                    <a:pt x="5877" y="8309941"/>
                  </a:cubicBezTo>
                  <a:lnTo>
                    <a:pt x="4571" y="7365348"/>
                  </a:lnTo>
                  <a:cubicBezTo>
                    <a:pt x="1774939" y="7364041"/>
                    <a:pt x="3214220" y="5922980"/>
                    <a:pt x="3212914" y="4153338"/>
                  </a:cubicBezTo>
                  <a:cubicBezTo>
                    <a:pt x="3210956" y="2381735"/>
                    <a:pt x="1770368" y="941981"/>
                    <a:pt x="0" y="943288"/>
                  </a:cubicBezTo>
                  <a:close/>
                </a:path>
              </a:pathLst>
            </a:custGeom>
            <a:solidFill>
              <a:schemeClr val="accent5">
                <a:lumMod val="50000"/>
              </a:schemeClr>
            </a:solidFill>
            <a:ln>
              <a:noFill/>
            </a:ln>
            <a:effectLst/>
          </p:spPr>
          <p:txBody>
            <a:bodyPr wrap="square"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6532" b="0" i="0" u="none" strike="noStrike" kern="1200" cap="none" spc="0" normalizeH="0" baseline="0" noProof="0" dirty="0">
                <a:ln>
                  <a:noFill/>
                </a:ln>
                <a:solidFill>
                  <a:prstClr val="black"/>
                </a:solidFill>
                <a:effectLst/>
                <a:uLnTx/>
                <a:uFillTx/>
                <a:latin typeface="Lato Light" panose="020F0502020204030203" pitchFamily="34" charset="0"/>
                <a:ea typeface="+mn-ea"/>
                <a:cs typeface="+mn-cs"/>
              </a:endParaRPr>
            </a:p>
          </p:txBody>
        </p:sp>
        <p:sp>
          <p:nvSpPr>
            <p:cNvPr id="8" name="Freeform 3">
              <a:extLst>
                <a:ext uri="{FF2B5EF4-FFF2-40B4-BE49-F238E27FC236}">
                  <a16:creationId xmlns:a16="http://schemas.microsoft.com/office/drawing/2014/main" id="{A554B13C-B2EB-449E-9C9F-02184DE34C5D}"/>
                </a:ext>
              </a:extLst>
            </p:cNvPr>
            <p:cNvSpPr>
              <a:spLocks noChangeArrowheads="1"/>
            </p:cNvSpPr>
            <p:nvPr/>
          </p:nvSpPr>
          <p:spPr bwMode="auto">
            <a:xfrm>
              <a:off x="1282076" y="3139471"/>
              <a:ext cx="4100788" cy="8192148"/>
            </a:xfrm>
            <a:custGeom>
              <a:avLst/>
              <a:gdLst>
                <a:gd name="connsiteX0" fmla="*/ 4153013 w 4159426"/>
                <a:gd name="connsiteY0" fmla="*/ 3372833 h 8309289"/>
                <a:gd name="connsiteX1" fmla="*/ 4153667 w 4159426"/>
                <a:gd name="connsiteY1" fmla="*/ 4936185 h 8309289"/>
                <a:gd name="connsiteX2" fmla="*/ 3370878 w 4159426"/>
                <a:gd name="connsiteY2" fmla="*/ 4153856 h 8309289"/>
                <a:gd name="connsiteX3" fmla="*/ 4153013 w 4159426"/>
                <a:gd name="connsiteY3" fmla="*/ 3372833 h 8309289"/>
                <a:gd name="connsiteX4" fmla="*/ 4150404 w 4159426"/>
                <a:gd name="connsiteY4" fmla="*/ 1696497 h 8309289"/>
                <a:gd name="connsiteX5" fmla="*/ 4151057 w 4159426"/>
                <a:gd name="connsiteY5" fmla="*/ 2639475 h 8309289"/>
                <a:gd name="connsiteX6" fmla="*/ 2639808 w 4159426"/>
                <a:gd name="connsiteY6" fmla="*/ 4155162 h 8309289"/>
                <a:gd name="connsiteX7" fmla="*/ 4153016 w 4159426"/>
                <a:gd name="connsiteY7" fmla="*/ 5667584 h 8309289"/>
                <a:gd name="connsiteX8" fmla="*/ 4153668 w 4159426"/>
                <a:gd name="connsiteY8" fmla="*/ 6611868 h 8309289"/>
                <a:gd name="connsiteX9" fmla="*/ 1695196 w 4159426"/>
                <a:gd name="connsiteY9" fmla="*/ 4156468 h 8309289"/>
                <a:gd name="connsiteX10" fmla="*/ 4150404 w 4159426"/>
                <a:gd name="connsiteY10" fmla="*/ 1696497 h 8309289"/>
                <a:gd name="connsiteX11" fmla="*/ 4152893 w 4159426"/>
                <a:gd name="connsiteY11" fmla="*/ 0 h 8309289"/>
                <a:gd name="connsiteX12" fmla="*/ 4153546 w 4159426"/>
                <a:gd name="connsiteY12" fmla="*/ 943213 h 8309289"/>
                <a:gd name="connsiteX13" fmla="*/ 944791 w 4159426"/>
                <a:gd name="connsiteY13" fmla="*/ 4157583 h 8309289"/>
                <a:gd name="connsiteX14" fmla="*/ 4158120 w 4159426"/>
                <a:gd name="connsiteY14" fmla="*/ 7364768 h 8309289"/>
                <a:gd name="connsiteX15" fmla="*/ 4159426 w 4159426"/>
                <a:gd name="connsiteY15" fmla="*/ 8309287 h 8309289"/>
                <a:gd name="connsiteX16" fmla="*/ 2 w 4159426"/>
                <a:gd name="connsiteY16" fmla="*/ 4157583 h 8309289"/>
                <a:gd name="connsiteX17" fmla="*/ 4152893 w 4159426"/>
                <a:gd name="connsiteY17" fmla="*/ 0 h 8309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159426" h="8309289">
                  <a:moveTo>
                    <a:pt x="4153013" y="3372833"/>
                  </a:moveTo>
                  <a:lnTo>
                    <a:pt x="4153667" y="4936185"/>
                  </a:lnTo>
                  <a:cubicBezTo>
                    <a:pt x="3722414" y="4936185"/>
                    <a:pt x="3370878" y="4586161"/>
                    <a:pt x="3370878" y="4153856"/>
                  </a:cubicBezTo>
                  <a:cubicBezTo>
                    <a:pt x="3370878" y="3722857"/>
                    <a:pt x="3721761" y="3372833"/>
                    <a:pt x="4153013" y="3372833"/>
                  </a:cubicBezTo>
                  <a:close/>
                  <a:moveTo>
                    <a:pt x="4150404" y="1696497"/>
                  </a:moveTo>
                  <a:lnTo>
                    <a:pt x="4151057" y="2639475"/>
                  </a:lnTo>
                  <a:cubicBezTo>
                    <a:pt x="3316116" y="2641434"/>
                    <a:pt x="2639155" y="3319281"/>
                    <a:pt x="2639808" y="4155162"/>
                  </a:cubicBezTo>
                  <a:cubicBezTo>
                    <a:pt x="2639808" y="4990390"/>
                    <a:pt x="3318075" y="5668237"/>
                    <a:pt x="4153016" y="5667584"/>
                  </a:cubicBezTo>
                  <a:lnTo>
                    <a:pt x="4153668" y="6611868"/>
                  </a:lnTo>
                  <a:cubicBezTo>
                    <a:pt x="2799746" y="6612521"/>
                    <a:pt x="1695849" y="5510856"/>
                    <a:pt x="1695196" y="4156468"/>
                  </a:cubicBezTo>
                  <a:cubicBezTo>
                    <a:pt x="1694543" y="2800774"/>
                    <a:pt x="2796482" y="1697803"/>
                    <a:pt x="4150404" y="1696497"/>
                  </a:cubicBezTo>
                  <a:close/>
                  <a:moveTo>
                    <a:pt x="4152893" y="0"/>
                  </a:moveTo>
                  <a:lnTo>
                    <a:pt x="4153546" y="943213"/>
                  </a:lnTo>
                  <a:cubicBezTo>
                    <a:pt x="2383536" y="945173"/>
                    <a:pt x="943485" y="2386120"/>
                    <a:pt x="944791" y="4157583"/>
                  </a:cubicBezTo>
                  <a:cubicBezTo>
                    <a:pt x="946098" y="5926433"/>
                    <a:pt x="2387457" y="7366074"/>
                    <a:pt x="4158120" y="7364768"/>
                  </a:cubicBezTo>
                  <a:lnTo>
                    <a:pt x="4159426" y="8309287"/>
                  </a:lnTo>
                  <a:cubicBezTo>
                    <a:pt x="1868019" y="8311900"/>
                    <a:pt x="1962" y="6448336"/>
                    <a:pt x="2" y="4157583"/>
                  </a:cubicBezTo>
                  <a:cubicBezTo>
                    <a:pt x="-1958" y="1865524"/>
                    <a:pt x="1861485" y="1960"/>
                    <a:pt x="4152893" y="0"/>
                  </a:cubicBezTo>
                  <a:close/>
                </a:path>
              </a:pathLst>
            </a:custGeom>
            <a:solidFill>
              <a:schemeClr val="accent5"/>
            </a:solidFill>
            <a:ln>
              <a:noFill/>
            </a:ln>
            <a:effectLst/>
          </p:spPr>
          <p:txBody>
            <a:bodyPr wrap="square"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6532" b="0" i="0" u="none" strike="noStrike" kern="1200" cap="none" spc="0" normalizeH="0" baseline="0" noProof="0" dirty="0">
                <a:ln>
                  <a:noFill/>
                </a:ln>
                <a:solidFill>
                  <a:prstClr val="black"/>
                </a:solidFill>
                <a:effectLst/>
                <a:uLnTx/>
                <a:uFillTx/>
                <a:latin typeface="Lato Light" panose="020F0502020204030203" pitchFamily="34" charset="0"/>
                <a:ea typeface="+mn-ea"/>
                <a:cs typeface="+mn-cs"/>
              </a:endParaRPr>
            </a:p>
          </p:txBody>
        </p:sp>
        <p:sp>
          <p:nvSpPr>
            <p:cNvPr id="9" name="Freeform 9">
              <a:extLst>
                <a:ext uri="{FF2B5EF4-FFF2-40B4-BE49-F238E27FC236}">
                  <a16:creationId xmlns:a16="http://schemas.microsoft.com/office/drawing/2014/main" id="{AE3D87C8-8AD7-4E25-8407-5C2DAAEF9F6F}"/>
                </a:ext>
              </a:extLst>
            </p:cNvPr>
            <p:cNvSpPr>
              <a:spLocks noChangeArrowheads="1"/>
            </p:cNvSpPr>
            <p:nvPr/>
          </p:nvSpPr>
          <p:spPr bwMode="auto">
            <a:xfrm rot="5400000">
              <a:off x="8529119" y="4485154"/>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6532" b="0" i="0" u="none" strike="noStrike" kern="1200" cap="none" spc="0" normalizeH="0" baseline="0" noProof="0" dirty="0">
                <a:ln>
                  <a:noFill/>
                </a:ln>
                <a:solidFill>
                  <a:prstClr val="black"/>
                </a:solidFill>
                <a:effectLst/>
                <a:uLnTx/>
                <a:uFillTx/>
                <a:latin typeface="Lato Light" panose="020F0502020204030203" pitchFamily="34" charset="0"/>
                <a:ea typeface="+mn-ea"/>
                <a:cs typeface="+mn-cs"/>
              </a:endParaRPr>
            </a:p>
          </p:txBody>
        </p:sp>
        <p:sp>
          <p:nvSpPr>
            <p:cNvPr id="10" name="Teardrop 14">
              <a:extLst>
                <a:ext uri="{FF2B5EF4-FFF2-40B4-BE49-F238E27FC236}">
                  <a16:creationId xmlns:a16="http://schemas.microsoft.com/office/drawing/2014/main" id="{1E9DA220-0234-4459-BEEC-B1A4F09DF0D2}"/>
                </a:ext>
              </a:extLst>
            </p:cNvPr>
            <p:cNvSpPr/>
            <p:nvPr/>
          </p:nvSpPr>
          <p:spPr>
            <a:xfrm rot="2684498">
              <a:off x="10414971" y="6309252"/>
              <a:ext cx="1809585" cy="1912402"/>
            </a:xfrm>
            <a:prstGeom prst="teardrop">
              <a:avLst>
                <a:gd name="adj" fmla="val 29107"/>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sp>
          <p:nvSpPr>
            <p:cNvPr id="11" name="Freeform 9">
              <a:extLst>
                <a:ext uri="{FF2B5EF4-FFF2-40B4-BE49-F238E27FC236}">
                  <a16:creationId xmlns:a16="http://schemas.microsoft.com/office/drawing/2014/main" id="{1B978429-D80A-40A8-91AF-6D9E16D3797F}"/>
                </a:ext>
              </a:extLst>
            </p:cNvPr>
            <p:cNvSpPr>
              <a:spLocks noChangeArrowheads="1"/>
            </p:cNvSpPr>
            <p:nvPr/>
          </p:nvSpPr>
          <p:spPr bwMode="auto">
            <a:xfrm rot="3600000">
              <a:off x="8033773" y="2655722"/>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6532" b="0" i="0" u="none" strike="noStrike" kern="1200" cap="none" spc="0" normalizeH="0" baseline="0" noProof="0" dirty="0">
                <a:ln>
                  <a:noFill/>
                </a:ln>
                <a:solidFill>
                  <a:prstClr val="black"/>
                </a:solidFill>
                <a:effectLst/>
                <a:uLnTx/>
                <a:uFillTx/>
                <a:latin typeface="Lato Light" panose="020F0502020204030203" pitchFamily="34" charset="0"/>
                <a:ea typeface="+mn-ea"/>
                <a:cs typeface="+mn-cs"/>
              </a:endParaRPr>
            </a:p>
          </p:txBody>
        </p:sp>
        <p:sp>
          <p:nvSpPr>
            <p:cNvPr id="12" name="Teardrop 30">
              <a:extLst>
                <a:ext uri="{FF2B5EF4-FFF2-40B4-BE49-F238E27FC236}">
                  <a16:creationId xmlns:a16="http://schemas.microsoft.com/office/drawing/2014/main" id="{6BB63B02-8DCE-44DD-BD22-E25B2F2D3C91}"/>
                </a:ext>
              </a:extLst>
            </p:cNvPr>
            <p:cNvSpPr/>
            <p:nvPr/>
          </p:nvSpPr>
          <p:spPr>
            <a:xfrm rot="884498">
              <a:off x="9572219" y="3145604"/>
              <a:ext cx="1809585" cy="1912402"/>
            </a:xfrm>
            <a:prstGeom prst="teardrop">
              <a:avLst>
                <a:gd name="adj" fmla="val 29107"/>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sp>
          <p:nvSpPr>
            <p:cNvPr id="13" name="Freeform 9">
              <a:extLst>
                <a:ext uri="{FF2B5EF4-FFF2-40B4-BE49-F238E27FC236}">
                  <a16:creationId xmlns:a16="http://schemas.microsoft.com/office/drawing/2014/main" id="{A8E9A5DD-5E54-45C3-932B-577EAFBEF677}"/>
                </a:ext>
              </a:extLst>
            </p:cNvPr>
            <p:cNvSpPr>
              <a:spLocks noChangeArrowheads="1"/>
            </p:cNvSpPr>
            <p:nvPr/>
          </p:nvSpPr>
          <p:spPr bwMode="auto">
            <a:xfrm rot="7200000">
              <a:off x="8037083" y="6234873"/>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6532" b="0" i="0" u="none" strike="noStrike" kern="1200" cap="none" spc="0" normalizeH="0" baseline="0" noProof="0" dirty="0">
                <a:ln>
                  <a:noFill/>
                </a:ln>
                <a:solidFill>
                  <a:prstClr val="black"/>
                </a:solidFill>
                <a:effectLst/>
                <a:uLnTx/>
                <a:uFillTx/>
                <a:latin typeface="Lato Light" panose="020F0502020204030203" pitchFamily="34" charset="0"/>
                <a:ea typeface="+mn-ea"/>
                <a:cs typeface="+mn-cs"/>
              </a:endParaRPr>
            </a:p>
          </p:txBody>
        </p:sp>
        <p:sp>
          <p:nvSpPr>
            <p:cNvPr id="14" name="Teardrop 33">
              <a:extLst>
                <a:ext uri="{FF2B5EF4-FFF2-40B4-BE49-F238E27FC236}">
                  <a16:creationId xmlns:a16="http://schemas.microsoft.com/office/drawing/2014/main" id="{50231CE3-4EB1-4BCF-ADF5-DF0578204B3B}"/>
                </a:ext>
              </a:extLst>
            </p:cNvPr>
            <p:cNvSpPr/>
            <p:nvPr/>
          </p:nvSpPr>
          <p:spPr>
            <a:xfrm rot="4484498">
              <a:off x="9556690" y="9388138"/>
              <a:ext cx="1809585" cy="1912402"/>
            </a:xfrm>
            <a:prstGeom prst="teardrop">
              <a:avLst>
                <a:gd name="adj" fmla="val 29107"/>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gr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279DEEC-AD13-436C-8A52-ED12C9DE9D4F}"/>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الثانية</a:t>
            </a:r>
          </a:p>
        </p:txBody>
      </p:sp>
      <p:sp>
        <p:nvSpPr>
          <p:cNvPr id="4" name="مربع نص 3">
            <a:extLst>
              <a:ext uri="{FF2B5EF4-FFF2-40B4-BE49-F238E27FC236}">
                <a16:creationId xmlns:a16="http://schemas.microsoft.com/office/drawing/2014/main" id="{AAE4F370-0460-45B5-BC1A-9D26DC98B572}"/>
              </a:ext>
            </a:extLst>
          </p:cNvPr>
          <p:cNvSpPr txBox="1"/>
          <p:nvPr/>
        </p:nvSpPr>
        <p:spPr>
          <a:xfrm>
            <a:off x="5350228" y="517696"/>
            <a:ext cx="2121094" cy="646331"/>
          </a:xfrm>
          <a:prstGeom prst="rect">
            <a:avLst/>
          </a:prstGeom>
          <a:noFill/>
        </p:spPr>
        <p:txBody>
          <a:bodyPr wrap="none" rtlCol="1">
            <a:spAutoFit/>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kumimoji="0" lang="ar-SA" sz="36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أهداف المنشأة</a:t>
            </a:r>
          </a:p>
        </p:txBody>
      </p:sp>
    </p:spTree>
    <p:extLst>
      <p:ext uri="{BB962C8B-B14F-4D97-AF65-F5344CB8AC3E}">
        <p14:creationId xmlns:p14="http://schemas.microsoft.com/office/powerpoint/2010/main" val="2925723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14">
            <a:extLst>
              <a:ext uri="{FF2B5EF4-FFF2-40B4-BE49-F238E27FC236}">
                <a16:creationId xmlns:a16="http://schemas.microsoft.com/office/drawing/2014/main" id="{D8A8BE06-8955-48E6-9641-BAEE24A012CF}"/>
              </a:ext>
            </a:extLst>
          </p:cNvPr>
          <p:cNvSpPr/>
          <p:nvPr/>
        </p:nvSpPr>
        <p:spPr>
          <a:xfrm>
            <a:off x="801636" y="1674226"/>
            <a:ext cx="3816220" cy="35584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4827565" y="1079025"/>
            <a:ext cx="6842904" cy="5248622"/>
          </a:xfrm>
        </p:spPr>
        <p:txBody>
          <a:bodyPr>
            <a:noAutofit/>
          </a:bodyPr>
          <a:lstStyle/>
          <a:p>
            <a:pPr marL="0" indent="0">
              <a:lnSpc>
                <a:spcPct val="100000"/>
              </a:lnSpc>
              <a:buNone/>
            </a:pPr>
            <a:r>
              <a:rPr lang="ar-SA" sz="2800" b="1" dirty="0">
                <a:latin typeface="Sakkal Majalla" panose="02000000000000000000" pitchFamily="2" charset="-78"/>
                <a:cs typeface="Sakkal Majalla" panose="02000000000000000000" pitchFamily="2" charset="-78"/>
              </a:rPr>
              <a:t>بعد دراسة هذا الفصل، يتوقع من الطالب أن يكون قادراً على:</a:t>
            </a:r>
          </a:p>
          <a:p>
            <a:pPr marL="0" indent="0">
              <a:lnSpc>
                <a:spcPct val="100000"/>
              </a:lnSpc>
              <a:buNone/>
            </a:pP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r>
              <a:rPr lang="ar-SA" sz="2400" dirty="0">
                <a:latin typeface="Sakkal Majalla" panose="02000000000000000000" pitchFamily="2" charset="-78"/>
                <a:cs typeface="Sakkal Majalla" panose="02000000000000000000" pitchFamily="2" charset="-78"/>
              </a:rPr>
              <a:t> </a:t>
            </a:r>
            <a:r>
              <a:rPr lang="ar-SA" sz="2200" b="1" dirty="0">
                <a:latin typeface="Sakkal Majalla" panose="02000000000000000000" pitchFamily="2" charset="-78"/>
                <a:cs typeface="Sakkal Majalla" panose="02000000000000000000" pitchFamily="2" charset="-78"/>
              </a:rPr>
              <a:t>فهم طبيعة الادارة المالية ومجالاتها.</a:t>
            </a:r>
            <a:endParaRPr lang="en-US" sz="22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r>
              <a:rPr lang="ar-SA" sz="2200" b="1" dirty="0">
                <a:latin typeface="Sakkal Majalla" panose="02000000000000000000" pitchFamily="2" charset="-78"/>
                <a:cs typeface="Sakkal Majalla" panose="02000000000000000000" pitchFamily="2" charset="-78"/>
              </a:rPr>
              <a:t> شرح التطورات التاريخية لمجالات الادارة المالية والسمات الرئيسية لكل مرحلة.</a:t>
            </a:r>
            <a:endParaRPr lang="en-US" sz="22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r>
              <a:rPr lang="ar-SA" sz="2200" b="1" dirty="0">
                <a:latin typeface="Sakkal Majalla" panose="02000000000000000000" pitchFamily="2" charset="-78"/>
                <a:cs typeface="Sakkal Majalla" panose="02000000000000000000" pitchFamily="2" charset="-78"/>
              </a:rPr>
              <a:t> فهم الاختلاف بين هدف تعظيم الربح وهدف تعظيم ثروة الملاك.</a:t>
            </a:r>
          </a:p>
          <a:p>
            <a:pPr>
              <a:lnSpc>
                <a:spcPct val="100000"/>
              </a:lnSpc>
              <a:buFont typeface="Wingdings" panose="05000000000000000000" pitchFamily="2" charset="2"/>
              <a:buChar char="ü"/>
            </a:pPr>
            <a:r>
              <a:rPr lang="ar-SA" sz="2200" b="1" dirty="0">
                <a:latin typeface="Sakkal Majalla" panose="02000000000000000000" pitchFamily="2" charset="-78"/>
                <a:cs typeface="Sakkal Majalla" panose="02000000000000000000" pitchFamily="2" charset="-78"/>
              </a:rPr>
              <a:t> التعرف على اهم المداخل المستخدمة في تحديد أهداف الادارة المالية.</a:t>
            </a:r>
          </a:p>
          <a:p>
            <a:pPr>
              <a:lnSpc>
                <a:spcPct val="100000"/>
              </a:lnSpc>
              <a:buFont typeface="Wingdings" panose="05000000000000000000" pitchFamily="2" charset="2"/>
              <a:buChar char="ü"/>
            </a:pPr>
            <a:r>
              <a:rPr lang="ar-SA" sz="2200" b="1" dirty="0">
                <a:latin typeface="Sakkal Majalla" panose="02000000000000000000" pitchFamily="2" charset="-78"/>
                <a:cs typeface="Sakkal Majalla" panose="02000000000000000000" pitchFamily="2" charset="-78"/>
              </a:rPr>
              <a:t> التعرف على أهم وظائف وقرارات الادارة المالية.</a:t>
            </a: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dirty="0">
              <a:latin typeface="Sakkal Majalla" panose="02000000000000000000" pitchFamily="2" charset="-78"/>
              <a:cs typeface="Sakkal Majalla" panose="02000000000000000000" pitchFamily="2" charset="-78"/>
            </a:endParaRPr>
          </a:p>
        </p:txBody>
      </p:sp>
      <p:grpSp>
        <p:nvGrpSpPr>
          <p:cNvPr id="5" name="مجموعة 4">
            <a:extLst>
              <a:ext uri="{FF2B5EF4-FFF2-40B4-BE49-F238E27FC236}">
                <a16:creationId xmlns:a16="http://schemas.microsoft.com/office/drawing/2014/main" id="{7E561879-1AA4-4B1A-ABA4-1E8300E027C8}"/>
              </a:ext>
            </a:extLst>
          </p:cNvPr>
          <p:cNvGrpSpPr/>
          <p:nvPr/>
        </p:nvGrpSpPr>
        <p:grpSpPr>
          <a:xfrm>
            <a:off x="709127" y="1904899"/>
            <a:ext cx="4001184" cy="2995743"/>
            <a:chOff x="1282076" y="3138828"/>
            <a:chExt cx="10942480" cy="8192791"/>
          </a:xfrm>
        </p:grpSpPr>
        <p:sp>
          <p:nvSpPr>
            <p:cNvPr id="6" name="Freeform 1">
              <a:extLst>
                <a:ext uri="{FF2B5EF4-FFF2-40B4-BE49-F238E27FC236}">
                  <a16:creationId xmlns:a16="http://schemas.microsoft.com/office/drawing/2014/main" id="{FE7DC605-8763-45AF-A646-77BF97339AF2}"/>
                </a:ext>
              </a:extLst>
            </p:cNvPr>
            <p:cNvSpPr>
              <a:spLocks noChangeArrowheads="1"/>
            </p:cNvSpPr>
            <p:nvPr/>
          </p:nvSpPr>
          <p:spPr bwMode="auto">
            <a:xfrm>
              <a:off x="1794133" y="3650616"/>
              <a:ext cx="7170236" cy="7170234"/>
            </a:xfrm>
            <a:custGeom>
              <a:avLst/>
              <a:gdLst>
                <a:gd name="T0" fmla="*/ 5571 w 11134"/>
                <a:gd name="T1" fmla="*/ 11132 h 11134"/>
                <a:gd name="T2" fmla="*/ 5571 w 11134"/>
                <a:gd name="T3" fmla="*/ 11132 h 11134"/>
                <a:gd name="T4" fmla="*/ 11131 w 11134"/>
                <a:gd name="T5" fmla="*/ 5563 h 11134"/>
                <a:gd name="T6" fmla="*/ 11131 w 11134"/>
                <a:gd name="T7" fmla="*/ 5563 h 11134"/>
                <a:gd name="T8" fmla="*/ 5563 w 11134"/>
                <a:gd name="T9" fmla="*/ 3 h 11134"/>
                <a:gd name="T10" fmla="*/ 5563 w 11134"/>
                <a:gd name="T11" fmla="*/ 3 h 11134"/>
                <a:gd name="T12" fmla="*/ 2 w 11134"/>
                <a:gd name="T13" fmla="*/ 5571 h 11134"/>
                <a:gd name="T14" fmla="*/ 2 w 11134"/>
                <a:gd name="T15" fmla="*/ 5571 h 11134"/>
                <a:gd name="T16" fmla="*/ 5571 w 11134"/>
                <a:gd name="T17" fmla="*/ 11132 h 11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34" h="11134">
                  <a:moveTo>
                    <a:pt x="5571" y="11132"/>
                  </a:moveTo>
                  <a:lnTo>
                    <a:pt x="5571" y="11132"/>
                  </a:lnTo>
                  <a:cubicBezTo>
                    <a:pt x="8644" y="11128"/>
                    <a:pt x="11133" y="8636"/>
                    <a:pt x="11131" y="5563"/>
                  </a:cubicBezTo>
                  <a:lnTo>
                    <a:pt x="11131" y="5563"/>
                  </a:lnTo>
                  <a:cubicBezTo>
                    <a:pt x="11129" y="2489"/>
                    <a:pt x="8635" y="0"/>
                    <a:pt x="5563" y="3"/>
                  </a:cubicBezTo>
                  <a:lnTo>
                    <a:pt x="5563" y="3"/>
                  </a:lnTo>
                  <a:cubicBezTo>
                    <a:pt x="2491" y="5"/>
                    <a:pt x="0" y="2498"/>
                    <a:pt x="2" y="5571"/>
                  </a:cubicBezTo>
                  <a:lnTo>
                    <a:pt x="2" y="5571"/>
                  </a:lnTo>
                  <a:cubicBezTo>
                    <a:pt x="4" y="8644"/>
                    <a:pt x="2498" y="11133"/>
                    <a:pt x="5571" y="11132"/>
                  </a:cubicBezTo>
                </a:path>
              </a:pathLst>
            </a:custGeom>
            <a:solidFill>
              <a:schemeClr val="bg1"/>
            </a:solidFill>
            <a:ln>
              <a:noFill/>
            </a:ln>
            <a:effectLst/>
          </p:spPr>
          <p:txBody>
            <a:bodyPr wrap="none" anchor="ctr"/>
            <a:lstStyle/>
            <a:p>
              <a:endParaRPr lang="en-US" sz="6532" dirty="0">
                <a:latin typeface="Lato Light" panose="020F0502020204030203" pitchFamily="34" charset="0"/>
              </a:endParaRPr>
            </a:p>
          </p:txBody>
        </p:sp>
        <p:sp>
          <p:nvSpPr>
            <p:cNvPr id="7" name="Freeform 2">
              <a:extLst>
                <a:ext uri="{FF2B5EF4-FFF2-40B4-BE49-F238E27FC236}">
                  <a16:creationId xmlns:a16="http://schemas.microsoft.com/office/drawing/2014/main" id="{7D8E2D3D-3998-429F-8916-3E7255B079DD}"/>
                </a:ext>
              </a:extLst>
            </p:cNvPr>
            <p:cNvSpPr>
              <a:spLocks noChangeArrowheads="1"/>
            </p:cNvSpPr>
            <p:nvPr/>
          </p:nvSpPr>
          <p:spPr bwMode="auto">
            <a:xfrm>
              <a:off x="5374989" y="3138828"/>
              <a:ext cx="4097949" cy="8192791"/>
            </a:xfrm>
            <a:custGeom>
              <a:avLst/>
              <a:gdLst>
                <a:gd name="connsiteX0" fmla="*/ 2882 w 4156546"/>
                <a:gd name="connsiteY0" fmla="*/ 3371527 h 8309941"/>
                <a:gd name="connsiteX1" fmla="*/ 785018 w 4156546"/>
                <a:gd name="connsiteY1" fmla="*/ 4150918 h 8309941"/>
                <a:gd name="connsiteX2" fmla="*/ 3535 w 4156546"/>
                <a:gd name="connsiteY2" fmla="*/ 4934226 h 8309941"/>
                <a:gd name="connsiteX3" fmla="*/ 2 w 4156546"/>
                <a:gd name="connsiteY3" fmla="*/ 1695844 h 8309941"/>
                <a:gd name="connsiteX4" fmla="*/ 2461354 w 4156546"/>
                <a:gd name="connsiteY4" fmla="*/ 4153009 h 8309941"/>
                <a:gd name="connsiteX5" fmla="*/ 3268 w 4156546"/>
                <a:gd name="connsiteY5" fmla="*/ 6613440 h 8309941"/>
                <a:gd name="connsiteX6" fmla="*/ 2615 w 4156546"/>
                <a:gd name="connsiteY6" fmla="*/ 5668729 h 8309941"/>
                <a:gd name="connsiteX7" fmla="*/ 1516791 w 4156546"/>
                <a:gd name="connsiteY7" fmla="*/ 4153663 h 8309941"/>
                <a:gd name="connsiteX8" fmla="*/ 655 w 4156546"/>
                <a:gd name="connsiteY8" fmla="*/ 2639249 h 8309941"/>
                <a:gd name="connsiteX9" fmla="*/ 0 w 4156546"/>
                <a:gd name="connsiteY9" fmla="*/ 1 h 8309941"/>
                <a:gd name="connsiteX10" fmla="*/ 4156545 w 4156546"/>
                <a:gd name="connsiteY10" fmla="*/ 4152031 h 8309941"/>
                <a:gd name="connsiteX11" fmla="*/ 5877 w 4156546"/>
                <a:gd name="connsiteY11" fmla="*/ 8309941 h 8309941"/>
                <a:gd name="connsiteX12" fmla="*/ 4571 w 4156546"/>
                <a:gd name="connsiteY12" fmla="*/ 7365348 h 8309941"/>
                <a:gd name="connsiteX13" fmla="*/ 3212914 w 4156546"/>
                <a:gd name="connsiteY13" fmla="*/ 4153338 h 8309941"/>
                <a:gd name="connsiteX14" fmla="*/ 0 w 4156546"/>
                <a:gd name="connsiteY14" fmla="*/ 943288 h 8309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56546" h="8309941">
                  <a:moveTo>
                    <a:pt x="2882" y="3371527"/>
                  </a:moveTo>
                  <a:cubicBezTo>
                    <a:pt x="435081" y="3370874"/>
                    <a:pt x="784365" y="3719446"/>
                    <a:pt x="785018" y="4150918"/>
                  </a:cubicBezTo>
                  <a:cubicBezTo>
                    <a:pt x="785671" y="4583043"/>
                    <a:pt x="436387" y="4934226"/>
                    <a:pt x="3535" y="4934226"/>
                  </a:cubicBezTo>
                  <a:close/>
                  <a:moveTo>
                    <a:pt x="2" y="1695844"/>
                  </a:moveTo>
                  <a:cubicBezTo>
                    <a:pt x="1355444" y="1694538"/>
                    <a:pt x="2460701" y="2796701"/>
                    <a:pt x="2461354" y="4153009"/>
                  </a:cubicBezTo>
                  <a:cubicBezTo>
                    <a:pt x="2462008" y="5507357"/>
                    <a:pt x="1359364" y="6612788"/>
                    <a:pt x="3268" y="6613440"/>
                  </a:cubicBezTo>
                  <a:lnTo>
                    <a:pt x="2615" y="5668729"/>
                  </a:lnTo>
                  <a:cubicBezTo>
                    <a:pt x="839396" y="5668076"/>
                    <a:pt x="1517444" y="4989269"/>
                    <a:pt x="1516791" y="4153663"/>
                  </a:cubicBezTo>
                  <a:cubicBezTo>
                    <a:pt x="1515484" y="3316750"/>
                    <a:pt x="837437" y="2638596"/>
                    <a:pt x="655" y="2639249"/>
                  </a:cubicBezTo>
                  <a:close/>
                  <a:moveTo>
                    <a:pt x="0" y="1"/>
                  </a:moveTo>
                  <a:cubicBezTo>
                    <a:pt x="2290834" y="-1959"/>
                    <a:pt x="4154586" y="1860445"/>
                    <a:pt x="4156545" y="4152031"/>
                  </a:cubicBezTo>
                  <a:cubicBezTo>
                    <a:pt x="4158504" y="6442964"/>
                    <a:pt x="2296712" y="8308634"/>
                    <a:pt x="5877" y="8309941"/>
                  </a:cubicBezTo>
                  <a:lnTo>
                    <a:pt x="4571" y="7365348"/>
                  </a:lnTo>
                  <a:cubicBezTo>
                    <a:pt x="1774939" y="7364041"/>
                    <a:pt x="3214220" y="5922980"/>
                    <a:pt x="3212914" y="4153338"/>
                  </a:cubicBezTo>
                  <a:cubicBezTo>
                    <a:pt x="3210956" y="2381735"/>
                    <a:pt x="1770368" y="941981"/>
                    <a:pt x="0" y="943288"/>
                  </a:cubicBezTo>
                  <a:close/>
                </a:path>
              </a:pathLst>
            </a:custGeom>
            <a:solidFill>
              <a:schemeClr val="accent5">
                <a:lumMod val="50000"/>
              </a:schemeClr>
            </a:solidFill>
            <a:ln>
              <a:noFill/>
            </a:ln>
            <a:effectLst/>
          </p:spPr>
          <p:txBody>
            <a:bodyPr wrap="square" anchor="ctr">
              <a:noAutofit/>
            </a:bodyPr>
            <a:lstStyle/>
            <a:p>
              <a:endParaRPr lang="en-US" sz="6532" dirty="0">
                <a:latin typeface="Lato Light" panose="020F0502020204030203" pitchFamily="34" charset="0"/>
              </a:endParaRPr>
            </a:p>
          </p:txBody>
        </p:sp>
        <p:sp>
          <p:nvSpPr>
            <p:cNvPr id="8" name="Freeform 3">
              <a:extLst>
                <a:ext uri="{FF2B5EF4-FFF2-40B4-BE49-F238E27FC236}">
                  <a16:creationId xmlns:a16="http://schemas.microsoft.com/office/drawing/2014/main" id="{A554B13C-B2EB-449E-9C9F-02184DE34C5D}"/>
                </a:ext>
              </a:extLst>
            </p:cNvPr>
            <p:cNvSpPr>
              <a:spLocks noChangeArrowheads="1"/>
            </p:cNvSpPr>
            <p:nvPr/>
          </p:nvSpPr>
          <p:spPr bwMode="auto">
            <a:xfrm>
              <a:off x="1282076" y="3139471"/>
              <a:ext cx="4100788" cy="8192148"/>
            </a:xfrm>
            <a:custGeom>
              <a:avLst/>
              <a:gdLst>
                <a:gd name="connsiteX0" fmla="*/ 4153013 w 4159426"/>
                <a:gd name="connsiteY0" fmla="*/ 3372833 h 8309289"/>
                <a:gd name="connsiteX1" fmla="*/ 4153667 w 4159426"/>
                <a:gd name="connsiteY1" fmla="*/ 4936185 h 8309289"/>
                <a:gd name="connsiteX2" fmla="*/ 3370878 w 4159426"/>
                <a:gd name="connsiteY2" fmla="*/ 4153856 h 8309289"/>
                <a:gd name="connsiteX3" fmla="*/ 4153013 w 4159426"/>
                <a:gd name="connsiteY3" fmla="*/ 3372833 h 8309289"/>
                <a:gd name="connsiteX4" fmla="*/ 4150404 w 4159426"/>
                <a:gd name="connsiteY4" fmla="*/ 1696497 h 8309289"/>
                <a:gd name="connsiteX5" fmla="*/ 4151057 w 4159426"/>
                <a:gd name="connsiteY5" fmla="*/ 2639475 h 8309289"/>
                <a:gd name="connsiteX6" fmla="*/ 2639808 w 4159426"/>
                <a:gd name="connsiteY6" fmla="*/ 4155162 h 8309289"/>
                <a:gd name="connsiteX7" fmla="*/ 4153016 w 4159426"/>
                <a:gd name="connsiteY7" fmla="*/ 5667584 h 8309289"/>
                <a:gd name="connsiteX8" fmla="*/ 4153668 w 4159426"/>
                <a:gd name="connsiteY8" fmla="*/ 6611868 h 8309289"/>
                <a:gd name="connsiteX9" fmla="*/ 1695196 w 4159426"/>
                <a:gd name="connsiteY9" fmla="*/ 4156468 h 8309289"/>
                <a:gd name="connsiteX10" fmla="*/ 4150404 w 4159426"/>
                <a:gd name="connsiteY10" fmla="*/ 1696497 h 8309289"/>
                <a:gd name="connsiteX11" fmla="*/ 4152893 w 4159426"/>
                <a:gd name="connsiteY11" fmla="*/ 0 h 8309289"/>
                <a:gd name="connsiteX12" fmla="*/ 4153546 w 4159426"/>
                <a:gd name="connsiteY12" fmla="*/ 943213 h 8309289"/>
                <a:gd name="connsiteX13" fmla="*/ 944791 w 4159426"/>
                <a:gd name="connsiteY13" fmla="*/ 4157583 h 8309289"/>
                <a:gd name="connsiteX14" fmla="*/ 4158120 w 4159426"/>
                <a:gd name="connsiteY14" fmla="*/ 7364768 h 8309289"/>
                <a:gd name="connsiteX15" fmla="*/ 4159426 w 4159426"/>
                <a:gd name="connsiteY15" fmla="*/ 8309287 h 8309289"/>
                <a:gd name="connsiteX16" fmla="*/ 2 w 4159426"/>
                <a:gd name="connsiteY16" fmla="*/ 4157583 h 8309289"/>
                <a:gd name="connsiteX17" fmla="*/ 4152893 w 4159426"/>
                <a:gd name="connsiteY17" fmla="*/ 0 h 8309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159426" h="8309289">
                  <a:moveTo>
                    <a:pt x="4153013" y="3372833"/>
                  </a:moveTo>
                  <a:lnTo>
                    <a:pt x="4153667" y="4936185"/>
                  </a:lnTo>
                  <a:cubicBezTo>
                    <a:pt x="3722414" y="4936185"/>
                    <a:pt x="3370878" y="4586161"/>
                    <a:pt x="3370878" y="4153856"/>
                  </a:cubicBezTo>
                  <a:cubicBezTo>
                    <a:pt x="3370878" y="3722857"/>
                    <a:pt x="3721761" y="3372833"/>
                    <a:pt x="4153013" y="3372833"/>
                  </a:cubicBezTo>
                  <a:close/>
                  <a:moveTo>
                    <a:pt x="4150404" y="1696497"/>
                  </a:moveTo>
                  <a:lnTo>
                    <a:pt x="4151057" y="2639475"/>
                  </a:lnTo>
                  <a:cubicBezTo>
                    <a:pt x="3316116" y="2641434"/>
                    <a:pt x="2639155" y="3319281"/>
                    <a:pt x="2639808" y="4155162"/>
                  </a:cubicBezTo>
                  <a:cubicBezTo>
                    <a:pt x="2639808" y="4990390"/>
                    <a:pt x="3318075" y="5668237"/>
                    <a:pt x="4153016" y="5667584"/>
                  </a:cubicBezTo>
                  <a:lnTo>
                    <a:pt x="4153668" y="6611868"/>
                  </a:lnTo>
                  <a:cubicBezTo>
                    <a:pt x="2799746" y="6612521"/>
                    <a:pt x="1695849" y="5510856"/>
                    <a:pt x="1695196" y="4156468"/>
                  </a:cubicBezTo>
                  <a:cubicBezTo>
                    <a:pt x="1694543" y="2800774"/>
                    <a:pt x="2796482" y="1697803"/>
                    <a:pt x="4150404" y="1696497"/>
                  </a:cubicBezTo>
                  <a:close/>
                  <a:moveTo>
                    <a:pt x="4152893" y="0"/>
                  </a:moveTo>
                  <a:lnTo>
                    <a:pt x="4153546" y="943213"/>
                  </a:lnTo>
                  <a:cubicBezTo>
                    <a:pt x="2383536" y="945173"/>
                    <a:pt x="943485" y="2386120"/>
                    <a:pt x="944791" y="4157583"/>
                  </a:cubicBezTo>
                  <a:cubicBezTo>
                    <a:pt x="946098" y="5926433"/>
                    <a:pt x="2387457" y="7366074"/>
                    <a:pt x="4158120" y="7364768"/>
                  </a:cubicBezTo>
                  <a:lnTo>
                    <a:pt x="4159426" y="8309287"/>
                  </a:lnTo>
                  <a:cubicBezTo>
                    <a:pt x="1868019" y="8311900"/>
                    <a:pt x="1962" y="6448336"/>
                    <a:pt x="2" y="4157583"/>
                  </a:cubicBezTo>
                  <a:cubicBezTo>
                    <a:pt x="-1958" y="1865524"/>
                    <a:pt x="1861485" y="1960"/>
                    <a:pt x="4152893" y="0"/>
                  </a:cubicBezTo>
                  <a:close/>
                </a:path>
              </a:pathLst>
            </a:custGeom>
            <a:solidFill>
              <a:schemeClr val="accent5"/>
            </a:solidFill>
            <a:ln>
              <a:noFill/>
            </a:ln>
            <a:effectLst/>
          </p:spPr>
          <p:txBody>
            <a:bodyPr wrap="square" anchor="ctr">
              <a:noAutofit/>
            </a:bodyPr>
            <a:lstStyle/>
            <a:p>
              <a:endParaRPr lang="en-US" sz="6532" dirty="0">
                <a:latin typeface="Lato Light" panose="020F0502020204030203" pitchFamily="34" charset="0"/>
              </a:endParaRPr>
            </a:p>
          </p:txBody>
        </p:sp>
        <p:sp>
          <p:nvSpPr>
            <p:cNvPr id="9" name="Freeform 9">
              <a:extLst>
                <a:ext uri="{FF2B5EF4-FFF2-40B4-BE49-F238E27FC236}">
                  <a16:creationId xmlns:a16="http://schemas.microsoft.com/office/drawing/2014/main" id="{AE3D87C8-8AD7-4E25-8407-5C2DAAEF9F6F}"/>
                </a:ext>
              </a:extLst>
            </p:cNvPr>
            <p:cNvSpPr>
              <a:spLocks noChangeArrowheads="1"/>
            </p:cNvSpPr>
            <p:nvPr/>
          </p:nvSpPr>
          <p:spPr bwMode="auto">
            <a:xfrm rot="5400000">
              <a:off x="8529119" y="4485154"/>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10" name="Teardrop 14">
              <a:extLst>
                <a:ext uri="{FF2B5EF4-FFF2-40B4-BE49-F238E27FC236}">
                  <a16:creationId xmlns:a16="http://schemas.microsoft.com/office/drawing/2014/main" id="{1E9DA220-0234-4459-BEEC-B1A4F09DF0D2}"/>
                </a:ext>
              </a:extLst>
            </p:cNvPr>
            <p:cNvSpPr/>
            <p:nvPr/>
          </p:nvSpPr>
          <p:spPr>
            <a:xfrm rot="2684498">
              <a:off x="10414971" y="6309252"/>
              <a:ext cx="1809585" cy="1912402"/>
            </a:xfrm>
            <a:prstGeom prst="teardrop">
              <a:avLst>
                <a:gd name="adj" fmla="val 29107"/>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1" name="Freeform 9">
              <a:extLst>
                <a:ext uri="{FF2B5EF4-FFF2-40B4-BE49-F238E27FC236}">
                  <a16:creationId xmlns:a16="http://schemas.microsoft.com/office/drawing/2014/main" id="{1B978429-D80A-40A8-91AF-6D9E16D3797F}"/>
                </a:ext>
              </a:extLst>
            </p:cNvPr>
            <p:cNvSpPr>
              <a:spLocks noChangeArrowheads="1"/>
            </p:cNvSpPr>
            <p:nvPr/>
          </p:nvSpPr>
          <p:spPr bwMode="auto">
            <a:xfrm rot="3600000">
              <a:off x="8033773" y="2655722"/>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12" name="Teardrop 30">
              <a:extLst>
                <a:ext uri="{FF2B5EF4-FFF2-40B4-BE49-F238E27FC236}">
                  <a16:creationId xmlns:a16="http://schemas.microsoft.com/office/drawing/2014/main" id="{6BB63B02-8DCE-44DD-BD22-E25B2F2D3C91}"/>
                </a:ext>
              </a:extLst>
            </p:cNvPr>
            <p:cNvSpPr/>
            <p:nvPr/>
          </p:nvSpPr>
          <p:spPr>
            <a:xfrm rot="884498">
              <a:off x="9572219" y="3145604"/>
              <a:ext cx="1809585" cy="1912402"/>
            </a:xfrm>
            <a:prstGeom prst="teardrop">
              <a:avLst>
                <a:gd name="adj" fmla="val 29107"/>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3" name="Freeform 9">
              <a:extLst>
                <a:ext uri="{FF2B5EF4-FFF2-40B4-BE49-F238E27FC236}">
                  <a16:creationId xmlns:a16="http://schemas.microsoft.com/office/drawing/2014/main" id="{A8E9A5DD-5E54-45C3-932B-577EAFBEF677}"/>
                </a:ext>
              </a:extLst>
            </p:cNvPr>
            <p:cNvSpPr>
              <a:spLocks noChangeArrowheads="1"/>
            </p:cNvSpPr>
            <p:nvPr/>
          </p:nvSpPr>
          <p:spPr bwMode="auto">
            <a:xfrm rot="7200000">
              <a:off x="8037083" y="6234873"/>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14" name="Teardrop 33">
              <a:extLst>
                <a:ext uri="{FF2B5EF4-FFF2-40B4-BE49-F238E27FC236}">
                  <a16:creationId xmlns:a16="http://schemas.microsoft.com/office/drawing/2014/main" id="{50231CE3-4EB1-4BCF-ADF5-DF0578204B3B}"/>
                </a:ext>
              </a:extLst>
            </p:cNvPr>
            <p:cNvSpPr/>
            <p:nvPr/>
          </p:nvSpPr>
          <p:spPr>
            <a:xfrm rot="4484498">
              <a:off x="9556690" y="9388138"/>
              <a:ext cx="1809585" cy="1912402"/>
            </a:xfrm>
            <a:prstGeom prst="teardrop">
              <a:avLst>
                <a:gd name="adj" fmla="val 29107"/>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gr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279DEEC-AD13-436C-8A52-ED12C9DE9D4F}"/>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الأولى</a:t>
            </a:r>
          </a:p>
        </p:txBody>
      </p:sp>
    </p:spTree>
    <p:extLst>
      <p:ext uri="{BB962C8B-B14F-4D97-AF65-F5344CB8AC3E}">
        <p14:creationId xmlns:p14="http://schemas.microsoft.com/office/powerpoint/2010/main" val="4284633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
        <p:nvSpPr>
          <p:cNvPr id="5" name="مستطيل 4">
            <a:extLst>
              <a:ext uri="{FF2B5EF4-FFF2-40B4-BE49-F238E27FC236}">
                <a16:creationId xmlns:a16="http://schemas.microsoft.com/office/drawing/2014/main" id="{6E76C6E5-C3DA-42D7-B1D4-766024C4B98E}"/>
              </a:ext>
            </a:extLst>
          </p:cNvPr>
          <p:cNvSpPr/>
          <p:nvPr/>
        </p:nvSpPr>
        <p:spPr>
          <a:xfrm>
            <a:off x="1212979" y="651452"/>
            <a:ext cx="2547258"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516391" y="505262"/>
            <a:ext cx="1940434" cy="854135"/>
          </a:xfrm>
          <a:prstGeom prst="rect">
            <a:avLst/>
          </a:prstGeom>
        </p:spPr>
        <p:txBody>
          <a:bodyPr vert="horz" lIns="91440" tIns="45720" rIns="91440" bIns="45720" rtlCol="1" anchor="b">
            <a:normAutofit fontScale="92500"/>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1" eaLnBrk="1" fontAlgn="auto" latinLnBrk="0" hangingPunct="1">
              <a:lnSpc>
                <a:spcPct val="90000"/>
              </a:lnSpc>
              <a:spcBef>
                <a:spcPct val="0"/>
              </a:spcBef>
              <a:spcAft>
                <a:spcPts val="0"/>
              </a:spcAft>
              <a:buClrTx/>
              <a:buSzTx/>
              <a:buFontTx/>
              <a:buNone/>
              <a:tabLst/>
              <a:defRPr/>
            </a:pPr>
            <a:r>
              <a:rPr kumimoji="0" lang="ar-SA" sz="3600" b="1" i="0" u="none" strike="noStrike" kern="1200" cap="none" spc="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rPr>
              <a:t>أهداف المنشأة</a:t>
            </a:r>
          </a:p>
        </p:txBody>
      </p:sp>
      <p:sp>
        <p:nvSpPr>
          <p:cNvPr id="7" name="مربع نص 6">
            <a:extLst>
              <a:ext uri="{FF2B5EF4-FFF2-40B4-BE49-F238E27FC236}">
                <a16:creationId xmlns:a16="http://schemas.microsoft.com/office/drawing/2014/main" id="{AA1140A8-5C66-48D2-9652-A74F2D285DDF}"/>
              </a:ext>
            </a:extLst>
          </p:cNvPr>
          <p:cNvSpPr txBox="1"/>
          <p:nvPr/>
        </p:nvSpPr>
        <p:spPr>
          <a:xfrm>
            <a:off x="625151" y="1668690"/>
            <a:ext cx="10657282" cy="4154984"/>
          </a:xfrm>
          <a:prstGeom prst="rect">
            <a:avLst/>
          </a:prstGeom>
          <a:noFill/>
        </p:spPr>
        <p:txBody>
          <a:bodyPr wrap="square" rtlCol="1">
            <a:spAutoFit/>
          </a:bodyPr>
          <a:lstStyle/>
          <a:p>
            <a:pPr marL="0" marR="0" lvl="0" indent="0" algn="just"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a:t>
            </a: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 تعظيم الربح </a:t>
            </a:r>
            <a:r>
              <a:rPr kumimoji="0" lang="en-US"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Profit Maximization</a:t>
            </a:r>
          </a:p>
          <a:p>
            <a:pPr marL="0" marR="0" lvl="0" indent="0" algn="just" defTabSz="4572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ينظر أحيانًا إلى هدف تعظيم الربحية على أنه الهدف الاساسي للمنظمة وبالتالي تتخذ القرارات الكفيلة بتحقيق هذا الهدف.</a:t>
            </a:r>
          </a:p>
          <a:p>
            <a:pPr marL="0" marR="0" lvl="0" indent="0" algn="just" defTabSz="457200" rtl="1" eaLnBrk="1" fontAlgn="auto" latinLnBrk="0" hangingPunct="1">
              <a:lnSpc>
                <a:spcPct val="100000"/>
              </a:lnSpc>
              <a:spcBef>
                <a:spcPts val="0"/>
              </a:spcBef>
              <a:spcAft>
                <a:spcPts val="0"/>
              </a:spcAft>
              <a:buClrTx/>
              <a:buSzTx/>
              <a:buFontTx/>
              <a:buNone/>
              <a:tabLst/>
              <a:defRPr/>
            </a:pPr>
            <a:endPar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endParaRPr>
          </a:p>
          <a:p>
            <a:pPr marL="0" marR="0" lvl="0" indent="0" algn="just"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 </a:t>
            </a: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يمكننا النظر إلى هذا الهدف من ناحيتين:</a:t>
            </a:r>
          </a:p>
          <a:p>
            <a:pPr marL="0" marR="0" lvl="0" indent="0" algn="just" defTabSz="457200" rtl="1" eaLnBrk="1" fontAlgn="auto" latinLnBrk="0" hangingPunct="1">
              <a:lnSpc>
                <a:spcPct val="100000"/>
              </a:lnSpc>
              <a:spcBef>
                <a:spcPts val="0"/>
              </a:spcBef>
              <a:spcAft>
                <a:spcPts val="0"/>
              </a:spcAft>
              <a:buClrTx/>
              <a:buSzTx/>
              <a:buFontTx/>
              <a:buChar char="-"/>
              <a:tabLst/>
              <a:defRPr/>
            </a:pPr>
            <a:endPar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endParaRPr>
          </a:p>
          <a:p>
            <a:pPr marL="0" marR="0" lvl="0" indent="0" algn="just" defTabSz="457200" rtl="1" eaLnBrk="1" fontAlgn="auto" latinLnBrk="0" hangingPunct="1">
              <a:lnSpc>
                <a:spcPct val="100000"/>
              </a:lnSpc>
              <a:spcBef>
                <a:spcPts val="0"/>
              </a:spcBef>
              <a:spcAft>
                <a:spcPts val="0"/>
              </a:spcAft>
              <a:buClrTx/>
              <a:buSzTx/>
              <a:buFontTx/>
              <a:buChar char="-"/>
              <a:tabLst/>
              <a:defRPr/>
            </a:pPr>
            <a:endPar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endParaRPr>
          </a:p>
          <a:p>
            <a:pPr marL="0" marR="0" lvl="0" indent="0" algn="just" defTabSz="457200" rtl="1" eaLnBrk="1" fontAlgn="auto" latinLnBrk="0" hangingPunct="1">
              <a:lnSpc>
                <a:spcPct val="100000"/>
              </a:lnSpc>
              <a:spcBef>
                <a:spcPts val="0"/>
              </a:spcBef>
              <a:spcAft>
                <a:spcPts val="0"/>
              </a:spcAft>
              <a:buClrTx/>
              <a:buSzTx/>
              <a:buFontTx/>
              <a:buChar char="-"/>
              <a:tabLst/>
              <a:defRPr/>
            </a:pPr>
            <a:endPar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endParaRPr>
          </a:p>
          <a:p>
            <a:pPr marL="0" marR="0" lvl="0" indent="0" algn="just" defTabSz="457200" rtl="1" eaLnBrk="1" fontAlgn="auto" latinLnBrk="0" hangingPunct="1">
              <a:lnSpc>
                <a:spcPct val="100000"/>
              </a:lnSpc>
              <a:spcBef>
                <a:spcPts val="0"/>
              </a:spcBef>
              <a:spcAft>
                <a:spcPts val="0"/>
              </a:spcAft>
              <a:buClrTx/>
              <a:buSzTx/>
              <a:buFontTx/>
              <a:buChar char="-"/>
              <a:tabLst/>
              <a:defRPr/>
            </a:pPr>
            <a:endPar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endParaRPr>
          </a:p>
          <a:p>
            <a:pPr marL="0" marR="0" lvl="0" indent="0" algn="just" defTabSz="457200" rtl="1" eaLnBrk="1" fontAlgn="auto" latinLnBrk="0" hangingPunct="1">
              <a:lnSpc>
                <a:spcPct val="100000"/>
              </a:lnSpc>
              <a:spcBef>
                <a:spcPts val="0"/>
              </a:spcBef>
              <a:spcAft>
                <a:spcPts val="0"/>
              </a:spcAft>
              <a:buClrTx/>
              <a:buSzTx/>
              <a:buFontTx/>
              <a:buChar char="-"/>
              <a:tabLst/>
              <a:defRPr/>
            </a:pPr>
            <a:endPar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endParaRPr>
          </a:p>
          <a:p>
            <a:pPr marL="0" marR="0" lvl="0" indent="0" algn="just" defTabSz="457200" rtl="1" eaLnBrk="1" fontAlgn="auto" latinLnBrk="0" hangingPunct="1">
              <a:lnSpc>
                <a:spcPct val="100000"/>
              </a:lnSpc>
              <a:spcBef>
                <a:spcPts val="0"/>
              </a:spcBef>
              <a:spcAft>
                <a:spcPts val="0"/>
              </a:spcAft>
              <a:buClrTx/>
              <a:buSzTx/>
              <a:buFontTx/>
              <a:buChar char="-"/>
              <a:tabLst/>
              <a:defRPr/>
            </a:pPr>
            <a:endPar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endParaRPr>
          </a:p>
          <a:p>
            <a:pPr marL="0" marR="0" lvl="0" indent="0" algn="just" defTabSz="4572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 </a:t>
            </a: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يتم التركيز أكثر بالنظر على الربح من ناحية منشآت الأعمال وذلك لتعبيره عن قياس الاداء الكلي للمنشأة.</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3" name="مستطيل 6">
            <a:extLst>
              <a:ext uri="{FF2B5EF4-FFF2-40B4-BE49-F238E27FC236}">
                <a16:creationId xmlns:a16="http://schemas.microsoft.com/office/drawing/2014/main" id="{1EB0BEE8-0FA9-48F7-BA54-5F8D04284BE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الثانية</a:t>
            </a:r>
          </a:p>
        </p:txBody>
      </p:sp>
      <p:grpSp>
        <p:nvGrpSpPr>
          <p:cNvPr id="19" name="مجموعة 18">
            <a:extLst>
              <a:ext uri="{FF2B5EF4-FFF2-40B4-BE49-F238E27FC236}">
                <a16:creationId xmlns:a16="http://schemas.microsoft.com/office/drawing/2014/main" id="{8336C6EF-55C9-4683-BAC3-4ABC44701D22}"/>
              </a:ext>
            </a:extLst>
          </p:cNvPr>
          <p:cNvGrpSpPr/>
          <p:nvPr/>
        </p:nvGrpSpPr>
        <p:grpSpPr>
          <a:xfrm>
            <a:off x="3209730" y="3559403"/>
            <a:ext cx="6517716" cy="771490"/>
            <a:chOff x="3279426" y="5327782"/>
            <a:chExt cx="6517716" cy="771490"/>
          </a:xfrm>
        </p:grpSpPr>
        <p:sp>
          <p:nvSpPr>
            <p:cNvPr id="15" name="مستطيل 14">
              <a:extLst>
                <a:ext uri="{FF2B5EF4-FFF2-40B4-BE49-F238E27FC236}">
                  <a16:creationId xmlns:a16="http://schemas.microsoft.com/office/drawing/2014/main" id="{C0823162-76DB-42F4-B46F-C0F78107785E}"/>
                </a:ext>
              </a:extLst>
            </p:cNvPr>
            <p:cNvSpPr/>
            <p:nvPr/>
          </p:nvSpPr>
          <p:spPr>
            <a:xfrm>
              <a:off x="3279426" y="5327782"/>
              <a:ext cx="4150987" cy="77149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14" name="سهم: لليمين 13">
              <a:extLst>
                <a:ext uri="{FF2B5EF4-FFF2-40B4-BE49-F238E27FC236}">
                  <a16:creationId xmlns:a16="http://schemas.microsoft.com/office/drawing/2014/main" id="{0C5D6DA7-7FAE-4463-85EF-0E1833B968A5}"/>
                </a:ext>
              </a:extLst>
            </p:cNvPr>
            <p:cNvSpPr/>
            <p:nvPr/>
          </p:nvSpPr>
          <p:spPr>
            <a:xfrm flipH="1">
              <a:off x="7053940" y="5327782"/>
              <a:ext cx="2743202" cy="771490"/>
            </a:xfrm>
            <a:prstGeom prst="rightArrow">
              <a:avLst>
                <a:gd name="adj1" fmla="val 66872"/>
                <a:gd name="adj2" fmla="val 49063"/>
              </a:avLst>
            </a:prstGeom>
            <a:solidFill>
              <a:schemeClr val="accent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16" name="مربع نص 15">
              <a:extLst>
                <a:ext uri="{FF2B5EF4-FFF2-40B4-BE49-F238E27FC236}">
                  <a16:creationId xmlns:a16="http://schemas.microsoft.com/office/drawing/2014/main" id="{85C80E07-1412-4D88-BC31-D77BA673434F}"/>
                </a:ext>
              </a:extLst>
            </p:cNvPr>
            <p:cNvSpPr txBox="1"/>
            <p:nvPr/>
          </p:nvSpPr>
          <p:spPr>
            <a:xfrm>
              <a:off x="7689602" y="5528859"/>
              <a:ext cx="1612942" cy="400110"/>
            </a:xfrm>
            <a:prstGeom prst="rect">
              <a:avLst/>
            </a:prstGeom>
            <a:noFill/>
          </p:spPr>
          <p:txBody>
            <a:bodyPr wrap="none" rtlCol="1">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20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من ناحية المساهمين</a:t>
              </a:r>
              <a:endParaRPr kumimoji="0" lang="ar-SA" sz="2000" b="0" i="0" u="none" strike="noStrike" kern="1200" cap="none" spc="0" normalizeH="0" baseline="0" noProof="0" dirty="0">
                <a:ln>
                  <a:noFill/>
                </a:ln>
                <a:solidFill>
                  <a:prstClr val="black"/>
                </a:solidFill>
                <a:effectLst/>
                <a:uLnTx/>
                <a:uFillTx/>
                <a:latin typeface="Rockwell" panose="02060603020205020403"/>
                <a:ea typeface="+mn-ea"/>
                <a:cs typeface="Arial" panose="020B0604020202020204" pitchFamily="34" charset="0"/>
              </a:endParaRPr>
            </a:p>
          </p:txBody>
        </p:sp>
        <p:sp>
          <p:nvSpPr>
            <p:cNvPr id="17" name="مربع نص 16">
              <a:extLst>
                <a:ext uri="{FF2B5EF4-FFF2-40B4-BE49-F238E27FC236}">
                  <a16:creationId xmlns:a16="http://schemas.microsoft.com/office/drawing/2014/main" id="{B9CE9D78-B5BF-476C-AF78-D2768AB14002}"/>
                </a:ext>
              </a:extLst>
            </p:cNvPr>
            <p:cNvSpPr txBox="1"/>
            <p:nvPr/>
          </p:nvSpPr>
          <p:spPr>
            <a:xfrm>
              <a:off x="4021862" y="5528859"/>
              <a:ext cx="2666114" cy="400110"/>
            </a:xfrm>
            <a:prstGeom prst="rect">
              <a:avLst/>
            </a:prstGeom>
            <a:noFill/>
          </p:spPr>
          <p:txBody>
            <a:bodyPr wrap="none" rtlCol="1">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20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أي نسبة الربح الموزع على المساهمين</a:t>
              </a:r>
              <a:endParaRPr kumimoji="0" lang="ar-SA" sz="2000" b="0" i="0" u="none" strike="noStrike" kern="1200" cap="none" spc="0" normalizeH="0" baseline="0" noProof="0" dirty="0">
                <a:ln>
                  <a:noFill/>
                </a:ln>
                <a:solidFill>
                  <a:prstClr val="black"/>
                </a:solidFill>
                <a:effectLst/>
                <a:uLnTx/>
                <a:uFillTx/>
                <a:latin typeface="Rockwell" panose="02060603020205020403"/>
                <a:ea typeface="+mn-ea"/>
                <a:cs typeface="Arial" panose="020B0604020202020204" pitchFamily="34" charset="0"/>
              </a:endParaRPr>
            </a:p>
          </p:txBody>
        </p:sp>
      </p:grpSp>
      <p:grpSp>
        <p:nvGrpSpPr>
          <p:cNvPr id="20" name="مجموعة 19">
            <a:extLst>
              <a:ext uri="{FF2B5EF4-FFF2-40B4-BE49-F238E27FC236}">
                <a16:creationId xmlns:a16="http://schemas.microsoft.com/office/drawing/2014/main" id="{064F2E93-6AEE-46EB-AD2C-47278FB6FD5E}"/>
              </a:ext>
            </a:extLst>
          </p:cNvPr>
          <p:cNvGrpSpPr/>
          <p:nvPr/>
        </p:nvGrpSpPr>
        <p:grpSpPr>
          <a:xfrm>
            <a:off x="3209730" y="4417820"/>
            <a:ext cx="6517716" cy="771490"/>
            <a:chOff x="3279426" y="5327782"/>
            <a:chExt cx="6517716" cy="771490"/>
          </a:xfrm>
        </p:grpSpPr>
        <p:sp>
          <p:nvSpPr>
            <p:cNvPr id="21" name="مستطيل 20">
              <a:extLst>
                <a:ext uri="{FF2B5EF4-FFF2-40B4-BE49-F238E27FC236}">
                  <a16:creationId xmlns:a16="http://schemas.microsoft.com/office/drawing/2014/main" id="{3ECEDF04-095B-4477-9082-67590051059F}"/>
                </a:ext>
              </a:extLst>
            </p:cNvPr>
            <p:cNvSpPr/>
            <p:nvPr/>
          </p:nvSpPr>
          <p:spPr>
            <a:xfrm>
              <a:off x="3279426" y="5327782"/>
              <a:ext cx="4150987" cy="77149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22" name="سهم: لليمين 21">
              <a:extLst>
                <a:ext uri="{FF2B5EF4-FFF2-40B4-BE49-F238E27FC236}">
                  <a16:creationId xmlns:a16="http://schemas.microsoft.com/office/drawing/2014/main" id="{745B0C7C-DF6E-4629-B913-290592038F76}"/>
                </a:ext>
              </a:extLst>
            </p:cNvPr>
            <p:cNvSpPr/>
            <p:nvPr/>
          </p:nvSpPr>
          <p:spPr>
            <a:xfrm flipH="1">
              <a:off x="7053940" y="5327782"/>
              <a:ext cx="2743202" cy="771490"/>
            </a:xfrm>
            <a:prstGeom prst="rightArrow">
              <a:avLst>
                <a:gd name="adj1" fmla="val 66872"/>
                <a:gd name="adj2" fmla="val 49063"/>
              </a:avLst>
            </a:prstGeom>
            <a:solidFill>
              <a:schemeClr val="accent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23" name="مربع نص 22">
              <a:extLst>
                <a:ext uri="{FF2B5EF4-FFF2-40B4-BE49-F238E27FC236}">
                  <a16:creationId xmlns:a16="http://schemas.microsoft.com/office/drawing/2014/main" id="{BB564C8E-4A78-4E75-8034-8197D553A5D1}"/>
                </a:ext>
              </a:extLst>
            </p:cNvPr>
            <p:cNvSpPr txBox="1"/>
            <p:nvPr/>
          </p:nvSpPr>
          <p:spPr>
            <a:xfrm>
              <a:off x="7689602" y="5528859"/>
              <a:ext cx="1991251" cy="400110"/>
            </a:xfrm>
            <a:prstGeom prst="rect">
              <a:avLst/>
            </a:prstGeom>
            <a:noFill/>
          </p:spPr>
          <p:txBody>
            <a:bodyPr wrap="none" rtlCol="1">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20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من ناحية منشآت الاعمال</a:t>
              </a:r>
              <a:endParaRPr kumimoji="0" lang="ar-SA" sz="2000" b="0" i="0" u="none" strike="noStrike" kern="1200" cap="none" spc="0" normalizeH="0" baseline="0" noProof="0" dirty="0">
                <a:ln>
                  <a:noFill/>
                </a:ln>
                <a:solidFill>
                  <a:prstClr val="black"/>
                </a:solidFill>
                <a:effectLst/>
                <a:uLnTx/>
                <a:uFillTx/>
                <a:latin typeface="Rockwell" panose="02060603020205020403"/>
                <a:ea typeface="+mn-ea"/>
                <a:cs typeface="Arial" panose="020B0604020202020204" pitchFamily="34" charset="0"/>
              </a:endParaRPr>
            </a:p>
          </p:txBody>
        </p:sp>
        <p:sp>
          <p:nvSpPr>
            <p:cNvPr id="24" name="مربع نص 23">
              <a:extLst>
                <a:ext uri="{FF2B5EF4-FFF2-40B4-BE49-F238E27FC236}">
                  <a16:creationId xmlns:a16="http://schemas.microsoft.com/office/drawing/2014/main" id="{AAB51A46-D510-4C61-9073-C39FB5DC4336}"/>
                </a:ext>
              </a:extLst>
            </p:cNvPr>
            <p:cNvSpPr txBox="1"/>
            <p:nvPr/>
          </p:nvSpPr>
          <p:spPr>
            <a:xfrm>
              <a:off x="3298088" y="5391386"/>
              <a:ext cx="3810000" cy="707886"/>
            </a:xfrm>
            <a:prstGeom prst="rect">
              <a:avLst/>
            </a:prstGeom>
            <a:noFill/>
          </p:spPr>
          <p:txBody>
            <a:bodyPr wrap="square" rtlCol="1">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SA" sz="20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أي ان المخرجات زادت عن المدخلات وهو ما يقصد به الكفاءة الاقتصادية</a:t>
              </a:r>
            </a:p>
          </p:txBody>
        </p:sp>
      </p:grpSp>
    </p:spTree>
    <p:extLst>
      <p:ext uri="{BB962C8B-B14F-4D97-AF65-F5344CB8AC3E}">
        <p14:creationId xmlns:p14="http://schemas.microsoft.com/office/powerpoint/2010/main" val="2469547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
        <p:nvSpPr>
          <p:cNvPr id="5" name="مستطيل 4">
            <a:extLst>
              <a:ext uri="{FF2B5EF4-FFF2-40B4-BE49-F238E27FC236}">
                <a16:creationId xmlns:a16="http://schemas.microsoft.com/office/drawing/2014/main" id="{6E76C6E5-C3DA-42D7-B1D4-766024C4B98E}"/>
              </a:ext>
            </a:extLst>
          </p:cNvPr>
          <p:cNvSpPr/>
          <p:nvPr/>
        </p:nvSpPr>
        <p:spPr>
          <a:xfrm>
            <a:off x="1212979" y="651452"/>
            <a:ext cx="2547258"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516391" y="505262"/>
            <a:ext cx="1940434" cy="854135"/>
          </a:xfrm>
          <a:prstGeom prst="rect">
            <a:avLst/>
          </a:prstGeom>
        </p:spPr>
        <p:txBody>
          <a:bodyPr vert="horz" lIns="91440" tIns="45720" rIns="91440" bIns="45720" rtlCol="1" anchor="b">
            <a:normAutofit fontScale="92500"/>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1" eaLnBrk="1" fontAlgn="auto" latinLnBrk="0" hangingPunct="1">
              <a:lnSpc>
                <a:spcPct val="90000"/>
              </a:lnSpc>
              <a:spcBef>
                <a:spcPct val="0"/>
              </a:spcBef>
              <a:spcAft>
                <a:spcPts val="0"/>
              </a:spcAft>
              <a:buClrTx/>
              <a:buSzTx/>
              <a:buFontTx/>
              <a:buNone/>
              <a:tabLst/>
              <a:defRPr/>
            </a:pPr>
            <a:r>
              <a:rPr kumimoji="0" lang="ar-SA" sz="3600" b="1" i="0" u="none" strike="noStrike" kern="1200" cap="none" spc="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rPr>
              <a:t>أهداف المنشأة</a:t>
            </a:r>
          </a:p>
        </p:txBody>
      </p:sp>
      <p:sp>
        <p:nvSpPr>
          <p:cNvPr id="7" name="مربع نص 6">
            <a:extLst>
              <a:ext uri="{FF2B5EF4-FFF2-40B4-BE49-F238E27FC236}">
                <a16:creationId xmlns:a16="http://schemas.microsoft.com/office/drawing/2014/main" id="{AA1140A8-5C66-48D2-9652-A74F2D285DDF}"/>
              </a:ext>
            </a:extLst>
          </p:cNvPr>
          <p:cNvSpPr txBox="1"/>
          <p:nvPr/>
        </p:nvSpPr>
        <p:spPr>
          <a:xfrm>
            <a:off x="625151" y="1668690"/>
            <a:ext cx="10657282" cy="3785652"/>
          </a:xfrm>
          <a:prstGeom prst="rect">
            <a:avLst/>
          </a:prstGeom>
          <a:noFill/>
        </p:spPr>
        <p:txBody>
          <a:bodyPr wrap="square" rtlCol="1">
            <a:spAutoFit/>
          </a:bodyPr>
          <a:lstStyle/>
          <a:p>
            <a:pPr marL="0" marR="0" lvl="0" indent="0" algn="just"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بعض الانتقادات الموجهة لهدف تعظيم الربح:</a:t>
            </a:r>
          </a:p>
          <a:p>
            <a:pPr marL="0" marR="0" lvl="0" indent="0" algn="just" defTabSz="457200" rtl="1" eaLnBrk="1" fontAlgn="auto" latinLnBrk="0" hangingPunct="1">
              <a:lnSpc>
                <a:spcPct val="100000"/>
              </a:lnSpc>
              <a:spcBef>
                <a:spcPts val="0"/>
              </a:spcBef>
              <a:spcAft>
                <a:spcPts val="0"/>
              </a:spcAft>
              <a:buClrTx/>
              <a:buSzTx/>
              <a:buFontTx/>
              <a:buNone/>
              <a:tabLst/>
              <a:defRPr/>
            </a:pPr>
            <a:endPar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endParaRPr>
          </a:p>
          <a:p>
            <a:pPr marL="0" marR="0" lvl="0" indent="0" algn="just"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  </a:t>
            </a: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تعدد مفاهيم الربحية </a:t>
            </a: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a:t>
            </a:r>
            <a:endParaRPr kumimoji="0" lang="en-US"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0" marR="0" lvl="0" indent="0" algn="just" defTabSz="4572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هل المقصود الربحية طويلة الأجل أم قصيرة الأجل؟ نصيب السهم من الأرباح؟ العائد على الاستثمار؟ العائد على حقوق الملكية؟</a:t>
            </a:r>
          </a:p>
          <a:p>
            <a:pPr marL="0" marR="0" lvl="0" indent="0" algn="just" defTabSz="457200" rtl="1" eaLnBrk="1" fontAlgn="auto" latinLnBrk="0" hangingPunct="1">
              <a:lnSpc>
                <a:spcPct val="100000"/>
              </a:lnSpc>
              <a:spcBef>
                <a:spcPts val="0"/>
              </a:spcBef>
              <a:spcAft>
                <a:spcPts val="0"/>
              </a:spcAft>
              <a:buClrTx/>
              <a:buSzTx/>
              <a:buFontTx/>
              <a:buNone/>
              <a:tabLst/>
              <a:defRPr/>
            </a:pPr>
            <a:endPar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0" marR="0" lvl="0" indent="0" algn="just"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  </a:t>
            </a: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يتجاهل هدف تعظيم الربح نظرية القيمة الزمنية للنقود ←</a:t>
            </a:r>
          </a:p>
          <a:p>
            <a:pPr marL="0" marR="0" lvl="0" indent="0" algn="just" defTabSz="457200" rtl="1" eaLnBrk="1" fontAlgn="auto" latinLnBrk="0" hangingPunct="1">
              <a:lnSpc>
                <a:spcPct val="100000"/>
              </a:lnSpc>
              <a:spcBef>
                <a:spcPts val="0"/>
              </a:spcBef>
              <a:spcAft>
                <a:spcPts val="0"/>
              </a:spcAft>
              <a:buClrTx/>
              <a:buSzTx/>
              <a:buFontTx/>
              <a:buNone/>
              <a:tabLst/>
              <a:defRPr/>
            </a:pPr>
            <a:r>
              <a:rPr kumimoji="0" lang="ar-SA" altLang="en-US"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ان هدف تعظيم الربح لا يأخذ التوقيت الزمني بعين الاعتبار، فكلما زادت سرعة التدفقات النقدية زمنيا زاد تفضيل المشروع على المشاريع الأخرى التي يتأخر فيها العائد زمنيا. والسبب في ذلك هو إمكانية استثمار العائد السريع مرة أخرى لتحقيق عائد إضافي.</a:t>
            </a:r>
            <a:r>
              <a:rPr kumimoji="0" lang="en-US" altLang="en-US"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 </a:t>
            </a:r>
            <a:endParaRPr kumimoji="0" lang="ar-SA" altLang="en-US"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3" name="مستطيل 6">
            <a:extLst>
              <a:ext uri="{FF2B5EF4-FFF2-40B4-BE49-F238E27FC236}">
                <a16:creationId xmlns:a16="http://schemas.microsoft.com/office/drawing/2014/main" id="{1EB0BEE8-0FA9-48F7-BA54-5F8D04284BE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الثانية</a:t>
            </a:r>
          </a:p>
        </p:txBody>
      </p:sp>
    </p:spTree>
    <p:extLst>
      <p:ext uri="{BB962C8B-B14F-4D97-AF65-F5344CB8AC3E}">
        <p14:creationId xmlns:p14="http://schemas.microsoft.com/office/powerpoint/2010/main" val="3421630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
        <p:nvSpPr>
          <p:cNvPr id="5" name="مستطيل 4">
            <a:extLst>
              <a:ext uri="{FF2B5EF4-FFF2-40B4-BE49-F238E27FC236}">
                <a16:creationId xmlns:a16="http://schemas.microsoft.com/office/drawing/2014/main" id="{6E76C6E5-C3DA-42D7-B1D4-766024C4B98E}"/>
              </a:ext>
            </a:extLst>
          </p:cNvPr>
          <p:cNvSpPr/>
          <p:nvPr/>
        </p:nvSpPr>
        <p:spPr>
          <a:xfrm>
            <a:off x="1212979" y="651452"/>
            <a:ext cx="2547258"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516391" y="505262"/>
            <a:ext cx="1940434" cy="854135"/>
          </a:xfrm>
          <a:prstGeom prst="rect">
            <a:avLst/>
          </a:prstGeom>
        </p:spPr>
        <p:txBody>
          <a:bodyPr vert="horz" lIns="91440" tIns="45720" rIns="91440" bIns="45720" rtlCol="1" anchor="b">
            <a:normAutofit fontScale="92500"/>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1" eaLnBrk="1" fontAlgn="auto" latinLnBrk="0" hangingPunct="1">
              <a:lnSpc>
                <a:spcPct val="90000"/>
              </a:lnSpc>
              <a:spcBef>
                <a:spcPct val="0"/>
              </a:spcBef>
              <a:spcAft>
                <a:spcPts val="0"/>
              </a:spcAft>
              <a:buClrTx/>
              <a:buSzTx/>
              <a:buFontTx/>
              <a:buNone/>
              <a:tabLst/>
              <a:defRPr/>
            </a:pPr>
            <a:r>
              <a:rPr kumimoji="0" lang="ar-SA" sz="3600" b="1" i="0" u="none" strike="noStrike" kern="1200" cap="none" spc="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rPr>
              <a:t>أهداف المنشأة</a:t>
            </a:r>
          </a:p>
        </p:txBody>
      </p:sp>
      <p:sp>
        <p:nvSpPr>
          <p:cNvPr id="7" name="مربع نص 6">
            <a:extLst>
              <a:ext uri="{FF2B5EF4-FFF2-40B4-BE49-F238E27FC236}">
                <a16:creationId xmlns:a16="http://schemas.microsoft.com/office/drawing/2014/main" id="{AA1140A8-5C66-48D2-9652-A74F2D285DDF}"/>
              </a:ext>
            </a:extLst>
          </p:cNvPr>
          <p:cNvSpPr txBox="1"/>
          <p:nvPr/>
        </p:nvSpPr>
        <p:spPr>
          <a:xfrm>
            <a:off x="625151" y="1668690"/>
            <a:ext cx="10657282" cy="2308324"/>
          </a:xfrm>
          <a:prstGeom prst="rect">
            <a:avLst/>
          </a:prstGeom>
          <a:noFill/>
        </p:spPr>
        <p:txBody>
          <a:bodyPr wrap="square" rtlCol="1">
            <a:spAutoFit/>
          </a:bodyPr>
          <a:lstStyle/>
          <a:p>
            <a:pPr marL="0" marR="0" lvl="0" indent="0" algn="just"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بعض الانتقادات الموجهة لهدف تعظيم الربح:</a:t>
            </a:r>
          </a:p>
          <a:p>
            <a:pPr marL="0" marR="0" lvl="0" indent="0" algn="just" defTabSz="457200" rtl="1" eaLnBrk="1" fontAlgn="auto" latinLnBrk="0" hangingPunct="1">
              <a:lnSpc>
                <a:spcPct val="100000"/>
              </a:lnSpc>
              <a:spcBef>
                <a:spcPts val="0"/>
              </a:spcBef>
              <a:spcAft>
                <a:spcPts val="0"/>
              </a:spcAft>
              <a:buClrTx/>
              <a:buSzTx/>
              <a:buFontTx/>
              <a:buNone/>
              <a:tabLst/>
              <a:defRPr/>
            </a:pPr>
            <a:endPar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endParaRPr>
          </a:p>
          <a:p>
            <a:pPr marL="0" marR="0" lvl="0" indent="0" algn="just"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a:t>
            </a: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يتجاهل هدف تعظيم الربح عنصر المخاطرة ←</a:t>
            </a:r>
          </a:p>
          <a:p>
            <a:pPr marL="0" marR="0" lvl="0" indent="0" algn="just" defTabSz="4572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وتعني المخاطرة عدم التأكد من الحصول على العائد المتوقع أو من زمنه أو من انتظامه. وتزداد المخاطرة كلما زادت درجة التذبذب أو التغير في العائد المتوقع. ومن المفترض ان يكون هناك مبادلة بين المخاطر والعوائد، ← بمعنى انه كلما ارتفعت المخاطرة كلما توقع المستمرون عوائد اكبر والعكس صحيح.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3" name="مستطيل 6">
            <a:extLst>
              <a:ext uri="{FF2B5EF4-FFF2-40B4-BE49-F238E27FC236}">
                <a16:creationId xmlns:a16="http://schemas.microsoft.com/office/drawing/2014/main" id="{1EB0BEE8-0FA9-48F7-BA54-5F8D04284BE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الثانية</a:t>
            </a:r>
          </a:p>
        </p:txBody>
      </p:sp>
      <p:graphicFrame>
        <p:nvGraphicFramePr>
          <p:cNvPr id="2" name="جدول 1">
            <a:extLst>
              <a:ext uri="{FF2B5EF4-FFF2-40B4-BE49-F238E27FC236}">
                <a16:creationId xmlns:a16="http://schemas.microsoft.com/office/drawing/2014/main" id="{952EAD3A-4DE2-48AA-AB09-17D9143432DE}"/>
              </a:ext>
            </a:extLst>
          </p:cNvPr>
          <p:cNvGraphicFramePr>
            <a:graphicFrameLocks noGrp="1"/>
          </p:cNvGraphicFramePr>
          <p:nvPr/>
        </p:nvGraphicFramePr>
        <p:xfrm>
          <a:off x="3023119" y="4316094"/>
          <a:ext cx="6639120" cy="1112520"/>
        </p:xfrm>
        <a:graphic>
          <a:graphicData uri="http://schemas.openxmlformats.org/drawingml/2006/table">
            <a:tbl>
              <a:tblPr rtl="1" firstRow="1" bandRow="1">
                <a:tableStyleId>{5C22544A-7EE6-4342-B048-85BDC9FD1C3A}</a:tableStyleId>
              </a:tblPr>
              <a:tblGrid>
                <a:gridCol w="1659780">
                  <a:extLst>
                    <a:ext uri="{9D8B030D-6E8A-4147-A177-3AD203B41FA5}">
                      <a16:colId xmlns:a16="http://schemas.microsoft.com/office/drawing/2014/main" val="84091381"/>
                    </a:ext>
                  </a:extLst>
                </a:gridCol>
                <a:gridCol w="1659780">
                  <a:extLst>
                    <a:ext uri="{9D8B030D-6E8A-4147-A177-3AD203B41FA5}">
                      <a16:colId xmlns:a16="http://schemas.microsoft.com/office/drawing/2014/main" val="3731498464"/>
                    </a:ext>
                  </a:extLst>
                </a:gridCol>
                <a:gridCol w="1659780">
                  <a:extLst>
                    <a:ext uri="{9D8B030D-6E8A-4147-A177-3AD203B41FA5}">
                      <a16:colId xmlns:a16="http://schemas.microsoft.com/office/drawing/2014/main" val="2110625693"/>
                    </a:ext>
                  </a:extLst>
                </a:gridCol>
                <a:gridCol w="1659780">
                  <a:extLst>
                    <a:ext uri="{9D8B030D-6E8A-4147-A177-3AD203B41FA5}">
                      <a16:colId xmlns:a16="http://schemas.microsoft.com/office/drawing/2014/main" val="2135796680"/>
                    </a:ext>
                  </a:extLst>
                </a:gridCol>
              </a:tblGrid>
              <a:tr h="370840">
                <a:tc>
                  <a:txBody>
                    <a:bodyPr/>
                    <a:lstStyle/>
                    <a:p>
                      <a:pPr algn="ctr" rtl="1"/>
                      <a:r>
                        <a:rPr lang="ar-SA" dirty="0">
                          <a:solidFill>
                            <a:schemeClr val="tx1"/>
                          </a:solidFill>
                        </a:rPr>
                        <a:t>المشروع</a:t>
                      </a:r>
                    </a:p>
                  </a:txBody>
                  <a:tcPr/>
                </a:tc>
                <a:tc>
                  <a:txBody>
                    <a:bodyPr/>
                    <a:lstStyle/>
                    <a:p>
                      <a:pPr algn="ctr" rtl="1"/>
                      <a:r>
                        <a:rPr lang="ar-SA" dirty="0">
                          <a:solidFill>
                            <a:schemeClr val="tx1"/>
                          </a:solidFill>
                        </a:rPr>
                        <a:t>أ</a:t>
                      </a:r>
                    </a:p>
                  </a:txBody>
                  <a:tcPr/>
                </a:tc>
                <a:tc>
                  <a:txBody>
                    <a:bodyPr/>
                    <a:lstStyle/>
                    <a:p>
                      <a:pPr algn="ctr" rtl="1"/>
                      <a:r>
                        <a:rPr lang="ar-SA" dirty="0">
                          <a:solidFill>
                            <a:schemeClr val="tx1"/>
                          </a:solidFill>
                        </a:rPr>
                        <a:t>ب</a:t>
                      </a:r>
                    </a:p>
                  </a:txBody>
                  <a:tcPr/>
                </a:tc>
                <a:tc>
                  <a:txBody>
                    <a:bodyPr/>
                    <a:lstStyle/>
                    <a:p>
                      <a:pPr algn="ctr" rtl="1"/>
                      <a:r>
                        <a:rPr lang="ar-SA" dirty="0">
                          <a:solidFill>
                            <a:schemeClr val="tx1"/>
                          </a:solidFill>
                        </a:rPr>
                        <a:t>ج</a:t>
                      </a:r>
                    </a:p>
                  </a:txBody>
                  <a:tcPr/>
                </a:tc>
                <a:extLst>
                  <a:ext uri="{0D108BD9-81ED-4DB2-BD59-A6C34878D82A}">
                    <a16:rowId xmlns:a16="http://schemas.microsoft.com/office/drawing/2014/main" val="2146330328"/>
                  </a:ext>
                </a:extLst>
              </a:tr>
              <a:tr h="370840">
                <a:tc>
                  <a:txBody>
                    <a:bodyPr/>
                    <a:lstStyle/>
                    <a:p>
                      <a:pPr algn="r" rtl="1"/>
                      <a:r>
                        <a:rPr lang="ar-SA" dirty="0">
                          <a:solidFill>
                            <a:schemeClr val="tx1"/>
                          </a:solidFill>
                        </a:rPr>
                        <a:t>عائد</a:t>
                      </a:r>
                    </a:p>
                  </a:txBody>
                  <a:tcPr/>
                </a:tc>
                <a:tc>
                  <a:txBody>
                    <a:bodyPr/>
                    <a:lstStyle/>
                    <a:p>
                      <a:pPr algn="ctr" rtl="1"/>
                      <a:r>
                        <a:rPr lang="ar-SA" dirty="0">
                          <a:solidFill>
                            <a:schemeClr val="tx1"/>
                          </a:solidFill>
                        </a:rPr>
                        <a:t>10%</a:t>
                      </a:r>
                    </a:p>
                  </a:txBody>
                  <a:tcPr/>
                </a:tc>
                <a:tc>
                  <a:txBody>
                    <a:bodyPr/>
                    <a:lstStyle/>
                    <a:p>
                      <a:pPr algn="ctr" rtl="1"/>
                      <a:r>
                        <a:rPr lang="ar-SA" dirty="0">
                          <a:solidFill>
                            <a:schemeClr val="tx1"/>
                          </a:solidFill>
                        </a:rPr>
                        <a:t>12%</a:t>
                      </a:r>
                    </a:p>
                  </a:txBody>
                  <a:tcPr/>
                </a:tc>
                <a:tc>
                  <a:txBody>
                    <a:bodyPr/>
                    <a:lstStyle/>
                    <a:p>
                      <a:pPr algn="ctr" rtl="1"/>
                      <a:r>
                        <a:rPr lang="ar-SA" dirty="0">
                          <a:solidFill>
                            <a:schemeClr val="tx1"/>
                          </a:solidFill>
                        </a:rPr>
                        <a:t>15%</a:t>
                      </a:r>
                    </a:p>
                  </a:txBody>
                  <a:tcPr/>
                </a:tc>
                <a:extLst>
                  <a:ext uri="{0D108BD9-81ED-4DB2-BD59-A6C34878D82A}">
                    <a16:rowId xmlns:a16="http://schemas.microsoft.com/office/drawing/2014/main" val="1722986873"/>
                  </a:ext>
                </a:extLst>
              </a:tr>
              <a:tr h="370840">
                <a:tc>
                  <a:txBody>
                    <a:bodyPr/>
                    <a:lstStyle/>
                    <a:p>
                      <a:pPr algn="r" rtl="1"/>
                      <a:r>
                        <a:rPr lang="ar-SA" dirty="0">
                          <a:solidFill>
                            <a:schemeClr val="tx1"/>
                          </a:solidFill>
                        </a:rPr>
                        <a:t>المخاطرة</a:t>
                      </a:r>
                    </a:p>
                  </a:txBody>
                  <a:tcPr/>
                </a:tc>
                <a:tc>
                  <a:txBody>
                    <a:bodyPr/>
                    <a:lstStyle/>
                    <a:p>
                      <a:pPr algn="ctr" rtl="1"/>
                      <a:r>
                        <a:rPr lang="ar-SA" dirty="0">
                          <a:solidFill>
                            <a:schemeClr val="tx1"/>
                          </a:solidFill>
                        </a:rPr>
                        <a:t>5%</a:t>
                      </a:r>
                    </a:p>
                  </a:txBody>
                  <a:tcPr/>
                </a:tc>
                <a:tc>
                  <a:txBody>
                    <a:bodyPr/>
                    <a:lstStyle/>
                    <a:p>
                      <a:pPr algn="ctr" rtl="1"/>
                      <a:r>
                        <a:rPr lang="ar-SA" dirty="0">
                          <a:solidFill>
                            <a:schemeClr val="tx1"/>
                          </a:solidFill>
                        </a:rPr>
                        <a:t>8%</a:t>
                      </a:r>
                    </a:p>
                  </a:txBody>
                  <a:tcPr/>
                </a:tc>
                <a:tc>
                  <a:txBody>
                    <a:bodyPr/>
                    <a:lstStyle/>
                    <a:p>
                      <a:pPr algn="ctr" rtl="1"/>
                      <a:r>
                        <a:rPr lang="ar-SA" dirty="0">
                          <a:solidFill>
                            <a:schemeClr val="tx1"/>
                          </a:solidFill>
                        </a:rPr>
                        <a:t>15%</a:t>
                      </a:r>
                    </a:p>
                  </a:txBody>
                  <a:tcPr/>
                </a:tc>
                <a:extLst>
                  <a:ext uri="{0D108BD9-81ED-4DB2-BD59-A6C34878D82A}">
                    <a16:rowId xmlns:a16="http://schemas.microsoft.com/office/drawing/2014/main" val="2529258944"/>
                  </a:ext>
                </a:extLst>
              </a:tr>
            </a:tbl>
          </a:graphicData>
        </a:graphic>
      </p:graphicFrame>
    </p:spTree>
    <p:extLst>
      <p:ext uri="{BB962C8B-B14F-4D97-AF65-F5344CB8AC3E}">
        <p14:creationId xmlns:p14="http://schemas.microsoft.com/office/powerpoint/2010/main" val="3202705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53008" y="1235080"/>
            <a:ext cx="11485984" cy="400677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
        <p:nvSpPr>
          <p:cNvPr id="5" name="مستطيل 4">
            <a:extLst>
              <a:ext uri="{FF2B5EF4-FFF2-40B4-BE49-F238E27FC236}">
                <a16:creationId xmlns:a16="http://schemas.microsoft.com/office/drawing/2014/main" id="{6E76C6E5-C3DA-42D7-B1D4-766024C4B98E}"/>
              </a:ext>
            </a:extLst>
          </p:cNvPr>
          <p:cNvSpPr/>
          <p:nvPr/>
        </p:nvSpPr>
        <p:spPr>
          <a:xfrm>
            <a:off x="1234245" y="882848"/>
            <a:ext cx="2547258"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537657" y="736658"/>
            <a:ext cx="1940434" cy="854135"/>
          </a:xfrm>
          <a:prstGeom prst="rect">
            <a:avLst/>
          </a:prstGeom>
        </p:spPr>
        <p:txBody>
          <a:bodyPr vert="horz" lIns="91440" tIns="45720" rIns="91440" bIns="45720" rtlCol="1" anchor="b">
            <a:normAutofit fontScale="92500"/>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1" eaLnBrk="1" fontAlgn="auto" latinLnBrk="0" hangingPunct="1">
              <a:lnSpc>
                <a:spcPct val="90000"/>
              </a:lnSpc>
              <a:spcBef>
                <a:spcPct val="0"/>
              </a:spcBef>
              <a:spcAft>
                <a:spcPts val="0"/>
              </a:spcAft>
              <a:buClrTx/>
              <a:buSzTx/>
              <a:buFontTx/>
              <a:buNone/>
              <a:tabLst/>
              <a:defRPr/>
            </a:pPr>
            <a:r>
              <a:rPr kumimoji="0" lang="ar-SA" sz="3600" b="1" i="0" u="none" strike="noStrike" kern="1200" cap="none" spc="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rPr>
              <a:t>أهداف المنشأة</a:t>
            </a:r>
          </a:p>
        </p:txBody>
      </p:sp>
      <p:sp>
        <p:nvSpPr>
          <p:cNvPr id="7" name="مربع نص 6">
            <a:extLst>
              <a:ext uri="{FF2B5EF4-FFF2-40B4-BE49-F238E27FC236}">
                <a16:creationId xmlns:a16="http://schemas.microsoft.com/office/drawing/2014/main" id="{AA1140A8-5C66-48D2-9652-A74F2D285DDF}"/>
              </a:ext>
            </a:extLst>
          </p:cNvPr>
          <p:cNvSpPr txBox="1"/>
          <p:nvPr/>
        </p:nvSpPr>
        <p:spPr>
          <a:xfrm>
            <a:off x="614519" y="2077625"/>
            <a:ext cx="10657282" cy="2677656"/>
          </a:xfrm>
          <a:prstGeom prst="rect">
            <a:avLst/>
          </a:prstGeom>
          <a:noFill/>
        </p:spPr>
        <p:txBody>
          <a:bodyPr wrap="square" rtlCol="1">
            <a:spAutoFit/>
          </a:bodyPr>
          <a:lstStyle/>
          <a:p>
            <a:pPr marL="0" marR="0" lvl="0" indent="0" algn="just"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بعض الانتقادات الموجهة لهدف تعظيم الربح:</a:t>
            </a:r>
          </a:p>
          <a:p>
            <a:pPr marL="0" marR="0" lvl="0" indent="0" algn="just" defTabSz="457200" rtl="1" eaLnBrk="1" fontAlgn="auto" latinLnBrk="0" hangingPunct="1">
              <a:lnSpc>
                <a:spcPct val="100000"/>
              </a:lnSpc>
              <a:spcBef>
                <a:spcPts val="0"/>
              </a:spcBef>
              <a:spcAft>
                <a:spcPts val="0"/>
              </a:spcAft>
              <a:buClrTx/>
              <a:buSzTx/>
              <a:buFontTx/>
              <a:buNone/>
              <a:tabLst/>
              <a:defRPr/>
            </a:pPr>
            <a:endPar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endParaRPr>
          </a:p>
          <a:p>
            <a:pPr marL="0" marR="0" lvl="0" indent="0" algn="just"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 </a:t>
            </a: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يتجاهل هدف تعظيم الربح بعض الجوانب التي تتعلق باستراتيجية المنشأة ←</a:t>
            </a:r>
          </a:p>
          <a:p>
            <a:pPr marL="0" marR="0" lvl="0" indent="0" algn="just" defTabSz="4572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	- التركيز على زيادة معدل نمو المبيعات، بالرغم من تدني الربحية في المدى القصير .</a:t>
            </a:r>
          </a:p>
          <a:p>
            <a:pPr marL="0" marR="0" lvl="0" indent="0" algn="just" defTabSz="4572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	- تنويع المنتجات والأسواق، حتى لو كان هناك تدني في الربحية.</a:t>
            </a:r>
          </a:p>
          <a:p>
            <a:pPr marL="0" marR="0" lvl="0" indent="0" algn="just" defTabSz="4572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	- خدمة المجتمع وان كانت هذه الممارسات تقلل من مستوى الربح.</a:t>
            </a:r>
          </a:p>
          <a:p>
            <a:pPr marL="342900" marR="0" lvl="0" indent="-342900" algn="just" defTabSz="457200" rtl="1" eaLnBrk="1" fontAlgn="auto" latinLnBrk="0" hangingPunct="1">
              <a:lnSpc>
                <a:spcPct val="100000"/>
              </a:lnSpc>
              <a:spcBef>
                <a:spcPts val="0"/>
              </a:spcBef>
              <a:spcAft>
                <a:spcPts val="0"/>
              </a:spcAft>
              <a:buClrTx/>
              <a:buSzTx/>
              <a:buFontTx/>
              <a:buChar char="-"/>
              <a:tabLst/>
              <a:defRPr/>
            </a:pPr>
            <a:endPar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3" name="مستطيل 6">
            <a:extLst>
              <a:ext uri="{FF2B5EF4-FFF2-40B4-BE49-F238E27FC236}">
                <a16:creationId xmlns:a16="http://schemas.microsoft.com/office/drawing/2014/main" id="{1EB0BEE8-0FA9-48F7-BA54-5F8D04284BE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الثانية</a:t>
            </a:r>
          </a:p>
        </p:txBody>
      </p:sp>
    </p:spTree>
    <p:extLst>
      <p:ext uri="{BB962C8B-B14F-4D97-AF65-F5344CB8AC3E}">
        <p14:creationId xmlns:p14="http://schemas.microsoft.com/office/powerpoint/2010/main" val="2960636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
        <p:nvSpPr>
          <p:cNvPr id="5" name="مستطيل 4">
            <a:extLst>
              <a:ext uri="{FF2B5EF4-FFF2-40B4-BE49-F238E27FC236}">
                <a16:creationId xmlns:a16="http://schemas.microsoft.com/office/drawing/2014/main" id="{6E76C6E5-C3DA-42D7-B1D4-766024C4B98E}"/>
              </a:ext>
            </a:extLst>
          </p:cNvPr>
          <p:cNvSpPr/>
          <p:nvPr/>
        </p:nvSpPr>
        <p:spPr>
          <a:xfrm>
            <a:off x="1212979" y="651452"/>
            <a:ext cx="2547258"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516391" y="505262"/>
            <a:ext cx="1940434" cy="854135"/>
          </a:xfrm>
          <a:prstGeom prst="rect">
            <a:avLst/>
          </a:prstGeom>
        </p:spPr>
        <p:txBody>
          <a:bodyPr vert="horz" lIns="91440" tIns="45720" rIns="91440" bIns="45720" rtlCol="1" anchor="b">
            <a:normAutofit fontScale="92500"/>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1" eaLnBrk="1" fontAlgn="auto" latinLnBrk="0" hangingPunct="1">
              <a:lnSpc>
                <a:spcPct val="90000"/>
              </a:lnSpc>
              <a:spcBef>
                <a:spcPct val="0"/>
              </a:spcBef>
              <a:spcAft>
                <a:spcPts val="0"/>
              </a:spcAft>
              <a:buClrTx/>
              <a:buSzTx/>
              <a:buFontTx/>
              <a:buNone/>
              <a:tabLst/>
              <a:defRPr/>
            </a:pPr>
            <a:r>
              <a:rPr kumimoji="0" lang="ar-SA" sz="3600" b="1" i="0" u="none" strike="noStrike" kern="1200" cap="none" spc="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rPr>
              <a:t>أهداف المنشأة</a:t>
            </a:r>
          </a:p>
        </p:txBody>
      </p:sp>
      <p:sp>
        <p:nvSpPr>
          <p:cNvPr id="7" name="مربع نص 6">
            <a:extLst>
              <a:ext uri="{FF2B5EF4-FFF2-40B4-BE49-F238E27FC236}">
                <a16:creationId xmlns:a16="http://schemas.microsoft.com/office/drawing/2014/main" id="{AA1140A8-5C66-48D2-9652-A74F2D285DDF}"/>
              </a:ext>
            </a:extLst>
          </p:cNvPr>
          <p:cNvSpPr txBox="1"/>
          <p:nvPr/>
        </p:nvSpPr>
        <p:spPr>
          <a:xfrm>
            <a:off x="635783" y="1766263"/>
            <a:ext cx="10657282" cy="3785652"/>
          </a:xfrm>
          <a:prstGeom prst="rect">
            <a:avLst/>
          </a:prstGeom>
          <a:noFill/>
        </p:spPr>
        <p:txBody>
          <a:bodyPr wrap="square" rtlCol="1">
            <a:spAutoFit/>
          </a:bodyPr>
          <a:lstStyle/>
          <a:p>
            <a:pPr marL="0" marR="0" lvl="0" indent="0" algn="just"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  </a:t>
            </a: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تعظيم الثروة </a:t>
            </a:r>
            <a:r>
              <a:rPr kumimoji="0" lang="en-US"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Wealth Maximization</a:t>
            </a:r>
            <a:endPar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endParaRPr>
          </a:p>
          <a:p>
            <a:pPr marL="361950" marR="0" lvl="0" indent="0" algn="just" defTabSz="4572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 يتجاوز هدف تعظيم ثروة الملاك الانتقادات الموجهة لهدف تعظيم الربحية.</a:t>
            </a:r>
          </a:p>
          <a:p>
            <a:pPr marL="361950" marR="0" lvl="0" indent="0" algn="just" defTabSz="4572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 حيث يتعلق بتأثير الارباح على القيمة السوقية للمنشأة والمتمثلة في اسعار الاوراق المالية التي تصدرها المنشأة.</a:t>
            </a:r>
          </a:p>
          <a:p>
            <a:pPr marL="361950" marR="0" lvl="0" indent="0" algn="just" defTabSz="4572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 يهتم هدف تعظيم الثروة بالمدى الطويل .</a:t>
            </a:r>
          </a:p>
          <a:p>
            <a:pPr marL="361950" marR="0" lvl="0" indent="0" algn="just" defTabSz="4572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 لا يهمل المخاطر المصاحبة للعوائد.</a:t>
            </a:r>
          </a:p>
          <a:p>
            <a:pPr marL="0" marR="0" lvl="0" indent="0" algn="just" defTabSz="457200" rtl="1" eaLnBrk="1" fontAlgn="auto" latinLnBrk="0" hangingPunct="1">
              <a:lnSpc>
                <a:spcPct val="100000"/>
              </a:lnSpc>
              <a:spcBef>
                <a:spcPts val="0"/>
              </a:spcBef>
              <a:spcAft>
                <a:spcPts val="0"/>
              </a:spcAft>
              <a:buClrTx/>
              <a:buSzTx/>
              <a:buFontTx/>
              <a:buNone/>
              <a:tabLst/>
              <a:defRPr/>
            </a:pPr>
            <a:endPar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endParaRPr>
          </a:p>
          <a:p>
            <a:pPr marL="0" marR="0" lvl="0" indent="0" algn="just"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a:t>
            </a: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 </a:t>
            </a:r>
            <a:r>
              <a:rPr kumimoji="0" lang="ar-SA"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ومع ذلك فان هدف تعظيم الثروة يثير بعض التساؤلات ومنها:</a:t>
            </a:r>
          </a:p>
          <a:p>
            <a:pPr marL="361950" marR="0" lvl="0" indent="0" algn="just" defTabSz="457200" rtl="1" eaLnBrk="1" fontAlgn="auto" latinLnBrk="0" hangingPunct="1">
              <a:lnSpc>
                <a:spcPct val="100000"/>
              </a:lnSpc>
              <a:spcBef>
                <a:spcPts val="0"/>
              </a:spcBef>
              <a:spcAft>
                <a:spcPts val="0"/>
              </a:spcAft>
              <a:buClrTx/>
              <a:buSzTx/>
              <a:buFontTx/>
              <a:buChar char="-"/>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 أسعار الاسهم تتأثر بعوامل لا تخضع لتحكم إدارة المنظمة.</a:t>
            </a:r>
          </a:p>
          <a:p>
            <a:pPr marL="361950" marR="0" lvl="0" indent="0" algn="just" defTabSz="457200" rtl="1" eaLnBrk="1" fontAlgn="auto" latinLnBrk="0" hangingPunct="1">
              <a:lnSpc>
                <a:spcPct val="100000"/>
              </a:lnSpc>
              <a:spcBef>
                <a:spcPts val="0"/>
              </a:spcBef>
              <a:spcAft>
                <a:spcPts val="0"/>
              </a:spcAft>
              <a:buClrTx/>
              <a:buSzTx/>
              <a:buFontTx/>
              <a:buChar char="-"/>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 بعض القرارات التي تتخذها المنظمة قد تضر ربحيتها في المدى الطويل.</a:t>
            </a:r>
          </a:p>
          <a:p>
            <a:pPr marL="361950" marR="0" lvl="0" indent="0" algn="just" defTabSz="457200" rtl="1" eaLnBrk="1" fontAlgn="auto" latinLnBrk="0" hangingPunct="1">
              <a:lnSpc>
                <a:spcPct val="100000"/>
              </a:lnSpc>
              <a:spcBef>
                <a:spcPts val="0"/>
              </a:spcBef>
              <a:spcAft>
                <a:spcPts val="0"/>
              </a:spcAft>
              <a:buClrTx/>
              <a:buSzTx/>
              <a:buFontTx/>
              <a:buChar char="-"/>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 مراعاة عدم اغفال المسئولية الاجتماعية عند صياغة اهداف المنظمة.</a:t>
            </a:r>
            <a:endPar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3" name="مستطيل 6">
            <a:extLst>
              <a:ext uri="{FF2B5EF4-FFF2-40B4-BE49-F238E27FC236}">
                <a16:creationId xmlns:a16="http://schemas.microsoft.com/office/drawing/2014/main" id="{1EB0BEE8-0FA9-48F7-BA54-5F8D04284BE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الثانية</a:t>
            </a:r>
          </a:p>
        </p:txBody>
      </p:sp>
    </p:spTree>
    <p:extLst>
      <p:ext uri="{BB962C8B-B14F-4D97-AF65-F5344CB8AC3E}">
        <p14:creationId xmlns:p14="http://schemas.microsoft.com/office/powerpoint/2010/main" val="2576107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14">
            <a:extLst>
              <a:ext uri="{FF2B5EF4-FFF2-40B4-BE49-F238E27FC236}">
                <a16:creationId xmlns:a16="http://schemas.microsoft.com/office/drawing/2014/main" id="{D8A8BE06-8955-48E6-9641-BAEE24A012CF}"/>
              </a:ext>
            </a:extLst>
          </p:cNvPr>
          <p:cNvSpPr/>
          <p:nvPr/>
        </p:nvSpPr>
        <p:spPr>
          <a:xfrm>
            <a:off x="801636" y="1674226"/>
            <a:ext cx="3816220" cy="35584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4771752" y="1360907"/>
            <a:ext cx="6842904" cy="3871808"/>
          </a:xfrm>
        </p:spPr>
        <p:txBody>
          <a:bodyPr>
            <a:noAutofit/>
          </a:bodyPr>
          <a:lstStyle/>
          <a:p>
            <a:pPr marL="0" indent="0" algn="just">
              <a:lnSpc>
                <a:spcPct val="150000"/>
              </a:lnSpc>
              <a:buNone/>
            </a:pPr>
            <a:r>
              <a:rPr lang="ar-SA" sz="2800" b="1" dirty="0">
                <a:latin typeface="Sakkal Majalla" panose="02000000000000000000" pitchFamily="2" charset="-78"/>
                <a:cs typeface="Sakkal Majalla" panose="02000000000000000000" pitchFamily="2" charset="-78"/>
                <a:sym typeface="Wingdings" panose="05000000000000000000" pitchFamily="2" charset="2"/>
              </a:rPr>
              <a:t>لكي تحقق المنظمة هدف تعظيم الثروة، فإنه ينبغي على كل إدارة تحقيق أهدافها الخاصة. وكذلك فإن على الإدارة المالية تحقيق أهدافها للوصول لتحقيق هدف تعظيم الثروة.</a:t>
            </a:r>
          </a:p>
        </p:txBody>
      </p:sp>
      <p:grpSp>
        <p:nvGrpSpPr>
          <p:cNvPr id="5" name="مجموعة 4">
            <a:extLst>
              <a:ext uri="{FF2B5EF4-FFF2-40B4-BE49-F238E27FC236}">
                <a16:creationId xmlns:a16="http://schemas.microsoft.com/office/drawing/2014/main" id="{7E561879-1AA4-4B1A-ABA4-1E8300E027C8}"/>
              </a:ext>
            </a:extLst>
          </p:cNvPr>
          <p:cNvGrpSpPr/>
          <p:nvPr/>
        </p:nvGrpSpPr>
        <p:grpSpPr>
          <a:xfrm>
            <a:off x="1065388" y="2163965"/>
            <a:ext cx="3288715" cy="2462307"/>
            <a:chOff x="1282076" y="3138828"/>
            <a:chExt cx="10942480" cy="8192791"/>
          </a:xfrm>
        </p:grpSpPr>
        <p:sp>
          <p:nvSpPr>
            <p:cNvPr id="6" name="Freeform 1">
              <a:extLst>
                <a:ext uri="{FF2B5EF4-FFF2-40B4-BE49-F238E27FC236}">
                  <a16:creationId xmlns:a16="http://schemas.microsoft.com/office/drawing/2014/main" id="{FE7DC605-8763-45AF-A646-77BF97339AF2}"/>
                </a:ext>
              </a:extLst>
            </p:cNvPr>
            <p:cNvSpPr>
              <a:spLocks noChangeArrowheads="1"/>
            </p:cNvSpPr>
            <p:nvPr/>
          </p:nvSpPr>
          <p:spPr bwMode="auto">
            <a:xfrm>
              <a:off x="1794133" y="3650616"/>
              <a:ext cx="7170236" cy="7170234"/>
            </a:xfrm>
            <a:custGeom>
              <a:avLst/>
              <a:gdLst>
                <a:gd name="T0" fmla="*/ 5571 w 11134"/>
                <a:gd name="T1" fmla="*/ 11132 h 11134"/>
                <a:gd name="T2" fmla="*/ 5571 w 11134"/>
                <a:gd name="T3" fmla="*/ 11132 h 11134"/>
                <a:gd name="T4" fmla="*/ 11131 w 11134"/>
                <a:gd name="T5" fmla="*/ 5563 h 11134"/>
                <a:gd name="T6" fmla="*/ 11131 w 11134"/>
                <a:gd name="T7" fmla="*/ 5563 h 11134"/>
                <a:gd name="T8" fmla="*/ 5563 w 11134"/>
                <a:gd name="T9" fmla="*/ 3 h 11134"/>
                <a:gd name="T10" fmla="*/ 5563 w 11134"/>
                <a:gd name="T11" fmla="*/ 3 h 11134"/>
                <a:gd name="T12" fmla="*/ 2 w 11134"/>
                <a:gd name="T13" fmla="*/ 5571 h 11134"/>
                <a:gd name="T14" fmla="*/ 2 w 11134"/>
                <a:gd name="T15" fmla="*/ 5571 h 11134"/>
                <a:gd name="T16" fmla="*/ 5571 w 11134"/>
                <a:gd name="T17" fmla="*/ 11132 h 11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34" h="11134">
                  <a:moveTo>
                    <a:pt x="5571" y="11132"/>
                  </a:moveTo>
                  <a:lnTo>
                    <a:pt x="5571" y="11132"/>
                  </a:lnTo>
                  <a:cubicBezTo>
                    <a:pt x="8644" y="11128"/>
                    <a:pt x="11133" y="8636"/>
                    <a:pt x="11131" y="5563"/>
                  </a:cubicBezTo>
                  <a:lnTo>
                    <a:pt x="11131" y="5563"/>
                  </a:lnTo>
                  <a:cubicBezTo>
                    <a:pt x="11129" y="2489"/>
                    <a:pt x="8635" y="0"/>
                    <a:pt x="5563" y="3"/>
                  </a:cubicBezTo>
                  <a:lnTo>
                    <a:pt x="5563" y="3"/>
                  </a:lnTo>
                  <a:cubicBezTo>
                    <a:pt x="2491" y="5"/>
                    <a:pt x="0" y="2498"/>
                    <a:pt x="2" y="5571"/>
                  </a:cubicBezTo>
                  <a:lnTo>
                    <a:pt x="2" y="5571"/>
                  </a:lnTo>
                  <a:cubicBezTo>
                    <a:pt x="4" y="8644"/>
                    <a:pt x="2498" y="11133"/>
                    <a:pt x="5571" y="11132"/>
                  </a:cubicBezTo>
                </a:path>
              </a:pathLst>
            </a:custGeom>
            <a:solidFill>
              <a:schemeClr val="bg1"/>
            </a:solidFill>
            <a:ln>
              <a:noFill/>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6532" b="0" i="0" u="none" strike="noStrike" kern="1200" cap="none" spc="0" normalizeH="0" baseline="0" noProof="0" dirty="0">
                <a:ln>
                  <a:noFill/>
                </a:ln>
                <a:solidFill>
                  <a:prstClr val="black"/>
                </a:solidFill>
                <a:effectLst/>
                <a:uLnTx/>
                <a:uFillTx/>
                <a:latin typeface="Lato Light" panose="020F0502020204030203" pitchFamily="34" charset="0"/>
                <a:ea typeface="+mn-ea"/>
                <a:cs typeface="+mn-cs"/>
              </a:endParaRPr>
            </a:p>
          </p:txBody>
        </p:sp>
        <p:sp>
          <p:nvSpPr>
            <p:cNvPr id="7" name="Freeform 2">
              <a:extLst>
                <a:ext uri="{FF2B5EF4-FFF2-40B4-BE49-F238E27FC236}">
                  <a16:creationId xmlns:a16="http://schemas.microsoft.com/office/drawing/2014/main" id="{7D8E2D3D-3998-429F-8916-3E7255B079DD}"/>
                </a:ext>
              </a:extLst>
            </p:cNvPr>
            <p:cNvSpPr>
              <a:spLocks noChangeArrowheads="1"/>
            </p:cNvSpPr>
            <p:nvPr/>
          </p:nvSpPr>
          <p:spPr bwMode="auto">
            <a:xfrm>
              <a:off x="5374989" y="3138828"/>
              <a:ext cx="4097949" cy="8192791"/>
            </a:xfrm>
            <a:custGeom>
              <a:avLst/>
              <a:gdLst>
                <a:gd name="connsiteX0" fmla="*/ 2882 w 4156546"/>
                <a:gd name="connsiteY0" fmla="*/ 3371527 h 8309941"/>
                <a:gd name="connsiteX1" fmla="*/ 785018 w 4156546"/>
                <a:gd name="connsiteY1" fmla="*/ 4150918 h 8309941"/>
                <a:gd name="connsiteX2" fmla="*/ 3535 w 4156546"/>
                <a:gd name="connsiteY2" fmla="*/ 4934226 h 8309941"/>
                <a:gd name="connsiteX3" fmla="*/ 2 w 4156546"/>
                <a:gd name="connsiteY3" fmla="*/ 1695844 h 8309941"/>
                <a:gd name="connsiteX4" fmla="*/ 2461354 w 4156546"/>
                <a:gd name="connsiteY4" fmla="*/ 4153009 h 8309941"/>
                <a:gd name="connsiteX5" fmla="*/ 3268 w 4156546"/>
                <a:gd name="connsiteY5" fmla="*/ 6613440 h 8309941"/>
                <a:gd name="connsiteX6" fmla="*/ 2615 w 4156546"/>
                <a:gd name="connsiteY6" fmla="*/ 5668729 h 8309941"/>
                <a:gd name="connsiteX7" fmla="*/ 1516791 w 4156546"/>
                <a:gd name="connsiteY7" fmla="*/ 4153663 h 8309941"/>
                <a:gd name="connsiteX8" fmla="*/ 655 w 4156546"/>
                <a:gd name="connsiteY8" fmla="*/ 2639249 h 8309941"/>
                <a:gd name="connsiteX9" fmla="*/ 0 w 4156546"/>
                <a:gd name="connsiteY9" fmla="*/ 1 h 8309941"/>
                <a:gd name="connsiteX10" fmla="*/ 4156545 w 4156546"/>
                <a:gd name="connsiteY10" fmla="*/ 4152031 h 8309941"/>
                <a:gd name="connsiteX11" fmla="*/ 5877 w 4156546"/>
                <a:gd name="connsiteY11" fmla="*/ 8309941 h 8309941"/>
                <a:gd name="connsiteX12" fmla="*/ 4571 w 4156546"/>
                <a:gd name="connsiteY12" fmla="*/ 7365348 h 8309941"/>
                <a:gd name="connsiteX13" fmla="*/ 3212914 w 4156546"/>
                <a:gd name="connsiteY13" fmla="*/ 4153338 h 8309941"/>
                <a:gd name="connsiteX14" fmla="*/ 0 w 4156546"/>
                <a:gd name="connsiteY14" fmla="*/ 943288 h 8309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56546" h="8309941">
                  <a:moveTo>
                    <a:pt x="2882" y="3371527"/>
                  </a:moveTo>
                  <a:cubicBezTo>
                    <a:pt x="435081" y="3370874"/>
                    <a:pt x="784365" y="3719446"/>
                    <a:pt x="785018" y="4150918"/>
                  </a:cubicBezTo>
                  <a:cubicBezTo>
                    <a:pt x="785671" y="4583043"/>
                    <a:pt x="436387" y="4934226"/>
                    <a:pt x="3535" y="4934226"/>
                  </a:cubicBezTo>
                  <a:close/>
                  <a:moveTo>
                    <a:pt x="2" y="1695844"/>
                  </a:moveTo>
                  <a:cubicBezTo>
                    <a:pt x="1355444" y="1694538"/>
                    <a:pt x="2460701" y="2796701"/>
                    <a:pt x="2461354" y="4153009"/>
                  </a:cubicBezTo>
                  <a:cubicBezTo>
                    <a:pt x="2462008" y="5507357"/>
                    <a:pt x="1359364" y="6612788"/>
                    <a:pt x="3268" y="6613440"/>
                  </a:cubicBezTo>
                  <a:lnTo>
                    <a:pt x="2615" y="5668729"/>
                  </a:lnTo>
                  <a:cubicBezTo>
                    <a:pt x="839396" y="5668076"/>
                    <a:pt x="1517444" y="4989269"/>
                    <a:pt x="1516791" y="4153663"/>
                  </a:cubicBezTo>
                  <a:cubicBezTo>
                    <a:pt x="1515484" y="3316750"/>
                    <a:pt x="837437" y="2638596"/>
                    <a:pt x="655" y="2639249"/>
                  </a:cubicBezTo>
                  <a:close/>
                  <a:moveTo>
                    <a:pt x="0" y="1"/>
                  </a:moveTo>
                  <a:cubicBezTo>
                    <a:pt x="2290834" y="-1959"/>
                    <a:pt x="4154586" y="1860445"/>
                    <a:pt x="4156545" y="4152031"/>
                  </a:cubicBezTo>
                  <a:cubicBezTo>
                    <a:pt x="4158504" y="6442964"/>
                    <a:pt x="2296712" y="8308634"/>
                    <a:pt x="5877" y="8309941"/>
                  </a:cubicBezTo>
                  <a:lnTo>
                    <a:pt x="4571" y="7365348"/>
                  </a:lnTo>
                  <a:cubicBezTo>
                    <a:pt x="1774939" y="7364041"/>
                    <a:pt x="3214220" y="5922980"/>
                    <a:pt x="3212914" y="4153338"/>
                  </a:cubicBezTo>
                  <a:cubicBezTo>
                    <a:pt x="3210956" y="2381735"/>
                    <a:pt x="1770368" y="941981"/>
                    <a:pt x="0" y="943288"/>
                  </a:cubicBezTo>
                  <a:close/>
                </a:path>
              </a:pathLst>
            </a:custGeom>
            <a:solidFill>
              <a:schemeClr val="accent5">
                <a:lumMod val="50000"/>
              </a:schemeClr>
            </a:solidFill>
            <a:ln>
              <a:noFill/>
            </a:ln>
            <a:effectLst/>
          </p:spPr>
          <p:txBody>
            <a:bodyPr wrap="square"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6532" b="0" i="0" u="none" strike="noStrike" kern="1200" cap="none" spc="0" normalizeH="0" baseline="0" noProof="0" dirty="0">
                <a:ln>
                  <a:noFill/>
                </a:ln>
                <a:solidFill>
                  <a:prstClr val="black"/>
                </a:solidFill>
                <a:effectLst/>
                <a:uLnTx/>
                <a:uFillTx/>
                <a:latin typeface="Lato Light" panose="020F0502020204030203" pitchFamily="34" charset="0"/>
                <a:ea typeface="+mn-ea"/>
                <a:cs typeface="+mn-cs"/>
              </a:endParaRPr>
            </a:p>
          </p:txBody>
        </p:sp>
        <p:sp>
          <p:nvSpPr>
            <p:cNvPr id="8" name="Freeform 3">
              <a:extLst>
                <a:ext uri="{FF2B5EF4-FFF2-40B4-BE49-F238E27FC236}">
                  <a16:creationId xmlns:a16="http://schemas.microsoft.com/office/drawing/2014/main" id="{A554B13C-B2EB-449E-9C9F-02184DE34C5D}"/>
                </a:ext>
              </a:extLst>
            </p:cNvPr>
            <p:cNvSpPr>
              <a:spLocks noChangeArrowheads="1"/>
            </p:cNvSpPr>
            <p:nvPr/>
          </p:nvSpPr>
          <p:spPr bwMode="auto">
            <a:xfrm>
              <a:off x="1282076" y="3139471"/>
              <a:ext cx="4100788" cy="8192148"/>
            </a:xfrm>
            <a:custGeom>
              <a:avLst/>
              <a:gdLst>
                <a:gd name="connsiteX0" fmla="*/ 4153013 w 4159426"/>
                <a:gd name="connsiteY0" fmla="*/ 3372833 h 8309289"/>
                <a:gd name="connsiteX1" fmla="*/ 4153667 w 4159426"/>
                <a:gd name="connsiteY1" fmla="*/ 4936185 h 8309289"/>
                <a:gd name="connsiteX2" fmla="*/ 3370878 w 4159426"/>
                <a:gd name="connsiteY2" fmla="*/ 4153856 h 8309289"/>
                <a:gd name="connsiteX3" fmla="*/ 4153013 w 4159426"/>
                <a:gd name="connsiteY3" fmla="*/ 3372833 h 8309289"/>
                <a:gd name="connsiteX4" fmla="*/ 4150404 w 4159426"/>
                <a:gd name="connsiteY4" fmla="*/ 1696497 h 8309289"/>
                <a:gd name="connsiteX5" fmla="*/ 4151057 w 4159426"/>
                <a:gd name="connsiteY5" fmla="*/ 2639475 h 8309289"/>
                <a:gd name="connsiteX6" fmla="*/ 2639808 w 4159426"/>
                <a:gd name="connsiteY6" fmla="*/ 4155162 h 8309289"/>
                <a:gd name="connsiteX7" fmla="*/ 4153016 w 4159426"/>
                <a:gd name="connsiteY7" fmla="*/ 5667584 h 8309289"/>
                <a:gd name="connsiteX8" fmla="*/ 4153668 w 4159426"/>
                <a:gd name="connsiteY8" fmla="*/ 6611868 h 8309289"/>
                <a:gd name="connsiteX9" fmla="*/ 1695196 w 4159426"/>
                <a:gd name="connsiteY9" fmla="*/ 4156468 h 8309289"/>
                <a:gd name="connsiteX10" fmla="*/ 4150404 w 4159426"/>
                <a:gd name="connsiteY10" fmla="*/ 1696497 h 8309289"/>
                <a:gd name="connsiteX11" fmla="*/ 4152893 w 4159426"/>
                <a:gd name="connsiteY11" fmla="*/ 0 h 8309289"/>
                <a:gd name="connsiteX12" fmla="*/ 4153546 w 4159426"/>
                <a:gd name="connsiteY12" fmla="*/ 943213 h 8309289"/>
                <a:gd name="connsiteX13" fmla="*/ 944791 w 4159426"/>
                <a:gd name="connsiteY13" fmla="*/ 4157583 h 8309289"/>
                <a:gd name="connsiteX14" fmla="*/ 4158120 w 4159426"/>
                <a:gd name="connsiteY14" fmla="*/ 7364768 h 8309289"/>
                <a:gd name="connsiteX15" fmla="*/ 4159426 w 4159426"/>
                <a:gd name="connsiteY15" fmla="*/ 8309287 h 8309289"/>
                <a:gd name="connsiteX16" fmla="*/ 2 w 4159426"/>
                <a:gd name="connsiteY16" fmla="*/ 4157583 h 8309289"/>
                <a:gd name="connsiteX17" fmla="*/ 4152893 w 4159426"/>
                <a:gd name="connsiteY17" fmla="*/ 0 h 8309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159426" h="8309289">
                  <a:moveTo>
                    <a:pt x="4153013" y="3372833"/>
                  </a:moveTo>
                  <a:lnTo>
                    <a:pt x="4153667" y="4936185"/>
                  </a:lnTo>
                  <a:cubicBezTo>
                    <a:pt x="3722414" y="4936185"/>
                    <a:pt x="3370878" y="4586161"/>
                    <a:pt x="3370878" y="4153856"/>
                  </a:cubicBezTo>
                  <a:cubicBezTo>
                    <a:pt x="3370878" y="3722857"/>
                    <a:pt x="3721761" y="3372833"/>
                    <a:pt x="4153013" y="3372833"/>
                  </a:cubicBezTo>
                  <a:close/>
                  <a:moveTo>
                    <a:pt x="4150404" y="1696497"/>
                  </a:moveTo>
                  <a:lnTo>
                    <a:pt x="4151057" y="2639475"/>
                  </a:lnTo>
                  <a:cubicBezTo>
                    <a:pt x="3316116" y="2641434"/>
                    <a:pt x="2639155" y="3319281"/>
                    <a:pt x="2639808" y="4155162"/>
                  </a:cubicBezTo>
                  <a:cubicBezTo>
                    <a:pt x="2639808" y="4990390"/>
                    <a:pt x="3318075" y="5668237"/>
                    <a:pt x="4153016" y="5667584"/>
                  </a:cubicBezTo>
                  <a:lnTo>
                    <a:pt x="4153668" y="6611868"/>
                  </a:lnTo>
                  <a:cubicBezTo>
                    <a:pt x="2799746" y="6612521"/>
                    <a:pt x="1695849" y="5510856"/>
                    <a:pt x="1695196" y="4156468"/>
                  </a:cubicBezTo>
                  <a:cubicBezTo>
                    <a:pt x="1694543" y="2800774"/>
                    <a:pt x="2796482" y="1697803"/>
                    <a:pt x="4150404" y="1696497"/>
                  </a:cubicBezTo>
                  <a:close/>
                  <a:moveTo>
                    <a:pt x="4152893" y="0"/>
                  </a:moveTo>
                  <a:lnTo>
                    <a:pt x="4153546" y="943213"/>
                  </a:lnTo>
                  <a:cubicBezTo>
                    <a:pt x="2383536" y="945173"/>
                    <a:pt x="943485" y="2386120"/>
                    <a:pt x="944791" y="4157583"/>
                  </a:cubicBezTo>
                  <a:cubicBezTo>
                    <a:pt x="946098" y="5926433"/>
                    <a:pt x="2387457" y="7366074"/>
                    <a:pt x="4158120" y="7364768"/>
                  </a:cubicBezTo>
                  <a:lnTo>
                    <a:pt x="4159426" y="8309287"/>
                  </a:lnTo>
                  <a:cubicBezTo>
                    <a:pt x="1868019" y="8311900"/>
                    <a:pt x="1962" y="6448336"/>
                    <a:pt x="2" y="4157583"/>
                  </a:cubicBezTo>
                  <a:cubicBezTo>
                    <a:pt x="-1958" y="1865524"/>
                    <a:pt x="1861485" y="1960"/>
                    <a:pt x="4152893" y="0"/>
                  </a:cubicBezTo>
                  <a:close/>
                </a:path>
              </a:pathLst>
            </a:custGeom>
            <a:solidFill>
              <a:schemeClr val="accent5"/>
            </a:solidFill>
            <a:ln>
              <a:noFill/>
            </a:ln>
            <a:effectLst/>
          </p:spPr>
          <p:txBody>
            <a:bodyPr wrap="square"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6532" b="0" i="0" u="none" strike="noStrike" kern="1200" cap="none" spc="0" normalizeH="0" baseline="0" noProof="0" dirty="0">
                <a:ln>
                  <a:noFill/>
                </a:ln>
                <a:solidFill>
                  <a:prstClr val="black"/>
                </a:solidFill>
                <a:effectLst/>
                <a:uLnTx/>
                <a:uFillTx/>
                <a:latin typeface="Lato Light" panose="020F0502020204030203" pitchFamily="34" charset="0"/>
                <a:ea typeface="+mn-ea"/>
                <a:cs typeface="+mn-cs"/>
              </a:endParaRPr>
            </a:p>
          </p:txBody>
        </p:sp>
        <p:sp>
          <p:nvSpPr>
            <p:cNvPr id="9" name="Freeform 9">
              <a:extLst>
                <a:ext uri="{FF2B5EF4-FFF2-40B4-BE49-F238E27FC236}">
                  <a16:creationId xmlns:a16="http://schemas.microsoft.com/office/drawing/2014/main" id="{AE3D87C8-8AD7-4E25-8407-5C2DAAEF9F6F}"/>
                </a:ext>
              </a:extLst>
            </p:cNvPr>
            <p:cNvSpPr>
              <a:spLocks noChangeArrowheads="1"/>
            </p:cNvSpPr>
            <p:nvPr/>
          </p:nvSpPr>
          <p:spPr bwMode="auto">
            <a:xfrm rot="5400000">
              <a:off x="8529119" y="4485154"/>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6532" b="0" i="0" u="none" strike="noStrike" kern="1200" cap="none" spc="0" normalizeH="0" baseline="0" noProof="0" dirty="0">
                <a:ln>
                  <a:noFill/>
                </a:ln>
                <a:solidFill>
                  <a:prstClr val="black"/>
                </a:solidFill>
                <a:effectLst/>
                <a:uLnTx/>
                <a:uFillTx/>
                <a:latin typeface="Lato Light" panose="020F0502020204030203" pitchFamily="34" charset="0"/>
                <a:ea typeface="+mn-ea"/>
                <a:cs typeface="+mn-cs"/>
              </a:endParaRPr>
            </a:p>
          </p:txBody>
        </p:sp>
        <p:sp>
          <p:nvSpPr>
            <p:cNvPr id="10" name="Teardrop 14">
              <a:extLst>
                <a:ext uri="{FF2B5EF4-FFF2-40B4-BE49-F238E27FC236}">
                  <a16:creationId xmlns:a16="http://schemas.microsoft.com/office/drawing/2014/main" id="{1E9DA220-0234-4459-BEEC-B1A4F09DF0D2}"/>
                </a:ext>
              </a:extLst>
            </p:cNvPr>
            <p:cNvSpPr/>
            <p:nvPr/>
          </p:nvSpPr>
          <p:spPr>
            <a:xfrm rot="2684498">
              <a:off x="10414971" y="6309252"/>
              <a:ext cx="1809585" cy="1912402"/>
            </a:xfrm>
            <a:prstGeom prst="teardrop">
              <a:avLst>
                <a:gd name="adj" fmla="val 29107"/>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sp>
          <p:nvSpPr>
            <p:cNvPr id="11" name="Freeform 9">
              <a:extLst>
                <a:ext uri="{FF2B5EF4-FFF2-40B4-BE49-F238E27FC236}">
                  <a16:creationId xmlns:a16="http://schemas.microsoft.com/office/drawing/2014/main" id="{1B978429-D80A-40A8-91AF-6D9E16D3797F}"/>
                </a:ext>
              </a:extLst>
            </p:cNvPr>
            <p:cNvSpPr>
              <a:spLocks noChangeArrowheads="1"/>
            </p:cNvSpPr>
            <p:nvPr/>
          </p:nvSpPr>
          <p:spPr bwMode="auto">
            <a:xfrm rot="3600000">
              <a:off x="8033773" y="2655722"/>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6532" b="0" i="0" u="none" strike="noStrike" kern="1200" cap="none" spc="0" normalizeH="0" baseline="0" noProof="0" dirty="0">
                <a:ln>
                  <a:noFill/>
                </a:ln>
                <a:solidFill>
                  <a:prstClr val="black"/>
                </a:solidFill>
                <a:effectLst/>
                <a:uLnTx/>
                <a:uFillTx/>
                <a:latin typeface="Lato Light" panose="020F0502020204030203" pitchFamily="34" charset="0"/>
                <a:ea typeface="+mn-ea"/>
                <a:cs typeface="+mn-cs"/>
              </a:endParaRPr>
            </a:p>
          </p:txBody>
        </p:sp>
        <p:sp>
          <p:nvSpPr>
            <p:cNvPr id="12" name="Teardrop 30">
              <a:extLst>
                <a:ext uri="{FF2B5EF4-FFF2-40B4-BE49-F238E27FC236}">
                  <a16:creationId xmlns:a16="http://schemas.microsoft.com/office/drawing/2014/main" id="{6BB63B02-8DCE-44DD-BD22-E25B2F2D3C91}"/>
                </a:ext>
              </a:extLst>
            </p:cNvPr>
            <p:cNvSpPr/>
            <p:nvPr/>
          </p:nvSpPr>
          <p:spPr>
            <a:xfrm rot="884498">
              <a:off x="9572219" y="3145604"/>
              <a:ext cx="1809585" cy="1912402"/>
            </a:xfrm>
            <a:prstGeom prst="teardrop">
              <a:avLst>
                <a:gd name="adj" fmla="val 29107"/>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sp>
          <p:nvSpPr>
            <p:cNvPr id="13" name="Freeform 9">
              <a:extLst>
                <a:ext uri="{FF2B5EF4-FFF2-40B4-BE49-F238E27FC236}">
                  <a16:creationId xmlns:a16="http://schemas.microsoft.com/office/drawing/2014/main" id="{A8E9A5DD-5E54-45C3-932B-577EAFBEF677}"/>
                </a:ext>
              </a:extLst>
            </p:cNvPr>
            <p:cNvSpPr>
              <a:spLocks noChangeArrowheads="1"/>
            </p:cNvSpPr>
            <p:nvPr/>
          </p:nvSpPr>
          <p:spPr bwMode="auto">
            <a:xfrm rot="7200000">
              <a:off x="8037083" y="6234873"/>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6532" b="0" i="0" u="none" strike="noStrike" kern="1200" cap="none" spc="0" normalizeH="0" baseline="0" noProof="0" dirty="0">
                <a:ln>
                  <a:noFill/>
                </a:ln>
                <a:solidFill>
                  <a:prstClr val="black"/>
                </a:solidFill>
                <a:effectLst/>
                <a:uLnTx/>
                <a:uFillTx/>
                <a:latin typeface="Lato Light" panose="020F0502020204030203" pitchFamily="34" charset="0"/>
                <a:ea typeface="+mn-ea"/>
                <a:cs typeface="+mn-cs"/>
              </a:endParaRPr>
            </a:p>
          </p:txBody>
        </p:sp>
        <p:sp>
          <p:nvSpPr>
            <p:cNvPr id="14" name="Teardrop 33">
              <a:extLst>
                <a:ext uri="{FF2B5EF4-FFF2-40B4-BE49-F238E27FC236}">
                  <a16:creationId xmlns:a16="http://schemas.microsoft.com/office/drawing/2014/main" id="{50231CE3-4EB1-4BCF-ADF5-DF0578204B3B}"/>
                </a:ext>
              </a:extLst>
            </p:cNvPr>
            <p:cNvSpPr/>
            <p:nvPr/>
          </p:nvSpPr>
          <p:spPr>
            <a:xfrm rot="4484498">
              <a:off x="9556690" y="9388138"/>
              <a:ext cx="1809585" cy="1912402"/>
            </a:xfrm>
            <a:prstGeom prst="teardrop">
              <a:avLst>
                <a:gd name="adj" fmla="val 29107"/>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gr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279DEEC-AD13-436C-8A52-ED12C9DE9D4F}"/>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الثانية</a:t>
            </a:r>
          </a:p>
        </p:txBody>
      </p:sp>
      <p:sp>
        <p:nvSpPr>
          <p:cNvPr id="4" name="مربع نص 3">
            <a:extLst>
              <a:ext uri="{FF2B5EF4-FFF2-40B4-BE49-F238E27FC236}">
                <a16:creationId xmlns:a16="http://schemas.microsoft.com/office/drawing/2014/main" id="{AAE4F370-0460-45B5-BC1A-9D26DC98B572}"/>
              </a:ext>
            </a:extLst>
          </p:cNvPr>
          <p:cNvSpPr txBox="1"/>
          <p:nvPr/>
        </p:nvSpPr>
        <p:spPr>
          <a:xfrm>
            <a:off x="4572772" y="517696"/>
            <a:ext cx="2898550" cy="646331"/>
          </a:xfrm>
          <a:prstGeom prst="rect">
            <a:avLst/>
          </a:prstGeom>
          <a:noFill/>
        </p:spPr>
        <p:txBody>
          <a:bodyPr wrap="none" rtlCol="1">
            <a:spAutoFit/>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kumimoji="0" lang="ar-SA" sz="36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أهداف الإدارة المالية</a:t>
            </a:r>
          </a:p>
        </p:txBody>
      </p:sp>
    </p:spTree>
    <p:extLst>
      <p:ext uri="{BB962C8B-B14F-4D97-AF65-F5344CB8AC3E}">
        <p14:creationId xmlns:p14="http://schemas.microsoft.com/office/powerpoint/2010/main" val="41365876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8" name="مربع نص 7">
            <a:extLst>
              <a:ext uri="{FF2B5EF4-FFF2-40B4-BE49-F238E27FC236}">
                <a16:creationId xmlns:a16="http://schemas.microsoft.com/office/drawing/2014/main" id="{10A59F78-AECD-436B-BE68-C7A59EF24C55}"/>
              </a:ext>
            </a:extLst>
          </p:cNvPr>
          <p:cNvSpPr txBox="1"/>
          <p:nvPr/>
        </p:nvSpPr>
        <p:spPr>
          <a:xfrm>
            <a:off x="1404262" y="2305615"/>
            <a:ext cx="2323000" cy="2246769"/>
          </a:xfrm>
          <a:prstGeom prst="rect">
            <a:avLst/>
          </a:prstGeom>
          <a:noFill/>
        </p:spPr>
        <p:txBody>
          <a:bodyPr wrap="square" rtlCol="1">
            <a:spAutoFit/>
          </a:bodyPr>
          <a:lstStyle/>
          <a:p>
            <a:pPr marL="0" marR="0" lvl="0" indent="0" algn="ctr" defTabSz="457200" rtl="1" eaLnBrk="1" fontAlgn="auto" latinLnBrk="0" hangingPunct="1">
              <a:lnSpc>
                <a:spcPct val="15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مداخل تحديد أهداف الإدارة المالية</a:t>
            </a:r>
          </a:p>
        </p:txBody>
      </p:sp>
      <p:sp>
        <p:nvSpPr>
          <p:cNvPr id="9" name="مستطيل 6">
            <a:extLst>
              <a:ext uri="{FF2B5EF4-FFF2-40B4-BE49-F238E27FC236}">
                <a16:creationId xmlns:a16="http://schemas.microsoft.com/office/drawing/2014/main" id="{8570C8D7-9840-4185-BD5C-80987F74A730}"/>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الثانية</a:t>
            </a:r>
          </a:p>
        </p:txBody>
      </p:sp>
      <p:sp>
        <p:nvSpPr>
          <p:cNvPr id="2" name="مستطيل 1">
            <a:extLst>
              <a:ext uri="{FF2B5EF4-FFF2-40B4-BE49-F238E27FC236}">
                <a16:creationId xmlns:a16="http://schemas.microsoft.com/office/drawing/2014/main" id="{F7EBE1B9-234C-4976-AE3C-549C66D577AE}"/>
              </a:ext>
            </a:extLst>
          </p:cNvPr>
          <p:cNvSpPr/>
          <p:nvPr/>
        </p:nvSpPr>
        <p:spPr>
          <a:xfrm>
            <a:off x="6224738" y="2254618"/>
            <a:ext cx="3704253" cy="109515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10" name="مستطيل 9">
            <a:extLst>
              <a:ext uri="{FF2B5EF4-FFF2-40B4-BE49-F238E27FC236}">
                <a16:creationId xmlns:a16="http://schemas.microsoft.com/office/drawing/2014/main" id="{12F0FE22-8879-4493-8CDC-292141AC2D5B}"/>
              </a:ext>
            </a:extLst>
          </p:cNvPr>
          <p:cNvSpPr/>
          <p:nvPr/>
        </p:nvSpPr>
        <p:spPr>
          <a:xfrm>
            <a:off x="6224737" y="3861659"/>
            <a:ext cx="3704253" cy="109515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
        <p:nvSpPr>
          <p:cNvPr id="11" name="TextBox 11">
            <a:extLst>
              <a:ext uri="{FF2B5EF4-FFF2-40B4-BE49-F238E27FC236}">
                <a16:creationId xmlns:a16="http://schemas.microsoft.com/office/drawing/2014/main" id="{34F98710-B79F-4DB1-A927-6C73F5244972}"/>
              </a:ext>
            </a:extLst>
          </p:cNvPr>
          <p:cNvSpPr txBox="1"/>
          <p:nvPr/>
        </p:nvSpPr>
        <p:spPr>
          <a:xfrm>
            <a:off x="6272271" y="4231488"/>
            <a:ext cx="3562944" cy="461665"/>
          </a:xfrm>
          <a:prstGeom prst="rect">
            <a:avLst/>
          </a:prstGeom>
          <a:noFill/>
        </p:spPr>
        <p:txBody>
          <a:bodyPr wrap="square">
            <a:spAutoFit/>
          </a:bodyPr>
          <a:lstStyle/>
          <a:p>
            <a:pPr marL="111125" marR="0" lvl="0" indent="0" algn="just" defTabSz="4572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مدخل العلاقة بين السيولة والربحية</a:t>
            </a:r>
          </a:p>
        </p:txBody>
      </p:sp>
      <p:sp>
        <p:nvSpPr>
          <p:cNvPr id="12" name="TextBox 11">
            <a:extLst>
              <a:ext uri="{FF2B5EF4-FFF2-40B4-BE49-F238E27FC236}">
                <a16:creationId xmlns:a16="http://schemas.microsoft.com/office/drawing/2014/main" id="{34AAE3BA-F636-415D-90FE-7F2867359E79}"/>
              </a:ext>
            </a:extLst>
          </p:cNvPr>
          <p:cNvSpPr txBox="1"/>
          <p:nvPr/>
        </p:nvSpPr>
        <p:spPr>
          <a:xfrm>
            <a:off x="6205072" y="2625024"/>
            <a:ext cx="3531046" cy="461665"/>
          </a:xfrm>
          <a:prstGeom prst="rect">
            <a:avLst/>
          </a:prstGeom>
          <a:noFill/>
        </p:spPr>
        <p:txBody>
          <a:bodyPr wrap="square">
            <a:spAutoFit/>
          </a:bodyPr>
          <a:lstStyle/>
          <a:p>
            <a:pPr marL="111125" marR="0" lvl="0" indent="0" algn="just" defTabSz="4572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مدخل العلاقة بين الربح والمخاطرة</a:t>
            </a:r>
            <a:endPar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
        <p:nvSpPr>
          <p:cNvPr id="3" name="مثلث متساوي الساقين 2">
            <a:extLst>
              <a:ext uri="{FF2B5EF4-FFF2-40B4-BE49-F238E27FC236}">
                <a16:creationId xmlns:a16="http://schemas.microsoft.com/office/drawing/2014/main" id="{54CA2C59-C95C-4684-B10A-BD74F3A6A6C0}"/>
              </a:ext>
            </a:extLst>
          </p:cNvPr>
          <p:cNvSpPr/>
          <p:nvPr/>
        </p:nvSpPr>
        <p:spPr>
          <a:xfrm rot="5400000">
            <a:off x="4467246" y="3061301"/>
            <a:ext cx="696054" cy="74683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Tree>
    <p:extLst>
      <p:ext uri="{BB962C8B-B14F-4D97-AF65-F5344CB8AC3E}">
        <p14:creationId xmlns:p14="http://schemas.microsoft.com/office/powerpoint/2010/main" val="17333560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a:extLst>
              <a:ext uri="{FF2B5EF4-FFF2-40B4-BE49-F238E27FC236}">
                <a16:creationId xmlns:a16="http://schemas.microsoft.com/office/drawing/2014/main" id="{E6FE5D3C-9B28-459C-9A17-88ABFBAAABFE}"/>
              </a:ext>
            </a:extLst>
          </p:cNvPr>
          <p:cNvSpPr/>
          <p:nvPr/>
        </p:nvSpPr>
        <p:spPr>
          <a:xfrm>
            <a:off x="774441" y="1688841"/>
            <a:ext cx="3704253" cy="40136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9" name="مستطيل 8">
            <a:extLst>
              <a:ext uri="{FF2B5EF4-FFF2-40B4-BE49-F238E27FC236}">
                <a16:creationId xmlns:a16="http://schemas.microsoft.com/office/drawing/2014/main" id="{567CCC72-6306-47F3-A04F-BFCD65803853}"/>
              </a:ext>
            </a:extLst>
          </p:cNvPr>
          <p:cNvSpPr/>
          <p:nvPr/>
        </p:nvSpPr>
        <p:spPr>
          <a:xfrm>
            <a:off x="1" y="1058109"/>
            <a:ext cx="9619860" cy="753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D3EDF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7" name="مستطيل 16">
            <a:extLst>
              <a:ext uri="{FF2B5EF4-FFF2-40B4-BE49-F238E27FC236}">
                <a16:creationId xmlns:a16="http://schemas.microsoft.com/office/drawing/2014/main" id="{6CBFE12E-CDC4-42EE-806C-FFB4659EA385}"/>
              </a:ext>
            </a:extLst>
          </p:cNvPr>
          <p:cNvSpPr/>
          <p:nvPr/>
        </p:nvSpPr>
        <p:spPr>
          <a:xfrm>
            <a:off x="10938587" y="2493787"/>
            <a:ext cx="193701" cy="3083541"/>
          </a:xfrm>
          <a:prstGeom prst="rect">
            <a:avLst/>
          </a:prstGeom>
          <a:solidFill>
            <a:srgbClr val="D3EDF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4" name="مربع نص 3">
            <a:extLst>
              <a:ext uri="{FF2B5EF4-FFF2-40B4-BE49-F238E27FC236}">
                <a16:creationId xmlns:a16="http://schemas.microsoft.com/office/drawing/2014/main" id="{6871EAD8-9687-4166-8CE2-E1B4E1B45D19}"/>
              </a:ext>
            </a:extLst>
          </p:cNvPr>
          <p:cNvSpPr txBox="1"/>
          <p:nvPr/>
        </p:nvSpPr>
        <p:spPr>
          <a:xfrm>
            <a:off x="774441" y="2345674"/>
            <a:ext cx="9793237" cy="3231654"/>
          </a:xfrm>
          <a:prstGeom prst="rect">
            <a:avLst/>
          </a:prstGeom>
          <a:noFill/>
        </p:spPr>
        <p:txBody>
          <a:bodyPr wrap="square" rtlCol="1">
            <a:spAutoFit/>
          </a:bodyPr>
          <a:lstStyle/>
          <a:p>
            <a:pPr marL="0" marR="0" lvl="0" indent="0" algn="r" defTabSz="457200" rtl="1" eaLnBrk="1" fontAlgn="auto" latinLnBrk="0" hangingPunct="1">
              <a:lnSpc>
                <a:spcPct val="15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ويرى هذا المدخل ان الادارة المالية يجب ان تضع الاطار السليم والمناسب لتحقيق الربح عند مستوى معين من المخاطرة.</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ar-EG"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وقد حدد هذا المدخل </a:t>
            </a:r>
            <a:r>
              <a:rPr kumimoji="0" lang="ar-SA"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أ</a:t>
            </a:r>
            <a:r>
              <a:rPr kumimoji="0" lang="ar-EG"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ربعة </a:t>
            </a:r>
            <a:r>
              <a:rPr kumimoji="0" lang="ar-SA"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أ</a:t>
            </a:r>
            <a:r>
              <a:rPr kumimoji="0" lang="ar-EG"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هداف </a:t>
            </a:r>
            <a:r>
              <a:rPr kumimoji="0" lang="ar-SA"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للإدارة</a:t>
            </a:r>
            <a:r>
              <a:rPr kumimoji="0" lang="ar-EG"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 المالية:</a:t>
            </a:r>
          </a:p>
          <a:p>
            <a:pPr marL="1254125" marR="0" lvl="0" indent="-342900" algn="r" defTabSz="4572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تحقيق الربح</a:t>
            </a:r>
          </a:p>
          <a:p>
            <a:pPr marL="1254125" marR="0" lvl="0" indent="-342900" algn="r" defTabSz="4572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تقليل المخاطرة </a:t>
            </a:r>
          </a:p>
          <a:p>
            <a:pPr marL="1254125" marR="0" lvl="0" indent="-342900" algn="r" defTabSz="4572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الرقابة المستمرة</a:t>
            </a:r>
          </a:p>
          <a:p>
            <a:pPr marL="1254125" marR="0" lvl="0" indent="-342900" algn="r" defTabSz="4572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تحقيق المرونة</a:t>
            </a:r>
          </a:p>
        </p:txBody>
      </p:sp>
      <p:sp>
        <p:nvSpPr>
          <p:cNvPr id="10" name="مستطيل 6">
            <a:extLst>
              <a:ext uri="{FF2B5EF4-FFF2-40B4-BE49-F238E27FC236}">
                <a16:creationId xmlns:a16="http://schemas.microsoft.com/office/drawing/2014/main" id="{87DEDEFC-033E-4D27-909D-FD22888FF44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الثانية</a:t>
            </a:r>
          </a:p>
        </p:txBody>
      </p:sp>
      <p:sp>
        <p:nvSpPr>
          <p:cNvPr id="14" name="TextBox 11">
            <a:extLst>
              <a:ext uri="{FF2B5EF4-FFF2-40B4-BE49-F238E27FC236}">
                <a16:creationId xmlns:a16="http://schemas.microsoft.com/office/drawing/2014/main" id="{9AD14715-ABE5-4CC4-BE85-847D68EEAF78}"/>
              </a:ext>
            </a:extLst>
          </p:cNvPr>
          <p:cNvSpPr txBox="1"/>
          <p:nvPr/>
        </p:nvSpPr>
        <p:spPr>
          <a:xfrm>
            <a:off x="2966484" y="1197303"/>
            <a:ext cx="4977345" cy="523220"/>
          </a:xfrm>
          <a:prstGeom prst="rect">
            <a:avLst/>
          </a:prstGeom>
          <a:noFill/>
        </p:spPr>
        <p:txBody>
          <a:bodyPr wrap="square">
            <a:spAutoFit/>
          </a:bodyPr>
          <a:lstStyle/>
          <a:p>
            <a:pPr marL="111125" marR="0" lvl="0" indent="0" algn="ctr" defTabSz="457200" rtl="1" eaLnBrk="1" fontAlgn="auto" latinLnBrk="0" hangingPunct="1">
              <a:lnSpc>
                <a:spcPct val="100000"/>
              </a:lnSpc>
              <a:spcBef>
                <a:spcPts val="0"/>
              </a:spcBef>
              <a:spcAft>
                <a:spcPts val="0"/>
              </a:spcAft>
              <a:buClrTx/>
              <a:buSzTx/>
              <a:buFontTx/>
              <a:buNone/>
              <a:tabLst/>
              <a:defRPr/>
            </a:pPr>
            <a:r>
              <a:rPr kumimoji="0" lang="ar-EG" sz="2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مدخل العلاقة بين الربح والمخاطرة</a:t>
            </a:r>
            <a:endParaRPr kumimoji="0" lang="ar-SA" sz="2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Tree>
    <p:extLst>
      <p:ext uri="{BB962C8B-B14F-4D97-AF65-F5344CB8AC3E}">
        <p14:creationId xmlns:p14="http://schemas.microsoft.com/office/powerpoint/2010/main" val="20300255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a:extLst>
              <a:ext uri="{FF2B5EF4-FFF2-40B4-BE49-F238E27FC236}">
                <a16:creationId xmlns:a16="http://schemas.microsoft.com/office/drawing/2014/main" id="{E6FE5D3C-9B28-459C-9A17-88ABFBAAABFE}"/>
              </a:ext>
            </a:extLst>
          </p:cNvPr>
          <p:cNvSpPr/>
          <p:nvPr/>
        </p:nvSpPr>
        <p:spPr>
          <a:xfrm>
            <a:off x="774441" y="1688841"/>
            <a:ext cx="3704253" cy="40136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9" name="مستطيل 8">
            <a:extLst>
              <a:ext uri="{FF2B5EF4-FFF2-40B4-BE49-F238E27FC236}">
                <a16:creationId xmlns:a16="http://schemas.microsoft.com/office/drawing/2014/main" id="{567CCC72-6306-47F3-A04F-BFCD65803853}"/>
              </a:ext>
            </a:extLst>
          </p:cNvPr>
          <p:cNvSpPr/>
          <p:nvPr/>
        </p:nvSpPr>
        <p:spPr>
          <a:xfrm>
            <a:off x="1" y="1058109"/>
            <a:ext cx="9619860" cy="753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B8F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7" name="مستطيل 16">
            <a:extLst>
              <a:ext uri="{FF2B5EF4-FFF2-40B4-BE49-F238E27FC236}">
                <a16:creationId xmlns:a16="http://schemas.microsoft.com/office/drawing/2014/main" id="{6CBFE12E-CDC4-42EE-806C-FFB4659EA385}"/>
              </a:ext>
            </a:extLst>
          </p:cNvPr>
          <p:cNvSpPr/>
          <p:nvPr/>
        </p:nvSpPr>
        <p:spPr>
          <a:xfrm>
            <a:off x="10962167" y="2493787"/>
            <a:ext cx="170121" cy="3208709"/>
          </a:xfrm>
          <a:prstGeom prst="rect">
            <a:avLst/>
          </a:prstGeom>
          <a:solidFill>
            <a:srgbClr val="B8FEEF"/>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4" name="مربع نص 3">
            <a:extLst>
              <a:ext uri="{FF2B5EF4-FFF2-40B4-BE49-F238E27FC236}">
                <a16:creationId xmlns:a16="http://schemas.microsoft.com/office/drawing/2014/main" id="{6871EAD8-9687-4166-8CE2-E1B4E1B45D19}"/>
              </a:ext>
            </a:extLst>
          </p:cNvPr>
          <p:cNvSpPr txBox="1"/>
          <p:nvPr/>
        </p:nvSpPr>
        <p:spPr>
          <a:xfrm>
            <a:off x="774441" y="2101964"/>
            <a:ext cx="9793237" cy="1708160"/>
          </a:xfrm>
          <a:prstGeom prst="rect">
            <a:avLst/>
          </a:prstGeom>
          <a:noFill/>
        </p:spPr>
        <p:txBody>
          <a:bodyPr wrap="square" rtlCol="1">
            <a:spAutoFit/>
          </a:bodyPr>
          <a:lstStyle/>
          <a:p>
            <a:pPr marL="0" marR="0" lvl="0" indent="0" algn="r" defTabSz="457200" rtl="1" eaLnBrk="1" fontAlgn="auto" latinLnBrk="0" hangingPunct="1">
              <a:lnSpc>
                <a:spcPct val="15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ويرى هذا المدخل </a:t>
            </a: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أ</a:t>
            </a: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ن المدير المالي لدي</a:t>
            </a: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ه</a:t>
            </a: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 هدفين لتحقيقهما وهما الربحية والسيولة.</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يقصد بالسيولة قدرة المنظمة على الوفاء بالتزاماتها.</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ar-EG"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التداخل والتشابه بين المدخلين:</a:t>
            </a:r>
          </a:p>
        </p:txBody>
      </p:sp>
      <p:sp>
        <p:nvSpPr>
          <p:cNvPr id="10" name="مستطيل 6">
            <a:extLst>
              <a:ext uri="{FF2B5EF4-FFF2-40B4-BE49-F238E27FC236}">
                <a16:creationId xmlns:a16="http://schemas.microsoft.com/office/drawing/2014/main" id="{87DEDEFC-033E-4D27-909D-FD22888FF44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الثانية</a:t>
            </a:r>
          </a:p>
        </p:txBody>
      </p:sp>
      <p:sp>
        <p:nvSpPr>
          <p:cNvPr id="14" name="TextBox 11">
            <a:extLst>
              <a:ext uri="{FF2B5EF4-FFF2-40B4-BE49-F238E27FC236}">
                <a16:creationId xmlns:a16="http://schemas.microsoft.com/office/drawing/2014/main" id="{9AD14715-ABE5-4CC4-BE85-847D68EEAF78}"/>
              </a:ext>
            </a:extLst>
          </p:cNvPr>
          <p:cNvSpPr txBox="1"/>
          <p:nvPr/>
        </p:nvSpPr>
        <p:spPr>
          <a:xfrm>
            <a:off x="2966484" y="1197303"/>
            <a:ext cx="4977345" cy="523220"/>
          </a:xfrm>
          <a:prstGeom prst="rect">
            <a:avLst/>
          </a:prstGeom>
          <a:noFill/>
        </p:spPr>
        <p:txBody>
          <a:bodyPr wrap="square">
            <a:spAutoFit/>
          </a:bodyPr>
          <a:lstStyle/>
          <a:p>
            <a:pPr marL="111125" marR="0" lvl="0" indent="0" algn="ctr" defTabSz="457200" rtl="1" eaLnBrk="1" fontAlgn="auto" latinLnBrk="0" hangingPunct="1">
              <a:lnSpc>
                <a:spcPct val="100000"/>
              </a:lnSpc>
              <a:spcBef>
                <a:spcPts val="0"/>
              </a:spcBef>
              <a:spcAft>
                <a:spcPts val="0"/>
              </a:spcAft>
              <a:buClrTx/>
              <a:buSzTx/>
              <a:buFontTx/>
              <a:buNone/>
              <a:tabLst/>
              <a:defRPr/>
            </a:pPr>
            <a:r>
              <a:rPr kumimoji="0" lang="ar-EG" sz="2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مدخل العلاقة بين السيولة والربحية</a:t>
            </a:r>
          </a:p>
        </p:txBody>
      </p:sp>
      <p:grpSp>
        <p:nvGrpSpPr>
          <p:cNvPr id="16" name="مجموعة 15">
            <a:extLst>
              <a:ext uri="{FF2B5EF4-FFF2-40B4-BE49-F238E27FC236}">
                <a16:creationId xmlns:a16="http://schemas.microsoft.com/office/drawing/2014/main" id="{ADCDC946-9680-4353-914D-F0B326DA22E9}"/>
              </a:ext>
            </a:extLst>
          </p:cNvPr>
          <p:cNvGrpSpPr/>
          <p:nvPr/>
        </p:nvGrpSpPr>
        <p:grpSpPr>
          <a:xfrm>
            <a:off x="2932803" y="3868187"/>
            <a:ext cx="6517716" cy="771490"/>
            <a:chOff x="3279426" y="5327782"/>
            <a:chExt cx="6517716" cy="771490"/>
          </a:xfrm>
        </p:grpSpPr>
        <p:sp>
          <p:nvSpPr>
            <p:cNvPr id="18" name="مستطيل 17">
              <a:extLst>
                <a:ext uri="{FF2B5EF4-FFF2-40B4-BE49-F238E27FC236}">
                  <a16:creationId xmlns:a16="http://schemas.microsoft.com/office/drawing/2014/main" id="{89FA1664-C59C-4F99-AE73-CED1CB6FCE79}"/>
                </a:ext>
              </a:extLst>
            </p:cNvPr>
            <p:cNvSpPr/>
            <p:nvPr/>
          </p:nvSpPr>
          <p:spPr>
            <a:xfrm>
              <a:off x="3279426" y="5327782"/>
              <a:ext cx="4150987" cy="771490"/>
            </a:xfrm>
            <a:prstGeom prst="rect">
              <a:avLst/>
            </a:prstGeom>
            <a:solidFill>
              <a:srgbClr val="B8F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19" name="سهم: لليمين 18">
              <a:extLst>
                <a:ext uri="{FF2B5EF4-FFF2-40B4-BE49-F238E27FC236}">
                  <a16:creationId xmlns:a16="http://schemas.microsoft.com/office/drawing/2014/main" id="{57660E6E-C0C0-4CA7-BBA2-0574C810D49F}"/>
                </a:ext>
              </a:extLst>
            </p:cNvPr>
            <p:cNvSpPr/>
            <p:nvPr/>
          </p:nvSpPr>
          <p:spPr>
            <a:xfrm flipH="1">
              <a:off x="7053940" y="5327782"/>
              <a:ext cx="2743202" cy="771490"/>
            </a:xfrm>
            <a:prstGeom prst="rightArrow">
              <a:avLst>
                <a:gd name="adj1" fmla="val 66872"/>
                <a:gd name="adj2" fmla="val 49063"/>
              </a:avLst>
            </a:prstGeom>
            <a:solidFill>
              <a:schemeClr val="accent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20" name="مربع نص 19">
              <a:extLst>
                <a:ext uri="{FF2B5EF4-FFF2-40B4-BE49-F238E27FC236}">
                  <a16:creationId xmlns:a16="http://schemas.microsoft.com/office/drawing/2014/main" id="{26230C4A-2C54-4B1E-AC36-25FD9B6B90EE}"/>
                </a:ext>
              </a:extLst>
            </p:cNvPr>
            <p:cNvSpPr txBox="1"/>
            <p:nvPr/>
          </p:nvSpPr>
          <p:spPr>
            <a:xfrm>
              <a:off x="7540406" y="5513472"/>
              <a:ext cx="2146742" cy="400110"/>
            </a:xfrm>
            <a:prstGeom prst="rect">
              <a:avLst/>
            </a:prstGeom>
            <a:noFill/>
          </p:spPr>
          <p:txBody>
            <a:bodyPr wrap="none" rtlCol="1">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20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في مدخل المخاطرة والربحية </a:t>
              </a:r>
              <a:endParaRPr kumimoji="0" lang="ar-SA" sz="2000" b="0" i="0" u="none" strike="noStrike" kern="1200" cap="none" spc="0" normalizeH="0" baseline="0" noProof="0" dirty="0">
                <a:ln>
                  <a:noFill/>
                </a:ln>
                <a:solidFill>
                  <a:prstClr val="black"/>
                </a:solidFill>
                <a:effectLst/>
                <a:uLnTx/>
                <a:uFillTx/>
                <a:latin typeface="Rockwell" panose="02060603020205020403"/>
                <a:ea typeface="+mn-ea"/>
                <a:cs typeface="Arial" panose="020B0604020202020204" pitchFamily="34" charset="0"/>
              </a:endParaRPr>
            </a:p>
          </p:txBody>
        </p:sp>
        <p:sp>
          <p:nvSpPr>
            <p:cNvPr id="21" name="مربع نص 20">
              <a:extLst>
                <a:ext uri="{FF2B5EF4-FFF2-40B4-BE49-F238E27FC236}">
                  <a16:creationId xmlns:a16="http://schemas.microsoft.com/office/drawing/2014/main" id="{3A1157BA-A18A-476F-AA55-BC3D2E70E5D6}"/>
                </a:ext>
              </a:extLst>
            </p:cNvPr>
            <p:cNvSpPr txBox="1"/>
            <p:nvPr/>
          </p:nvSpPr>
          <p:spPr>
            <a:xfrm>
              <a:off x="4021862" y="5528859"/>
              <a:ext cx="2858475" cy="400110"/>
            </a:xfrm>
            <a:prstGeom prst="rect">
              <a:avLst/>
            </a:prstGeom>
            <a:noFill/>
          </p:spPr>
          <p:txBody>
            <a:bodyPr wrap="none" rtlCol="1">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20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يكمن تقليل المخاطرة في توفير السيولة</a:t>
              </a:r>
              <a:endParaRPr kumimoji="0" lang="ar-SA" sz="2000" b="0" i="0" u="none" strike="noStrike" kern="1200" cap="none" spc="0" normalizeH="0" baseline="0" noProof="0" dirty="0">
                <a:ln>
                  <a:noFill/>
                </a:ln>
                <a:solidFill>
                  <a:prstClr val="black"/>
                </a:solidFill>
                <a:effectLst/>
                <a:uLnTx/>
                <a:uFillTx/>
                <a:latin typeface="Rockwell" panose="02060603020205020403"/>
                <a:ea typeface="+mn-ea"/>
                <a:cs typeface="Arial" panose="020B0604020202020204" pitchFamily="34" charset="0"/>
              </a:endParaRPr>
            </a:p>
          </p:txBody>
        </p:sp>
      </p:grpSp>
      <p:grpSp>
        <p:nvGrpSpPr>
          <p:cNvPr id="22" name="مجموعة 21">
            <a:extLst>
              <a:ext uri="{FF2B5EF4-FFF2-40B4-BE49-F238E27FC236}">
                <a16:creationId xmlns:a16="http://schemas.microsoft.com/office/drawing/2014/main" id="{210BCD14-2E3F-4A2C-A39D-B942EE884ED2}"/>
              </a:ext>
            </a:extLst>
          </p:cNvPr>
          <p:cNvGrpSpPr/>
          <p:nvPr/>
        </p:nvGrpSpPr>
        <p:grpSpPr>
          <a:xfrm>
            <a:off x="2932803" y="4726604"/>
            <a:ext cx="6517716" cy="771490"/>
            <a:chOff x="3279426" y="5327782"/>
            <a:chExt cx="6517716" cy="771490"/>
          </a:xfrm>
        </p:grpSpPr>
        <p:sp>
          <p:nvSpPr>
            <p:cNvPr id="23" name="مستطيل 22">
              <a:extLst>
                <a:ext uri="{FF2B5EF4-FFF2-40B4-BE49-F238E27FC236}">
                  <a16:creationId xmlns:a16="http://schemas.microsoft.com/office/drawing/2014/main" id="{DA5B775F-650D-4291-8882-9B55597BBED8}"/>
                </a:ext>
              </a:extLst>
            </p:cNvPr>
            <p:cNvSpPr/>
            <p:nvPr/>
          </p:nvSpPr>
          <p:spPr>
            <a:xfrm>
              <a:off x="3279426" y="5327782"/>
              <a:ext cx="4150987" cy="771490"/>
            </a:xfrm>
            <a:prstGeom prst="rect">
              <a:avLst/>
            </a:prstGeom>
            <a:solidFill>
              <a:srgbClr val="B8F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
          <p:nvSpPr>
            <p:cNvPr id="24" name="سهم: لليمين 23">
              <a:extLst>
                <a:ext uri="{FF2B5EF4-FFF2-40B4-BE49-F238E27FC236}">
                  <a16:creationId xmlns:a16="http://schemas.microsoft.com/office/drawing/2014/main" id="{B83619A0-CAA2-4B1C-9255-C64FB86866C1}"/>
                </a:ext>
              </a:extLst>
            </p:cNvPr>
            <p:cNvSpPr/>
            <p:nvPr/>
          </p:nvSpPr>
          <p:spPr>
            <a:xfrm flipH="1">
              <a:off x="7053940" y="5327782"/>
              <a:ext cx="2743202" cy="771490"/>
            </a:xfrm>
            <a:prstGeom prst="rightArrow">
              <a:avLst>
                <a:gd name="adj1" fmla="val 66872"/>
                <a:gd name="adj2" fmla="val 49063"/>
              </a:avLst>
            </a:prstGeom>
            <a:solidFill>
              <a:schemeClr val="accent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25" name="مربع نص 24">
              <a:extLst>
                <a:ext uri="{FF2B5EF4-FFF2-40B4-BE49-F238E27FC236}">
                  <a16:creationId xmlns:a16="http://schemas.microsoft.com/office/drawing/2014/main" id="{BF222873-B18D-4233-A679-65FD594EC22A}"/>
                </a:ext>
              </a:extLst>
            </p:cNvPr>
            <p:cNvSpPr txBox="1"/>
            <p:nvPr/>
          </p:nvSpPr>
          <p:spPr>
            <a:xfrm>
              <a:off x="7540406" y="5480261"/>
              <a:ext cx="2116285" cy="400110"/>
            </a:xfrm>
            <a:prstGeom prst="rect">
              <a:avLst/>
            </a:prstGeom>
            <a:noFill/>
          </p:spPr>
          <p:txBody>
            <a:bodyPr wrap="none" rtlCol="1">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20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في مدخل السيولة والربحية </a:t>
              </a:r>
              <a:endParaRPr kumimoji="0" lang="ar-SA" sz="2000" b="0" i="0" u="none" strike="noStrike" kern="1200" cap="none" spc="0" normalizeH="0" baseline="0" noProof="0" dirty="0">
                <a:ln>
                  <a:noFill/>
                </a:ln>
                <a:solidFill>
                  <a:prstClr val="black"/>
                </a:solidFill>
                <a:effectLst/>
                <a:uLnTx/>
                <a:uFillTx/>
                <a:latin typeface="Rockwell" panose="02060603020205020403"/>
                <a:ea typeface="+mn-ea"/>
                <a:cs typeface="Arial" panose="020B0604020202020204" pitchFamily="34" charset="0"/>
              </a:endParaRPr>
            </a:p>
          </p:txBody>
        </p:sp>
        <p:sp>
          <p:nvSpPr>
            <p:cNvPr id="26" name="مربع نص 25">
              <a:extLst>
                <a:ext uri="{FF2B5EF4-FFF2-40B4-BE49-F238E27FC236}">
                  <a16:creationId xmlns:a16="http://schemas.microsoft.com/office/drawing/2014/main" id="{D1A8603B-9B48-4DD6-9CC3-82F01CD49B61}"/>
                </a:ext>
              </a:extLst>
            </p:cNvPr>
            <p:cNvSpPr txBox="1"/>
            <p:nvPr/>
          </p:nvSpPr>
          <p:spPr>
            <a:xfrm>
              <a:off x="3447981" y="5513472"/>
              <a:ext cx="3810000" cy="400110"/>
            </a:xfrm>
            <a:prstGeom prst="rect">
              <a:avLst/>
            </a:prstGeom>
            <a:noFill/>
          </p:spPr>
          <p:txBody>
            <a:bodyPr wrap="square" rtlCol="1">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SA" sz="20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وهنا توفير السيولة يؤدي الى تقليل المخاطرة</a:t>
              </a:r>
            </a:p>
          </p:txBody>
        </p:sp>
      </p:grpSp>
    </p:spTree>
    <p:extLst>
      <p:ext uri="{BB962C8B-B14F-4D97-AF65-F5344CB8AC3E}">
        <p14:creationId xmlns:p14="http://schemas.microsoft.com/office/powerpoint/2010/main" val="12795323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990531"/>
            <a:ext cx="3704253" cy="51727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9803124" y="1013397"/>
            <a:ext cx="2388876"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8" name="مربع نص 7">
            <a:extLst>
              <a:ext uri="{FF2B5EF4-FFF2-40B4-BE49-F238E27FC236}">
                <a16:creationId xmlns:a16="http://schemas.microsoft.com/office/drawing/2014/main" id="{10A59F78-AECD-436B-BE68-C7A59EF24C55}"/>
              </a:ext>
            </a:extLst>
          </p:cNvPr>
          <p:cNvSpPr txBox="1"/>
          <p:nvPr/>
        </p:nvSpPr>
        <p:spPr>
          <a:xfrm>
            <a:off x="9836062" y="2475885"/>
            <a:ext cx="2323000" cy="1938992"/>
          </a:xfrm>
          <a:prstGeom prst="rect">
            <a:avLst/>
          </a:prstGeom>
          <a:noFill/>
        </p:spPr>
        <p:txBody>
          <a:bodyPr wrap="square" rtlCol="1">
            <a:spAutoFit/>
          </a:bodyPr>
          <a:lstStyle/>
          <a:p>
            <a:pPr marL="0" marR="0" lvl="0" indent="0" algn="ctr" defTabSz="457200" rtl="1" eaLnBrk="1" fontAlgn="auto" latinLnBrk="0" hangingPunct="1">
              <a:lnSpc>
                <a:spcPct val="2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وظائف الإدارة المالية</a:t>
            </a:r>
          </a:p>
        </p:txBody>
      </p:sp>
      <p:sp>
        <p:nvSpPr>
          <p:cNvPr id="12" name="TextBox 11">
            <a:extLst>
              <a:ext uri="{FF2B5EF4-FFF2-40B4-BE49-F238E27FC236}">
                <a16:creationId xmlns:a16="http://schemas.microsoft.com/office/drawing/2014/main" id="{34AAE3BA-F636-415D-90FE-7F2867359E79}"/>
              </a:ext>
            </a:extLst>
          </p:cNvPr>
          <p:cNvSpPr txBox="1"/>
          <p:nvPr/>
        </p:nvSpPr>
        <p:spPr>
          <a:xfrm>
            <a:off x="774441" y="1016701"/>
            <a:ext cx="8601740" cy="4893647"/>
          </a:xfrm>
          <a:prstGeom prst="rect">
            <a:avLst/>
          </a:prstGeom>
          <a:noFill/>
        </p:spPr>
        <p:txBody>
          <a:bodyPr wrap="square">
            <a:spAutoFit/>
          </a:bodyPr>
          <a:lstStyle/>
          <a:p>
            <a:pPr marL="454025" marR="0" lvl="0" indent="-342900" algn="just" defTabSz="457200" rtl="1"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111125" marR="0" lvl="0" indent="0" algn="just" defTabSz="4572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تنبع وظائف ال</a:t>
            </a: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إ</a:t>
            </a: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دارة المالية من مداخل تحديد </a:t>
            </a: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أ</a:t>
            </a: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هدافها المشار </a:t>
            </a: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إ</a:t>
            </a: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ليها سابقا.</a:t>
            </a:r>
          </a:p>
          <a:p>
            <a:pPr marL="454025" marR="0" lvl="0" indent="-342900" algn="just" defTabSz="457200" rtl="1"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111125" marR="0" lvl="0" indent="0" algn="just" defTabSz="4572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من </a:t>
            </a:r>
            <a:r>
              <a:rPr kumimoji="0" lang="ar-SA"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أ</a:t>
            </a:r>
            <a:r>
              <a:rPr kumimoji="0" lang="ar-EG"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هم الوظائف التي تمارسها ال</a:t>
            </a:r>
            <a:r>
              <a:rPr kumimoji="0" lang="ar-SA"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إ</a:t>
            </a:r>
            <a:r>
              <a:rPr kumimoji="0" lang="ar-EG"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دارة المالية والمتعلقة بالسيولة والربحية: </a:t>
            </a:r>
            <a:endParaRPr kumimoji="0" lang="ar-SA"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endParaRPr>
          </a:p>
          <a:p>
            <a:pPr marL="111125" marR="0" lvl="0" indent="0" algn="just" defTabSz="457200" rtl="1" eaLnBrk="1" fontAlgn="auto" latinLnBrk="0" hangingPunct="1">
              <a:lnSpc>
                <a:spcPct val="100000"/>
              </a:lnSpc>
              <a:spcBef>
                <a:spcPts val="0"/>
              </a:spcBef>
              <a:spcAft>
                <a:spcPts val="0"/>
              </a:spcAft>
              <a:buClrTx/>
              <a:buSzTx/>
              <a:buFontTx/>
              <a:buNone/>
              <a:tabLst/>
              <a:defRPr/>
            </a:pPr>
            <a:endParaRPr kumimoji="0" lang="ar-EG" sz="2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endParaRPr>
          </a:p>
          <a:p>
            <a:pPr marL="989013" marR="0" lvl="0" indent="-342900" algn="just" defTabSz="893763" rtl="1" eaLnBrk="1" fontAlgn="auto" latinLnBrk="0" hangingPunct="1">
              <a:lnSpc>
                <a:spcPct val="100000"/>
              </a:lnSpc>
              <a:spcBef>
                <a:spcPts val="0"/>
              </a:spcBef>
              <a:spcAft>
                <a:spcPts val="0"/>
              </a:spcAft>
              <a:buClrTx/>
              <a:buSzTx/>
              <a:buFont typeface="Sakkal Majalla" panose="02000000000000000000" pitchFamily="2" charset="-78"/>
              <a:buChar char="−"/>
              <a:tabLst/>
              <a:defRPr/>
            </a:pPr>
            <a:r>
              <a:rPr kumimoji="0" lang="ar-EG"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التنبؤ بالتدفقات النقدية</a:t>
            </a: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a:t>
            </a:r>
            <a:endParaRPr kumimoji="0" lang="ar-EG"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989013" marR="0" lvl="0" indent="-342900" algn="just" defTabSz="893763" rtl="1" eaLnBrk="1" fontAlgn="auto" latinLnBrk="0" hangingPunct="1">
              <a:lnSpc>
                <a:spcPct val="100000"/>
              </a:lnSpc>
              <a:spcBef>
                <a:spcPts val="0"/>
              </a:spcBef>
              <a:spcAft>
                <a:spcPts val="0"/>
              </a:spcAft>
              <a:buClrTx/>
              <a:buSzTx/>
              <a:buFont typeface="Sakkal Majalla" panose="02000000000000000000" pitchFamily="2" charset="-78"/>
              <a:buChar char="−"/>
              <a:tabLst/>
              <a:defRPr/>
            </a:pPr>
            <a:r>
              <a:rPr kumimoji="0" lang="ar-EG"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تدبير الأموال</a:t>
            </a: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a:t>
            </a:r>
            <a:endParaRPr kumimoji="0" lang="ar-EG"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989013" marR="0" lvl="0" indent="-342900" algn="just" defTabSz="893763" rtl="1" eaLnBrk="1" fontAlgn="auto" latinLnBrk="0" hangingPunct="1">
              <a:lnSpc>
                <a:spcPct val="100000"/>
              </a:lnSpc>
              <a:spcBef>
                <a:spcPts val="0"/>
              </a:spcBef>
              <a:spcAft>
                <a:spcPts val="0"/>
              </a:spcAft>
              <a:buClrTx/>
              <a:buSzTx/>
              <a:buFont typeface="Sakkal Majalla" panose="02000000000000000000" pitchFamily="2" charset="-78"/>
              <a:buChar char="−"/>
              <a:tabLst/>
              <a:defRPr/>
            </a:pPr>
            <a:r>
              <a:rPr kumimoji="0" lang="ar-EG"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ادارة تدفق الاموال داخل المنشأة</a:t>
            </a: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a:t>
            </a:r>
            <a:endParaRPr kumimoji="0" lang="ar-EG"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989013" marR="0" lvl="0" indent="-342900" algn="just" defTabSz="893763" rtl="1" eaLnBrk="1" fontAlgn="auto" latinLnBrk="0" hangingPunct="1">
              <a:lnSpc>
                <a:spcPct val="100000"/>
              </a:lnSpc>
              <a:spcBef>
                <a:spcPts val="0"/>
              </a:spcBef>
              <a:spcAft>
                <a:spcPts val="0"/>
              </a:spcAft>
              <a:buClrTx/>
              <a:buSzTx/>
              <a:buFont typeface="Sakkal Majalla" panose="02000000000000000000" pitchFamily="2" charset="-78"/>
              <a:buChar char="−"/>
              <a:tabLst/>
              <a:defRPr/>
            </a:pPr>
            <a:r>
              <a:rPr kumimoji="0" lang="ar-EG"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الرقابة على التكاليف</a:t>
            </a: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a:t>
            </a:r>
            <a:endParaRPr kumimoji="0" lang="ar-EG"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989013" marR="0" lvl="0" indent="-342900" algn="just" defTabSz="893763" rtl="1" eaLnBrk="1" fontAlgn="auto" latinLnBrk="0" hangingPunct="1">
              <a:lnSpc>
                <a:spcPct val="100000"/>
              </a:lnSpc>
              <a:spcBef>
                <a:spcPts val="0"/>
              </a:spcBef>
              <a:spcAft>
                <a:spcPts val="0"/>
              </a:spcAft>
              <a:buClrTx/>
              <a:buSzTx/>
              <a:buFont typeface="Sakkal Majalla" panose="02000000000000000000" pitchFamily="2" charset="-78"/>
              <a:buChar char="−"/>
              <a:tabLst/>
              <a:defRPr/>
            </a:pPr>
            <a:r>
              <a:rPr kumimoji="0" lang="ar-EG"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التسعير</a:t>
            </a: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a:t>
            </a:r>
            <a:endParaRPr kumimoji="0" lang="ar-EG"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989013" marR="0" lvl="0" indent="-342900" algn="just" defTabSz="893763" rtl="1" eaLnBrk="1" fontAlgn="auto" latinLnBrk="0" hangingPunct="1">
              <a:lnSpc>
                <a:spcPct val="100000"/>
              </a:lnSpc>
              <a:spcBef>
                <a:spcPts val="0"/>
              </a:spcBef>
              <a:spcAft>
                <a:spcPts val="0"/>
              </a:spcAft>
              <a:buClrTx/>
              <a:buSzTx/>
              <a:buFont typeface="Sakkal Majalla" panose="02000000000000000000" pitchFamily="2" charset="-78"/>
              <a:buChar char="−"/>
              <a:tabLst/>
              <a:defRPr/>
            </a:pPr>
            <a:r>
              <a:rPr kumimoji="0" lang="ar-EG"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التنبؤ بالأرباح</a:t>
            </a: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a:t>
            </a:r>
            <a:endParaRPr kumimoji="0" lang="ar-EG"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989013" marR="0" lvl="0" indent="-342900" algn="just" defTabSz="893763" rtl="1" eaLnBrk="1" fontAlgn="auto" latinLnBrk="0" hangingPunct="1">
              <a:lnSpc>
                <a:spcPct val="100000"/>
              </a:lnSpc>
              <a:spcBef>
                <a:spcPts val="0"/>
              </a:spcBef>
              <a:spcAft>
                <a:spcPts val="0"/>
              </a:spcAft>
              <a:buClrTx/>
              <a:buSzTx/>
              <a:buFont typeface="Sakkal Majalla" panose="02000000000000000000" pitchFamily="2" charset="-78"/>
              <a:buChar char="−"/>
              <a:tabLst/>
              <a:defRPr/>
            </a:pPr>
            <a:r>
              <a:rPr kumimoji="0" lang="ar-EG"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قياس العائد المطلوب وتكلفة رأس المال</a:t>
            </a: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a:t>
            </a:r>
            <a:endParaRPr kumimoji="0" lang="ar-EG"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454025" marR="0" lvl="0" indent="-342900" algn="just" defTabSz="457200" rtl="1"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
        <p:nvSpPr>
          <p:cNvPr id="14" name="مستطيل 13">
            <a:extLst>
              <a:ext uri="{FF2B5EF4-FFF2-40B4-BE49-F238E27FC236}">
                <a16:creationId xmlns:a16="http://schemas.microsoft.com/office/drawing/2014/main" id="{CA155530-A660-487A-8EFA-89967DF4EC9D}"/>
              </a:ext>
            </a:extLst>
          </p:cNvPr>
          <p:cNvSpPr/>
          <p:nvPr/>
        </p:nvSpPr>
        <p:spPr>
          <a:xfrm>
            <a:off x="9622463" y="1013397"/>
            <a:ext cx="94558" cy="5268518"/>
          </a:xfrm>
          <a:prstGeom prst="rect">
            <a:avLst/>
          </a:prstGeom>
          <a:solidFill>
            <a:schemeClr val="accent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13" name="مستطيل 6">
            <a:extLst>
              <a:ext uri="{FF2B5EF4-FFF2-40B4-BE49-F238E27FC236}">
                <a16:creationId xmlns:a16="http://schemas.microsoft.com/office/drawing/2014/main" id="{14DD300C-7948-4475-9155-0CE0F787A43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الثانية</a:t>
            </a:r>
          </a:p>
        </p:txBody>
      </p:sp>
    </p:spTree>
    <p:extLst>
      <p:ext uri="{BB962C8B-B14F-4D97-AF65-F5344CB8AC3E}">
        <p14:creationId xmlns:p14="http://schemas.microsoft.com/office/powerpoint/2010/main" val="543619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a:extLst>
              <a:ext uri="{FF2B5EF4-FFF2-40B4-BE49-F238E27FC236}">
                <a16:creationId xmlns:a16="http://schemas.microsoft.com/office/drawing/2014/main" id="{E6FE5D3C-9B28-459C-9A17-88ABFBAAABFE}"/>
              </a:ext>
            </a:extLst>
          </p:cNvPr>
          <p:cNvSpPr/>
          <p:nvPr/>
        </p:nvSpPr>
        <p:spPr>
          <a:xfrm>
            <a:off x="774441" y="1688841"/>
            <a:ext cx="3704253" cy="40136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مستطيل 8">
            <a:extLst>
              <a:ext uri="{FF2B5EF4-FFF2-40B4-BE49-F238E27FC236}">
                <a16:creationId xmlns:a16="http://schemas.microsoft.com/office/drawing/2014/main" id="{567CCC72-6306-47F3-A04F-BFCD65803853}"/>
              </a:ext>
            </a:extLst>
          </p:cNvPr>
          <p:cNvSpPr/>
          <p:nvPr/>
        </p:nvSpPr>
        <p:spPr>
          <a:xfrm>
            <a:off x="1" y="1058109"/>
            <a:ext cx="9619860" cy="753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p:nvPr>
        </p:nvSpPr>
        <p:spPr>
          <a:xfrm>
            <a:off x="1275606" y="639026"/>
            <a:ext cx="7657623" cy="1651518"/>
          </a:xfrm>
        </p:spPr>
        <p:txBody>
          <a:bodyPr>
            <a:normAutofit/>
          </a:bodyPr>
          <a:lstStyle/>
          <a:p>
            <a:r>
              <a:rPr lang="ar-SA" sz="3600" b="1" dirty="0">
                <a:solidFill>
                  <a:schemeClr val="tx1"/>
                </a:solidFill>
                <a:latin typeface="Sakkal Majalla" panose="02000000000000000000" pitchFamily="2" charset="-78"/>
                <a:cs typeface="Sakkal Majalla" panose="02000000000000000000" pitchFamily="2" charset="-78"/>
              </a:rPr>
              <a:t>المقدمة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7" name="مستطيل 16">
            <a:extLst>
              <a:ext uri="{FF2B5EF4-FFF2-40B4-BE49-F238E27FC236}">
                <a16:creationId xmlns:a16="http://schemas.microsoft.com/office/drawing/2014/main" id="{6CBFE12E-CDC4-42EE-806C-FFB4659EA385}"/>
              </a:ext>
            </a:extLst>
          </p:cNvPr>
          <p:cNvSpPr/>
          <p:nvPr/>
        </p:nvSpPr>
        <p:spPr>
          <a:xfrm>
            <a:off x="10938587" y="2239033"/>
            <a:ext cx="236882" cy="3656586"/>
          </a:xfrm>
          <a:prstGeom prst="rect">
            <a:avLst/>
          </a:prstGeom>
          <a:solidFill>
            <a:schemeClr val="accent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مربع نص 3">
            <a:extLst>
              <a:ext uri="{FF2B5EF4-FFF2-40B4-BE49-F238E27FC236}">
                <a16:creationId xmlns:a16="http://schemas.microsoft.com/office/drawing/2014/main" id="{6871EAD8-9687-4166-8CE2-E1B4E1B45D19}"/>
              </a:ext>
            </a:extLst>
          </p:cNvPr>
          <p:cNvSpPr txBox="1"/>
          <p:nvPr/>
        </p:nvSpPr>
        <p:spPr>
          <a:xfrm>
            <a:off x="774441" y="2290544"/>
            <a:ext cx="9793237" cy="3370153"/>
          </a:xfrm>
          <a:prstGeom prst="rect">
            <a:avLst/>
          </a:prstGeom>
          <a:noFill/>
        </p:spPr>
        <p:txBody>
          <a:bodyPr wrap="square" rtlCol="1">
            <a:spAutoFit/>
          </a:bodyPr>
          <a:lstStyle/>
          <a:p>
            <a:pPr marL="342900" indent="-342900" algn="r" rtl="1">
              <a:lnSpc>
                <a:spcPct val="150000"/>
              </a:lnSpc>
              <a:buFont typeface="Wingdings" panose="05000000000000000000" pitchFamily="2" charset="2"/>
              <a:buChar char="§"/>
            </a:pPr>
            <a:r>
              <a:rPr lang="ar-EG" sz="2400" b="1" dirty="0">
                <a:latin typeface="Sakkal Majalla" panose="02000000000000000000" pitchFamily="2" charset="-78"/>
                <a:cs typeface="Sakkal Majalla" panose="02000000000000000000" pitchFamily="2" charset="-78"/>
              </a:rPr>
              <a:t>تعمل منشآت الاعمال في بيئة يسودها عدم الاستقرار في النواحي التنظيمية والسياسية والاقتصادية.</a:t>
            </a:r>
          </a:p>
          <a:p>
            <a:pPr marL="342900" indent="-342900" algn="r" rtl="1">
              <a:lnSpc>
                <a:spcPct val="150000"/>
              </a:lnSpc>
              <a:buFont typeface="Wingdings" panose="05000000000000000000" pitchFamily="2" charset="2"/>
              <a:buChar char="§"/>
            </a:pPr>
            <a:r>
              <a:rPr lang="ar-EG" sz="2400" b="1" dirty="0">
                <a:latin typeface="Sakkal Majalla" panose="02000000000000000000" pitchFamily="2" charset="-78"/>
                <a:cs typeface="Sakkal Majalla" panose="02000000000000000000" pitchFamily="2" charset="-78"/>
              </a:rPr>
              <a:t>كان الدور التقليدي للمدير المالي يتمثل في الاحتفاظ بالسجلات و</a:t>
            </a:r>
            <a:r>
              <a:rPr lang="ar-SA" sz="2400" b="1" dirty="0">
                <a:latin typeface="Sakkal Majalla" panose="02000000000000000000" pitchFamily="2" charset="-78"/>
                <a:cs typeface="Sakkal Majalla" panose="02000000000000000000" pitchFamily="2" charset="-78"/>
              </a:rPr>
              <a:t>إ</a:t>
            </a:r>
            <a:r>
              <a:rPr lang="ar-EG" sz="2400" b="1" dirty="0">
                <a:latin typeface="Sakkal Majalla" panose="02000000000000000000" pitchFamily="2" charset="-78"/>
                <a:cs typeface="Sakkal Majalla" panose="02000000000000000000" pitchFamily="2" charset="-78"/>
              </a:rPr>
              <a:t>عداد وتجهيز التقارير المالية عن المنشأة.</a:t>
            </a:r>
          </a:p>
          <a:p>
            <a:pPr marL="342900" indent="-342900" algn="r" rtl="1">
              <a:lnSpc>
                <a:spcPct val="150000"/>
              </a:lnSpc>
              <a:buFont typeface="Wingdings" panose="05000000000000000000" pitchFamily="2" charset="2"/>
              <a:buChar char="§"/>
            </a:pPr>
            <a:r>
              <a:rPr lang="ar-EG" sz="2400" b="1" dirty="0">
                <a:latin typeface="Sakkal Majalla" panose="02000000000000000000" pitchFamily="2" charset="-78"/>
                <a:cs typeface="Sakkal Majalla" panose="02000000000000000000" pitchFamily="2" charset="-78"/>
              </a:rPr>
              <a:t>مع مرور الوقت وتطور منشآت الاعمال وكبر حجمها واتساع عملياتها واستخدام التقنيات التكنولوجية ← تغير دور المدير المالي← ليشمل  دراسة المشاكل والقرارات المرتبطة بإدارة ال</a:t>
            </a:r>
            <a:r>
              <a:rPr lang="ar-SA" sz="2400" b="1" dirty="0">
                <a:latin typeface="Sakkal Majalla" panose="02000000000000000000" pitchFamily="2" charset="-78"/>
                <a:cs typeface="Sakkal Majalla" panose="02000000000000000000" pitchFamily="2" charset="-78"/>
              </a:rPr>
              <a:t>أ</a:t>
            </a:r>
            <a:r>
              <a:rPr lang="ar-EG" sz="2400" b="1" dirty="0">
                <a:latin typeface="Sakkal Majalla" panose="02000000000000000000" pitchFamily="2" charset="-78"/>
                <a:cs typeface="Sakkal Majalla" panose="02000000000000000000" pitchFamily="2" charset="-78"/>
              </a:rPr>
              <a:t>صول ومصادر ال</a:t>
            </a:r>
            <a:r>
              <a:rPr lang="ar-SA" sz="2400" b="1" dirty="0">
                <a:latin typeface="Sakkal Majalla" panose="02000000000000000000" pitchFamily="2" charset="-78"/>
                <a:cs typeface="Sakkal Majalla" panose="02000000000000000000" pitchFamily="2" charset="-78"/>
              </a:rPr>
              <a:t>أ</a:t>
            </a:r>
            <a:r>
              <a:rPr lang="ar-EG" sz="2400" b="1" dirty="0">
                <a:latin typeface="Sakkal Majalla" panose="02000000000000000000" pitchFamily="2" charset="-78"/>
                <a:cs typeface="Sakkal Majalla" panose="02000000000000000000" pitchFamily="2" charset="-78"/>
              </a:rPr>
              <a:t>موال وكيفية الحصول عليها واستثمارها.</a:t>
            </a:r>
          </a:p>
          <a:p>
            <a:pPr marL="342900" indent="-342900" algn="r" rtl="1">
              <a:lnSpc>
                <a:spcPct val="150000"/>
              </a:lnSpc>
              <a:buFont typeface="Wingdings" panose="05000000000000000000" pitchFamily="2" charset="2"/>
              <a:buChar char="§"/>
            </a:pPr>
            <a:r>
              <a:rPr lang="ar-EG" sz="2400" b="1" dirty="0">
                <a:latin typeface="Sakkal Majalla" panose="02000000000000000000" pitchFamily="2" charset="-78"/>
                <a:cs typeface="Sakkal Majalla" panose="02000000000000000000" pitchFamily="2" charset="-78"/>
              </a:rPr>
              <a:t>وهنا ← فإن المدير المالي بحاجة </a:t>
            </a:r>
            <a:r>
              <a:rPr lang="ar-SA" sz="2400" b="1" dirty="0">
                <a:latin typeface="Sakkal Majalla" panose="02000000000000000000" pitchFamily="2" charset="-78"/>
                <a:cs typeface="Sakkal Majalla" panose="02000000000000000000" pitchFamily="2" charset="-78"/>
              </a:rPr>
              <a:t>إ</a:t>
            </a:r>
            <a:r>
              <a:rPr lang="ar-EG" sz="2400" b="1" dirty="0" err="1">
                <a:latin typeface="Sakkal Majalla" panose="02000000000000000000" pitchFamily="2" charset="-78"/>
                <a:cs typeface="Sakkal Majalla" panose="02000000000000000000" pitchFamily="2" charset="-78"/>
              </a:rPr>
              <a:t>لى</a:t>
            </a:r>
            <a:r>
              <a:rPr lang="ar-EG" sz="2400" b="1" dirty="0">
                <a:latin typeface="Sakkal Majalla" panose="02000000000000000000" pitchFamily="2" charset="-78"/>
                <a:cs typeface="Sakkal Majalla" panose="02000000000000000000" pitchFamily="2" charset="-78"/>
              </a:rPr>
              <a:t> مجموعة من المعارف والمهارات للقيام بدور</a:t>
            </a:r>
            <a:r>
              <a:rPr lang="ar-SA" sz="2400" b="1" dirty="0">
                <a:latin typeface="Sakkal Majalla" panose="02000000000000000000" pitchFamily="2" charset="-78"/>
                <a:cs typeface="Sakkal Majalla" panose="02000000000000000000" pitchFamily="2" charset="-78"/>
              </a:rPr>
              <a:t>ه</a:t>
            </a:r>
            <a:r>
              <a:rPr lang="ar-EG" sz="2400" b="1" dirty="0">
                <a:latin typeface="Sakkal Majalla" panose="02000000000000000000" pitchFamily="2" charset="-78"/>
                <a:cs typeface="Sakkal Majalla" panose="02000000000000000000" pitchFamily="2" charset="-78"/>
              </a:rPr>
              <a:t> بالشكل المطلوب</a:t>
            </a:r>
            <a:r>
              <a:rPr lang="ar-SA" sz="2400" b="1" dirty="0">
                <a:latin typeface="Sakkal Majalla" panose="02000000000000000000" pitchFamily="2" charset="-78"/>
                <a:cs typeface="Sakkal Majalla" panose="02000000000000000000" pitchFamily="2" charset="-78"/>
              </a:rPr>
              <a:t>.</a:t>
            </a:r>
            <a:endParaRPr lang="ar-EG" sz="2400" b="1" dirty="0">
              <a:latin typeface="Sakkal Majalla" panose="02000000000000000000" pitchFamily="2" charset="-78"/>
              <a:cs typeface="Sakkal Majalla" panose="02000000000000000000" pitchFamily="2" charset="-78"/>
            </a:endParaRPr>
          </a:p>
        </p:txBody>
      </p:sp>
      <p:sp>
        <p:nvSpPr>
          <p:cNvPr id="10" name="مستطيل 6">
            <a:extLst>
              <a:ext uri="{FF2B5EF4-FFF2-40B4-BE49-F238E27FC236}">
                <a16:creationId xmlns:a16="http://schemas.microsoft.com/office/drawing/2014/main" id="{87DEDEFC-033E-4D27-909D-FD22888FF44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الأولى</a:t>
            </a:r>
          </a:p>
        </p:txBody>
      </p:sp>
    </p:spTree>
    <p:extLst>
      <p:ext uri="{BB962C8B-B14F-4D97-AF65-F5344CB8AC3E}">
        <p14:creationId xmlns:p14="http://schemas.microsoft.com/office/powerpoint/2010/main" val="1416269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990531"/>
            <a:ext cx="3704253" cy="51727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9803124" y="1013397"/>
            <a:ext cx="2388876"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8" name="مربع نص 7">
            <a:extLst>
              <a:ext uri="{FF2B5EF4-FFF2-40B4-BE49-F238E27FC236}">
                <a16:creationId xmlns:a16="http://schemas.microsoft.com/office/drawing/2014/main" id="{10A59F78-AECD-436B-BE68-C7A59EF24C55}"/>
              </a:ext>
            </a:extLst>
          </p:cNvPr>
          <p:cNvSpPr txBox="1"/>
          <p:nvPr/>
        </p:nvSpPr>
        <p:spPr>
          <a:xfrm>
            <a:off x="9836062" y="2475885"/>
            <a:ext cx="2323000" cy="1938992"/>
          </a:xfrm>
          <a:prstGeom prst="rect">
            <a:avLst/>
          </a:prstGeom>
          <a:noFill/>
        </p:spPr>
        <p:txBody>
          <a:bodyPr wrap="square" rtlCol="1">
            <a:spAutoFit/>
          </a:bodyPr>
          <a:lstStyle/>
          <a:p>
            <a:pPr marL="0" marR="0" lvl="0" indent="0" algn="ctr" defTabSz="457200" rtl="1" eaLnBrk="1" fontAlgn="auto" latinLnBrk="0" hangingPunct="1">
              <a:lnSpc>
                <a:spcPct val="2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قرارات الإدارة المالية</a:t>
            </a:r>
          </a:p>
        </p:txBody>
      </p:sp>
      <p:sp>
        <p:nvSpPr>
          <p:cNvPr id="12" name="TextBox 11">
            <a:extLst>
              <a:ext uri="{FF2B5EF4-FFF2-40B4-BE49-F238E27FC236}">
                <a16:creationId xmlns:a16="http://schemas.microsoft.com/office/drawing/2014/main" id="{34AAE3BA-F636-415D-90FE-7F2867359E79}"/>
              </a:ext>
            </a:extLst>
          </p:cNvPr>
          <p:cNvSpPr txBox="1"/>
          <p:nvPr/>
        </p:nvSpPr>
        <p:spPr>
          <a:xfrm>
            <a:off x="774441" y="1570164"/>
            <a:ext cx="8601740" cy="4154984"/>
          </a:xfrm>
          <a:prstGeom prst="rect">
            <a:avLst/>
          </a:prstGeom>
          <a:noFill/>
        </p:spPr>
        <p:txBody>
          <a:bodyPr wrap="square">
            <a:spAutoFit/>
          </a:bodyPr>
          <a:lstStyle/>
          <a:p>
            <a:pPr marL="111125" marR="0" lvl="0" indent="0" algn="just" defTabSz="4572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في ظل هدف تعظيم الثروة فان قرارات ال</a:t>
            </a: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إ</a:t>
            </a: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دارة المالية تتمحور حول الاتي:</a:t>
            </a:r>
          </a:p>
          <a:p>
            <a:pPr marL="454025" marR="0" lvl="0" indent="-342900" algn="just" defTabSz="457200" rtl="1"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111125" marR="0" lvl="0" indent="0" algn="just" defTabSz="4572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1- الموازنة الرأسمالية </a:t>
            </a:r>
            <a:r>
              <a:rPr kumimoji="0" lang="en-US"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Capital Budgeting</a:t>
            </a:r>
          </a:p>
          <a:p>
            <a:pPr marL="111125" marR="0" lvl="0" indent="0" algn="just" defTabSz="457200" rtl="1" eaLnBrk="1" fontAlgn="auto" latinLnBrk="0" hangingPunct="1">
              <a:lnSpc>
                <a:spcPct val="100000"/>
              </a:lnSpc>
              <a:spcBef>
                <a:spcPts val="0"/>
              </a:spcBef>
              <a:spcAft>
                <a:spcPts val="0"/>
              </a:spcAft>
              <a:buClrTx/>
              <a:buSzTx/>
              <a:buFontTx/>
              <a:buNone/>
              <a:tabLst/>
              <a:defRPr/>
            </a:pPr>
            <a:r>
              <a:rPr kumimoji="0" lang="ar-EG"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تخطيط و</a:t>
            </a: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إ</a:t>
            </a:r>
            <a:r>
              <a:rPr kumimoji="0" lang="ar-EG"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دارة الاستثمارات طويلة الاجل </a:t>
            </a: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a:t>
            </a:r>
            <a:endParaRPr kumimoji="0" lang="ar-EG"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111125" marR="0" lvl="0" indent="0" algn="just" defTabSz="457200" rtl="1" eaLnBrk="1" fontAlgn="auto" latinLnBrk="0" hangingPunct="1">
              <a:lnSpc>
                <a:spcPct val="100000"/>
              </a:lnSpc>
              <a:spcBef>
                <a:spcPts val="0"/>
              </a:spcBef>
              <a:spcAft>
                <a:spcPts val="0"/>
              </a:spcAft>
              <a:buClrTx/>
              <a:buSzTx/>
              <a:buFontTx/>
              <a:buNone/>
              <a:tabLst/>
              <a:defRPr/>
            </a:pPr>
            <a:endPar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111125" marR="0" lvl="0" indent="0" algn="just" defTabSz="4572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2- هيكل رأس المال </a:t>
            </a:r>
            <a:r>
              <a:rPr kumimoji="0" lang="en-US"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Capital Structure</a:t>
            </a:r>
          </a:p>
          <a:p>
            <a:pPr marL="111125" marR="0" lvl="0" indent="0" algn="just" defTabSz="457200" rtl="1" eaLnBrk="1" fontAlgn="auto" latinLnBrk="0" hangingPunct="1">
              <a:lnSpc>
                <a:spcPct val="100000"/>
              </a:lnSpc>
              <a:spcBef>
                <a:spcPts val="0"/>
              </a:spcBef>
              <a:spcAft>
                <a:spcPts val="0"/>
              </a:spcAft>
              <a:buClrTx/>
              <a:buSzTx/>
              <a:buFontTx/>
              <a:buNone/>
              <a:tabLst/>
              <a:defRPr/>
            </a:pPr>
            <a:r>
              <a:rPr kumimoji="0" lang="ar-EG"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نسب التمويل طويل وقصير ال</a:t>
            </a:r>
            <a:r>
              <a:rPr kumimoji="0" lang="en-US"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h</a:t>
            </a:r>
            <a:r>
              <a:rPr kumimoji="0" lang="ar-EG"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جل ومصادر كل منهم وتحديد المزيج الامثل.</a:t>
            </a:r>
          </a:p>
          <a:p>
            <a:pPr marL="111125" marR="0" lvl="0" indent="0" algn="just" defTabSz="457200" rtl="1" eaLnBrk="1" fontAlgn="auto" latinLnBrk="0" hangingPunct="1">
              <a:lnSpc>
                <a:spcPct val="100000"/>
              </a:lnSpc>
              <a:spcBef>
                <a:spcPts val="0"/>
              </a:spcBef>
              <a:spcAft>
                <a:spcPts val="0"/>
              </a:spcAft>
              <a:buClrTx/>
              <a:buSzTx/>
              <a:buFontTx/>
              <a:buNone/>
              <a:tabLst/>
              <a:defRPr/>
            </a:pPr>
            <a:endPar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111125" marR="0" lvl="0" indent="0" algn="just" defTabSz="4572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3- </a:t>
            </a:r>
            <a:r>
              <a:rPr kumimoji="0" lang="en-US"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y</a:t>
            </a: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دارة رأس المال العامل </a:t>
            </a:r>
            <a:r>
              <a:rPr kumimoji="0" lang="en-US"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Working Capital Management</a:t>
            </a:r>
          </a:p>
          <a:p>
            <a:pPr marL="111125" marR="0" lvl="0" indent="0" algn="just" defTabSz="457200" rtl="1" eaLnBrk="1" fontAlgn="auto" latinLnBrk="0" hangingPunct="1">
              <a:lnSpc>
                <a:spcPct val="100000"/>
              </a:lnSpc>
              <a:spcBef>
                <a:spcPts val="0"/>
              </a:spcBef>
              <a:spcAft>
                <a:spcPts val="0"/>
              </a:spcAft>
              <a:buClrTx/>
              <a:buSzTx/>
              <a:buFontTx/>
              <a:buNone/>
              <a:tabLst/>
              <a:defRPr/>
            </a:pPr>
            <a:r>
              <a:rPr kumimoji="0" lang="ar-EG"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a:t>
            </a:r>
            <a:r>
              <a:rPr kumimoji="0" lang="en-US"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y</a:t>
            </a:r>
            <a:r>
              <a:rPr kumimoji="0" lang="ar-EG"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دارة الاصول قصيرة الاجل وال</a:t>
            </a: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ت</a:t>
            </a:r>
            <a:r>
              <a:rPr kumimoji="0" lang="ar-EG"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ي تشمل النقدية والمخزون وحسابات العملاء و</a:t>
            </a: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أ</a:t>
            </a:r>
            <a:r>
              <a:rPr kumimoji="0" lang="ar-EG"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وراق القبض واوراق الدفع </a:t>
            </a:r>
          </a:p>
        </p:txBody>
      </p:sp>
      <p:sp>
        <p:nvSpPr>
          <p:cNvPr id="14" name="مستطيل 13">
            <a:extLst>
              <a:ext uri="{FF2B5EF4-FFF2-40B4-BE49-F238E27FC236}">
                <a16:creationId xmlns:a16="http://schemas.microsoft.com/office/drawing/2014/main" id="{CA155530-A660-487A-8EFA-89967DF4EC9D}"/>
              </a:ext>
            </a:extLst>
          </p:cNvPr>
          <p:cNvSpPr/>
          <p:nvPr/>
        </p:nvSpPr>
        <p:spPr>
          <a:xfrm>
            <a:off x="9622463" y="1013397"/>
            <a:ext cx="94558" cy="5268518"/>
          </a:xfrm>
          <a:prstGeom prst="rect">
            <a:avLst/>
          </a:prstGeom>
          <a:solidFill>
            <a:schemeClr val="accent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13" name="مستطيل 6">
            <a:extLst>
              <a:ext uri="{FF2B5EF4-FFF2-40B4-BE49-F238E27FC236}">
                <a16:creationId xmlns:a16="http://schemas.microsoft.com/office/drawing/2014/main" id="{14DD300C-7948-4475-9155-0CE0F787A43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الثانية</a:t>
            </a:r>
          </a:p>
        </p:txBody>
      </p:sp>
    </p:spTree>
    <p:extLst>
      <p:ext uri="{BB962C8B-B14F-4D97-AF65-F5344CB8AC3E}">
        <p14:creationId xmlns:p14="http://schemas.microsoft.com/office/powerpoint/2010/main" val="20328784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ar-SA" b="1" kern="0" dirty="0">
                <a:solidFill>
                  <a:schemeClr val="tx1"/>
                </a:solidFill>
                <a:latin typeface="Sakkal Majalla" panose="02000000000000000000" pitchFamily="2" charset="-78"/>
                <a:cs typeface="Sakkal Majalla" panose="02000000000000000000" pitchFamily="2" charset="-78"/>
              </a:rPr>
              <a:t>انتهت المحاضرة الأولى</a:t>
            </a:r>
            <a:endParaRPr lang="ar-SA"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6">
            <a:extLst>
              <a:ext uri="{FF2B5EF4-FFF2-40B4-BE49-F238E27FC236}">
                <a16:creationId xmlns:a16="http://schemas.microsoft.com/office/drawing/2014/main" id="{52FD0389-54EA-41F7-8FF2-7A1A4B61C508}"/>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الأولى</a:t>
            </a:r>
          </a:p>
        </p:txBody>
      </p:sp>
    </p:spTree>
    <p:extLst>
      <p:ext uri="{BB962C8B-B14F-4D97-AF65-F5344CB8AC3E}">
        <p14:creationId xmlns:p14="http://schemas.microsoft.com/office/powerpoint/2010/main" val="327257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990531"/>
            <a:ext cx="3704253" cy="51727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9803124" y="1013397"/>
            <a:ext cx="2388876"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ربع نص 7">
            <a:extLst>
              <a:ext uri="{FF2B5EF4-FFF2-40B4-BE49-F238E27FC236}">
                <a16:creationId xmlns:a16="http://schemas.microsoft.com/office/drawing/2014/main" id="{10A59F78-AECD-436B-BE68-C7A59EF24C55}"/>
              </a:ext>
            </a:extLst>
          </p:cNvPr>
          <p:cNvSpPr txBox="1"/>
          <p:nvPr/>
        </p:nvSpPr>
        <p:spPr>
          <a:xfrm>
            <a:off x="9836062" y="2475885"/>
            <a:ext cx="2323000" cy="1938992"/>
          </a:xfrm>
          <a:prstGeom prst="rect">
            <a:avLst/>
          </a:prstGeom>
          <a:noFill/>
        </p:spPr>
        <p:txBody>
          <a:bodyPr wrap="square" rtlCol="1">
            <a:spAutoFit/>
          </a:bodyPr>
          <a:lstStyle/>
          <a:p>
            <a:pPr algn="ctr" rtl="1">
              <a:lnSpc>
                <a:spcPct val="200000"/>
              </a:lnSpc>
            </a:pPr>
            <a:r>
              <a:rPr lang="ar-SA" sz="3200" b="1" dirty="0">
                <a:latin typeface="Sakkal Majalla" panose="02000000000000000000" pitchFamily="2" charset="-78"/>
                <a:cs typeface="Sakkal Majalla" panose="02000000000000000000" pitchFamily="2" charset="-78"/>
              </a:rPr>
              <a:t>طبيعة الإدارة المالية ومجالاتها</a:t>
            </a:r>
          </a:p>
        </p:txBody>
      </p:sp>
      <p:sp>
        <p:nvSpPr>
          <p:cNvPr id="12" name="TextBox 11">
            <a:extLst>
              <a:ext uri="{FF2B5EF4-FFF2-40B4-BE49-F238E27FC236}">
                <a16:creationId xmlns:a16="http://schemas.microsoft.com/office/drawing/2014/main" id="{34AAE3BA-F636-415D-90FE-7F2867359E79}"/>
              </a:ext>
            </a:extLst>
          </p:cNvPr>
          <p:cNvSpPr txBox="1"/>
          <p:nvPr/>
        </p:nvSpPr>
        <p:spPr>
          <a:xfrm>
            <a:off x="1068002" y="1008500"/>
            <a:ext cx="8601740" cy="1569660"/>
          </a:xfrm>
          <a:prstGeom prst="rect">
            <a:avLst/>
          </a:prstGeom>
          <a:noFill/>
        </p:spPr>
        <p:txBody>
          <a:bodyPr wrap="square">
            <a:spAutoFit/>
          </a:bodyPr>
          <a:lstStyle/>
          <a:p>
            <a:pPr marL="454025" indent="-342900" algn="just" rtl="1">
              <a:buFont typeface="Wingdings" panose="05000000000000000000" pitchFamily="2" charset="2"/>
              <a:buChar char="§"/>
            </a:pPr>
            <a:r>
              <a:rPr lang="ar-EG" sz="2400" b="1" dirty="0">
                <a:latin typeface="Sakkal Majalla" panose="02000000000000000000" pitchFamily="2" charset="-78"/>
                <a:cs typeface="Sakkal Majalla" panose="02000000000000000000" pitchFamily="2" charset="-78"/>
              </a:rPr>
              <a:t>تعتبر الادارة المالية من المجالات الوظيفية المتخصصة التي تندرج تحت التخصص العام «لإدارة الاعمال».</a:t>
            </a:r>
          </a:p>
          <a:p>
            <a:pPr marL="454025" indent="-342900" algn="just" rtl="1">
              <a:buFont typeface="Wingdings" panose="05000000000000000000" pitchFamily="2" charset="2"/>
              <a:buChar char="§"/>
            </a:pPr>
            <a:r>
              <a:rPr lang="ar-EG" sz="2400" b="1" dirty="0">
                <a:latin typeface="Sakkal Majalla" panose="02000000000000000000" pitchFamily="2" charset="-78"/>
                <a:cs typeface="Sakkal Majalla" panose="02000000000000000000" pitchFamily="2" charset="-78"/>
              </a:rPr>
              <a:t>تعتبر الادارة المالية جزء</a:t>
            </a:r>
            <a:r>
              <a:rPr lang="ar-SA" sz="2400" b="1" dirty="0">
                <a:latin typeface="Sakkal Majalla" panose="02000000000000000000" pitchFamily="2" charset="-78"/>
                <a:cs typeface="Sakkal Majalla" panose="02000000000000000000" pitchFamily="2" charset="-78"/>
              </a:rPr>
              <a:t>ً</a:t>
            </a:r>
            <a:r>
              <a:rPr lang="ar-EG" sz="2400" b="1" dirty="0">
                <a:latin typeface="Sakkal Majalla" panose="02000000000000000000" pitchFamily="2" charset="-78"/>
                <a:cs typeface="Sakkal Majalla" panose="02000000000000000000" pitchFamily="2" charset="-78"/>
              </a:rPr>
              <a:t>ا </a:t>
            </a:r>
            <a:r>
              <a:rPr lang="ar-SA" sz="2400" b="1" dirty="0">
                <a:latin typeface="Sakkal Majalla" panose="02000000000000000000" pitchFamily="2" charset="-78"/>
                <a:cs typeface="Sakkal Majalla" panose="02000000000000000000" pitchFamily="2" charset="-78"/>
              </a:rPr>
              <a:t>أ</a:t>
            </a:r>
            <a:r>
              <a:rPr lang="ar-EG" sz="2400" b="1" dirty="0">
                <a:latin typeface="Sakkal Majalla" panose="02000000000000000000" pitchFamily="2" charset="-78"/>
                <a:cs typeface="Sakkal Majalla" panose="02000000000000000000" pitchFamily="2" charset="-78"/>
              </a:rPr>
              <a:t>ساسي</a:t>
            </a:r>
            <a:r>
              <a:rPr lang="ar-SA" sz="2400" b="1" dirty="0">
                <a:latin typeface="Sakkal Majalla" panose="02000000000000000000" pitchFamily="2" charset="-78"/>
                <a:cs typeface="Sakkal Majalla" panose="02000000000000000000" pitchFamily="2" charset="-78"/>
              </a:rPr>
              <a:t>ً</a:t>
            </a:r>
            <a:r>
              <a:rPr lang="ar-EG" sz="2400" b="1" dirty="0">
                <a:latin typeface="Sakkal Majalla" panose="02000000000000000000" pitchFamily="2" charset="-78"/>
                <a:cs typeface="Sakkal Majalla" panose="02000000000000000000" pitchFamily="2" charset="-78"/>
              </a:rPr>
              <a:t>ا من وظائف المنظمة مثل </a:t>
            </a:r>
            <a:r>
              <a:rPr lang="ar-SA" sz="2400" b="1" dirty="0">
                <a:latin typeface="Sakkal Majalla" panose="02000000000000000000" pitchFamily="2" charset="-78"/>
                <a:cs typeface="Sakkal Majalla" panose="02000000000000000000" pitchFamily="2" charset="-78"/>
              </a:rPr>
              <a:t>إ</a:t>
            </a:r>
            <a:r>
              <a:rPr lang="ar-EG" sz="2400" b="1" dirty="0">
                <a:latin typeface="Sakkal Majalla" panose="02000000000000000000" pitchFamily="2" charset="-78"/>
                <a:cs typeface="Sakkal Majalla" panose="02000000000000000000" pitchFamily="2" charset="-78"/>
              </a:rPr>
              <a:t>دارة ال</a:t>
            </a:r>
            <a:r>
              <a:rPr lang="ar-SA" sz="2400" b="1" dirty="0">
                <a:latin typeface="Sakkal Majalla" panose="02000000000000000000" pitchFamily="2" charset="-78"/>
                <a:cs typeface="Sakkal Majalla" panose="02000000000000000000" pitchFamily="2" charset="-78"/>
              </a:rPr>
              <a:t>أ</a:t>
            </a:r>
            <a:r>
              <a:rPr lang="ar-EG" sz="2400" b="1" dirty="0">
                <a:latin typeface="Sakkal Majalla" panose="02000000000000000000" pitchFamily="2" charset="-78"/>
                <a:cs typeface="Sakkal Majalla" panose="02000000000000000000" pitchFamily="2" charset="-78"/>
              </a:rPr>
              <a:t>فراد والانتاج والتسويق والعلاقات العامة.</a:t>
            </a:r>
          </a:p>
        </p:txBody>
      </p:sp>
      <p:sp>
        <p:nvSpPr>
          <p:cNvPr id="14" name="مستطيل 13">
            <a:extLst>
              <a:ext uri="{FF2B5EF4-FFF2-40B4-BE49-F238E27FC236}">
                <a16:creationId xmlns:a16="http://schemas.microsoft.com/office/drawing/2014/main" id="{CA155530-A660-487A-8EFA-89967DF4EC9D}"/>
              </a:ext>
            </a:extLst>
          </p:cNvPr>
          <p:cNvSpPr/>
          <p:nvPr/>
        </p:nvSpPr>
        <p:spPr>
          <a:xfrm>
            <a:off x="9622463" y="1013397"/>
            <a:ext cx="94558" cy="5268518"/>
          </a:xfrm>
          <a:prstGeom prst="rect">
            <a:avLst/>
          </a:prstGeom>
          <a:solidFill>
            <a:schemeClr val="accent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4" name="رسم تخطيطي 3">
            <a:extLst>
              <a:ext uri="{FF2B5EF4-FFF2-40B4-BE49-F238E27FC236}">
                <a16:creationId xmlns:a16="http://schemas.microsoft.com/office/drawing/2014/main" id="{6CEFA7B1-17B3-4312-9D78-EA5FA05721B7}"/>
              </a:ext>
            </a:extLst>
          </p:cNvPr>
          <p:cNvGraphicFramePr/>
          <p:nvPr>
            <p:extLst>
              <p:ext uri="{D42A27DB-BD31-4B8C-83A1-F6EECF244321}">
                <p14:modId xmlns:p14="http://schemas.microsoft.com/office/powerpoint/2010/main" val="2846629789"/>
              </p:ext>
            </p:extLst>
          </p:nvPr>
        </p:nvGraphicFramePr>
        <p:xfrm>
          <a:off x="2036471" y="1619332"/>
          <a:ext cx="6232001" cy="37750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مربع نص 8">
            <a:extLst>
              <a:ext uri="{FF2B5EF4-FFF2-40B4-BE49-F238E27FC236}">
                <a16:creationId xmlns:a16="http://schemas.microsoft.com/office/drawing/2014/main" id="{7BF47F73-7688-4FA7-9D01-DCB0A837C631}"/>
              </a:ext>
            </a:extLst>
          </p:cNvPr>
          <p:cNvSpPr txBox="1"/>
          <p:nvPr/>
        </p:nvSpPr>
        <p:spPr>
          <a:xfrm>
            <a:off x="4856093" y="4311770"/>
            <a:ext cx="1494319" cy="1077218"/>
          </a:xfrm>
          <a:prstGeom prst="rect">
            <a:avLst/>
          </a:prstGeom>
          <a:noFill/>
        </p:spPr>
        <p:txBody>
          <a:bodyPr wrap="none" rtlCol="1">
            <a:spAutoFit/>
          </a:bodyPr>
          <a:lstStyle/>
          <a:p>
            <a:pPr marL="177800" indent="-177800" algn="r" rtl="1">
              <a:buFontTx/>
              <a:buChar char="-"/>
            </a:pPr>
            <a:r>
              <a:rPr lang="ar-SA" sz="1600" b="1" dirty="0">
                <a:latin typeface="Sakkal Majalla" panose="02000000000000000000" pitchFamily="2" charset="-78"/>
                <a:cs typeface="Sakkal Majalla" panose="02000000000000000000" pitchFamily="2" charset="-78"/>
              </a:rPr>
              <a:t>الموازنة التخطيطية</a:t>
            </a:r>
          </a:p>
          <a:p>
            <a:pPr marL="177800" indent="-177800" algn="r" rtl="1">
              <a:buFontTx/>
              <a:buChar char="-"/>
            </a:pPr>
            <a:r>
              <a:rPr lang="ar-SA" sz="1600" b="1" dirty="0">
                <a:latin typeface="Sakkal Majalla" panose="02000000000000000000" pitchFamily="2" charset="-78"/>
                <a:cs typeface="Sakkal Majalla" panose="02000000000000000000" pitchFamily="2" charset="-78"/>
              </a:rPr>
              <a:t>حسابات التكاليف</a:t>
            </a:r>
          </a:p>
          <a:p>
            <a:pPr marL="177800" indent="-177800" algn="r" rtl="1">
              <a:buFontTx/>
              <a:buChar char="-"/>
            </a:pPr>
            <a:r>
              <a:rPr lang="ar-SA" sz="1600" b="1" dirty="0">
                <a:latin typeface="Sakkal Majalla" panose="02000000000000000000" pitchFamily="2" charset="-78"/>
                <a:cs typeface="Sakkal Majalla" panose="02000000000000000000" pitchFamily="2" charset="-78"/>
              </a:rPr>
              <a:t>الحسابات المالية</a:t>
            </a:r>
          </a:p>
          <a:p>
            <a:pPr marL="177800" indent="-177800" algn="r" rtl="1">
              <a:buFontTx/>
              <a:buChar char="-"/>
            </a:pPr>
            <a:r>
              <a:rPr lang="ar-SA" sz="1600" b="1" dirty="0">
                <a:latin typeface="Sakkal Majalla" panose="02000000000000000000" pitchFamily="2" charset="-78"/>
                <a:cs typeface="Sakkal Majalla" panose="02000000000000000000" pitchFamily="2" charset="-78"/>
              </a:rPr>
              <a:t>المراجعة</a:t>
            </a:r>
          </a:p>
        </p:txBody>
      </p:sp>
      <p:sp>
        <p:nvSpPr>
          <p:cNvPr id="10" name="مربع نص 9">
            <a:extLst>
              <a:ext uri="{FF2B5EF4-FFF2-40B4-BE49-F238E27FC236}">
                <a16:creationId xmlns:a16="http://schemas.microsoft.com/office/drawing/2014/main" id="{4A82FC17-51BD-474A-9CB5-7B06BE6B3A30}"/>
              </a:ext>
            </a:extLst>
          </p:cNvPr>
          <p:cNvSpPr txBox="1"/>
          <p:nvPr/>
        </p:nvSpPr>
        <p:spPr>
          <a:xfrm>
            <a:off x="2153562" y="4292826"/>
            <a:ext cx="1510350" cy="1569660"/>
          </a:xfrm>
          <a:prstGeom prst="rect">
            <a:avLst/>
          </a:prstGeom>
          <a:noFill/>
        </p:spPr>
        <p:txBody>
          <a:bodyPr wrap="none" rtlCol="1">
            <a:spAutoFit/>
          </a:bodyPr>
          <a:lstStyle/>
          <a:p>
            <a:pPr marL="177800" indent="-177800" algn="r" rtl="1">
              <a:buFontTx/>
              <a:buChar char="-"/>
            </a:pPr>
            <a:r>
              <a:rPr lang="ar-SA" sz="1600" b="1" dirty="0">
                <a:latin typeface="Sakkal Majalla" panose="02000000000000000000" pitchFamily="2" charset="-78"/>
                <a:cs typeface="Sakkal Majalla" panose="02000000000000000000" pitchFamily="2" charset="-78"/>
              </a:rPr>
              <a:t>الاستثمارات</a:t>
            </a:r>
          </a:p>
          <a:p>
            <a:pPr marL="177800" indent="-177800" algn="r" rtl="1">
              <a:buFontTx/>
              <a:buChar char="-"/>
            </a:pPr>
            <a:r>
              <a:rPr lang="ar-SA" sz="1600" b="1" dirty="0">
                <a:latin typeface="Sakkal Majalla" panose="02000000000000000000" pitchFamily="2" charset="-78"/>
                <a:cs typeface="Sakkal Majalla" panose="02000000000000000000" pitchFamily="2" charset="-78"/>
              </a:rPr>
              <a:t>رأس المال العامل</a:t>
            </a:r>
          </a:p>
          <a:p>
            <a:pPr marL="177800" indent="-177800" algn="r" rtl="1">
              <a:buFontTx/>
              <a:buChar char="-"/>
            </a:pPr>
            <a:r>
              <a:rPr lang="ar-SA" sz="1600" b="1" dirty="0">
                <a:latin typeface="Sakkal Majalla" panose="02000000000000000000" pitchFamily="2" charset="-78"/>
                <a:cs typeface="Sakkal Majalla" panose="02000000000000000000" pitchFamily="2" charset="-78"/>
              </a:rPr>
              <a:t>الائتمان والتحصيل</a:t>
            </a:r>
          </a:p>
          <a:p>
            <a:pPr marL="177800" indent="-177800" algn="r" rtl="1">
              <a:buFontTx/>
              <a:buChar char="-"/>
            </a:pPr>
            <a:r>
              <a:rPr lang="ar-SA" sz="1600" b="1" dirty="0">
                <a:latin typeface="Sakkal Majalla" panose="02000000000000000000" pitchFamily="2" charset="-78"/>
                <a:cs typeface="Sakkal Majalla" panose="02000000000000000000" pitchFamily="2" charset="-78"/>
              </a:rPr>
              <a:t>التقارير المالية</a:t>
            </a:r>
          </a:p>
          <a:p>
            <a:pPr marL="177800" indent="-177800" algn="r" rtl="1">
              <a:buFontTx/>
              <a:buChar char="-"/>
            </a:pPr>
            <a:r>
              <a:rPr lang="ar-SA" sz="1600" b="1" dirty="0">
                <a:latin typeface="Sakkal Majalla" panose="02000000000000000000" pitchFamily="2" charset="-78"/>
                <a:cs typeface="Sakkal Majalla" panose="02000000000000000000" pitchFamily="2" charset="-78"/>
              </a:rPr>
              <a:t>بحوث التمويل</a:t>
            </a:r>
          </a:p>
          <a:p>
            <a:pPr marL="177800" indent="-177800" algn="r" rtl="1">
              <a:buFontTx/>
              <a:buChar char="-"/>
            </a:pPr>
            <a:r>
              <a:rPr lang="ar-SA" sz="1600" b="1" dirty="0">
                <a:latin typeface="Sakkal Majalla" panose="02000000000000000000" pitchFamily="2" charset="-78"/>
                <a:cs typeface="Sakkal Majalla" panose="02000000000000000000" pitchFamily="2" charset="-78"/>
              </a:rPr>
              <a:t>الحاسب الآلي</a:t>
            </a:r>
          </a:p>
        </p:txBody>
      </p:sp>
      <p:sp>
        <p:nvSpPr>
          <p:cNvPr id="11" name="مربع نص 10">
            <a:extLst>
              <a:ext uri="{FF2B5EF4-FFF2-40B4-BE49-F238E27FC236}">
                <a16:creationId xmlns:a16="http://schemas.microsoft.com/office/drawing/2014/main" id="{6A143D19-9446-42D4-BF0F-8165CD5555A8}"/>
              </a:ext>
            </a:extLst>
          </p:cNvPr>
          <p:cNvSpPr txBox="1"/>
          <p:nvPr/>
        </p:nvSpPr>
        <p:spPr>
          <a:xfrm>
            <a:off x="3727578" y="5839691"/>
            <a:ext cx="3751348" cy="369332"/>
          </a:xfrm>
          <a:prstGeom prst="rect">
            <a:avLst/>
          </a:prstGeom>
          <a:noFill/>
          <a:ln w="3175">
            <a:solidFill>
              <a:schemeClr val="tx1"/>
            </a:solidFill>
          </a:ln>
        </p:spPr>
        <p:txBody>
          <a:bodyPr wrap="none" rtlCol="1">
            <a:spAutoFit/>
          </a:bodyPr>
          <a:lstStyle/>
          <a:p>
            <a:pPr algn="ctr" rtl="1"/>
            <a:r>
              <a:rPr lang="ar-SA" b="1" dirty="0">
                <a:latin typeface="Sakkal Majalla" panose="02000000000000000000" pitchFamily="2" charset="-78"/>
                <a:cs typeface="Sakkal Majalla" panose="02000000000000000000" pitchFamily="2" charset="-78"/>
              </a:rPr>
              <a:t>شكل رقم (1) موقع الوظيفة المالية في الهيكل التنظيمي</a:t>
            </a:r>
          </a:p>
        </p:txBody>
      </p:sp>
      <p:sp>
        <p:nvSpPr>
          <p:cNvPr id="13" name="مستطيل 6">
            <a:extLst>
              <a:ext uri="{FF2B5EF4-FFF2-40B4-BE49-F238E27FC236}">
                <a16:creationId xmlns:a16="http://schemas.microsoft.com/office/drawing/2014/main" id="{14DD300C-7948-4475-9155-0CE0F787A43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الأولى</a:t>
            </a:r>
          </a:p>
        </p:txBody>
      </p:sp>
    </p:spTree>
    <p:extLst>
      <p:ext uri="{BB962C8B-B14F-4D97-AF65-F5344CB8AC3E}">
        <p14:creationId xmlns:p14="http://schemas.microsoft.com/office/powerpoint/2010/main" val="348271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990531"/>
            <a:ext cx="3704253" cy="51727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9803124" y="1013397"/>
            <a:ext cx="2388876"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ربع نص 7">
            <a:extLst>
              <a:ext uri="{FF2B5EF4-FFF2-40B4-BE49-F238E27FC236}">
                <a16:creationId xmlns:a16="http://schemas.microsoft.com/office/drawing/2014/main" id="{10A59F78-AECD-436B-BE68-C7A59EF24C55}"/>
              </a:ext>
            </a:extLst>
          </p:cNvPr>
          <p:cNvSpPr txBox="1"/>
          <p:nvPr/>
        </p:nvSpPr>
        <p:spPr>
          <a:xfrm>
            <a:off x="9836062" y="2475885"/>
            <a:ext cx="2323000" cy="1938992"/>
          </a:xfrm>
          <a:prstGeom prst="rect">
            <a:avLst/>
          </a:prstGeom>
          <a:noFill/>
        </p:spPr>
        <p:txBody>
          <a:bodyPr wrap="square" rtlCol="1">
            <a:spAutoFit/>
          </a:bodyPr>
          <a:lstStyle/>
          <a:p>
            <a:pPr algn="ctr" rtl="1">
              <a:lnSpc>
                <a:spcPct val="200000"/>
              </a:lnSpc>
            </a:pPr>
            <a:r>
              <a:rPr lang="ar-SA" sz="3200" b="1" dirty="0">
                <a:latin typeface="Sakkal Majalla" panose="02000000000000000000" pitchFamily="2" charset="-78"/>
                <a:cs typeface="Sakkal Majalla" panose="02000000000000000000" pitchFamily="2" charset="-78"/>
              </a:rPr>
              <a:t>طبيعة الإدارة المالية ومجالاتها</a:t>
            </a:r>
          </a:p>
        </p:txBody>
      </p:sp>
      <p:sp>
        <p:nvSpPr>
          <p:cNvPr id="12" name="TextBox 11">
            <a:extLst>
              <a:ext uri="{FF2B5EF4-FFF2-40B4-BE49-F238E27FC236}">
                <a16:creationId xmlns:a16="http://schemas.microsoft.com/office/drawing/2014/main" id="{34AAE3BA-F636-415D-90FE-7F2867359E79}"/>
              </a:ext>
            </a:extLst>
          </p:cNvPr>
          <p:cNvSpPr txBox="1"/>
          <p:nvPr/>
        </p:nvSpPr>
        <p:spPr>
          <a:xfrm>
            <a:off x="826178" y="1351508"/>
            <a:ext cx="8796285" cy="4154984"/>
          </a:xfrm>
          <a:prstGeom prst="rect">
            <a:avLst/>
          </a:prstGeom>
          <a:noFill/>
        </p:spPr>
        <p:txBody>
          <a:bodyPr wrap="square">
            <a:spAutoFit/>
          </a:bodyPr>
          <a:lstStyle/>
          <a:p>
            <a:pPr marL="454025" indent="-342900" algn="just" rtl="1">
              <a:buFont typeface="Wingdings" panose="05000000000000000000" pitchFamily="2" charset="2"/>
              <a:buChar char="§"/>
            </a:pPr>
            <a:r>
              <a:rPr lang="ar-EG" sz="2400" b="1" dirty="0">
                <a:latin typeface="Sakkal Majalla" panose="02000000000000000000" pitchFamily="2" charset="-78"/>
                <a:cs typeface="Sakkal Majalla" panose="02000000000000000000" pitchFamily="2" charset="-78"/>
              </a:rPr>
              <a:t>تعرف ال</a:t>
            </a:r>
            <a:r>
              <a:rPr lang="ar-SA" sz="2400" b="1" dirty="0">
                <a:latin typeface="Sakkal Majalla" panose="02000000000000000000" pitchFamily="2" charset="-78"/>
                <a:cs typeface="Sakkal Majalla" panose="02000000000000000000" pitchFamily="2" charset="-78"/>
              </a:rPr>
              <a:t>إ</a:t>
            </a:r>
            <a:r>
              <a:rPr lang="ar-EG" sz="2400" b="1" dirty="0">
                <a:latin typeface="Sakkal Majalla" panose="02000000000000000000" pitchFamily="2" charset="-78"/>
                <a:cs typeface="Sakkal Majalla" panose="02000000000000000000" pitchFamily="2" charset="-78"/>
              </a:rPr>
              <a:t>دارة المالية :</a:t>
            </a:r>
          </a:p>
          <a:p>
            <a:pPr marL="111125" algn="just" rtl="1"/>
            <a:r>
              <a:rPr lang="ar-EG" sz="2400" dirty="0">
                <a:latin typeface="Sakkal Majalla" panose="02000000000000000000" pitchFamily="2" charset="-78"/>
                <a:cs typeface="Sakkal Majalla" panose="02000000000000000000" pitchFamily="2" charset="-78"/>
              </a:rPr>
              <a:t>على </a:t>
            </a:r>
            <a:r>
              <a:rPr lang="ar-SA" sz="2400" dirty="0">
                <a:latin typeface="Sakkal Majalla" panose="02000000000000000000" pitchFamily="2" charset="-78"/>
                <a:cs typeface="Sakkal Majalla" panose="02000000000000000000" pitchFamily="2" charset="-78"/>
              </a:rPr>
              <a:t>أ</a:t>
            </a:r>
            <a:r>
              <a:rPr lang="ar-EG" sz="2400" dirty="0">
                <a:latin typeface="Sakkal Majalla" panose="02000000000000000000" pitchFamily="2" charset="-78"/>
                <a:cs typeface="Sakkal Majalla" panose="02000000000000000000" pitchFamily="2" charset="-78"/>
              </a:rPr>
              <a:t>نها عملية اتخاذ القرارات المتعلقة بتقدير احتياجات المنظمة من الاموال، وكيفية توفيرها بأنسب الشروط وبأقل تكلفة ممكنة، واستخدامها الاستخدام الامثل وفقآ ل</a:t>
            </a:r>
            <a:r>
              <a:rPr lang="ar-SA" sz="2400" dirty="0">
                <a:latin typeface="Sakkal Majalla" panose="02000000000000000000" pitchFamily="2" charset="-78"/>
                <a:cs typeface="Sakkal Majalla" panose="02000000000000000000" pitchFamily="2" charset="-78"/>
              </a:rPr>
              <a:t>أ</a:t>
            </a:r>
            <a:r>
              <a:rPr lang="ar-EG" sz="2400" dirty="0">
                <a:latin typeface="Sakkal Majalla" panose="02000000000000000000" pitchFamily="2" charset="-78"/>
                <a:cs typeface="Sakkal Majalla" panose="02000000000000000000" pitchFamily="2" charset="-78"/>
              </a:rPr>
              <a:t>هداف المن</a:t>
            </a:r>
            <a:r>
              <a:rPr lang="ar-SA" sz="2400" dirty="0">
                <a:latin typeface="Sakkal Majalla" panose="02000000000000000000" pitchFamily="2" charset="-78"/>
                <a:cs typeface="Sakkal Majalla" panose="02000000000000000000" pitchFamily="2" charset="-78"/>
              </a:rPr>
              <a:t>ظ</a:t>
            </a:r>
            <a:r>
              <a:rPr lang="ar-EG" sz="2400" dirty="0">
                <a:latin typeface="Sakkal Majalla" panose="02000000000000000000" pitchFamily="2" charset="-78"/>
                <a:cs typeface="Sakkal Majalla" panose="02000000000000000000" pitchFamily="2" charset="-78"/>
              </a:rPr>
              <a:t>م</a:t>
            </a:r>
            <a:r>
              <a:rPr lang="ar-SA" sz="2400" dirty="0">
                <a:latin typeface="Sakkal Majalla" panose="02000000000000000000" pitchFamily="2" charset="-78"/>
                <a:cs typeface="Sakkal Majalla" panose="02000000000000000000" pitchFamily="2" charset="-78"/>
              </a:rPr>
              <a:t>ة</a:t>
            </a:r>
            <a:r>
              <a:rPr lang="ar-EG" sz="2400" dirty="0">
                <a:latin typeface="Sakkal Majalla" panose="02000000000000000000" pitchFamily="2" charset="-78"/>
                <a:cs typeface="Sakkal Majalla" panose="02000000000000000000" pitchFamily="2" charset="-78"/>
              </a:rPr>
              <a:t> ←وبما يكفل تعظيم ثروة الملاك وبالتالي ← تحقيق النمو والاستقرار .</a:t>
            </a:r>
          </a:p>
          <a:p>
            <a:pPr marL="454025" indent="-342900" algn="just" rtl="1">
              <a:buFont typeface="Wingdings" panose="05000000000000000000" pitchFamily="2" charset="2"/>
              <a:buChar char="§"/>
            </a:pPr>
            <a:endParaRPr lang="ar-EG" sz="2400" b="1" dirty="0">
              <a:latin typeface="Sakkal Majalla" panose="02000000000000000000" pitchFamily="2" charset="-78"/>
              <a:cs typeface="Sakkal Majalla" panose="02000000000000000000" pitchFamily="2" charset="-78"/>
            </a:endParaRPr>
          </a:p>
          <a:p>
            <a:pPr marL="454025" indent="-342900" algn="just" rtl="1">
              <a:buFont typeface="Wingdings" panose="05000000000000000000" pitchFamily="2" charset="2"/>
              <a:buChar char="§"/>
            </a:pPr>
            <a:r>
              <a:rPr lang="ar-EG" sz="2400" b="1" dirty="0">
                <a:latin typeface="Sakkal Majalla" panose="02000000000000000000" pitchFamily="2" charset="-78"/>
                <a:cs typeface="Sakkal Majalla" panose="02000000000000000000" pitchFamily="2" charset="-78"/>
              </a:rPr>
              <a:t>بينما يعُرف علم التمويل:</a:t>
            </a:r>
          </a:p>
          <a:p>
            <a:pPr marL="111125" algn="just" rtl="1"/>
            <a:r>
              <a:rPr lang="ar-SA" sz="2400" dirty="0">
                <a:latin typeface="Sakkal Majalla" panose="02000000000000000000" pitchFamily="2" charset="-78"/>
                <a:cs typeface="Sakkal Majalla" panose="02000000000000000000" pitchFamily="2" charset="-78"/>
              </a:rPr>
              <a:t>التمويل يختص </a:t>
            </a:r>
            <a:r>
              <a:rPr lang="ar-EG" sz="2400" dirty="0">
                <a:latin typeface="Sakkal Majalla" panose="02000000000000000000" pitchFamily="2" charset="-78"/>
                <a:cs typeface="Sakkal Majalla" panose="02000000000000000000" pitchFamily="2" charset="-78"/>
              </a:rPr>
              <a:t>بتوفير المنشأة وتجهيزها بالمصادر المالية بنوعيها المملوكة (رأس المال المدفوع) والمقترضة (المباشر وغير المباشر). </a:t>
            </a:r>
            <a:endParaRPr lang="ar-EG" sz="2400" b="1" dirty="0">
              <a:latin typeface="Sakkal Majalla" panose="02000000000000000000" pitchFamily="2" charset="-78"/>
              <a:cs typeface="Sakkal Majalla" panose="02000000000000000000" pitchFamily="2" charset="-78"/>
            </a:endParaRPr>
          </a:p>
          <a:p>
            <a:pPr marL="454025" indent="-342900" algn="just" rtl="1">
              <a:buFont typeface="Wingdings" panose="05000000000000000000" pitchFamily="2" charset="2"/>
              <a:buChar char="§"/>
            </a:pPr>
            <a:r>
              <a:rPr lang="ar-EG" sz="2400" b="1" dirty="0">
                <a:latin typeface="Sakkal Majalla" panose="02000000000000000000" pitchFamily="2" charset="-78"/>
                <a:cs typeface="Sakkal Majalla" panose="02000000000000000000" pitchFamily="2" charset="-78"/>
              </a:rPr>
              <a:t>ال</a:t>
            </a:r>
            <a:r>
              <a:rPr lang="ar-SA" sz="2400" b="1" dirty="0">
                <a:latin typeface="Sakkal Majalla" panose="02000000000000000000" pitchFamily="2" charset="-78"/>
                <a:cs typeface="Sakkal Majalla" panose="02000000000000000000" pitchFamily="2" charset="-78"/>
              </a:rPr>
              <a:t>إ</a:t>
            </a:r>
            <a:r>
              <a:rPr lang="ar-EG" sz="2400" b="1" dirty="0">
                <a:latin typeface="Sakkal Majalla" panose="02000000000000000000" pitchFamily="2" charset="-78"/>
                <a:cs typeface="Sakkal Majalla" panose="02000000000000000000" pitchFamily="2" charset="-78"/>
              </a:rPr>
              <a:t>دارة المالية كوحدة </a:t>
            </a:r>
            <a:r>
              <a:rPr lang="ar-SA" sz="2400" b="1" dirty="0">
                <a:latin typeface="Sakkal Majalla" panose="02000000000000000000" pitchFamily="2" charset="-78"/>
                <a:cs typeface="Sakkal Majalla" panose="02000000000000000000" pitchFamily="2" charset="-78"/>
              </a:rPr>
              <a:t>إدارية:</a:t>
            </a:r>
            <a:endParaRPr lang="ar-EG" sz="2400" b="1" dirty="0">
              <a:latin typeface="Sakkal Majalla" panose="02000000000000000000" pitchFamily="2" charset="-78"/>
              <a:cs typeface="Sakkal Majalla" panose="02000000000000000000" pitchFamily="2" charset="-78"/>
            </a:endParaRPr>
          </a:p>
          <a:p>
            <a:pPr marL="111125" algn="just" rtl="1"/>
            <a:r>
              <a:rPr lang="ar-EG" sz="2400" dirty="0">
                <a:latin typeface="Sakkal Majalla" panose="02000000000000000000" pitchFamily="2" charset="-78"/>
                <a:cs typeface="Sakkal Majalla" panose="02000000000000000000" pitchFamily="2" charset="-78"/>
              </a:rPr>
              <a:t>عبارة عن مجموعة الاشخاص الذين يقومون بتنفيذ الانشطة والاعمال المتعلقة بالحصول على الاموال واستخدام هذه الاموال لتحقيق الاهداف المنشودة. </a:t>
            </a:r>
          </a:p>
        </p:txBody>
      </p:sp>
      <p:sp>
        <p:nvSpPr>
          <p:cNvPr id="14" name="مستطيل 13">
            <a:extLst>
              <a:ext uri="{FF2B5EF4-FFF2-40B4-BE49-F238E27FC236}">
                <a16:creationId xmlns:a16="http://schemas.microsoft.com/office/drawing/2014/main" id="{CA155530-A660-487A-8EFA-89967DF4EC9D}"/>
              </a:ext>
            </a:extLst>
          </p:cNvPr>
          <p:cNvSpPr/>
          <p:nvPr/>
        </p:nvSpPr>
        <p:spPr>
          <a:xfrm>
            <a:off x="9622463" y="1013397"/>
            <a:ext cx="94558" cy="5268518"/>
          </a:xfrm>
          <a:prstGeom prst="rect">
            <a:avLst/>
          </a:prstGeom>
          <a:solidFill>
            <a:schemeClr val="accent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مستطيل 6">
            <a:extLst>
              <a:ext uri="{FF2B5EF4-FFF2-40B4-BE49-F238E27FC236}">
                <a16:creationId xmlns:a16="http://schemas.microsoft.com/office/drawing/2014/main" id="{8570C8D7-9840-4185-BD5C-80987F74A730}"/>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الأولى</a:t>
            </a:r>
          </a:p>
        </p:txBody>
      </p:sp>
    </p:spTree>
    <p:extLst>
      <p:ext uri="{BB962C8B-B14F-4D97-AF65-F5344CB8AC3E}">
        <p14:creationId xmlns:p14="http://schemas.microsoft.com/office/powerpoint/2010/main" val="1039447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990531"/>
            <a:ext cx="3704253" cy="51727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9803124" y="1013397"/>
            <a:ext cx="2388876"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ربع نص 7">
            <a:extLst>
              <a:ext uri="{FF2B5EF4-FFF2-40B4-BE49-F238E27FC236}">
                <a16:creationId xmlns:a16="http://schemas.microsoft.com/office/drawing/2014/main" id="{10A59F78-AECD-436B-BE68-C7A59EF24C55}"/>
              </a:ext>
            </a:extLst>
          </p:cNvPr>
          <p:cNvSpPr txBox="1"/>
          <p:nvPr/>
        </p:nvSpPr>
        <p:spPr>
          <a:xfrm>
            <a:off x="9836062" y="2475885"/>
            <a:ext cx="2323000" cy="1938992"/>
          </a:xfrm>
          <a:prstGeom prst="rect">
            <a:avLst/>
          </a:prstGeom>
          <a:noFill/>
        </p:spPr>
        <p:txBody>
          <a:bodyPr wrap="square" rtlCol="1">
            <a:spAutoFit/>
          </a:bodyPr>
          <a:lstStyle/>
          <a:p>
            <a:pPr algn="ctr" rtl="1">
              <a:lnSpc>
                <a:spcPct val="200000"/>
              </a:lnSpc>
            </a:pPr>
            <a:r>
              <a:rPr lang="ar-SA" sz="3200" b="1" dirty="0">
                <a:latin typeface="Sakkal Majalla" panose="02000000000000000000" pitchFamily="2" charset="-78"/>
                <a:cs typeface="Sakkal Majalla" panose="02000000000000000000" pitchFamily="2" charset="-78"/>
              </a:rPr>
              <a:t>طبيعة الإدارة المالية ومجالاتها</a:t>
            </a:r>
          </a:p>
        </p:txBody>
      </p:sp>
      <p:sp>
        <p:nvSpPr>
          <p:cNvPr id="12" name="TextBox 11">
            <a:extLst>
              <a:ext uri="{FF2B5EF4-FFF2-40B4-BE49-F238E27FC236}">
                <a16:creationId xmlns:a16="http://schemas.microsoft.com/office/drawing/2014/main" id="{34AAE3BA-F636-415D-90FE-7F2867359E79}"/>
              </a:ext>
            </a:extLst>
          </p:cNvPr>
          <p:cNvSpPr txBox="1"/>
          <p:nvPr/>
        </p:nvSpPr>
        <p:spPr>
          <a:xfrm>
            <a:off x="826178" y="1351508"/>
            <a:ext cx="8796285" cy="4524315"/>
          </a:xfrm>
          <a:prstGeom prst="rect">
            <a:avLst/>
          </a:prstGeom>
          <a:noFill/>
        </p:spPr>
        <p:txBody>
          <a:bodyPr wrap="square">
            <a:spAutoFit/>
          </a:bodyPr>
          <a:lstStyle/>
          <a:p>
            <a:pPr marL="454025" indent="-342900" algn="just" rtl="1">
              <a:buFont typeface="Wingdings" panose="05000000000000000000" pitchFamily="2" charset="2"/>
              <a:buChar char="§"/>
            </a:pPr>
            <a:r>
              <a:rPr lang="ar-EG" sz="2400" b="1" dirty="0">
                <a:latin typeface="Sakkal Majalla" panose="02000000000000000000" pitchFamily="2" charset="-78"/>
                <a:cs typeface="Sakkal Majalla" panose="02000000000000000000" pitchFamily="2" charset="-78"/>
              </a:rPr>
              <a:t>للإدارة المالية مبادئ ونظريات، منها ما تم تطوير</a:t>
            </a:r>
            <a:r>
              <a:rPr lang="ar-SA" sz="2400" b="1" dirty="0">
                <a:latin typeface="Sakkal Majalla" panose="02000000000000000000" pitchFamily="2" charset="-78"/>
                <a:cs typeface="Sakkal Majalla" panose="02000000000000000000" pitchFamily="2" charset="-78"/>
              </a:rPr>
              <a:t>ه</a:t>
            </a:r>
            <a:r>
              <a:rPr lang="ar-EG" sz="2400" b="1" dirty="0">
                <a:latin typeface="Sakkal Majalla" panose="02000000000000000000" pitchFamily="2" charset="-78"/>
                <a:cs typeface="Sakkal Majalla" panose="02000000000000000000" pitchFamily="2" charset="-78"/>
              </a:rPr>
              <a:t> من قبل علماء المالية ومنها ما هو مستمد من علوم اخرى كالاقتصاد والمحاسبة.</a:t>
            </a:r>
          </a:p>
          <a:p>
            <a:pPr marL="454025" indent="-342900" algn="just" rtl="1">
              <a:buFont typeface="Wingdings" panose="05000000000000000000" pitchFamily="2" charset="2"/>
              <a:buChar char="§"/>
            </a:pPr>
            <a:endParaRPr lang="ar-EG" sz="2400" b="1" dirty="0">
              <a:latin typeface="Sakkal Majalla" panose="02000000000000000000" pitchFamily="2" charset="-78"/>
              <a:cs typeface="Sakkal Majalla" panose="02000000000000000000" pitchFamily="2" charset="-78"/>
            </a:endParaRPr>
          </a:p>
          <a:p>
            <a:pPr marL="111125" algn="just" rtl="1"/>
            <a:r>
              <a:rPr lang="ar-EG" sz="2400" b="1" dirty="0">
                <a:latin typeface="Sakkal Majalla" panose="02000000000000000000" pitchFamily="2" charset="-78"/>
                <a:cs typeface="Sakkal Majalla" panose="02000000000000000000" pitchFamily="2" charset="-78"/>
              </a:rPr>
              <a:t>1- المحاسبة تهتم بعملية تجميع البيانات التاريخية والمستقبلية</a:t>
            </a:r>
            <a:r>
              <a:rPr lang="ar-SA" sz="2400" b="1" dirty="0">
                <a:latin typeface="Sakkal Majalla" panose="02000000000000000000" pitchFamily="2" charset="-78"/>
                <a:cs typeface="Sakkal Majalla" panose="02000000000000000000" pitchFamily="2" charset="-78"/>
              </a:rPr>
              <a:t>.</a:t>
            </a:r>
            <a:endParaRPr lang="ar-EG" sz="2400" b="1" dirty="0">
              <a:latin typeface="Sakkal Majalla" panose="02000000000000000000" pitchFamily="2" charset="-78"/>
              <a:cs typeface="Sakkal Majalla" panose="02000000000000000000" pitchFamily="2" charset="-78"/>
            </a:endParaRPr>
          </a:p>
          <a:p>
            <a:pPr marL="111125" algn="just" rtl="1"/>
            <a:r>
              <a:rPr lang="ar-EG" sz="2400" b="1" dirty="0">
                <a:latin typeface="Sakkal Majalla" panose="02000000000000000000" pitchFamily="2" charset="-78"/>
                <a:cs typeface="Sakkal Majalla" panose="02000000000000000000" pitchFamily="2" charset="-78"/>
              </a:rPr>
              <a:t> ← في حين أن المالية عملية تهتم باتخاذ القرارات على ضوء المعلومات التي يفرزها النظام المحاسبي.</a:t>
            </a:r>
          </a:p>
          <a:p>
            <a:pPr marL="454025" indent="-342900" algn="just" rtl="1">
              <a:buFont typeface="Wingdings" panose="05000000000000000000" pitchFamily="2" charset="2"/>
              <a:buChar char="§"/>
            </a:pPr>
            <a:endParaRPr lang="ar-EG" sz="2400" b="1" dirty="0">
              <a:latin typeface="Sakkal Majalla" panose="02000000000000000000" pitchFamily="2" charset="-78"/>
              <a:cs typeface="Sakkal Majalla" panose="02000000000000000000" pitchFamily="2" charset="-78"/>
            </a:endParaRPr>
          </a:p>
          <a:p>
            <a:pPr marL="111125" algn="just" rtl="1"/>
            <a:r>
              <a:rPr lang="ar-EG" sz="2400" b="1" dirty="0">
                <a:latin typeface="Sakkal Majalla" panose="02000000000000000000" pitchFamily="2" charset="-78"/>
                <a:cs typeface="Sakkal Majalla" panose="02000000000000000000" pitchFamily="2" charset="-78"/>
              </a:rPr>
              <a:t>2- الاقتصاد (الجزئي والكلي) فيهتم بتحليل وتوزيع الموارد، ودراسة المعاملات بين الأفراد والمؤسسات.</a:t>
            </a:r>
          </a:p>
          <a:p>
            <a:pPr marL="111125" algn="just" rtl="1"/>
            <a:r>
              <a:rPr lang="ar-EG" sz="2400" b="1" dirty="0">
                <a:latin typeface="Sakkal Majalla" panose="02000000000000000000" pitchFamily="2" charset="-78"/>
                <a:cs typeface="Sakkal Majalla" panose="02000000000000000000" pitchFamily="2" charset="-78"/>
              </a:rPr>
              <a:t>← في حين أن المالية تهتم كثيرا في اتخاذ القرارات بالمؤشرات الاقتصادية مثل سعر الفائدة، التضخم، الناتج القومي، معدل البطالة، والإنتاج والتسعير.</a:t>
            </a:r>
          </a:p>
          <a:p>
            <a:pPr marL="454025" indent="-342900" algn="just" rtl="1">
              <a:buFont typeface="Wingdings" panose="05000000000000000000" pitchFamily="2" charset="2"/>
              <a:buChar char="§"/>
            </a:pPr>
            <a:endParaRPr lang="ar-EG" sz="2400" b="1" dirty="0">
              <a:latin typeface="Sakkal Majalla" panose="02000000000000000000" pitchFamily="2" charset="-78"/>
              <a:cs typeface="Sakkal Majalla" panose="02000000000000000000" pitchFamily="2" charset="-78"/>
            </a:endParaRPr>
          </a:p>
        </p:txBody>
      </p:sp>
      <p:sp>
        <p:nvSpPr>
          <p:cNvPr id="14" name="مستطيل 13">
            <a:extLst>
              <a:ext uri="{FF2B5EF4-FFF2-40B4-BE49-F238E27FC236}">
                <a16:creationId xmlns:a16="http://schemas.microsoft.com/office/drawing/2014/main" id="{CA155530-A660-487A-8EFA-89967DF4EC9D}"/>
              </a:ext>
            </a:extLst>
          </p:cNvPr>
          <p:cNvSpPr/>
          <p:nvPr/>
        </p:nvSpPr>
        <p:spPr>
          <a:xfrm>
            <a:off x="9622463" y="1013397"/>
            <a:ext cx="94558" cy="5268518"/>
          </a:xfrm>
          <a:prstGeom prst="rect">
            <a:avLst/>
          </a:prstGeom>
          <a:solidFill>
            <a:schemeClr val="accent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مستطيل 6">
            <a:extLst>
              <a:ext uri="{FF2B5EF4-FFF2-40B4-BE49-F238E27FC236}">
                <a16:creationId xmlns:a16="http://schemas.microsoft.com/office/drawing/2014/main" id="{946435F5-5B99-4AF6-B475-40F2230B57D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الأولى</a:t>
            </a:r>
          </a:p>
        </p:txBody>
      </p:sp>
    </p:spTree>
    <p:extLst>
      <p:ext uri="{BB962C8B-B14F-4D97-AF65-F5344CB8AC3E}">
        <p14:creationId xmlns:p14="http://schemas.microsoft.com/office/powerpoint/2010/main" val="2270344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653973" y="990531"/>
            <a:ext cx="3824722" cy="51727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7" name="مستطيل 6">
            <a:extLst>
              <a:ext uri="{FF2B5EF4-FFF2-40B4-BE49-F238E27FC236}">
                <a16:creationId xmlns:a16="http://schemas.microsoft.com/office/drawing/2014/main" id="{2DB89E2B-D8D9-48FE-803A-3131706CBC32}"/>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1212 مال– اسم المقرر – المحاضرة الأولى</a:t>
            </a:r>
          </a:p>
        </p:txBody>
      </p:sp>
      <p:sp>
        <p:nvSpPr>
          <p:cNvPr id="16" name="مستطيل 15">
            <a:extLst>
              <a:ext uri="{FF2B5EF4-FFF2-40B4-BE49-F238E27FC236}">
                <a16:creationId xmlns:a16="http://schemas.microsoft.com/office/drawing/2014/main" id="{820ED2F9-8B46-4701-92A9-4ECA9F7EA313}"/>
              </a:ext>
            </a:extLst>
          </p:cNvPr>
          <p:cNvSpPr/>
          <p:nvPr/>
        </p:nvSpPr>
        <p:spPr>
          <a:xfrm>
            <a:off x="9803124" y="1013397"/>
            <a:ext cx="2388876"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ربع نص 7">
            <a:extLst>
              <a:ext uri="{FF2B5EF4-FFF2-40B4-BE49-F238E27FC236}">
                <a16:creationId xmlns:a16="http://schemas.microsoft.com/office/drawing/2014/main" id="{10A59F78-AECD-436B-BE68-C7A59EF24C55}"/>
              </a:ext>
            </a:extLst>
          </p:cNvPr>
          <p:cNvSpPr txBox="1"/>
          <p:nvPr/>
        </p:nvSpPr>
        <p:spPr>
          <a:xfrm>
            <a:off x="9836062" y="2475885"/>
            <a:ext cx="2323000" cy="1938992"/>
          </a:xfrm>
          <a:prstGeom prst="rect">
            <a:avLst/>
          </a:prstGeom>
          <a:noFill/>
        </p:spPr>
        <p:txBody>
          <a:bodyPr wrap="square" rtlCol="1">
            <a:spAutoFit/>
          </a:bodyPr>
          <a:lstStyle/>
          <a:p>
            <a:pPr algn="ctr" rtl="1">
              <a:lnSpc>
                <a:spcPct val="200000"/>
              </a:lnSpc>
            </a:pPr>
            <a:r>
              <a:rPr lang="ar-SA" sz="3200" b="1" dirty="0">
                <a:latin typeface="Sakkal Majalla" panose="02000000000000000000" pitchFamily="2" charset="-78"/>
                <a:cs typeface="Sakkal Majalla" panose="02000000000000000000" pitchFamily="2" charset="-78"/>
              </a:rPr>
              <a:t>طبيعة الإدارة المالية ومجالاتها</a:t>
            </a:r>
          </a:p>
        </p:txBody>
      </p:sp>
      <p:sp>
        <p:nvSpPr>
          <p:cNvPr id="12" name="TextBox 11">
            <a:extLst>
              <a:ext uri="{FF2B5EF4-FFF2-40B4-BE49-F238E27FC236}">
                <a16:creationId xmlns:a16="http://schemas.microsoft.com/office/drawing/2014/main" id="{34AAE3BA-F636-415D-90FE-7F2867359E79}"/>
              </a:ext>
            </a:extLst>
          </p:cNvPr>
          <p:cNvSpPr txBox="1"/>
          <p:nvPr/>
        </p:nvSpPr>
        <p:spPr>
          <a:xfrm>
            <a:off x="740075" y="1413405"/>
            <a:ext cx="8796285" cy="830997"/>
          </a:xfrm>
          <a:prstGeom prst="rect">
            <a:avLst/>
          </a:prstGeom>
          <a:noFill/>
        </p:spPr>
        <p:txBody>
          <a:bodyPr wrap="square">
            <a:spAutoFit/>
          </a:bodyPr>
          <a:lstStyle/>
          <a:p>
            <a:pPr algn="r" rtl="1"/>
            <a:r>
              <a:rPr lang="ar-SA" sz="2400" dirty="0">
                <a:solidFill>
                  <a:schemeClr val="accent1">
                    <a:lumMod val="50000"/>
                  </a:schemeClr>
                </a:solidFill>
                <a:latin typeface="Sakkal Majalla" panose="02000000000000000000" pitchFamily="2" charset="-78"/>
                <a:cs typeface="Sakkal Majalla" panose="02000000000000000000" pitchFamily="2" charset="-78"/>
                <a:sym typeface="Wingdings" panose="05000000000000000000" pitchFamily="2" charset="2"/>
              </a:rPr>
              <a:t></a:t>
            </a:r>
            <a:r>
              <a:rPr lang="ar-SA" sz="2400" dirty="0">
                <a:solidFill>
                  <a:srgbClr val="FF0000"/>
                </a:solidFill>
                <a:latin typeface="Sakkal Majalla" panose="02000000000000000000" pitchFamily="2" charset="-78"/>
                <a:cs typeface="Sakkal Majalla" panose="02000000000000000000" pitchFamily="2" charset="-78"/>
                <a:sym typeface="Wingdings" panose="05000000000000000000" pitchFamily="2" charset="2"/>
              </a:rPr>
              <a:t> </a:t>
            </a:r>
            <a:r>
              <a:rPr lang="ar-SA" sz="2400" dirty="0">
                <a:latin typeface="Sakkal Majalla" panose="02000000000000000000" pitchFamily="2" charset="-78"/>
                <a:cs typeface="Sakkal Majalla" panose="02000000000000000000" pitchFamily="2" charset="-78"/>
              </a:rPr>
              <a:t>يتكون علم الادارة المالية من مجموعة من المجالات المتخصصة، وفي كل مجال يقوم المدير المالي بإدارة الاموال. ومن هذه المجالات:</a:t>
            </a:r>
            <a:endParaRPr lang="en-US" sz="2400" dirty="0">
              <a:latin typeface="Sakkal Majalla" panose="02000000000000000000" pitchFamily="2" charset="-78"/>
              <a:cs typeface="Sakkal Majalla" panose="02000000000000000000" pitchFamily="2" charset="-78"/>
            </a:endParaRPr>
          </a:p>
        </p:txBody>
      </p:sp>
      <p:sp>
        <p:nvSpPr>
          <p:cNvPr id="14" name="مستطيل 13">
            <a:extLst>
              <a:ext uri="{FF2B5EF4-FFF2-40B4-BE49-F238E27FC236}">
                <a16:creationId xmlns:a16="http://schemas.microsoft.com/office/drawing/2014/main" id="{CA155530-A660-487A-8EFA-89967DF4EC9D}"/>
              </a:ext>
            </a:extLst>
          </p:cNvPr>
          <p:cNvSpPr/>
          <p:nvPr/>
        </p:nvSpPr>
        <p:spPr>
          <a:xfrm>
            <a:off x="9622463" y="1013397"/>
            <a:ext cx="94558" cy="5268518"/>
          </a:xfrm>
          <a:prstGeom prst="rect">
            <a:avLst/>
          </a:prstGeom>
          <a:solidFill>
            <a:schemeClr val="accent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1" name="مجموعة 10">
            <a:extLst>
              <a:ext uri="{FF2B5EF4-FFF2-40B4-BE49-F238E27FC236}">
                <a16:creationId xmlns:a16="http://schemas.microsoft.com/office/drawing/2014/main" id="{170E0C02-C631-43B2-A4B6-FDB0CE649CD6}"/>
              </a:ext>
            </a:extLst>
          </p:cNvPr>
          <p:cNvGrpSpPr/>
          <p:nvPr/>
        </p:nvGrpSpPr>
        <p:grpSpPr>
          <a:xfrm>
            <a:off x="6356841" y="2495602"/>
            <a:ext cx="2279894" cy="1317017"/>
            <a:chOff x="6884380" y="3166478"/>
            <a:chExt cx="2279894" cy="1317017"/>
          </a:xfrm>
        </p:grpSpPr>
        <p:grpSp>
          <p:nvGrpSpPr>
            <p:cNvPr id="9" name="مجموعة 8">
              <a:extLst>
                <a:ext uri="{FF2B5EF4-FFF2-40B4-BE49-F238E27FC236}">
                  <a16:creationId xmlns:a16="http://schemas.microsoft.com/office/drawing/2014/main" id="{1AB55280-F844-4E32-91F7-4EA3F7EC946E}"/>
                </a:ext>
              </a:extLst>
            </p:cNvPr>
            <p:cNvGrpSpPr/>
            <p:nvPr/>
          </p:nvGrpSpPr>
          <p:grpSpPr>
            <a:xfrm>
              <a:off x="6884380" y="3166478"/>
              <a:ext cx="2279894" cy="1317017"/>
              <a:chOff x="6641784" y="3575121"/>
              <a:chExt cx="2279894" cy="1317017"/>
            </a:xfrm>
          </p:grpSpPr>
          <p:sp>
            <p:nvSpPr>
              <p:cNvPr id="3" name="مستطيل 2">
                <a:extLst>
                  <a:ext uri="{FF2B5EF4-FFF2-40B4-BE49-F238E27FC236}">
                    <a16:creationId xmlns:a16="http://schemas.microsoft.com/office/drawing/2014/main" id="{44784E2D-E2DC-4F8D-80D5-0BCD3F50CC98}"/>
                  </a:ext>
                </a:extLst>
              </p:cNvPr>
              <p:cNvSpPr/>
              <p:nvPr/>
            </p:nvSpPr>
            <p:spPr>
              <a:xfrm>
                <a:off x="6641784" y="3887697"/>
                <a:ext cx="2279894" cy="100444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شكل بيضاوي 3">
                <a:extLst>
                  <a:ext uri="{FF2B5EF4-FFF2-40B4-BE49-F238E27FC236}">
                    <a16:creationId xmlns:a16="http://schemas.microsoft.com/office/drawing/2014/main" id="{46A4BDA9-7AB1-4BFE-B871-0809D81F2D1F}"/>
                  </a:ext>
                </a:extLst>
              </p:cNvPr>
              <p:cNvSpPr/>
              <p:nvPr/>
            </p:nvSpPr>
            <p:spPr>
              <a:xfrm>
                <a:off x="7469155" y="3575121"/>
                <a:ext cx="625151" cy="625151"/>
              </a:xfrm>
              <a:prstGeom prst="ellipse">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10" name="مربع نص 9">
              <a:extLst>
                <a:ext uri="{FF2B5EF4-FFF2-40B4-BE49-F238E27FC236}">
                  <a16:creationId xmlns:a16="http://schemas.microsoft.com/office/drawing/2014/main" id="{1FE4E18C-9C98-49ED-9E8E-2447A213DF73}"/>
                </a:ext>
              </a:extLst>
            </p:cNvPr>
            <p:cNvSpPr txBox="1"/>
            <p:nvPr/>
          </p:nvSpPr>
          <p:spPr>
            <a:xfrm>
              <a:off x="7399797" y="3837164"/>
              <a:ext cx="1249060" cy="646331"/>
            </a:xfrm>
            <a:prstGeom prst="rect">
              <a:avLst/>
            </a:prstGeom>
            <a:noFill/>
          </p:spPr>
          <p:txBody>
            <a:bodyPr wrap="none" rtlCol="1">
              <a:spAutoFit/>
            </a:bodyPr>
            <a:lstStyle/>
            <a:p>
              <a:pPr algn="ctr" rtl="1"/>
              <a:r>
                <a:rPr lang="ar-SA" dirty="0">
                  <a:latin typeface="Sakkal Majalla" panose="02000000000000000000" pitchFamily="2" charset="-78"/>
                  <a:cs typeface="Sakkal Majalla" panose="02000000000000000000" pitchFamily="2" charset="-78"/>
                </a:rPr>
                <a:t>المالية العامة</a:t>
              </a:r>
            </a:p>
            <a:p>
              <a:pPr algn="ctr" rtl="1"/>
              <a:r>
                <a:rPr lang="ar-SA" dirty="0">
                  <a:latin typeface="Sakkal Majalla" panose="02000000000000000000" pitchFamily="2" charset="-78"/>
                  <a:cs typeface="Sakkal Majalla" panose="02000000000000000000" pitchFamily="2" charset="-78"/>
                </a:rPr>
                <a:t> </a:t>
              </a:r>
              <a:r>
                <a:rPr lang="en-US" dirty="0">
                  <a:latin typeface="Sakkal Majalla" panose="02000000000000000000" pitchFamily="2" charset="-78"/>
                  <a:cs typeface="Sakkal Majalla" panose="02000000000000000000" pitchFamily="2" charset="-78"/>
                </a:rPr>
                <a:t>Public Finance</a:t>
              </a:r>
            </a:p>
          </p:txBody>
        </p:sp>
      </p:grpSp>
      <p:grpSp>
        <p:nvGrpSpPr>
          <p:cNvPr id="33" name="مجموعة 32">
            <a:extLst>
              <a:ext uri="{FF2B5EF4-FFF2-40B4-BE49-F238E27FC236}">
                <a16:creationId xmlns:a16="http://schemas.microsoft.com/office/drawing/2014/main" id="{FBDC2193-B344-4FB8-9B44-8BC89A845D6A}"/>
              </a:ext>
            </a:extLst>
          </p:cNvPr>
          <p:cNvGrpSpPr/>
          <p:nvPr/>
        </p:nvGrpSpPr>
        <p:grpSpPr>
          <a:xfrm>
            <a:off x="3926932" y="2485452"/>
            <a:ext cx="2252540" cy="1317017"/>
            <a:chOff x="6898057" y="3166478"/>
            <a:chExt cx="2252540" cy="1317017"/>
          </a:xfrm>
        </p:grpSpPr>
        <p:grpSp>
          <p:nvGrpSpPr>
            <p:cNvPr id="34" name="مجموعة 33">
              <a:extLst>
                <a:ext uri="{FF2B5EF4-FFF2-40B4-BE49-F238E27FC236}">
                  <a16:creationId xmlns:a16="http://schemas.microsoft.com/office/drawing/2014/main" id="{CEB121B2-B724-45B0-ACC7-D80389A490FD}"/>
                </a:ext>
              </a:extLst>
            </p:cNvPr>
            <p:cNvGrpSpPr/>
            <p:nvPr/>
          </p:nvGrpSpPr>
          <p:grpSpPr>
            <a:xfrm>
              <a:off x="6898057" y="3166478"/>
              <a:ext cx="2252540" cy="1317017"/>
              <a:chOff x="6655461" y="3575121"/>
              <a:chExt cx="2252540" cy="1317017"/>
            </a:xfrm>
          </p:grpSpPr>
          <p:sp>
            <p:nvSpPr>
              <p:cNvPr id="36" name="مستطيل 35">
                <a:extLst>
                  <a:ext uri="{FF2B5EF4-FFF2-40B4-BE49-F238E27FC236}">
                    <a16:creationId xmlns:a16="http://schemas.microsoft.com/office/drawing/2014/main" id="{8536DE1C-C8BD-4527-A0FB-106F33EEFCC1}"/>
                  </a:ext>
                </a:extLst>
              </p:cNvPr>
              <p:cNvSpPr/>
              <p:nvPr/>
            </p:nvSpPr>
            <p:spPr>
              <a:xfrm>
                <a:off x="6655461" y="3887697"/>
                <a:ext cx="2252540" cy="100444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7" name="شكل بيضاوي 36">
                <a:extLst>
                  <a:ext uri="{FF2B5EF4-FFF2-40B4-BE49-F238E27FC236}">
                    <a16:creationId xmlns:a16="http://schemas.microsoft.com/office/drawing/2014/main" id="{91D9D703-517A-4F05-AD95-00E667158C15}"/>
                  </a:ext>
                </a:extLst>
              </p:cNvPr>
              <p:cNvSpPr/>
              <p:nvPr/>
            </p:nvSpPr>
            <p:spPr>
              <a:xfrm>
                <a:off x="7469155" y="3575121"/>
                <a:ext cx="625151" cy="625151"/>
              </a:xfrm>
              <a:prstGeom prst="ellipse">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35" name="مربع نص 34">
              <a:extLst>
                <a:ext uri="{FF2B5EF4-FFF2-40B4-BE49-F238E27FC236}">
                  <a16:creationId xmlns:a16="http://schemas.microsoft.com/office/drawing/2014/main" id="{CFA2BA35-2420-41C6-83F0-E6F3FD930790}"/>
                </a:ext>
              </a:extLst>
            </p:cNvPr>
            <p:cNvSpPr txBox="1"/>
            <p:nvPr/>
          </p:nvSpPr>
          <p:spPr>
            <a:xfrm>
              <a:off x="6898057" y="3837164"/>
              <a:ext cx="2252540" cy="646331"/>
            </a:xfrm>
            <a:prstGeom prst="rect">
              <a:avLst/>
            </a:prstGeom>
            <a:noFill/>
          </p:spPr>
          <p:txBody>
            <a:bodyPr wrap="none" rtlCol="1">
              <a:spAutoFit/>
            </a:bodyPr>
            <a:lstStyle/>
            <a:p>
              <a:pPr algn="ctr" rtl="1"/>
              <a:r>
                <a:rPr lang="ar-SA" dirty="0">
                  <a:latin typeface="Sakkal Majalla" panose="02000000000000000000" pitchFamily="2" charset="-78"/>
                  <a:cs typeface="Sakkal Majalla" panose="02000000000000000000" pitchFamily="2" charset="-78"/>
                </a:rPr>
                <a:t>تحليل الاستثمار في الاوراق المالية</a:t>
              </a:r>
            </a:p>
            <a:p>
              <a:pPr algn="ctr" rtl="1"/>
              <a:r>
                <a:rPr lang="en-US" dirty="0">
                  <a:latin typeface="Sakkal Majalla" panose="02000000000000000000" pitchFamily="2" charset="-78"/>
                  <a:cs typeface="Sakkal Majalla" panose="02000000000000000000" pitchFamily="2" charset="-78"/>
                </a:rPr>
                <a:t>Investment Analysis</a:t>
              </a:r>
            </a:p>
          </p:txBody>
        </p:sp>
      </p:grpSp>
      <p:grpSp>
        <p:nvGrpSpPr>
          <p:cNvPr id="38" name="مجموعة 37">
            <a:extLst>
              <a:ext uri="{FF2B5EF4-FFF2-40B4-BE49-F238E27FC236}">
                <a16:creationId xmlns:a16="http://schemas.microsoft.com/office/drawing/2014/main" id="{DB9796CD-218F-4C3E-AECC-FF26F382BC81}"/>
              </a:ext>
            </a:extLst>
          </p:cNvPr>
          <p:cNvGrpSpPr/>
          <p:nvPr/>
        </p:nvGrpSpPr>
        <p:grpSpPr>
          <a:xfrm>
            <a:off x="1527410" y="2495602"/>
            <a:ext cx="2222154" cy="1317017"/>
            <a:chOff x="6913250" y="3166478"/>
            <a:chExt cx="2222154" cy="1317017"/>
          </a:xfrm>
        </p:grpSpPr>
        <p:grpSp>
          <p:nvGrpSpPr>
            <p:cNvPr id="39" name="مجموعة 38">
              <a:extLst>
                <a:ext uri="{FF2B5EF4-FFF2-40B4-BE49-F238E27FC236}">
                  <a16:creationId xmlns:a16="http://schemas.microsoft.com/office/drawing/2014/main" id="{D8BD83ED-0A0D-465B-9FC2-55AF2540041A}"/>
                </a:ext>
              </a:extLst>
            </p:cNvPr>
            <p:cNvGrpSpPr/>
            <p:nvPr/>
          </p:nvGrpSpPr>
          <p:grpSpPr>
            <a:xfrm>
              <a:off x="6913250" y="3166478"/>
              <a:ext cx="2222154" cy="1317017"/>
              <a:chOff x="6670654" y="3575121"/>
              <a:chExt cx="2222154" cy="1317017"/>
            </a:xfrm>
          </p:grpSpPr>
          <p:sp>
            <p:nvSpPr>
              <p:cNvPr id="41" name="مستطيل 40">
                <a:extLst>
                  <a:ext uri="{FF2B5EF4-FFF2-40B4-BE49-F238E27FC236}">
                    <a16:creationId xmlns:a16="http://schemas.microsoft.com/office/drawing/2014/main" id="{03930581-8CC5-4D20-BF8B-4C184DC7433E}"/>
                  </a:ext>
                </a:extLst>
              </p:cNvPr>
              <p:cNvSpPr/>
              <p:nvPr/>
            </p:nvSpPr>
            <p:spPr>
              <a:xfrm>
                <a:off x="6670654" y="3887697"/>
                <a:ext cx="2222154" cy="100444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2" name="شكل بيضاوي 41">
                <a:extLst>
                  <a:ext uri="{FF2B5EF4-FFF2-40B4-BE49-F238E27FC236}">
                    <a16:creationId xmlns:a16="http://schemas.microsoft.com/office/drawing/2014/main" id="{C6BD9136-3EF2-40CE-BD45-81174630B6BF}"/>
                  </a:ext>
                </a:extLst>
              </p:cNvPr>
              <p:cNvSpPr/>
              <p:nvPr/>
            </p:nvSpPr>
            <p:spPr>
              <a:xfrm>
                <a:off x="7469155" y="3575121"/>
                <a:ext cx="625151" cy="625151"/>
              </a:xfrm>
              <a:prstGeom prst="ellipse">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40" name="مربع نص 39">
              <a:extLst>
                <a:ext uri="{FF2B5EF4-FFF2-40B4-BE49-F238E27FC236}">
                  <a16:creationId xmlns:a16="http://schemas.microsoft.com/office/drawing/2014/main" id="{D550A287-EE79-4559-B45E-53790389ED58}"/>
                </a:ext>
              </a:extLst>
            </p:cNvPr>
            <p:cNvSpPr txBox="1"/>
            <p:nvPr/>
          </p:nvSpPr>
          <p:spPr>
            <a:xfrm>
              <a:off x="7160949" y="3837164"/>
              <a:ext cx="1726755" cy="646331"/>
            </a:xfrm>
            <a:prstGeom prst="rect">
              <a:avLst/>
            </a:prstGeom>
            <a:noFill/>
          </p:spPr>
          <p:txBody>
            <a:bodyPr wrap="none" rtlCol="1">
              <a:spAutoFit/>
            </a:bodyPr>
            <a:lstStyle/>
            <a:p>
              <a:pPr algn="ctr" rtl="1"/>
              <a:r>
                <a:rPr lang="ar-SA" dirty="0">
                  <a:latin typeface="Sakkal Majalla" panose="02000000000000000000" pitchFamily="2" charset="-78"/>
                  <a:cs typeface="Sakkal Majalla" panose="02000000000000000000" pitchFamily="2" charset="-78"/>
                </a:rPr>
                <a:t>المالية الدولية</a:t>
              </a:r>
            </a:p>
            <a:p>
              <a:pPr algn="ctr" rtl="1"/>
              <a:r>
                <a:rPr lang="ar-SA" dirty="0">
                  <a:latin typeface="Sakkal Majalla" panose="02000000000000000000" pitchFamily="2" charset="-78"/>
                  <a:cs typeface="Sakkal Majalla" panose="02000000000000000000" pitchFamily="2" charset="-78"/>
                </a:rPr>
                <a:t> </a:t>
              </a:r>
              <a:r>
                <a:rPr lang="en-US" dirty="0">
                  <a:latin typeface="Sakkal Majalla" panose="02000000000000000000" pitchFamily="2" charset="-78"/>
                  <a:cs typeface="Sakkal Majalla" panose="02000000000000000000" pitchFamily="2" charset="-78"/>
                </a:rPr>
                <a:t>International Finance</a:t>
              </a:r>
            </a:p>
          </p:txBody>
        </p:sp>
      </p:grpSp>
      <p:grpSp>
        <p:nvGrpSpPr>
          <p:cNvPr id="43" name="مجموعة 42">
            <a:extLst>
              <a:ext uri="{FF2B5EF4-FFF2-40B4-BE49-F238E27FC236}">
                <a16:creationId xmlns:a16="http://schemas.microsoft.com/office/drawing/2014/main" id="{79C030D9-DA81-4263-ABEF-C64BF4765303}"/>
              </a:ext>
            </a:extLst>
          </p:cNvPr>
          <p:cNvGrpSpPr/>
          <p:nvPr/>
        </p:nvGrpSpPr>
        <p:grpSpPr>
          <a:xfrm>
            <a:off x="2628831" y="4059972"/>
            <a:ext cx="2257002" cy="1317017"/>
            <a:chOff x="6895826" y="3166478"/>
            <a:chExt cx="2257002" cy="1317017"/>
          </a:xfrm>
        </p:grpSpPr>
        <p:grpSp>
          <p:nvGrpSpPr>
            <p:cNvPr id="44" name="مجموعة 43">
              <a:extLst>
                <a:ext uri="{FF2B5EF4-FFF2-40B4-BE49-F238E27FC236}">
                  <a16:creationId xmlns:a16="http://schemas.microsoft.com/office/drawing/2014/main" id="{59CD4BAF-5D92-4E6F-99C3-1AD7C89DA47A}"/>
                </a:ext>
              </a:extLst>
            </p:cNvPr>
            <p:cNvGrpSpPr/>
            <p:nvPr/>
          </p:nvGrpSpPr>
          <p:grpSpPr>
            <a:xfrm>
              <a:off x="6895826" y="3166478"/>
              <a:ext cx="2257002" cy="1317017"/>
              <a:chOff x="6653230" y="3575121"/>
              <a:chExt cx="2257002" cy="1317017"/>
            </a:xfrm>
          </p:grpSpPr>
          <p:sp>
            <p:nvSpPr>
              <p:cNvPr id="46" name="مستطيل 45">
                <a:extLst>
                  <a:ext uri="{FF2B5EF4-FFF2-40B4-BE49-F238E27FC236}">
                    <a16:creationId xmlns:a16="http://schemas.microsoft.com/office/drawing/2014/main" id="{355DC349-1F00-47BC-A395-141E104BD2C1}"/>
                  </a:ext>
                </a:extLst>
              </p:cNvPr>
              <p:cNvSpPr/>
              <p:nvPr/>
            </p:nvSpPr>
            <p:spPr>
              <a:xfrm>
                <a:off x="6653230" y="3887697"/>
                <a:ext cx="2257002" cy="100444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7" name="شكل بيضاوي 46">
                <a:extLst>
                  <a:ext uri="{FF2B5EF4-FFF2-40B4-BE49-F238E27FC236}">
                    <a16:creationId xmlns:a16="http://schemas.microsoft.com/office/drawing/2014/main" id="{B930EAA1-1AFA-47F8-8740-A17A23D40417}"/>
                  </a:ext>
                </a:extLst>
              </p:cNvPr>
              <p:cNvSpPr/>
              <p:nvPr/>
            </p:nvSpPr>
            <p:spPr>
              <a:xfrm>
                <a:off x="7469155" y="3575121"/>
                <a:ext cx="625151" cy="625151"/>
              </a:xfrm>
              <a:prstGeom prst="ellipse">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45" name="مربع نص 44">
              <a:extLst>
                <a:ext uri="{FF2B5EF4-FFF2-40B4-BE49-F238E27FC236}">
                  <a16:creationId xmlns:a16="http://schemas.microsoft.com/office/drawing/2014/main" id="{3A603274-892D-4689-A7BC-062AADF4B251}"/>
                </a:ext>
              </a:extLst>
            </p:cNvPr>
            <p:cNvSpPr txBox="1"/>
            <p:nvPr/>
          </p:nvSpPr>
          <p:spPr>
            <a:xfrm>
              <a:off x="7083204" y="3837164"/>
              <a:ext cx="1882246" cy="646331"/>
            </a:xfrm>
            <a:prstGeom prst="rect">
              <a:avLst/>
            </a:prstGeom>
            <a:noFill/>
          </p:spPr>
          <p:txBody>
            <a:bodyPr wrap="none" rtlCol="1">
              <a:spAutoFit/>
            </a:bodyPr>
            <a:lstStyle/>
            <a:p>
              <a:pPr algn="ctr" rtl="1"/>
              <a:r>
                <a:rPr lang="ar-SA" dirty="0">
                  <a:latin typeface="Sakkal Majalla" panose="02000000000000000000" pitchFamily="2" charset="-78"/>
                  <a:cs typeface="Sakkal Majalla" panose="02000000000000000000" pitchFamily="2" charset="-78"/>
                </a:rPr>
                <a:t>الادارة المالية للمنشأة</a:t>
              </a:r>
            </a:p>
            <a:p>
              <a:pPr algn="ctr" rtl="1"/>
              <a:r>
                <a:rPr lang="ar-SA" dirty="0">
                  <a:latin typeface="Sakkal Majalla" panose="02000000000000000000" pitchFamily="2" charset="-78"/>
                  <a:cs typeface="Sakkal Majalla" panose="02000000000000000000" pitchFamily="2" charset="-78"/>
                </a:rPr>
                <a:t> </a:t>
              </a:r>
              <a:r>
                <a:rPr lang="en-US" dirty="0">
                  <a:latin typeface="Sakkal Majalla" panose="02000000000000000000" pitchFamily="2" charset="-78"/>
                  <a:cs typeface="Sakkal Majalla" panose="02000000000000000000" pitchFamily="2" charset="-78"/>
                </a:rPr>
                <a:t>Financial Management </a:t>
              </a:r>
            </a:p>
          </p:txBody>
        </p:sp>
      </p:grpSp>
      <p:grpSp>
        <p:nvGrpSpPr>
          <p:cNvPr id="48" name="مجموعة 47">
            <a:extLst>
              <a:ext uri="{FF2B5EF4-FFF2-40B4-BE49-F238E27FC236}">
                <a16:creationId xmlns:a16="http://schemas.microsoft.com/office/drawing/2014/main" id="{753A47CC-6627-49A5-A061-8CD1B1CBDDD6}"/>
              </a:ext>
            </a:extLst>
          </p:cNvPr>
          <p:cNvGrpSpPr/>
          <p:nvPr/>
        </p:nvGrpSpPr>
        <p:grpSpPr>
          <a:xfrm>
            <a:off x="5115700" y="4059972"/>
            <a:ext cx="2280158" cy="1317017"/>
            <a:chOff x="6884248" y="3166478"/>
            <a:chExt cx="2280158" cy="1317017"/>
          </a:xfrm>
        </p:grpSpPr>
        <p:grpSp>
          <p:nvGrpSpPr>
            <p:cNvPr id="49" name="مجموعة 48">
              <a:extLst>
                <a:ext uri="{FF2B5EF4-FFF2-40B4-BE49-F238E27FC236}">
                  <a16:creationId xmlns:a16="http://schemas.microsoft.com/office/drawing/2014/main" id="{E5C8A77E-CAD0-4379-ABC4-DF91A8FCB681}"/>
                </a:ext>
              </a:extLst>
            </p:cNvPr>
            <p:cNvGrpSpPr/>
            <p:nvPr/>
          </p:nvGrpSpPr>
          <p:grpSpPr>
            <a:xfrm>
              <a:off x="6884248" y="3166478"/>
              <a:ext cx="2280158" cy="1317017"/>
              <a:chOff x="6641652" y="3575121"/>
              <a:chExt cx="2280158" cy="1317017"/>
            </a:xfrm>
          </p:grpSpPr>
          <p:sp>
            <p:nvSpPr>
              <p:cNvPr id="51" name="مستطيل 50">
                <a:extLst>
                  <a:ext uri="{FF2B5EF4-FFF2-40B4-BE49-F238E27FC236}">
                    <a16:creationId xmlns:a16="http://schemas.microsoft.com/office/drawing/2014/main" id="{C3EA9535-4366-4762-8DD1-1527C4D20BC3}"/>
                  </a:ext>
                </a:extLst>
              </p:cNvPr>
              <p:cNvSpPr/>
              <p:nvPr/>
            </p:nvSpPr>
            <p:spPr>
              <a:xfrm>
                <a:off x="6641652" y="3887697"/>
                <a:ext cx="2280158" cy="100444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2" name="شكل بيضاوي 51">
                <a:extLst>
                  <a:ext uri="{FF2B5EF4-FFF2-40B4-BE49-F238E27FC236}">
                    <a16:creationId xmlns:a16="http://schemas.microsoft.com/office/drawing/2014/main" id="{EDA6BCB1-50E2-4A37-8095-A2D6EF4C8CE6}"/>
                  </a:ext>
                </a:extLst>
              </p:cNvPr>
              <p:cNvSpPr/>
              <p:nvPr/>
            </p:nvSpPr>
            <p:spPr>
              <a:xfrm>
                <a:off x="7469155" y="3575121"/>
                <a:ext cx="625151" cy="625151"/>
              </a:xfrm>
              <a:prstGeom prst="ellipse">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50" name="مربع نص 49">
              <a:extLst>
                <a:ext uri="{FF2B5EF4-FFF2-40B4-BE49-F238E27FC236}">
                  <a16:creationId xmlns:a16="http://schemas.microsoft.com/office/drawing/2014/main" id="{A5A44E66-ABB9-4AF3-9A69-C837BD787C21}"/>
                </a:ext>
              </a:extLst>
            </p:cNvPr>
            <p:cNvSpPr txBox="1"/>
            <p:nvPr/>
          </p:nvSpPr>
          <p:spPr>
            <a:xfrm>
              <a:off x="7174575" y="3837164"/>
              <a:ext cx="1699503" cy="646331"/>
            </a:xfrm>
            <a:prstGeom prst="rect">
              <a:avLst/>
            </a:prstGeom>
            <a:noFill/>
          </p:spPr>
          <p:txBody>
            <a:bodyPr wrap="none" rtlCol="1">
              <a:spAutoFit/>
            </a:bodyPr>
            <a:lstStyle/>
            <a:p>
              <a:pPr algn="ctr" rtl="1"/>
              <a:r>
                <a:rPr lang="ar-SA" dirty="0">
                  <a:latin typeface="Sakkal Majalla" panose="02000000000000000000" pitchFamily="2" charset="-78"/>
                  <a:cs typeface="Sakkal Majalla" panose="02000000000000000000" pitchFamily="2" charset="-78"/>
                </a:rPr>
                <a:t>المؤسسات المالية</a:t>
              </a:r>
            </a:p>
            <a:p>
              <a:pPr algn="ctr" rtl="1"/>
              <a:r>
                <a:rPr lang="ar-SA" dirty="0">
                  <a:latin typeface="Sakkal Majalla" panose="02000000000000000000" pitchFamily="2" charset="-78"/>
                  <a:cs typeface="Sakkal Majalla" panose="02000000000000000000" pitchFamily="2" charset="-78"/>
                </a:rPr>
                <a:t> </a:t>
              </a:r>
              <a:r>
                <a:rPr lang="en-US" dirty="0">
                  <a:latin typeface="Sakkal Majalla" panose="02000000000000000000" pitchFamily="2" charset="-78"/>
                  <a:cs typeface="Sakkal Majalla" panose="02000000000000000000" pitchFamily="2" charset="-78"/>
                </a:rPr>
                <a:t>Financial Institutions</a:t>
              </a:r>
              <a:endParaRPr lang="ar-SA" dirty="0">
                <a:latin typeface="Sakkal Majalla" panose="02000000000000000000" pitchFamily="2" charset="-78"/>
                <a:cs typeface="Sakkal Majalla" panose="02000000000000000000" pitchFamily="2" charset="-78"/>
              </a:endParaRPr>
            </a:p>
          </p:txBody>
        </p:sp>
      </p:grpSp>
      <p:sp>
        <p:nvSpPr>
          <p:cNvPr id="53" name="Freeform 985">
            <a:extLst>
              <a:ext uri="{FF2B5EF4-FFF2-40B4-BE49-F238E27FC236}">
                <a16:creationId xmlns:a16="http://schemas.microsoft.com/office/drawing/2014/main" id="{194983E0-FAE9-4035-A101-A13752E353FD}"/>
              </a:ext>
            </a:extLst>
          </p:cNvPr>
          <p:cNvSpPr>
            <a:spLocks noChangeAspect="1" noChangeArrowheads="1"/>
          </p:cNvSpPr>
          <p:nvPr/>
        </p:nvSpPr>
        <p:spPr bwMode="auto">
          <a:xfrm>
            <a:off x="7288388" y="2587136"/>
            <a:ext cx="387396" cy="388585"/>
          </a:xfrm>
          <a:custGeom>
            <a:avLst/>
            <a:gdLst>
              <a:gd name="T0" fmla="*/ 74375 w 285390"/>
              <a:gd name="T1" fmla="*/ 702243 h 285738"/>
              <a:gd name="T2" fmla="*/ 853881 w 285390"/>
              <a:gd name="T3" fmla="*/ 670913 h 285738"/>
              <a:gd name="T4" fmla="*/ 668777 w 285390"/>
              <a:gd name="T5" fmla="*/ 757670 h 285738"/>
              <a:gd name="T6" fmla="*/ 845519 w 285390"/>
              <a:gd name="T7" fmla="*/ 708936 h 285738"/>
              <a:gd name="T8" fmla="*/ 149282 w 285390"/>
              <a:gd name="T9" fmla="*/ 641193 h 285738"/>
              <a:gd name="T10" fmla="*/ 918369 w 285390"/>
              <a:gd name="T11" fmla="*/ 733885 h 285738"/>
              <a:gd name="T12" fmla="*/ 622200 w 285390"/>
              <a:gd name="T13" fmla="*/ 809948 h 285738"/>
              <a:gd name="T14" fmla="*/ 380964 w 285390"/>
              <a:gd name="T15" fmla="*/ 798065 h 285738"/>
              <a:gd name="T16" fmla="*/ 613840 w 285390"/>
              <a:gd name="T17" fmla="*/ 783809 h 285738"/>
              <a:gd name="T18" fmla="*/ 601895 w 285390"/>
              <a:gd name="T19" fmla="*/ 707746 h 285738"/>
              <a:gd name="T20" fmla="*/ 28663 w 285390"/>
              <a:gd name="T21" fmla="*/ 641193 h 285738"/>
              <a:gd name="T22" fmla="*/ 120620 w 285390"/>
              <a:gd name="T23" fmla="*/ 641193 h 285738"/>
              <a:gd name="T24" fmla="*/ 506434 w 285390"/>
              <a:gd name="T25" fmla="*/ 590240 h 285738"/>
              <a:gd name="T26" fmla="*/ 464652 w 285390"/>
              <a:gd name="T27" fmla="*/ 612686 h 285738"/>
              <a:gd name="T28" fmla="*/ 605716 w 285390"/>
              <a:gd name="T29" fmla="*/ 552200 h 285738"/>
              <a:gd name="T30" fmla="*/ 591923 w 285390"/>
              <a:gd name="T31" fmla="*/ 596575 h 285738"/>
              <a:gd name="T32" fmla="*/ 578130 w 285390"/>
              <a:gd name="T33" fmla="*/ 572671 h 285738"/>
              <a:gd name="T34" fmla="*/ 391871 w 285390"/>
              <a:gd name="T35" fmla="*/ 524600 h 285738"/>
              <a:gd name="T36" fmla="*/ 403691 w 285390"/>
              <a:gd name="T37" fmla="*/ 576717 h 285738"/>
              <a:gd name="T38" fmla="*/ 372945 w 285390"/>
              <a:gd name="T39" fmla="*/ 519863 h 285738"/>
              <a:gd name="T40" fmla="*/ 672186 w 285390"/>
              <a:gd name="T41" fmla="*/ 498148 h 285738"/>
              <a:gd name="T42" fmla="*/ 643915 w 285390"/>
              <a:gd name="T43" fmla="*/ 491112 h 285738"/>
              <a:gd name="T44" fmla="*/ 365767 w 285390"/>
              <a:gd name="T45" fmla="*/ 402434 h 285738"/>
              <a:gd name="T46" fmla="*/ 357163 w 285390"/>
              <a:gd name="T47" fmla="*/ 472030 h 285738"/>
              <a:gd name="T48" fmla="*/ 365767 w 285390"/>
              <a:gd name="T49" fmla="*/ 402434 h 285738"/>
              <a:gd name="T50" fmla="*/ 522031 w 285390"/>
              <a:gd name="T51" fmla="*/ 370193 h 285738"/>
              <a:gd name="T52" fmla="*/ 531550 w 285390"/>
              <a:gd name="T53" fmla="*/ 411669 h 285738"/>
              <a:gd name="T54" fmla="*/ 507762 w 285390"/>
              <a:gd name="T55" fmla="*/ 440128 h 285738"/>
              <a:gd name="T56" fmla="*/ 522031 w 285390"/>
              <a:gd name="T57" fmla="*/ 546800 h 285738"/>
              <a:gd name="T58" fmla="*/ 493488 w 285390"/>
              <a:gd name="T59" fmla="*/ 538507 h 285738"/>
              <a:gd name="T60" fmla="*/ 483966 w 285390"/>
              <a:gd name="T61" fmla="*/ 498197 h 285738"/>
              <a:gd name="T62" fmla="*/ 507762 w 285390"/>
              <a:gd name="T63" fmla="*/ 468571 h 285738"/>
              <a:gd name="T64" fmla="*/ 493488 w 285390"/>
              <a:gd name="T65" fmla="*/ 363084 h 285738"/>
              <a:gd name="T66" fmla="*/ 627103 w 285390"/>
              <a:gd name="T67" fmla="*/ 337884 h 285738"/>
              <a:gd name="T68" fmla="*/ 641587 w 285390"/>
              <a:gd name="T69" fmla="*/ 393574 h 285738"/>
              <a:gd name="T70" fmla="*/ 605370 w 285390"/>
              <a:gd name="T71" fmla="*/ 337884 h 285738"/>
              <a:gd name="T72" fmla="*/ 437233 w 285390"/>
              <a:gd name="T73" fmla="*/ 335191 h 285738"/>
              <a:gd name="T74" fmla="*/ 390410 w 285390"/>
              <a:gd name="T75" fmla="*/ 358473 h 285738"/>
              <a:gd name="T76" fmla="*/ 507952 w 285390"/>
              <a:gd name="T77" fmla="*/ 290111 h 285738"/>
              <a:gd name="T78" fmla="*/ 560182 w 285390"/>
              <a:gd name="T79" fmla="*/ 313303 h 285738"/>
              <a:gd name="T80" fmla="*/ 509118 w 285390"/>
              <a:gd name="T81" fmla="*/ 319406 h 285738"/>
              <a:gd name="T82" fmla="*/ 414404 w 285390"/>
              <a:gd name="T83" fmla="*/ 201486 h 285738"/>
              <a:gd name="T84" fmla="*/ 421564 w 285390"/>
              <a:gd name="T85" fmla="*/ 653072 h 285738"/>
              <a:gd name="T86" fmla="*/ 658025 w 285390"/>
              <a:gd name="T87" fmla="*/ 708936 h 285738"/>
              <a:gd name="T88" fmla="*/ 794169 w 285390"/>
              <a:gd name="T89" fmla="*/ 565129 h 285738"/>
              <a:gd name="T90" fmla="*/ 414404 w 285390"/>
              <a:gd name="T91" fmla="*/ 201486 h 285738"/>
              <a:gd name="T92" fmla="*/ 379769 w 285390"/>
              <a:gd name="T93" fmla="*/ 54117 h 285738"/>
              <a:gd name="T94" fmla="*/ 455005 w 285390"/>
              <a:gd name="T95" fmla="*/ 117087 h 285738"/>
              <a:gd name="T96" fmla="*/ 495608 w 285390"/>
              <a:gd name="T97" fmla="*/ 202672 h 285738"/>
              <a:gd name="T98" fmla="*/ 539793 w 285390"/>
              <a:gd name="T99" fmla="*/ 113525 h 285738"/>
              <a:gd name="T100" fmla="*/ 557708 w 285390"/>
              <a:gd name="T101" fmla="*/ 196730 h 285738"/>
              <a:gd name="T102" fmla="*/ 638916 w 285390"/>
              <a:gd name="T103" fmla="*/ 32710 h 285738"/>
              <a:gd name="T104" fmla="*/ 465751 w 285390"/>
              <a:gd name="T105" fmla="*/ 51741 h 285738"/>
              <a:gd name="T106" fmla="*/ 474110 w 285390"/>
              <a:gd name="T107" fmla="*/ 25582 h 285738"/>
              <a:gd name="T108" fmla="*/ 660415 w 285390"/>
              <a:gd name="T109" fmla="*/ 13698 h 285738"/>
              <a:gd name="T110" fmla="*/ 822832 w 285390"/>
              <a:gd name="T111" fmla="*/ 565129 h 285738"/>
              <a:gd name="T112" fmla="*/ 890905 w 285390"/>
              <a:gd name="T113" fmla="*/ 681606 h 285738"/>
              <a:gd name="T114" fmla="*/ 947028 w 285390"/>
              <a:gd name="T115" fmla="*/ 735075 h 285738"/>
              <a:gd name="T116" fmla="*/ 132565 w 285390"/>
              <a:gd name="T117" fmla="*/ 897886 h 285738"/>
              <a:gd name="T118" fmla="*/ 0 w 285390"/>
              <a:gd name="T119" fmla="*/ 626933 h 285738"/>
              <a:gd name="T120" fmla="*/ 192271 w 285390"/>
              <a:gd name="T121" fmla="*/ 612677 h 285738"/>
              <a:gd name="T122" fmla="*/ 353496 w 285390"/>
              <a:gd name="T123" fmla="*/ 63622 h 2857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5390" h="285738">
                <a:moveTo>
                  <a:pt x="22415" y="203898"/>
                </a:moveTo>
                <a:cubicBezTo>
                  <a:pt x="24701" y="203898"/>
                  <a:pt x="26606" y="206184"/>
                  <a:pt x="26606" y="208470"/>
                </a:cubicBezTo>
                <a:cubicBezTo>
                  <a:pt x="26606" y="211137"/>
                  <a:pt x="24701" y="213042"/>
                  <a:pt x="22415" y="213042"/>
                </a:cubicBezTo>
                <a:cubicBezTo>
                  <a:pt x="19367" y="213042"/>
                  <a:pt x="17462" y="211137"/>
                  <a:pt x="17462" y="208470"/>
                </a:cubicBezTo>
                <a:cubicBezTo>
                  <a:pt x="17462" y="206184"/>
                  <a:pt x="19367" y="203898"/>
                  <a:pt x="22415" y="203898"/>
                </a:cubicBezTo>
                <a:close/>
                <a:moveTo>
                  <a:pt x="257319" y="203535"/>
                </a:moveTo>
                <a:cubicBezTo>
                  <a:pt x="255160" y="202093"/>
                  <a:pt x="244363" y="206780"/>
                  <a:pt x="236446" y="210025"/>
                </a:cubicBezTo>
                <a:cubicBezTo>
                  <a:pt x="226729" y="214352"/>
                  <a:pt x="214853" y="219039"/>
                  <a:pt x="201177" y="223365"/>
                </a:cubicBezTo>
                <a:cubicBezTo>
                  <a:pt x="201537" y="225528"/>
                  <a:pt x="201537" y="227331"/>
                  <a:pt x="201537" y="229855"/>
                </a:cubicBezTo>
                <a:cubicBezTo>
                  <a:pt x="201177" y="230936"/>
                  <a:pt x="201177" y="232739"/>
                  <a:pt x="200817" y="234181"/>
                </a:cubicBezTo>
                <a:cubicBezTo>
                  <a:pt x="223850" y="228413"/>
                  <a:pt x="240405" y="221202"/>
                  <a:pt x="251921" y="216154"/>
                </a:cubicBezTo>
                <a:cubicBezTo>
                  <a:pt x="253001" y="215794"/>
                  <a:pt x="254080" y="215433"/>
                  <a:pt x="254800" y="215073"/>
                </a:cubicBezTo>
                <a:cubicBezTo>
                  <a:pt x="258039" y="212188"/>
                  <a:pt x="259838" y="208944"/>
                  <a:pt x="259838" y="207141"/>
                </a:cubicBezTo>
                <a:cubicBezTo>
                  <a:pt x="259838" y="206420"/>
                  <a:pt x="259838" y="204978"/>
                  <a:pt x="257319" y="203535"/>
                </a:cubicBezTo>
                <a:close/>
                <a:moveTo>
                  <a:pt x="44986" y="194522"/>
                </a:moveTo>
                <a:lnTo>
                  <a:pt x="44986" y="264827"/>
                </a:lnTo>
                <a:cubicBezTo>
                  <a:pt x="64780" y="270956"/>
                  <a:pt x="181383" y="301963"/>
                  <a:pt x="269555" y="231658"/>
                </a:cubicBezTo>
                <a:cubicBezTo>
                  <a:pt x="271355" y="230576"/>
                  <a:pt x="276753" y="226249"/>
                  <a:pt x="276753" y="222644"/>
                </a:cubicBezTo>
                <a:cubicBezTo>
                  <a:pt x="276753" y="221562"/>
                  <a:pt x="276753" y="220120"/>
                  <a:pt x="274594" y="218318"/>
                </a:cubicBezTo>
                <a:cubicBezTo>
                  <a:pt x="272434" y="216875"/>
                  <a:pt x="264157" y="220481"/>
                  <a:pt x="255160" y="224447"/>
                </a:cubicBezTo>
                <a:cubicBezTo>
                  <a:pt x="241124" y="230215"/>
                  <a:pt x="219171" y="239589"/>
                  <a:pt x="187501" y="245719"/>
                </a:cubicBezTo>
                <a:cubicBezTo>
                  <a:pt x="180303" y="248603"/>
                  <a:pt x="169867" y="250045"/>
                  <a:pt x="157271" y="250045"/>
                </a:cubicBezTo>
                <a:cubicBezTo>
                  <a:pt x="146474" y="250045"/>
                  <a:pt x="133518" y="248963"/>
                  <a:pt x="118763" y="247161"/>
                </a:cubicBezTo>
                <a:cubicBezTo>
                  <a:pt x="116244" y="246800"/>
                  <a:pt x="114444" y="244637"/>
                  <a:pt x="114804" y="242113"/>
                </a:cubicBezTo>
                <a:cubicBezTo>
                  <a:pt x="115164" y="239950"/>
                  <a:pt x="117323" y="238147"/>
                  <a:pt x="119843" y="238508"/>
                </a:cubicBezTo>
                <a:cubicBezTo>
                  <a:pt x="158710" y="243555"/>
                  <a:pt x="176705" y="240671"/>
                  <a:pt x="184622" y="237787"/>
                </a:cubicBezTo>
                <a:lnTo>
                  <a:pt x="184982" y="237787"/>
                </a:lnTo>
                <a:cubicBezTo>
                  <a:pt x="192540" y="234542"/>
                  <a:pt x="192899" y="230576"/>
                  <a:pt x="192899" y="229494"/>
                </a:cubicBezTo>
                <a:cubicBezTo>
                  <a:pt x="193259" y="224086"/>
                  <a:pt x="192180" y="220120"/>
                  <a:pt x="189661" y="217957"/>
                </a:cubicBezTo>
                <a:cubicBezTo>
                  <a:pt x="186422" y="214712"/>
                  <a:pt x="181383" y="214712"/>
                  <a:pt x="181383" y="214712"/>
                </a:cubicBezTo>
                <a:cubicBezTo>
                  <a:pt x="139276" y="215433"/>
                  <a:pt x="131359" y="211107"/>
                  <a:pt x="122362" y="205699"/>
                </a:cubicBezTo>
                <a:cubicBezTo>
                  <a:pt x="113724" y="200651"/>
                  <a:pt x="104007" y="194522"/>
                  <a:pt x="44986" y="194522"/>
                </a:cubicBezTo>
                <a:close/>
                <a:moveTo>
                  <a:pt x="8637" y="194522"/>
                </a:moveTo>
                <a:lnTo>
                  <a:pt x="8637" y="263746"/>
                </a:lnTo>
                <a:lnTo>
                  <a:pt x="36349" y="263746"/>
                </a:lnTo>
                <a:lnTo>
                  <a:pt x="36349" y="194522"/>
                </a:lnTo>
                <a:lnTo>
                  <a:pt x="8637" y="194522"/>
                </a:lnTo>
                <a:close/>
                <a:moveTo>
                  <a:pt x="142122" y="177627"/>
                </a:moveTo>
                <a:cubicBezTo>
                  <a:pt x="145620" y="178344"/>
                  <a:pt x="149117" y="179061"/>
                  <a:pt x="152615" y="179061"/>
                </a:cubicBezTo>
                <a:cubicBezTo>
                  <a:pt x="155064" y="179061"/>
                  <a:pt x="156812" y="180853"/>
                  <a:pt x="156812" y="183363"/>
                </a:cubicBezTo>
                <a:cubicBezTo>
                  <a:pt x="156812" y="185513"/>
                  <a:pt x="155064" y="187664"/>
                  <a:pt x="152615" y="187664"/>
                </a:cubicBezTo>
                <a:cubicBezTo>
                  <a:pt x="148418" y="187664"/>
                  <a:pt x="144220" y="186947"/>
                  <a:pt x="140023" y="185872"/>
                </a:cubicBezTo>
                <a:cubicBezTo>
                  <a:pt x="137924" y="185513"/>
                  <a:pt x="136525" y="183004"/>
                  <a:pt x="136875" y="180853"/>
                </a:cubicBezTo>
                <a:cubicBezTo>
                  <a:pt x="137575" y="178344"/>
                  <a:pt x="140023" y="176910"/>
                  <a:pt x="142122" y="177627"/>
                </a:cubicBezTo>
                <a:close/>
                <a:moveTo>
                  <a:pt x="182534" y="167523"/>
                </a:moveTo>
                <a:cubicBezTo>
                  <a:pt x="184266" y="165798"/>
                  <a:pt x="186690" y="165798"/>
                  <a:pt x="188422" y="167523"/>
                </a:cubicBezTo>
                <a:cubicBezTo>
                  <a:pt x="190154" y="169249"/>
                  <a:pt x="190154" y="171665"/>
                  <a:pt x="188422" y="173390"/>
                </a:cubicBezTo>
                <a:cubicBezTo>
                  <a:pt x="185651" y="176151"/>
                  <a:pt x="182188" y="178912"/>
                  <a:pt x="178378" y="180983"/>
                </a:cubicBezTo>
                <a:cubicBezTo>
                  <a:pt x="178031" y="181328"/>
                  <a:pt x="176992" y="181328"/>
                  <a:pt x="176299" y="181328"/>
                </a:cubicBezTo>
                <a:cubicBezTo>
                  <a:pt x="174914" y="181328"/>
                  <a:pt x="173528" y="180983"/>
                  <a:pt x="172836" y="179602"/>
                </a:cubicBezTo>
                <a:cubicBezTo>
                  <a:pt x="171450" y="177532"/>
                  <a:pt x="172489" y="175116"/>
                  <a:pt x="174221" y="173735"/>
                </a:cubicBezTo>
                <a:cubicBezTo>
                  <a:pt x="177338" y="172010"/>
                  <a:pt x="180109" y="169939"/>
                  <a:pt x="182534" y="167523"/>
                </a:cubicBezTo>
                <a:close/>
                <a:moveTo>
                  <a:pt x="112388" y="157711"/>
                </a:moveTo>
                <a:cubicBezTo>
                  <a:pt x="114527" y="156273"/>
                  <a:pt x="117378" y="156992"/>
                  <a:pt x="118091" y="159148"/>
                </a:cubicBezTo>
                <a:cubicBezTo>
                  <a:pt x="120229" y="162383"/>
                  <a:pt x="122367" y="165259"/>
                  <a:pt x="124862" y="167775"/>
                </a:cubicBezTo>
                <a:cubicBezTo>
                  <a:pt x="126644" y="169572"/>
                  <a:pt x="126644" y="172088"/>
                  <a:pt x="124862" y="173885"/>
                </a:cubicBezTo>
                <a:cubicBezTo>
                  <a:pt x="124149" y="174604"/>
                  <a:pt x="123080" y="174963"/>
                  <a:pt x="121654" y="174963"/>
                </a:cubicBezTo>
                <a:cubicBezTo>
                  <a:pt x="120942" y="174963"/>
                  <a:pt x="119872" y="174604"/>
                  <a:pt x="118803" y="173885"/>
                </a:cubicBezTo>
                <a:cubicBezTo>
                  <a:pt x="115596" y="170650"/>
                  <a:pt x="113101" y="167415"/>
                  <a:pt x="110963" y="163462"/>
                </a:cubicBezTo>
                <a:cubicBezTo>
                  <a:pt x="109537" y="161305"/>
                  <a:pt x="110606" y="158789"/>
                  <a:pt x="112388" y="157711"/>
                </a:cubicBezTo>
                <a:close/>
                <a:moveTo>
                  <a:pt x="200342" y="134048"/>
                </a:moveTo>
                <a:cubicBezTo>
                  <a:pt x="202565" y="134048"/>
                  <a:pt x="204417" y="135827"/>
                  <a:pt x="204417" y="138318"/>
                </a:cubicBezTo>
                <a:cubicBezTo>
                  <a:pt x="204417" y="142943"/>
                  <a:pt x="204046" y="147213"/>
                  <a:pt x="202565" y="151127"/>
                </a:cubicBezTo>
                <a:cubicBezTo>
                  <a:pt x="202194" y="152906"/>
                  <a:pt x="200342" y="154329"/>
                  <a:pt x="198490" y="154329"/>
                </a:cubicBezTo>
                <a:cubicBezTo>
                  <a:pt x="198120" y="154329"/>
                  <a:pt x="197750" y="153973"/>
                  <a:pt x="197379" y="153973"/>
                </a:cubicBezTo>
                <a:cubicBezTo>
                  <a:pt x="194786" y="153262"/>
                  <a:pt x="193675" y="151127"/>
                  <a:pt x="194046" y="148992"/>
                </a:cubicBezTo>
                <a:cubicBezTo>
                  <a:pt x="195157" y="145790"/>
                  <a:pt x="195527" y="142232"/>
                  <a:pt x="195527" y="138673"/>
                </a:cubicBezTo>
                <a:cubicBezTo>
                  <a:pt x="195527" y="136183"/>
                  <a:pt x="197379" y="134048"/>
                  <a:pt x="200342" y="134048"/>
                </a:cubicBezTo>
                <a:close/>
                <a:moveTo>
                  <a:pt x="110225" y="122089"/>
                </a:moveTo>
                <a:cubicBezTo>
                  <a:pt x="112448" y="122830"/>
                  <a:pt x="113930" y="125052"/>
                  <a:pt x="113559" y="127645"/>
                </a:cubicBezTo>
                <a:cubicBezTo>
                  <a:pt x="112448" y="131349"/>
                  <a:pt x="112078" y="135053"/>
                  <a:pt x="112078" y="138757"/>
                </a:cubicBezTo>
                <a:cubicBezTo>
                  <a:pt x="112078" y="140980"/>
                  <a:pt x="109855" y="143202"/>
                  <a:pt x="107632" y="143202"/>
                </a:cubicBezTo>
                <a:cubicBezTo>
                  <a:pt x="105410" y="143202"/>
                  <a:pt x="103187" y="141350"/>
                  <a:pt x="103187" y="138757"/>
                </a:cubicBezTo>
                <a:cubicBezTo>
                  <a:pt x="103187" y="133942"/>
                  <a:pt x="103558" y="129867"/>
                  <a:pt x="104669" y="125422"/>
                </a:cubicBezTo>
                <a:cubicBezTo>
                  <a:pt x="105410" y="123200"/>
                  <a:pt x="107632" y="121348"/>
                  <a:pt x="110225" y="122089"/>
                </a:cubicBezTo>
                <a:close/>
                <a:moveTo>
                  <a:pt x="153015" y="105473"/>
                </a:moveTo>
                <a:cubicBezTo>
                  <a:pt x="155524" y="105473"/>
                  <a:pt x="157316" y="107630"/>
                  <a:pt x="157316" y="110148"/>
                </a:cubicBezTo>
                <a:lnTo>
                  <a:pt x="157316" y="112305"/>
                </a:lnTo>
                <a:cubicBezTo>
                  <a:pt x="162335" y="113384"/>
                  <a:pt x="166636" y="116620"/>
                  <a:pt x="168428" y="121295"/>
                </a:cubicBezTo>
                <a:cubicBezTo>
                  <a:pt x="169145" y="123453"/>
                  <a:pt x="168070" y="125970"/>
                  <a:pt x="165919" y="127049"/>
                </a:cubicBezTo>
                <a:cubicBezTo>
                  <a:pt x="163768" y="127768"/>
                  <a:pt x="161259" y="127049"/>
                  <a:pt x="160184" y="124891"/>
                </a:cubicBezTo>
                <a:cubicBezTo>
                  <a:pt x="159467" y="122014"/>
                  <a:pt x="156241" y="120216"/>
                  <a:pt x="153015" y="120216"/>
                </a:cubicBezTo>
                <a:cubicBezTo>
                  <a:pt x="148713" y="120216"/>
                  <a:pt x="145128" y="123453"/>
                  <a:pt x="145128" y="127049"/>
                </a:cubicBezTo>
                <a:cubicBezTo>
                  <a:pt x="145128" y="131364"/>
                  <a:pt x="147638" y="133521"/>
                  <a:pt x="153015" y="133521"/>
                </a:cubicBezTo>
                <a:cubicBezTo>
                  <a:pt x="163051" y="133521"/>
                  <a:pt x="169504" y="139635"/>
                  <a:pt x="169504" y="148624"/>
                </a:cubicBezTo>
                <a:cubicBezTo>
                  <a:pt x="169504" y="155816"/>
                  <a:pt x="164485" y="161570"/>
                  <a:pt x="157316" y="163368"/>
                </a:cubicBezTo>
                <a:lnTo>
                  <a:pt x="157316" y="165885"/>
                </a:lnTo>
                <a:cubicBezTo>
                  <a:pt x="157316" y="168043"/>
                  <a:pt x="155524" y="170200"/>
                  <a:pt x="153015" y="170200"/>
                </a:cubicBezTo>
                <a:cubicBezTo>
                  <a:pt x="150505" y="170200"/>
                  <a:pt x="148713" y="168043"/>
                  <a:pt x="148713" y="165885"/>
                </a:cubicBezTo>
                <a:lnTo>
                  <a:pt x="148713" y="163368"/>
                </a:lnTo>
                <a:cubicBezTo>
                  <a:pt x="143694" y="162289"/>
                  <a:pt x="139751" y="159053"/>
                  <a:pt x="137959" y="154378"/>
                </a:cubicBezTo>
                <a:cubicBezTo>
                  <a:pt x="136884" y="152220"/>
                  <a:pt x="137959" y="149344"/>
                  <a:pt x="140110" y="148624"/>
                </a:cubicBezTo>
                <a:cubicBezTo>
                  <a:pt x="142261" y="147546"/>
                  <a:pt x="144770" y="148624"/>
                  <a:pt x="145845" y="151142"/>
                </a:cubicBezTo>
                <a:cubicBezTo>
                  <a:pt x="146921" y="153659"/>
                  <a:pt x="149788" y="155457"/>
                  <a:pt x="153015" y="155457"/>
                </a:cubicBezTo>
                <a:cubicBezTo>
                  <a:pt x="157316" y="155457"/>
                  <a:pt x="160901" y="152220"/>
                  <a:pt x="160901" y="148624"/>
                </a:cubicBezTo>
                <a:cubicBezTo>
                  <a:pt x="160901" y="144669"/>
                  <a:pt x="158391" y="142152"/>
                  <a:pt x="153015" y="142152"/>
                </a:cubicBezTo>
                <a:cubicBezTo>
                  <a:pt x="142978" y="142152"/>
                  <a:pt x="136525" y="136398"/>
                  <a:pt x="136525" y="127049"/>
                </a:cubicBezTo>
                <a:cubicBezTo>
                  <a:pt x="136525" y="119857"/>
                  <a:pt x="141902" y="114103"/>
                  <a:pt x="148713" y="112305"/>
                </a:cubicBezTo>
                <a:lnTo>
                  <a:pt x="148713" y="110148"/>
                </a:lnTo>
                <a:cubicBezTo>
                  <a:pt x="148713" y="107630"/>
                  <a:pt x="150505" y="105473"/>
                  <a:pt x="153015" y="105473"/>
                </a:cubicBezTo>
                <a:close/>
                <a:moveTo>
                  <a:pt x="182430" y="102507"/>
                </a:moveTo>
                <a:cubicBezTo>
                  <a:pt x="184249" y="100710"/>
                  <a:pt x="187160" y="100710"/>
                  <a:pt x="188979" y="102507"/>
                </a:cubicBezTo>
                <a:cubicBezTo>
                  <a:pt x="191889" y="105383"/>
                  <a:pt x="194799" y="108977"/>
                  <a:pt x="196982" y="112931"/>
                </a:cubicBezTo>
                <a:cubicBezTo>
                  <a:pt x="198073" y="114728"/>
                  <a:pt x="197710" y="117244"/>
                  <a:pt x="195527" y="118682"/>
                </a:cubicBezTo>
                <a:cubicBezTo>
                  <a:pt x="194799" y="119041"/>
                  <a:pt x="194072" y="119400"/>
                  <a:pt x="193344" y="119400"/>
                </a:cubicBezTo>
                <a:cubicBezTo>
                  <a:pt x="191889" y="119400"/>
                  <a:pt x="190434" y="118682"/>
                  <a:pt x="189342" y="116884"/>
                </a:cubicBezTo>
                <a:cubicBezTo>
                  <a:pt x="187523" y="114009"/>
                  <a:pt x="185341" y="111133"/>
                  <a:pt x="182430" y="108617"/>
                </a:cubicBezTo>
                <a:cubicBezTo>
                  <a:pt x="180975" y="106820"/>
                  <a:pt x="180975" y="104304"/>
                  <a:pt x="182430" y="102507"/>
                </a:cubicBezTo>
                <a:close/>
                <a:moveTo>
                  <a:pt x="127529" y="93887"/>
                </a:moveTo>
                <a:cubicBezTo>
                  <a:pt x="129646" y="92773"/>
                  <a:pt x="132115" y="93516"/>
                  <a:pt x="133526" y="95745"/>
                </a:cubicBezTo>
                <a:cubicBezTo>
                  <a:pt x="134584" y="97974"/>
                  <a:pt x="133879" y="100575"/>
                  <a:pt x="131762" y="101690"/>
                </a:cubicBezTo>
                <a:cubicBezTo>
                  <a:pt x="128940" y="103547"/>
                  <a:pt x="126118" y="105776"/>
                  <a:pt x="123648" y="108749"/>
                </a:cubicBezTo>
                <a:cubicBezTo>
                  <a:pt x="122590" y="109492"/>
                  <a:pt x="121532" y="109863"/>
                  <a:pt x="120473" y="109863"/>
                </a:cubicBezTo>
                <a:cubicBezTo>
                  <a:pt x="119415" y="109863"/>
                  <a:pt x="118357" y="109492"/>
                  <a:pt x="117651" y="108749"/>
                </a:cubicBezTo>
                <a:cubicBezTo>
                  <a:pt x="115887" y="106891"/>
                  <a:pt x="115887" y="104290"/>
                  <a:pt x="117651" y="102433"/>
                </a:cubicBezTo>
                <a:cubicBezTo>
                  <a:pt x="120473" y="99089"/>
                  <a:pt x="124001" y="96488"/>
                  <a:pt x="127529" y="93887"/>
                </a:cubicBezTo>
                <a:close/>
                <a:moveTo>
                  <a:pt x="153073" y="88010"/>
                </a:moveTo>
                <a:lnTo>
                  <a:pt x="153423" y="88010"/>
                </a:lnTo>
                <a:cubicBezTo>
                  <a:pt x="157620" y="88010"/>
                  <a:pt x="161817" y="88380"/>
                  <a:pt x="166015" y="89862"/>
                </a:cubicBezTo>
                <a:cubicBezTo>
                  <a:pt x="168113" y="90232"/>
                  <a:pt x="169512" y="92826"/>
                  <a:pt x="168813" y="95048"/>
                </a:cubicBezTo>
                <a:cubicBezTo>
                  <a:pt x="168463" y="97271"/>
                  <a:pt x="166714" y="98752"/>
                  <a:pt x="164965" y="98752"/>
                </a:cubicBezTo>
                <a:cubicBezTo>
                  <a:pt x="164616" y="98752"/>
                  <a:pt x="163916" y="98752"/>
                  <a:pt x="163566" y="98382"/>
                </a:cubicBezTo>
                <a:cubicBezTo>
                  <a:pt x="160418" y="97641"/>
                  <a:pt x="156920" y="96900"/>
                  <a:pt x="153423" y="96900"/>
                </a:cubicBezTo>
                <a:cubicBezTo>
                  <a:pt x="150974" y="96900"/>
                  <a:pt x="149225" y="95048"/>
                  <a:pt x="149225" y="92455"/>
                </a:cubicBezTo>
                <a:cubicBezTo>
                  <a:pt x="149225" y="90232"/>
                  <a:pt x="150974" y="88010"/>
                  <a:pt x="153073" y="88010"/>
                </a:cubicBezTo>
                <a:close/>
                <a:moveTo>
                  <a:pt x="124881" y="61123"/>
                </a:moveTo>
                <a:cubicBezTo>
                  <a:pt x="113365" y="68333"/>
                  <a:pt x="68019" y="100061"/>
                  <a:pt x="69098" y="171447"/>
                </a:cubicBezTo>
                <a:cubicBezTo>
                  <a:pt x="69098" y="176495"/>
                  <a:pt x="68379" y="181542"/>
                  <a:pt x="66939" y="186229"/>
                </a:cubicBezTo>
                <a:cubicBezTo>
                  <a:pt x="109046" y="188032"/>
                  <a:pt x="118403" y="193080"/>
                  <a:pt x="127040" y="198127"/>
                </a:cubicBezTo>
                <a:cubicBezTo>
                  <a:pt x="134958" y="202814"/>
                  <a:pt x="141436" y="206780"/>
                  <a:pt x="181383" y="206059"/>
                </a:cubicBezTo>
                <a:cubicBezTo>
                  <a:pt x="181383" y="206059"/>
                  <a:pt x="189661" y="205699"/>
                  <a:pt x="195779" y="211467"/>
                </a:cubicBezTo>
                <a:cubicBezTo>
                  <a:pt x="196858" y="212549"/>
                  <a:pt x="197578" y="213631"/>
                  <a:pt x="198298" y="215073"/>
                </a:cubicBezTo>
                <a:cubicBezTo>
                  <a:pt x="211614" y="211107"/>
                  <a:pt x="223490" y="206420"/>
                  <a:pt x="233207" y="202093"/>
                </a:cubicBezTo>
                <a:cubicBezTo>
                  <a:pt x="237885" y="199930"/>
                  <a:pt x="242204" y="198127"/>
                  <a:pt x="245803" y="196685"/>
                </a:cubicBezTo>
                <a:cubicBezTo>
                  <a:pt x="241484" y="188753"/>
                  <a:pt x="238965" y="180100"/>
                  <a:pt x="239325" y="171447"/>
                </a:cubicBezTo>
                <a:cubicBezTo>
                  <a:pt x="240045" y="100782"/>
                  <a:pt x="195059" y="68333"/>
                  <a:pt x="183542" y="61123"/>
                </a:cubicBezTo>
                <a:cubicBezTo>
                  <a:pt x="176705" y="66891"/>
                  <a:pt x="165908" y="70136"/>
                  <a:pt x="154032" y="70136"/>
                </a:cubicBezTo>
                <a:cubicBezTo>
                  <a:pt x="142515" y="70136"/>
                  <a:pt x="131719" y="66891"/>
                  <a:pt x="124881" y="61123"/>
                </a:cubicBezTo>
                <a:close/>
                <a:moveTo>
                  <a:pt x="119483" y="8844"/>
                </a:moveTo>
                <a:cubicBezTo>
                  <a:pt x="117683" y="8123"/>
                  <a:pt x="116244" y="9205"/>
                  <a:pt x="115884" y="9926"/>
                </a:cubicBezTo>
                <a:cubicBezTo>
                  <a:pt x="114444" y="11368"/>
                  <a:pt x="113365" y="13531"/>
                  <a:pt x="114444" y="16416"/>
                </a:cubicBezTo>
                <a:lnTo>
                  <a:pt x="128840" y="53551"/>
                </a:lnTo>
                <a:cubicBezTo>
                  <a:pt x="131719" y="56075"/>
                  <a:pt x="135678" y="58238"/>
                  <a:pt x="140356" y="59680"/>
                </a:cubicBezTo>
                <a:lnTo>
                  <a:pt x="137117" y="35524"/>
                </a:lnTo>
                <a:cubicBezTo>
                  <a:pt x="136757" y="33001"/>
                  <a:pt x="138557" y="30837"/>
                  <a:pt x="140716" y="30477"/>
                </a:cubicBezTo>
                <a:cubicBezTo>
                  <a:pt x="142875" y="30116"/>
                  <a:pt x="145394" y="31919"/>
                  <a:pt x="145394" y="34443"/>
                </a:cubicBezTo>
                <a:lnTo>
                  <a:pt x="149353" y="61483"/>
                </a:lnTo>
                <a:cubicBezTo>
                  <a:pt x="150793" y="61483"/>
                  <a:pt x="152592" y="61844"/>
                  <a:pt x="154032" y="61844"/>
                </a:cubicBezTo>
                <a:cubicBezTo>
                  <a:pt x="155831" y="61844"/>
                  <a:pt x="157271" y="61483"/>
                  <a:pt x="159070" y="61483"/>
                </a:cubicBezTo>
                <a:lnTo>
                  <a:pt x="162669" y="34443"/>
                </a:lnTo>
                <a:cubicBezTo>
                  <a:pt x="163029" y="31919"/>
                  <a:pt x="165188" y="30116"/>
                  <a:pt x="167707" y="30477"/>
                </a:cubicBezTo>
                <a:cubicBezTo>
                  <a:pt x="169867" y="30837"/>
                  <a:pt x="171666" y="33001"/>
                  <a:pt x="171306" y="35524"/>
                </a:cubicBezTo>
                <a:lnTo>
                  <a:pt x="168067" y="59680"/>
                </a:lnTo>
                <a:cubicBezTo>
                  <a:pt x="172746" y="58238"/>
                  <a:pt x="176705" y="56075"/>
                  <a:pt x="179224" y="53551"/>
                </a:cubicBezTo>
                <a:lnTo>
                  <a:pt x="193619" y="16416"/>
                </a:lnTo>
                <a:cubicBezTo>
                  <a:pt x="194699" y="13531"/>
                  <a:pt x="193979" y="11368"/>
                  <a:pt x="192540" y="9926"/>
                </a:cubicBezTo>
                <a:cubicBezTo>
                  <a:pt x="192180" y="9205"/>
                  <a:pt x="190740" y="8123"/>
                  <a:pt x="188581" y="8844"/>
                </a:cubicBezTo>
                <a:lnTo>
                  <a:pt x="168067" y="15695"/>
                </a:lnTo>
                <a:cubicBezTo>
                  <a:pt x="159070" y="18939"/>
                  <a:pt x="149353" y="18939"/>
                  <a:pt x="140356" y="15695"/>
                </a:cubicBezTo>
                <a:lnTo>
                  <a:pt x="119483" y="8844"/>
                </a:lnTo>
                <a:close/>
                <a:moveTo>
                  <a:pt x="122362" y="552"/>
                </a:moveTo>
                <a:lnTo>
                  <a:pt x="142875" y="7763"/>
                </a:lnTo>
                <a:cubicBezTo>
                  <a:pt x="150433" y="10287"/>
                  <a:pt x="157990" y="10287"/>
                  <a:pt x="165548" y="7763"/>
                </a:cubicBezTo>
                <a:lnTo>
                  <a:pt x="186062" y="552"/>
                </a:lnTo>
                <a:cubicBezTo>
                  <a:pt x="190380" y="-890"/>
                  <a:pt x="195419" y="552"/>
                  <a:pt x="199018" y="4157"/>
                </a:cubicBezTo>
                <a:cubicBezTo>
                  <a:pt x="202616" y="8123"/>
                  <a:pt x="204056" y="14252"/>
                  <a:pt x="201897" y="19300"/>
                </a:cubicBezTo>
                <a:lnTo>
                  <a:pt x="188221" y="53912"/>
                </a:lnTo>
                <a:cubicBezTo>
                  <a:pt x="201537" y="62204"/>
                  <a:pt x="248682" y="97537"/>
                  <a:pt x="247962" y="171447"/>
                </a:cubicBezTo>
                <a:cubicBezTo>
                  <a:pt x="247962" y="179379"/>
                  <a:pt x="250121" y="187311"/>
                  <a:pt x="254440" y="194522"/>
                </a:cubicBezTo>
                <a:cubicBezTo>
                  <a:pt x="257679" y="194161"/>
                  <a:pt x="260198" y="194522"/>
                  <a:pt x="262717" y="196325"/>
                </a:cubicBezTo>
                <a:cubicBezTo>
                  <a:pt x="267036" y="199930"/>
                  <a:pt x="268116" y="203896"/>
                  <a:pt x="268476" y="206780"/>
                </a:cubicBezTo>
                <a:cubicBezTo>
                  <a:pt x="268476" y="207862"/>
                  <a:pt x="268116" y="208944"/>
                  <a:pt x="267756" y="210025"/>
                </a:cubicBezTo>
                <a:cubicBezTo>
                  <a:pt x="273154" y="208944"/>
                  <a:pt x="276753" y="208944"/>
                  <a:pt x="279992" y="211828"/>
                </a:cubicBezTo>
                <a:cubicBezTo>
                  <a:pt x="284671" y="215794"/>
                  <a:pt x="285390" y="220120"/>
                  <a:pt x="285390" y="223005"/>
                </a:cubicBezTo>
                <a:cubicBezTo>
                  <a:pt x="285030" y="231658"/>
                  <a:pt x="275673" y="238147"/>
                  <a:pt x="274954" y="238868"/>
                </a:cubicBezTo>
                <a:cubicBezTo>
                  <a:pt x="228528" y="275643"/>
                  <a:pt x="174545" y="285738"/>
                  <a:pt x="129919" y="285738"/>
                </a:cubicBezTo>
                <a:cubicBezTo>
                  <a:pt x="82414" y="285738"/>
                  <a:pt x="45346" y="274201"/>
                  <a:pt x="39948" y="272398"/>
                </a:cubicBezTo>
                <a:lnTo>
                  <a:pt x="4318" y="272398"/>
                </a:lnTo>
                <a:cubicBezTo>
                  <a:pt x="1799" y="272398"/>
                  <a:pt x="0" y="270596"/>
                  <a:pt x="0" y="268072"/>
                </a:cubicBezTo>
                <a:lnTo>
                  <a:pt x="0" y="190195"/>
                </a:lnTo>
                <a:cubicBezTo>
                  <a:pt x="0" y="187672"/>
                  <a:pt x="1799" y="185869"/>
                  <a:pt x="4318" y="185869"/>
                </a:cubicBezTo>
                <a:lnTo>
                  <a:pt x="40667" y="185869"/>
                </a:lnTo>
                <a:cubicBezTo>
                  <a:pt x="46786" y="185869"/>
                  <a:pt x="52544" y="185869"/>
                  <a:pt x="57942" y="185869"/>
                </a:cubicBezTo>
                <a:cubicBezTo>
                  <a:pt x="59382" y="181182"/>
                  <a:pt x="60461" y="176495"/>
                  <a:pt x="60461" y="171447"/>
                </a:cubicBezTo>
                <a:cubicBezTo>
                  <a:pt x="59382" y="97537"/>
                  <a:pt x="106887" y="62204"/>
                  <a:pt x="119843" y="53912"/>
                </a:cubicBezTo>
                <a:lnTo>
                  <a:pt x="106527" y="19300"/>
                </a:lnTo>
                <a:cubicBezTo>
                  <a:pt x="104367" y="14252"/>
                  <a:pt x="105807" y="8123"/>
                  <a:pt x="109406" y="4157"/>
                </a:cubicBezTo>
                <a:cubicBezTo>
                  <a:pt x="112645" y="552"/>
                  <a:pt x="117683" y="-890"/>
                  <a:pt x="122362" y="552"/>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54" name="Freeform 992">
            <a:extLst>
              <a:ext uri="{FF2B5EF4-FFF2-40B4-BE49-F238E27FC236}">
                <a16:creationId xmlns:a16="http://schemas.microsoft.com/office/drawing/2014/main" id="{8297DA4A-4F02-4DC2-9089-11A432A92826}"/>
              </a:ext>
            </a:extLst>
          </p:cNvPr>
          <p:cNvSpPr>
            <a:spLocks noChangeAspect="1" noChangeArrowheads="1"/>
          </p:cNvSpPr>
          <p:nvPr/>
        </p:nvSpPr>
        <p:spPr bwMode="auto">
          <a:xfrm>
            <a:off x="4863245" y="2564038"/>
            <a:ext cx="398210" cy="399430"/>
          </a:xfrm>
          <a:custGeom>
            <a:avLst/>
            <a:gdLst>
              <a:gd name="T0" fmla="*/ 859856 w 285390"/>
              <a:gd name="T1" fmla="*/ 921185 h 285390"/>
              <a:gd name="T2" fmla="*/ 87172 w 285390"/>
              <a:gd name="T3" fmla="*/ 921185 h 285390"/>
              <a:gd name="T4" fmla="*/ 348718 w 285390"/>
              <a:gd name="T5" fmla="*/ 844518 h 285390"/>
              <a:gd name="T6" fmla="*/ 348718 w 285390"/>
              <a:gd name="T7" fmla="*/ 844518 h 285390"/>
              <a:gd name="T8" fmla="*/ 687879 w 285390"/>
              <a:gd name="T9" fmla="*/ 921185 h 285390"/>
              <a:gd name="T10" fmla="*/ 257954 w 285390"/>
              <a:gd name="T11" fmla="*/ 758268 h 285390"/>
              <a:gd name="T12" fmla="*/ 435900 w 285390"/>
              <a:gd name="T13" fmla="*/ 595357 h 285390"/>
              <a:gd name="T14" fmla="*/ 229291 w 285390"/>
              <a:gd name="T15" fmla="*/ 700775 h 285390"/>
              <a:gd name="T16" fmla="*/ 894481 w 285390"/>
              <a:gd name="T17" fmla="*/ 518694 h 285390"/>
              <a:gd name="T18" fmla="*/ 918369 w 285390"/>
              <a:gd name="T19" fmla="*/ 518694 h 285390"/>
              <a:gd name="T20" fmla="*/ 665192 w 285390"/>
              <a:gd name="T21" fmla="*/ 604941 h 285390"/>
              <a:gd name="T22" fmla="*/ 488445 w 285390"/>
              <a:gd name="T23" fmla="*/ 440828 h 285390"/>
              <a:gd name="T24" fmla="*/ 357583 w 285390"/>
              <a:gd name="T25" fmla="*/ 315774 h 285390"/>
              <a:gd name="T26" fmla="*/ 131067 w 285390"/>
              <a:gd name="T27" fmla="*/ 285340 h 285390"/>
              <a:gd name="T28" fmla="*/ 115890 w 285390"/>
              <a:gd name="T29" fmla="*/ 301829 h 285390"/>
              <a:gd name="T30" fmla="*/ 831068 w 285390"/>
              <a:gd name="T31" fmla="*/ 204178 h 285390"/>
              <a:gd name="T32" fmla="*/ 814630 w 285390"/>
              <a:gd name="T33" fmla="*/ 190223 h 285390"/>
              <a:gd name="T34" fmla="*/ 586273 w 285390"/>
              <a:gd name="T35" fmla="*/ 220665 h 285390"/>
              <a:gd name="T36" fmla="*/ 241724 w 285390"/>
              <a:gd name="T37" fmla="*/ 163802 h 285390"/>
              <a:gd name="T38" fmla="*/ 304846 w 285390"/>
              <a:gd name="T39" fmla="*/ 230198 h 285390"/>
              <a:gd name="T40" fmla="*/ 241724 w 285390"/>
              <a:gd name="T41" fmla="*/ 219333 h 285390"/>
              <a:gd name="T42" fmla="*/ 309612 w 285390"/>
              <a:gd name="T43" fmla="*/ 352119 h 285390"/>
              <a:gd name="T44" fmla="*/ 241724 w 285390"/>
              <a:gd name="T45" fmla="*/ 442658 h 285390"/>
              <a:gd name="T46" fmla="*/ 178600 w 285390"/>
              <a:gd name="T47" fmla="*/ 376262 h 285390"/>
              <a:gd name="T48" fmla="*/ 241724 w 285390"/>
              <a:gd name="T49" fmla="*/ 387127 h 285390"/>
              <a:gd name="T50" fmla="*/ 173834 w 285390"/>
              <a:gd name="T51" fmla="*/ 254343 h 285390"/>
              <a:gd name="T52" fmla="*/ 241724 w 285390"/>
              <a:gd name="T53" fmla="*/ 163802 h 285390"/>
              <a:gd name="T54" fmla="*/ 243626 w 285390"/>
              <a:gd name="T55" fmla="*/ 480361 h 285390"/>
              <a:gd name="T56" fmla="*/ 700034 w 285390"/>
              <a:gd name="T57" fmla="*/ 63407 h 285390"/>
              <a:gd name="T58" fmla="*/ 763162 w 285390"/>
              <a:gd name="T59" fmla="*/ 130430 h 285390"/>
              <a:gd name="T60" fmla="*/ 700034 w 285390"/>
              <a:gd name="T61" fmla="*/ 119658 h 285390"/>
              <a:gd name="T62" fmla="*/ 767924 w 285390"/>
              <a:gd name="T63" fmla="*/ 251307 h 285390"/>
              <a:gd name="T64" fmla="*/ 700034 w 285390"/>
              <a:gd name="T65" fmla="*/ 342271 h 285390"/>
              <a:gd name="T66" fmla="*/ 635726 w 285390"/>
              <a:gd name="T67" fmla="*/ 274049 h 285390"/>
              <a:gd name="T68" fmla="*/ 700034 w 285390"/>
              <a:gd name="T69" fmla="*/ 286020 h 285390"/>
              <a:gd name="T70" fmla="*/ 632152 w 285390"/>
              <a:gd name="T71" fmla="*/ 154375 h 285390"/>
              <a:gd name="T72" fmla="*/ 700034 w 285390"/>
              <a:gd name="T73" fmla="*/ 63407 h 285390"/>
              <a:gd name="T74" fmla="*/ 703403 w 285390"/>
              <a:gd name="T75" fmla="*/ 384527 h 285390"/>
              <a:gd name="T76" fmla="*/ 703403 w 285390"/>
              <a:gd name="T77" fmla="*/ 0 h 285390"/>
              <a:gd name="T78" fmla="*/ 717740 w 285390"/>
              <a:gd name="T79" fmla="*/ 591763 h 285390"/>
              <a:gd name="T80" fmla="*/ 947028 w 285390"/>
              <a:gd name="T81" fmla="*/ 504317 h 285390"/>
              <a:gd name="T82" fmla="*/ 717740 w 285390"/>
              <a:gd name="T83" fmla="*/ 866080 h 285390"/>
              <a:gd name="T84" fmla="*/ 932702 w 285390"/>
              <a:gd name="T85" fmla="*/ 921185 h 285390"/>
              <a:gd name="T86" fmla="*/ 14320 w 285390"/>
              <a:gd name="T87" fmla="*/ 949932 h 285390"/>
              <a:gd name="T88" fmla="*/ 58509 w 285390"/>
              <a:gd name="T89" fmla="*/ 921185 h 285390"/>
              <a:gd name="T90" fmla="*/ 229291 w 285390"/>
              <a:gd name="T91" fmla="*/ 729522 h 285390"/>
              <a:gd name="T92" fmla="*/ 14320 w 285390"/>
              <a:gd name="T93" fmla="*/ 509108 h 285390"/>
              <a:gd name="T94" fmla="*/ 229291 w 285390"/>
              <a:gd name="T95" fmla="*/ 507907 h 285390"/>
              <a:gd name="T96" fmla="*/ 449037 w 285390"/>
              <a:gd name="T97" fmla="*/ 303067 h 285390"/>
              <a:gd name="T98" fmla="*/ 435900 w 285390"/>
              <a:gd name="T99" fmla="*/ 566610 h 285390"/>
              <a:gd name="T100" fmla="*/ 281840 w 285390"/>
              <a:gd name="T101" fmla="*/ 787021 h 285390"/>
              <a:gd name="T102" fmla="*/ 348718 w 285390"/>
              <a:gd name="T103" fmla="*/ 815771 h 285390"/>
              <a:gd name="T104" fmla="*/ 689078 w 285390"/>
              <a:gd name="T105" fmla="*/ 851710 h 285390"/>
              <a:gd name="T106" fmla="*/ 459783 w 285390"/>
              <a:gd name="T107" fmla="*/ 427649 h 285390"/>
              <a:gd name="T108" fmla="*/ 689078 w 285390"/>
              <a:gd name="T109" fmla="*/ 515096 h 285390"/>
              <a:gd name="T110" fmla="*/ 703403 w 285390"/>
              <a:gd name="T111" fmla="*/ 0 h 285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5390" h="285390">
                <a:moveTo>
                  <a:pt x="237525" y="259479"/>
                </a:moveTo>
                <a:cubicBezTo>
                  <a:pt x="227449" y="259479"/>
                  <a:pt x="218811" y="267036"/>
                  <a:pt x="216652" y="276753"/>
                </a:cubicBezTo>
                <a:lnTo>
                  <a:pt x="259119" y="276753"/>
                </a:lnTo>
                <a:cubicBezTo>
                  <a:pt x="256959" y="267036"/>
                  <a:pt x="248322" y="259479"/>
                  <a:pt x="237525" y="259479"/>
                </a:cubicBezTo>
                <a:close/>
                <a:moveTo>
                  <a:pt x="47505" y="259479"/>
                </a:moveTo>
                <a:cubicBezTo>
                  <a:pt x="37068" y="259479"/>
                  <a:pt x="28071" y="267036"/>
                  <a:pt x="26271" y="276753"/>
                </a:cubicBezTo>
                <a:lnTo>
                  <a:pt x="68738" y="276753"/>
                </a:lnTo>
                <a:cubicBezTo>
                  <a:pt x="66579" y="267036"/>
                  <a:pt x="57942" y="259479"/>
                  <a:pt x="47505" y="259479"/>
                </a:cubicBezTo>
                <a:close/>
                <a:moveTo>
                  <a:pt x="105087" y="253720"/>
                </a:moveTo>
                <a:cubicBezTo>
                  <a:pt x="91411" y="253720"/>
                  <a:pt x="80254" y="263797"/>
                  <a:pt x="78095" y="276753"/>
                </a:cubicBezTo>
                <a:lnTo>
                  <a:pt x="132079" y="276753"/>
                </a:lnTo>
                <a:cubicBezTo>
                  <a:pt x="129919" y="263797"/>
                  <a:pt x="118763" y="253720"/>
                  <a:pt x="105087" y="253720"/>
                </a:cubicBezTo>
                <a:close/>
                <a:moveTo>
                  <a:pt x="174185" y="247962"/>
                </a:moveTo>
                <a:cubicBezTo>
                  <a:pt x="157631" y="247962"/>
                  <a:pt x="143595" y="260918"/>
                  <a:pt x="141436" y="276753"/>
                </a:cubicBezTo>
                <a:lnTo>
                  <a:pt x="207295" y="276753"/>
                </a:lnTo>
                <a:cubicBezTo>
                  <a:pt x="205136" y="260918"/>
                  <a:pt x="191100" y="247962"/>
                  <a:pt x="174185" y="247962"/>
                </a:cubicBezTo>
                <a:close/>
                <a:moveTo>
                  <a:pt x="131359" y="178864"/>
                </a:moveTo>
                <a:cubicBezTo>
                  <a:pt x="102927" y="178864"/>
                  <a:pt x="80254" y="200457"/>
                  <a:pt x="77735" y="227808"/>
                </a:cubicBezTo>
                <a:lnTo>
                  <a:pt x="84933" y="227808"/>
                </a:lnTo>
                <a:cubicBezTo>
                  <a:pt x="113005" y="227808"/>
                  <a:pt x="136037" y="206215"/>
                  <a:pt x="138197" y="178864"/>
                </a:cubicBezTo>
                <a:lnTo>
                  <a:pt x="131359" y="178864"/>
                </a:lnTo>
                <a:close/>
                <a:moveTo>
                  <a:pt x="8637" y="161589"/>
                </a:moveTo>
                <a:cubicBezTo>
                  <a:pt x="10796" y="188941"/>
                  <a:pt x="33829" y="210534"/>
                  <a:pt x="61900" y="210534"/>
                </a:cubicBezTo>
                <a:lnTo>
                  <a:pt x="69098" y="210534"/>
                </a:lnTo>
                <a:cubicBezTo>
                  <a:pt x="66579" y="183183"/>
                  <a:pt x="43546" y="161589"/>
                  <a:pt x="15835" y="161589"/>
                </a:cubicBezTo>
                <a:lnTo>
                  <a:pt x="8637" y="161589"/>
                </a:lnTo>
                <a:close/>
                <a:moveTo>
                  <a:pt x="269555" y="155831"/>
                </a:moveTo>
                <a:cubicBezTo>
                  <a:pt x="241484" y="155831"/>
                  <a:pt x="218451" y="177424"/>
                  <a:pt x="216292" y="204776"/>
                </a:cubicBezTo>
                <a:lnTo>
                  <a:pt x="223490" y="204776"/>
                </a:lnTo>
                <a:cubicBezTo>
                  <a:pt x="251201" y="204776"/>
                  <a:pt x="274234" y="183183"/>
                  <a:pt x="276753" y="155831"/>
                </a:cubicBezTo>
                <a:lnTo>
                  <a:pt x="269555" y="155831"/>
                </a:lnTo>
                <a:close/>
                <a:moveTo>
                  <a:pt x="147194" y="132439"/>
                </a:moveTo>
                <a:cubicBezTo>
                  <a:pt x="149353" y="160150"/>
                  <a:pt x="172386" y="181743"/>
                  <a:pt x="200457" y="181743"/>
                </a:cubicBezTo>
                <a:lnTo>
                  <a:pt x="207295" y="181743"/>
                </a:lnTo>
                <a:cubicBezTo>
                  <a:pt x="205136" y="154392"/>
                  <a:pt x="182103" y="132439"/>
                  <a:pt x="154032" y="132439"/>
                </a:cubicBezTo>
                <a:lnTo>
                  <a:pt x="147194" y="132439"/>
                </a:lnTo>
                <a:close/>
                <a:moveTo>
                  <a:pt x="107759" y="85725"/>
                </a:moveTo>
                <a:cubicBezTo>
                  <a:pt x="110426" y="85725"/>
                  <a:pt x="112331" y="88011"/>
                  <a:pt x="112331" y="90678"/>
                </a:cubicBezTo>
                <a:cubicBezTo>
                  <a:pt x="112331" y="92964"/>
                  <a:pt x="110426" y="94869"/>
                  <a:pt x="107759" y="94869"/>
                </a:cubicBezTo>
                <a:cubicBezTo>
                  <a:pt x="105473" y="94869"/>
                  <a:pt x="103187" y="92964"/>
                  <a:pt x="103187" y="90678"/>
                </a:cubicBezTo>
                <a:cubicBezTo>
                  <a:pt x="103187" y="88011"/>
                  <a:pt x="105473" y="85725"/>
                  <a:pt x="107759" y="85725"/>
                </a:cubicBezTo>
                <a:close/>
                <a:moveTo>
                  <a:pt x="39497" y="85725"/>
                </a:moveTo>
                <a:cubicBezTo>
                  <a:pt x="41783" y="85725"/>
                  <a:pt x="44069" y="88011"/>
                  <a:pt x="44069" y="90678"/>
                </a:cubicBezTo>
                <a:cubicBezTo>
                  <a:pt x="44069" y="92964"/>
                  <a:pt x="41783" y="94869"/>
                  <a:pt x="39497" y="94869"/>
                </a:cubicBezTo>
                <a:cubicBezTo>
                  <a:pt x="36830" y="94869"/>
                  <a:pt x="34925" y="92964"/>
                  <a:pt x="34925" y="90678"/>
                </a:cubicBezTo>
                <a:cubicBezTo>
                  <a:pt x="34925" y="88011"/>
                  <a:pt x="36830" y="85725"/>
                  <a:pt x="39497" y="85725"/>
                </a:cubicBezTo>
                <a:close/>
                <a:moveTo>
                  <a:pt x="245491" y="57150"/>
                </a:moveTo>
                <a:cubicBezTo>
                  <a:pt x="248539" y="57150"/>
                  <a:pt x="250444" y="59055"/>
                  <a:pt x="250444" y="61341"/>
                </a:cubicBezTo>
                <a:cubicBezTo>
                  <a:pt x="250444" y="64008"/>
                  <a:pt x="248539" y="66294"/>
                  <a:pt x="245491" y="66294"/>
                </a:cubicBezTo>
                <a:cubicBezTo>
                  <a:pt x="243205" y="66294"/>
                  <a:pt x="241300" y="64008"/>
                  <a:pt x="241300" y="61341"/>
                </a:cubicBezTo>
                <a:cubicBezTo>
                  <a:pt x="241300" y="59055"/>
                  <a:pt x="243205" y="57150"/>
                  <a:pt x="245491" y="57150"/>
                </a:cubicBezTo>
                <a:close/>
                <a:moveTo>
                  <a:pt x="176675" y="57150"/>
                </a:moveTo>
                <a:cubicBezTo>
                  <a:pt x="178991" y="57150"/>
                  <a:pt x="180644" y="59055"/>
                  <a:pt x="180644" y="61341"/>
                </a:cubicBezTo>
                <a:cubicBezTo>
                  <a:pt x="180644" y="64008"/>
                  <a:pt x="178991" y="66294"/>
                  <a:pt x="176675" y="66294"/>
                </a:cubicBezTo>
                <a:cubicBezTo>
                  <a:pt x="174691" y="66294"/>
                  <a:pt x="173037" y="64008"/>
                  <a:pt x="173037" y="61341"/>
                </a:cubicBezTo>
                <a:cubicBezTo>
                  <a:pt x="173037" y="59055"/>
                  <a:pt x="174691" y="57150"/>
                  <a:pt x="176675" y="57150"/>
                </a:cubicBezTo>
                <a:close/>
                <a:moveTo>
                  <a:pt x="72845" y="49213"/>
                </a:moveTo>
                <a:cubicBezTo>
                  <a:pt x="75357" y="49213"/>
                  <a:pt x="77152" y="51026"/>
                  <a:pt x="77152" y="53202"/>
                </a:cubicBezTo>
                <a:lnTo>
                  <a:pt x="77152" y="57554"/>
                </a:lnTo>
                <a:cubicBezTo>
                  <a:pt x="83971" y="59005"/>
                  <a:pt x="89355" y="63357"/>
                  <a:pt x="91867" y="69159"/>
                </a:cubicBezTo>
                <a:cubicBezTo>
                  <a:pt x="92944" y="71698"/>
                  <a:pt x="91867" y="74236"/>
                  <a:pt x="89355" y="74962"/>
                </a:cubicBezTo>
                <a:cubicBezTo>
                  <a:pt x="87560" y="76050"/>
                  <a:pt x="84689" y="74962"/>
                  <a:pt x="83971" y="72786"/>
                </a:cubicBezTo>
                <a:cubicBezTo>
                  <a:pt x="82177" y="68434"/>
                  <a:pt x="77870" y="65895"/>
                  <a:pt x="72845" y="65895"/>
                </a:cubicBezTo>
                <a:cubicBezTo>
                  <a:pt x="66384" y="65895"/>
                  <a:pt x="61001" y="70610"/>
                  <a:pt x="61001" y="76412"/>
                </a:cubicBezTo>
                <a:cubicBezTo>
                  <a:pt x="61001" y="83303"/>
                  <a:pt x="65308" y="86567"/>
                  <a:pt x="72845" y="86567"/>
                </a:cubicBezTo>
                <a:cubicBezTo>
                  <a:pt x="87919" y="86567"/>
                  <a:pt x="93303" y="96722"/>
                  <a:pt x="93303" y="105788"/>
                </a:cubicBezTo>
                <a:cubicBezTo>
                  <a:pt x="93303" y="115217"/>
                  <a:pt x="86483" y="122833"/>
                  <a:pt x="77152" y="124646"/>
                </a:cubicBezTo>
                <a:lnTo>
                  <a:pt x="77152" y="128998"/>
                </a:lnTo>
                <a:cubicBezTo>
                  <a:pt x="77152" y="131174"/>
                  <a:pt x="75357" y="132988"/>
                  <a:pt x="72845" y="132988"/>
                </a:cubicBezTo>
                <a:cubicBezTo>
                  <a:pt x="70332" y="132988"/>
                  <a:pt x="68538" y="131174"/>
                  <a:pt x="68538" y="128998"/>
                </a:cubicBezTo>
                <a:lnTo>
                  <a:pt x="68538" y="124646"/>
                </a:lnTo>
                <a:cubicBezTo>
                  <a:pt x="62077" y="123196"/>
                  <a:pt x="56335" y="119206"/>
                  <a:pt x="53822" y="113041"/>
                </a:cubicBezTo>
                <a:cubicBezTo>
                  <a:pt x="52746" y="110503"/>
                  <a:pt x="53822" y="108327"/>
                  <a:pt x="56335" y="107239"/>
                </a:cubicBezTo>
                <a:cubicBezTo>
                  <a:pt x="58488" y="106151"/>
                  <a:pt x="61001" y="107239"/>
                  <a:pt x="61718" y="109415"/>
                </a:cubicBezTo>
                <a:cubicBezTo>
                  <a:pt x="63513" y="113404"/>
                  <a:pt x="68179" y="116305"/>
                  <a:pt x="72845" y="116305"/>
                </a:cubicBezTo>
                <a:cubicBezTo>
                  <a:pt x="79305" y="116305"/>
                  <a:pt x="84689" y="111591"/>
                  <a:pt x="84689" y="105788"/>
                </a:cubicBezTo>
                <a:cubicBezTo>
                  <a:pt x="84689" y="98897"/>
                  <a:pt x="80741" y="95271"/>
                  <a:pt x="72845" y="95271"/>
                </a:cubicBezTo>
                <a:cubicBezTo>
                  <a:pt x="57770" y="95271"/>
                  <a:pt x="52387" y="85842"/>
                  <a:pt x="52387" y="76412"/>
                </a:cubicBezTo>
                <a:cubicBezTo>
                  <a:pt x="52387" y="66983"/>
                  <a:pt x="59206" y="59367"/>
                  <a:pt x="68538" y="57554"/>
                </a:cubicBezTo>
                <a:lnTo>
                  <a:pt x="68538" y="53202"/>
                </a:lnTo>
                <a:cubicBezTo>
                  <a:pt x="68538" y="51026"/>
                  <a:pt x="70332" y="49213"/>
                  <a:pt x="72845" y="49213"/>
                </a:cubicBezTo>
                <a:close/>
                <a:moveTo>
                  <a:pt x="73417" y="37428"/>
                </a:moveTo>
                <a:cubicBezTo>
                  <a:pt x="44266" y="37428"/>
                  <a:pt x="20153" y="61181"/>
                  <a:pt x="20153" y="91051"/>
                </a:cubicBezTo>
                <a:cubicBezTo>
                  <a:pt x="20153" y="120202"/>
                  <a:pt x="44266" y="144315"/>
                  <a:pt x="73417" y="144315"/>
                </a:cubicBezTo>
                <a:cubicBezTo>
                  <a:pt x="102927" y="144315"/>
                  <a:pt x="126680" y="120202"/>
                  <a:pt x="126680" y="91051"/>
                </a:cubicBezTo>
                <a:cubicBezTo>
                  <a:pt x="126680" y="61181"/>
                  <a:pt x="102927" y="37428"/>
                  <a:pt x="73417" y="37428"/>
                </a:cubicBezTo>
                <a:close/>
                <a:moveTo>
                  <a:pt x="210958" y="19050"/>
                </a:moveTo>
                <a:cubicBezTo>
                  <a:pt x="213112" y="19050"/>
                  <a:pt x="215265" y="21207"/>
                  <a:pt x="215265" y="23365"/>
                </a:cubicBezTo>
                <a:lnTo>
                  <a:pt x="215265" y="27679"/>
                </a:lnTo>
                <a:cubicBezTo>
                  <a:pt x="221726" y="29118"/>
                  <a:pt x="227468" y="33073"/>
                  <a:pt x="229981" y="39185"/>
                </a:cubicBezTo>
                <a:cubicBezTo>
                  <a:pt x="230699" y="41343"/>
                  <a:pt x="229622" y="43860"/>
                  <a:pt x="227468" y="44938"/>
                </a:cubicBezTo>
                <a:cubicBezTo>
                  <a:pt x="225315" y="46017"/>
                  <a:pt x="222802" y="44938"/>
                  <a:pt x="221726" y="42781"/>
                </a:cubicBezTo>
                <a:cubicBezTo>
                  <a:pt x="220290" y="38826"/>
                  <a:pt x="215624" y="35949"/>
                  <a:pt x="210958" y="35949"/>
                </a:cubicBezTo>
                <a:cubicBezTo>
                  <a:pt x="204498" y="35949"/>
                  <a:pt x="198755" y="40624"/>
                  <a:pt x="198755" y="46377"/>
                </a:cubicBezTo>
                <a:cubicBezTo>
                  <a:pt x="198755" y="53208"/>
                  <a:pt x="203062" y="56804"/>
                  <a:pt x="210958" y="56804"/>
                </a:cubicBezTo>
                <a:cubicBezTo>
                  <a:pt x="225674" y="56804"/>
                  <a:pt x="231416" y="66512"/>
                  <a:pt x="231416" y="75501"/>
                </a:cubicBezTo>
                <a:cubicBezTo>
                  <a:pt x="231416" y="84850"/>
                  <a:pt x="224238" y="92401"/>
                  <a:pt x="215265" y="94199"/>
                </a:cubicBezTo>
                <a:lnTo>
                  <a:pt x="215265" y="98514"/>
                </a:lnTo>
                <a:cubicBezTo>
                  <a:pt x="215265" y="100671"/>
                  <a:pt x="213112" y="102829"/>
                  <a:pt x="210958" y="102829"/>
                </a:cubicBezTo>
                <a:cubicBezTo>
                  <a:pt x="208446" y="102829"/>
                  <a:pt x="206651" y="100671"/>
                  <a:pt x="206651" y="98514"/>
                </a:cubicBezTo>
                <a:lnTo>
                  <a:pt x="206651" y="93839"/>
                </a:lnTo>
                <a:cubicBezTo>
                  <a:pt x="199832" y="92761"/>
                  <a:pt x="194089" y="88446"/>
                  <a:pt x="191577" y="82333"/>
                </a:cubicBezTo>
                <a:cubicBezTo>
                  <a:pt x="190859" y="80176"/>
                  <a:pt x="191936" y="77659"/>
                  <a:pt x="194089" y="76940"/>
                </a:cubicBezTo>
                <a:cubicBezTo>
                  <a:pt x="196243" y="75861"/>
                  <a:pt x="198755" y="76940"/>
                  <a:pt x="199832" y="79097"/>
                </a:cubicBezTo>
                <a:cubicBezTo>
                  <a:pt x="201268" y="83052"/>
                  <a:pt x="205934" y="85929"/>
                  <a:pt x="210958" y="85929"/>
                </a:cubicBezTo>
                <a:cubicBezTo>
                  <a:pt x="217419" y="85929"/>
                  <a:pt x="222802" y="81254"/>
                  <a:pt x="222802" y="75501"/>
                </a:cubicBezTo>
                <a:cubicBezTo>
                  <a:pt x="222802" y="68670"/>
                  <a:pt x="218854" y="65434"/>
                  <a:pt x="210958" y="65434"/>
                </a:cubicBezTo>
                <a:cubicBezTo>
                  <a:pt x="195884" y="65434"/>
                  <a:pt x="190500" y="55366"/>
                  <a:pt x="190500" y="46377"/>
                </a:cubicBezTo>
                <a:cubicBezTo>
                  <a:pt x="190500" y="37388"/>
                  <a:pt x="197320" y="29477"/>
                  <a:pt x="206651" y="27679"/>
                </a:cubicBezTo>
                <a:lnTo>
                  <a:pt x="206651" y="23365"/>
                </a:lnTo>
                <a:cubicBezTo>
                  <a:pt x="206651" y="21207"/>
                  <a:pt x="208446" y="19050"/>
                  <a:pt x="210958" y="19050"/>
                </a:cubicBezTo>
                <a:close/>
                <a:moveTo>
                  <a:pt x="211973" y="8637"/>
                </a:moveTo>
                <a:cubicBezTo>
                  <a:pt x="182463" y="8637"/>
                  <a:pt x="158350" y="32750"/>
                  <a:pt x="158350" y="61900"/>
                </a:cubicBezTo>
                <a:cubicBezTo>
                  <a:pt x="158350" y="91411"/>
                  <a:pt x="182463" y="115524"/>
                  <a:pt x="211973" y="115524"/>
                </a:cubicBezTo>
                <a:cubicBezTo>
                  <a:pt x="241124" y="115524"/>
                  <a:pt x="265237" y="91411"/>
                  <a:pt x="265237" y="61900"/>
                </a:cubicBezTo>
                <a:cubicBezTo>
                  <a:pt x="265237" y="32750"/>
                  <a:pt x="241124" y="8637"/>
                  <a:pt x="211973" y="8637"/>
                </a:cubicBezTo>
                <a:close/>
                <a:moveTo>
                  <a:pt x="211973" y="0"/>
                </a:moveTo>
                <a:cubicBezTo>
                  <a:pt x="245803" y="0"/>
                  <a:pt x="273874" y="28071"/>
                  <a:pt x="273874" y="61900"/>
                </a:cubicBezTo>
                <a:cubicBezTo>
                  <a:pt x="273874" y="94650"/>
                  <a:pt x="248322" y="121642"/>
                  <a:pt x="216292" y="123801"/>
                </a:cubicBezTo>
                <a:lnTo>
                  <a:pt x="216292" y="177784"/>
                </a:lnTo>
                <a:cubicBezTo>
                  <a:pt x="226729" y="159430"/>
                  <a:pt x="246882" y="147194"/>
                  <a:pt x="269555" y="147194"/>
                </a:cubicBezTo>
                <a:lnTo>
                  <a:pt x="281072" y="147194"/>
                </a:lnTo>
                <a:cubicBezTo>
                  <a:pt x="283231" y="147194"/>
                  <a:pt x="285390" y="148993"/>
                  <a:pt x="285390" y="151513"/>
                </a:cubicBezTo>
                <a:cubicBezTo>
                  <a:pt x="285390" y="185702"/>
                  <a:pt x="257679" y="213413"/>
                  <a:pt x="223490" y="213413"/>
                </a:cubicBezTo>
                <a:lnTo>
                  <a:pt x="216292" y="213413"/>
                </a:lnTo>
                <a:lnTo>
                  <a:pt x="216292" y="260198"/>
                </a:lnTo>
                <a:cubicBezTo>
                  <a:pt x="221690" y="254440"/>
                  <a:pt x="229248" y="250841"/>
                  <a:pt x="237525" y="250841"/>
                </a:cubicBezTo>
                <a:cubicBezTo>
                  <a:pt x="253001" y="250841"/>
                  <a:pt x="265597" y="261998"/>
                  <a:pt x="267756" y="276753"/>
                </a:cubicBezTo>
                <a:lnTo>
                  <a:pt x="281072" y="276753"/>
                </a:lnTo>
                <a:cubicBezTo>
                  <a:pt x="283231" y="276753"/>
                  <a:pt x="285390" y="278912"/>
                  <a:pt x="285390" y="281072"/>
                </a:cubicBezTo>
                <a:cubicBezTo>
                  <a:pt x="285390" y="283591"/>
                  <a:pt x="283231" y="285390"/>
                  <a:pt x="281072" y="285390"/>
                </a:cubicBezTo>
                <a:lnTo>
                  <a:pt x="4318" y="285390"/>
                </a:lnTo>
                <a:cubicBezTo>
                  <a:pt x="1799" y="285390"/>
                  <a:pt x="0" y="283591"/>
                  <a:pt x="0" y="281072"/>
                </a:cubicBezTo>
                <a:cubicBezTo>
                  <a:pt x="0" y="278912"/>
                  <a:pt x="1799" y="276753"/>
                  <a:pt x="4318" y="276753"/>
                </a:cubicBezTo>
                <a:lnTo>
                  <a:pt x="17634" y="276753"/>
                </a:lnTo>
                <a:cubicBezTo>
                  <a:pt x="19794" y="261998"/>
                  <a:pt x="32390" y="250841"/>
                  <a:pt x="47505" y="250841"/>
                </a:cubicBezTo>
                <a:cubicBezTo>
                  <a:pt x="55782" y="250841"/>
                  <a:pt x="63340" y="254440"/>
                  <a:pt x="69098" y="260198"/>
                </a:cubicBezTo>
                <a:lnTo>
                  <a:pt x="69098" y="219171"/>
                </a:lnTo>
                <a:lnTo>
                  <a:pt x="61900" y="219171"/>
                </a:lnTo>
                <a:cubicBezTo>
                  <a:pt x="27711" y="219171"/>
                  <a:pt x="0" y="191460"/>
                  <a:pt x="0" y="156911"/>
                </a:cubicBezTo>
                <a:cubicBezTo>
                  <a:pt x="0" y="154752"/>
                  <a:pt x="1799" y="152952"/>
                  <a:pt x="4318" y="152952"/>
                </a:cubicBezTo>
                <a:lnTo>
                  <a:pt x="15835" y="152952"/>
                </a:lnTo>
                <a:cubicBezTo>
                  <a:pt x="38148" y="152952"/>
                  <a:pt x="58301" y="165188"/>
                  <a:pt x="69098" y="183183"/>
                </a:cubicBezTo>
                <a:lnTo>
                  <a:pt x="69098" y="152592"/>
                </a:lnTo>
                <a:cubicBezTo>
                  <a:pt x="37068" y="150433"/>
                  <a:pt x="11516" y="123441"/>
                  <a:pt x="11516" y="91051"/>
                </a:cubicBezTo>
                <a:cubicBezTo>
                  <a:pt x="11516" y="56862"/>
                  <a:pt x="39227" y="28791"/>
                  <a:pt x="73417" y="28791"/>
                </a:cubicBezTo>
                <a:cubicBezTo>
                  <a:pt x="107606" y="28791"/>
                  <a:pt x="135318" y="56862"/>
                  <a:pt x="135318" y="91051"/>
                </a:cubicBezTo>
                <a:cubicBezTo>
                  <a:pt x="135318" y="123441"/>
                  <a:pt x="110126" y="150433"/>
                  <a:pt x="77735" y="152592"/>
                </a:cubicBezTo>
                <a:lnTo>
                  <a:pt x="77735" y="200457"/>
                </a:lnTo>
                <a:cubicBezTo>
                  <a:pt x="88532" y="182463"/>
                  <a:pt x="108326" y="170227"/>
                  <a:pt x="131359" y="170227"/>
                </a:cubicBezTo>
                <a:lnTo>
                  <a:pt x="142515" y="170227"/>
                </a:lnTo>
                <a:cubicBezTo>
                  <a:pt x="145035" y="170227"/>
                  <a:pt x="146834" y="172026"/>
                  <a:pt x="146834" y="174545"/>
                </a:cubicBezTo>
                <a:cubicBezTo>
                  <a:pt x="146834" y="208734"/>
                  <a:pt x="119123" y="236446"/>
                  <a:pt x="84933" y="236446"/>
                </a:cubicBezTo>
                <a:lnTo>
                  <a:pt x="77735" y="236446"/>
                </a:lnTo>
                <a:lnTo>
                  <a:pt x="77735" y="257679"/>
                </a:lnTo>
                <a:cubicBezTo>
                  <a:pt x="84573" y="250121"/>
                  <a:pt x="94290" y="245083"/>
                  <a:pt x="105087" y="245083"/>
                </a:cubicBezTo>
                <a:cubicBezTo>
                  <a:pt x="118763" y="245083"/>
                  <a:pt x="130279" y="252641"/>
                  <a:pt x="136397" y="263797"/>
                </a:cubicBezTo>
                <a:cubicBezTo>
                  <a:pt x="143235" y="249402"/>
                  <a:pt x="157631" y="239325"/>
                  <a:pt x="174185" y="239325"/>
                </a:cubicBezTo>
                <a:cubicBezTo>
                  <a:pt x="187861" y="239325"/>
                  <a:pt x="199737" y="245803"/>
                  <a:pt x="207655" y="255880"/>
                </a:cubicBezTo>
                <a:lnTo>
                  <a:pt x="207655" y="190380"/>
                </a:lnTo>
                <a:lnTo>
                  <a:pt x="200457" y="190380"/>
                </a:lnTo>
                <a:cubicBezTo>
                  <a:pt x="165908" y="190380"/>
                  <a:pt x="138557" y="162669"/>
                  <a:pt x="138557" y="128480"/>
                </a:cubicBezTo>
                <a:cubicBezTo>
                  <a:pt x="138557" y="125960"/>
                  <a:pt x="140356" y="124161"/>
                  <a:pt x="142515" y="124161"/>
                </a:cubicBezTo>
                <a:lnTo>
                  <a:pt x="154032" y="124161"/>
                </a:lnTo>
                <a:cubicBezTo>
                  <a:pt x="176705" y="124161"/>
                  <a:pt x="196858" y="136397"/>
                  <a:pt x="207655" y="154752"/>
                </a:cubicBezTo>
                <a:lnTo>
                  <a:pt x="207655" y="123801"/>
                </a:lnTo>
                <a:cubicBezTo>
                  <a:pt x="175265" y="121642"/>
                  <a:pt x="149713" y="94650"/>
                  <a:pt x="149713" y="61900"/>
                </a:cubicBezTo>
                <a:cubicBezTo>
                  <a:pt x="149713" y="28071"/>
                  <a:pt x="177784" y="0"/>
                  <a:pt x="211973"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55" name="Freeform 1010">
            <a:extLst>
              <a:ext uri="{FF2B5EF4-FFF2-40B4-BE49-F238E27FC236}">
                <a16:creationId xmlns:a16="http://schemas.microsoft.com/office/drawing/2014/main" id="{3F898727-A066-4388-8C0A-FE597C4C153D}"/>
              </a:ext>
            </a:extLst>
          </p:cNvPr>
          <p:cNvSpPr>
            <a:spLocks noChangeAspect="1" noChangeArrowheads="1"/>
          </p:cNvSpPr>
          <p:nvPr/>
        </p:nvSpPr>
        <p:spPr bwMode="auto">
          <a:xfrm>
            <a:off x="2468069" y="2614290"/>
            <a:ext cx="333252" cy="334276"/>
          </a:xfrm>
          <a:custGeom>
            <a:avLst/>
            <a:gdLst>
              <a:gd name="T0" fmla="*/ 28663 w 285390"/>
              <a:gd name="T1" fmla="*/ 921827 h 285402"/>
              <a:gd name="T2" fmla="*/ 932702 w 285390"/>
              <a:gd name="T3" fmla="*/ 903272 h 285402"/>
              <a:gd name="T4" fmla="*/ 932702 w 285390"/>
              <a:gd name="T5" fmla="*/ 949655 h 285402"/>
              <a:gd name="T6" fmla="*/ 0 w 285390"/>
              <a:gd name="T7" fmla="*/ 917188 h 285402"/>
              <a:gd name="T8" fmla="*/ 28663 w 285390"/>
              <a:gd name="T9" fmla="*/ 822106 h 285402"/>
              <a:gd name="T10" fmla="*/ 918369 w 285390"/>
              <a:gd name="T11" fmla="*/ 822106 h 285402"/>
              <a:gd name="T12" fmla="*/ 947028 w 285390"/>
              <a:gd name="T13" fmla="*/ 840659 h 285402"/>
              <a:gd name="T14" fmla="*/ 0 w 285390"/>
              <a:gd name="T15" fmla="*/ 840659 h 285402"/>
              <a:gd name="T16" fmla="*/ 14320 w 285390"/>
              <a:gd name="T17" fmla="*/ 713110 h 285402"/>
              <a:gd name="T18" fmla="*/ 918369 w 285390"/>
              <a:gd name="T19" fmla="*/ 731660 h 285402"/>
              <a:gd name="T20" fmla="*/ 947028 w 285390"/>
              <a:gd name="T21" fmla="*/ 727022 h 285402"/>
              <a:gd name="T22" fmla="*/ 14320 w 285390"/>
              <a:gd name="T23" fmla="*/ 759493 h 285402"/>
              <a:gd name="T24" fmla="*/ 14320 w 285390"/>
              <a:gd name="T25" fmla="*/ 713110 h 285402"/>
              <a:gd name="T26" fmla="*/ 28663 w 285390"/>
              <a:gd name="T27" fmla="*/ 631300 h 285402"/>
              <a:gd name="T28" fmla="*/ 932702 w 285390"/>
              <a:gd name="T29" fmla="*/ 612749 h 285402"/>
              <a:gd name="T30" fmla="*/ 932702 w 285390"/>
              <a:gd name="T31" fmla="*/ 659129 h 285402"/>
              <a:gd name="T32" fmla="*/ 0 w 285390"/>
              <a:gd name="T33" fmla="*/ 626662 h 285402"/>
              <a:gd name="T34" fmla="*/ 641182 w 285390"/>
              <a:gd name="T35" fmla="*/ 285248 h 285402"/>
              <a:gd name="T36" fmla="*/ 674901 w 285390"/>
              <a:gd name="T37" fmla="*/ 250560 h 285402"/>
              <a:gd name="T38" fmla="*/ 273326 w 285390"/>
              <a:gd name="T39" fmla="*/ 318732 h 285402"/>
              <a:gd name="T40" fmla="*/ 674901 w 285390"/>
              <a:gd name="T41" fmla="*/ 221857 h 285402"/>
              <a:gd name="T42" fmla="*/ 611078 w 285390"/>
              <a:gd name="T43" fmla="*/ 285248 h 285402"/>
              <a:gd name="T44" fmla="*/ 335942 w 285390"/>
              <a:gd name="T45" fmla="*/ 285248 h 285402"/>
              <a:gd name="T46" fmla="*/ 273326 w 285390"/>
              <a:gd name="T47" fmla="*/ 221857 h 285402"/>
              <a:gd name="T48" fmla="*/ 487807 w 285390"/>
              <a:gd name="T49" fmla="*/ 171333 h 285402"/>
              <a:gd name="T50" fmla="*/ 510436 w 285390"/>
              <a:gd name="T51" fmla="*/ 221582 h 285402"/>
              <a:gd name="T52" fmla="*/ 473514 w 285390"/>
              <a:gd name="T53" fmla="*/ 268245 h 285402"/>
              <a:gd name="T54" fmla="*/ 487807 w 285390"/>
              <a:gd name="T55" fmla="*/ 407033 h 285402"/>
              <a:gd name="T56" fmla="*/ 460412 w 285390"/>
              <a:gd name="T57" fmla="*/ 392673 h 285402"/>
              <a:gd name="T58" fmla="*/ 437781 w 285390"/>
              <a:gd name="T59" fmla="*/ 342423 h 285402"/>
              <a:gd name="T60" fmla="*/ 473514 w 285390"/>
              <a:gd name="T61" fmla="*/ 295765 h 285402"/>
              <a:gd name="T62" fmla="*/ 460412 w 285390"/>
              <a:gd name="T63" fmla="*/ 156984 h 285402"/>
              <a:gd name="T64" fmla="*/ 112877 w 285390"/>
              <a:gd name="T65" fmla="*/ 169751 h 285402"/>
              <a:gd name="T66" fmla="*/ 772895 w 285390"/>
              <a:gd name="T67" fmla="*/ 450674 h 285402"/>
              <a:gd name="T68" fmla="*/ 772895 w 285390"/>
              <a:gd name="T69" fmla="*/ 113336 h 285402"/>
              <a:gd name="T70" fmla="*/ 784803 w 285390"/>
              <a:gd name="T71" fmla="*/ 84516 h 285402"/>
              <a:gd name="T72" fmla="*/ 857477 w 285390"/>
              <a:gd name="T73" fmla="*/ 156548 h 285402"/>
              <a:gd name="T74" fmla="*/ 800291 w 285390"/>
              <a:gd name="T75" fmla="*/ 465079 h 285402"/>
              <a:gd name="T76" fmla="*/ 141474 w 285390"/>
              <a:gd name="T77" fmla="*/ 465079 h 285402"/>
              <a:gd name="T78" fmla="*/ 84283 w 285390"/>
              <a:gd name="T79" fmla="*/ 156548 h 285402"/>
              <a:gd name="T80" fmla="*/ 155767 w 285390"/>
              <a:gd name="T81" fmla="*/ 84516 h 285402"/>
              <a:gd name="T82" fmla="*/ 918369 w 285390"/>
              <a:gd name="T83" fmla="*/ 535392 h 285402"/>
              <a:gd name="T84" fmla="*/ 14320 w 285390"/>
              <a:gd name="T85" fmla="*/ 0 h 285402"/>
              <a:gd name="T86" fmla="*/ 947028 w 285390"/>
              <a:gd name="T87" fmla="*/ 549705 h 285402"/>
              <a:gd name="T88" fmla="*/ 0 w 285390"/>
              <a:gd name="T89" fmla="*/ 549705 h 28540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5390" h="285402">
                <a:moveTo>
                  <a:pt x="4318" y="271462"/>
                </a:moveTo>
                <a:cubicBezTo>
                  <a:pt x="6838" y="271462"/>
                  <a:pt x="8637" y="273553"/>
                  <a:pt x="8637" y="275644"/>
                </a:cubicBezTo>
                <a:lnTo>
                  <a:pt x="8637" y="277038"/>
                </a:lnTo>
                <a:lnTo>
                  <a:pt x="276753" y="277038"/>
                </a:lnTo>
                <a:lnTo>
                  <a:pt x="276753" y="275644"/>
                </a:lnTo>
                <a:cubicBezTo>
                  <a:pt x="276753" y="273553"/>
                  <a:pt x="278553" y="271462"/>
                  <a:pt x="281072" y="271462"/>
                </a:cubicBezTo>
                <a:cubicBezTo>
                  <a:pt x="283231" y="271462"/>
                  <a:pt x="285390" y="273553"/>
                  <a:pt x="285390" y="275644"/>
                </a:cubicBezTo>
                <a:lnTo>
                  <a:pt x="285390" y="281220"/>
                </a:lnTo>
                <a:cubicBezTo>
                  <a:pt x="285390" y="283659"/>
                  <a:pt x="283231" y="285402"/>
                  <a:pt x="281072" y="285402"/>
                </a:cubicBezTo>
                <a:lnTo>
                  <a:pt x="4318" y="285402"/>
                </a:lnTo>
                <a:cubicBezTo>
                  <a:pt x="1799" y="285402"/>
                  <a:pt x="0" y="283659"/>
                  <a:pt x="0" y="281220"/>
                </a:cubicBezTo>
                <a:lnTo>
                  <a:pt x="0" y="275644"/>
                </a:lnTo>
                <a:cubicBezTo>
                  <a:pt x="0" y="273553"/>
                  <a:pt x="1799" y="271462"/>
                  <a:pt x="4318" y="271462"/>
                </a:cubicBezTo>
                <a:close/>
                <a:moveTo>
                  <a:pt x="4318" y="242887"/>
                </a:moveTo>
                <a:cubicBezTo>
                  <a:pt x="6838" y="242887"/>
                  <a:pt x="8637" y="244978"/>
                  <a:pt x="8637" y="247069"/>
                </a:cubicBezTo>
                <a:lnTo>
                  <a:pt x="8637" y="248463"/>
                </a:lnTo>
                <a:lnTo>
                  <a:pt x="276753" y="248463"/>
                </a:lnTo>
                <a:lnTo>
                  <a:pt x="276753" y="247069"/>
                </a:lnTo>
                <a:cubicBezTo>
                  <a:pt x="276753" y="244978"/>
                  <a:pt x="278553" y="242887"/>
                  <a:pt x="281072" y="242887"/>
                </a:cubicBezTo>
                <a:cubicBezTo>
                  <a:pt x="283231" y="242887"/>
                  <a:pt x="285390" y="244978"/>
                  <a:pt x="285390" y="247069"/>
                </a:cubicBezTo>
                <a:lnTo>
                  <a:pt x="285390" y="252645"/>
                </a:lnTo>
                <a:cubicBezTo>
                  <a:pt x="285390" y="255084"/>
                  <a:pt x="283231" y="256827"/>
                  <a:pt x="281072" y="256827"/>
                </a:cubicBezTo>
                <a:lnTo>
                  <a:pt x="4318" y="256827"/>
                </a:lnTo>
                <a:cubicBezTo>
                  <a:pt x="1799" y="256827"/>
                  <a:pt x="0" y="255084"/>
                  <a:pt x="0" y="252645"/>
                </a:cubicBezTo>
                <a:lnTo>
                  <a:pt x="0" y="247069"/>
                </a:lnTo>
                <a:cubicBezTo>
                  <a:pt x="0" y="244978"/>
                  <a:pt x="1799" y="242887"/>
                  <a:pt x="4318" y="242887"/>
                </a:cubicBezTo>
                <a:close/>
                <a:moveTo>
                  <a:pt x="4318" y="214312"/>
                </a:moveTo>
                <a:cubicBezTo>
                  <a:pt x="6838" y="214312"/>
                  <a:pt x="8637" y="216055"/>
                  <a:pt x="8637" y="218494"/>
                </a:cubicBezTo>
                <a:lnTo>
                  <a:pt x="8637" y="219888"/>
                </a:lnTo>
                <a:lnTo>
                  <a:pt x="276753" y="219888"/>
                </a:lnTo>
                <a:lnTo>
                  <a:pt x="276753" y="218494"/>
                </a:lnTo>
                <a:cubicBezTo>
                  <a:pt x="276753" y="216055"/>
                  <a:pt x="278553" y="214312"/>
                  <a:pt x="281072" y="214312"/>
                </a:cubicBezTo>
                <a:cubicBezTo>
                  <a:pt x="283231" y="214312"/>
                  <a:pt x="285390" y="216055"/>
                  <a:pt x="285390" y="218494"/>
                </a:cubicBezTo>
                <a:lnTo>
                  <a:pt x="285390" y="224070"/>
                </a:lnTo>
                <a:cubicBezTo>
                  <a:pt x="285390" y="226509"/>
                  <a:pt x="283231" y="228252"/>
                  <a:pt x="281072" y="228252"/>
                </a:cubicBezTo>
                <a:lnTo>
                  <a:pt x="4318" y="228252"/>
                </a:lnTo>
                <a:cubicBezTo>
                  <a:pt x="1799" y="228252"/>
                  <a:pt x="0" y="226509"/>
                  <a:pt x="0" y="224070"/>
                </a:cubicBezTo>
                <a:lnTo>
                  <a:pt x="0" y="218494"/>
                </a:lnTo>
                <a:cubicBezTo>
                  <a:pt x="0" y="216055"/>
                  <a:pt x="1799" y="214312"/>
                  <a:pt x="4318" y="214312"/>
                </a:cubicBezTo>
                <a:close/>
                <a:moveTo>
                  <a:pt x="4318" y="184150"/>
                </a:moveTo>
                <a:cubicBezTo>
                  <a:pt x="6838" y="184150"/>
                  <a:pt x="8637" y="185893"/>
                  <a:pt x="8637" y="188332"/>
                </a:cubicBezTo>
                <a:lnTo>
                  <a:pt x="8637" y="189726"/>
                </a:lnTo>
                <a:lnTo>
                  <a:pt x="276753" y="189726"/>
                </a:lnTo>
                <a:lnTo>
                  <a:pt x="276753" y="188332"/>
                </a:lnTo>
                <a:cubicBezTo>
                  <a:pt x="276753" y="185893"/>
                  <a:pt x="278553" y="184150"/>
                  <a:pt x="281072" y="184150"/>
                </a:cubicBezTo>
                <a:cubicBezTo>
                  <a:pt x="283231" y="184150"/>
                  <a:pt x="285390" y="185893"/>
                  <a:pt x="285390" y="188332"/>
                </a:cubicBezTo>
                <a:lnTo>
                  <a:pt x="285390" y="193907"/>
                </a:lnTo>
                <a:cubicBezTo>
                  <a:pt x="285390" y="196346"/>
                  <a:pt x="283231" y="198089"/>
                  <a:pt x="281072" y="198089"/>
                </a:cubicBezTo>
                <a:lnTo>
                  <a:pt x="4318" y="198089"/>
                </a:lnTo>
                <a:cubicBezTo>
                  <a:pt x="1799" y="198089"/>
                  <a:pt x="0" y="196346"/>
                  <a:pt x="0" y="193907"/>
                </a:cubicBezTo>
                <a:lnTo>
                  <a:pt x="0" y="188332"/>
                </a:lnTo>
                <a:cubicBezTo>
                  <a:pt x="0" y="185893"/>
                  <a:pt x="1799" y="184150"/>
                  <a:pt x="4318" y="184150"/>
                </a:cubicBezTo>
                <a:close/>
                <a:moveTo>
                  <a:pt x="203382" y="75302"/>
                </a:moveTo>
                <a:cubicBezTo>
                  <a:pt x="197576" y="75302"/>
                  <a:pt x="193222" y="79974"/>
                  <a:pt x="193222" y="85725"/>
                </a:cubicBezTo>
                <a:cubicBezTo>
                  <a:pt x="193222" y="91117"/>
                  <a:pt x="197576" y="95789"/>
                  <a:pt x="203382" y="95789"/>
                </a:cubicBezTo>
                <a:cubicBezTo>
                  <a:pt x="208825" y="95789"/>
                  <a:pt x="213179" y="91117"/>
                  <a:pt x="213179" y="85725"/>
                </a:cubicBezTo>
                <a:cubicBezTo>
                  <a:pt x="213179" y="79974"/>
                  <a:pt x="208825" y="75302"/>
                  <a:pt x="203382" y="75302"/>
                </a:cubicBezTo>
                <a:close/>
                <a:moveTo>
                  <a:pt x="82368" y="75302"/>
                </a:moveTo>
                <a:cubicBezTo>
                  <a:pt x="76563" y="75302"/>
                  <a:pt x="72208" y="79974"/>
                  <a:pt x="72208" y="85725"/>
                </a:cubicBezTo>
                <a:cubicBezTo>
                  <a:pt x="72208" y="91117"/>
                  <a:pt x="76563" y="95789"/>
                  <a:pt x="82368" y="95789"/>
                </a:cubicBezTo>
                <a:cubicBezTo>
                  <a:pt x="88174" y="95789"/>
                  <a:pt x="92528" y="91117"/>
                  <a:pt x="92528" y="85725"/>
                </a:cubicBezTo>
                <a:cubicBezTo>
                  <a:pt x="92528" y="79974"/>
                  <a:pt x="88174" y="75302"/>
                  <a:pt x="82368" y="75302"/>
                </a:cubicBezTo>
                <a:close/>
                <a:moveTo>
                  <a:pt x="203382" y="66675"/>
                </a:moveTo>
                <a:cubicBezTo>
                  <a:pt x="213542" y="66675"/>
                  <a:pt x="221887" y="75302"/>
                  <a:pt x="221887" y="85725"/>
                </a:cubicBezTo>
                <a:cubicBezTo>
                  <a:pt x="221887" y="95789"/>
                  <a:pt x="213542" y="104416"/>
                  <a:pt x="203382" y="104416"/>
                </a:cubicBezTo>
                <a:cubicBezTo>
                  <a:pt x="192859" y="104416"/>
                  <a:pt x="184150" y="95789"/>
                  <a:pt x="184150" y="85725"/>
                </a:cubicBezTo>
                <a:cubicBezTo>
                  <a:pt x="184150" y="75302"/>
                  <a:pt x="192859" y="66675"/>
                  <a:pt x="203382" y="66675"/>
                </a:cubicBezTo>
                <a:close/>
                <a:moveTo>
                  <a:pt x="82368" y="66675"/>
                </a:moveTo>
                <a:cubicBezTo>
                  <a:pt x="92891" y="66675"/>
                  <a:pt x="101237" y="75302"/>
                  <a:pt x="101237" y="85725"/>
                </a:cubicBezTo>
                <a:cubicBezTo>
                  <a:pt x="101237" y="95789"/>
                  <a:pt x="92891" y="104416"/>
                  <a:pt x="82368" y="104416"/>
                </a:cubicBezTo>
                <a:cubicBezTo>
                  <a:pt x="71845" y="104416"/>
                  <a:pt x="63500" y="95789"/>
                  <a:pt x="63500" y="85725"/>
                </a:cubicBezTo>
                <a:cubicBezTo>
                  <a:pt x="63500" y="75302"/>
                  <a:pt x="71845" y="66675"/>
                  <a:pt x="82368" y="66675"/>
                </a:cubicBezTo>
                <a:close/>
                <a:moveTo>
                  <a:pt x="142695" y="42862"/>
                </a:moveTo>
                <a:cubicBezTo>
                  <a:pt x="145207" y="42862"/>
                  <a:pt x="147002" y="45019"/>
                  <a:pt x="147002" y="47177"/>
                </a:cubicBezTo>
                <a:lnTo>
                  <a:pt x="147002" y="51491"/>
                </a:lnTo>
                <a:cubicBezTo>
                  <a:pt x="153821" y="52930"/>
                  <a:pt x="159205" y="57244"/>
                  <a:pt x="162076" y="63357"/>
                </a:cubicBezTo>
                <a:cubicBezTo>
                  <a:pt x="162794" y="65155"/>
                  <a:pt x="161717" y="68032"/>
                  <a:pt x="159564" y="68751"/>
                </a:cubicBezTo>
                <a:cubicBezTo>
                  <a:pt x="157410" y="69830"/>
                  <a:pt x="154898" y="68751"/>
                  <a:pt x="153821" y="66593"/>
                </a:cubicBezTo>
                <a:cubicBezTo>
                  <a:pt x="152385" y="62278"/>
                  <a:pt x="147720" y="59761"/>
                  <a:pt x="142695" y="59761"/>
                </a:cubicBezTo>
                <a:cubicBezTo>
                  <a:pt x="136234" y="59761"/>
                  <a:pt x="130851" y="64436"/>
                  <a:pt x="130851" y="69830"/>
                </a:cubicBezTo>
                <a:cubicBezTo>
                  <a:pt x="130851" y="77021"/>
                  <a:pt x="135158" y="80616"/>
                  <a:pt x="142695" y="80616"/>
                </a:cubicBezTo>
                <a:cubicBezTo>
                  <a:pt x="157769" y="80616"/>
                  <a:pt x="163153" y="90325"/>
                  <a:pt x="163153" y="99673"/>
                </a:cubicBezTo>
                <a:cubicBezTo>
                  <a:pt x="163153" y="108662"/>
                  <a:pt x="156333" y="116213"/>
                  <a:pt x="147002" y="118011"/>
                </a:cubicBezTo>
                <a:lnTo>
                  <a:pt x="147002" y="122326"/>
                </a:lnTo>
                <a:cubicBezTo>
                  <a:pt x="147002" y="124843"/>
                  <a:pt x="145207" y="126641"/>
                  <a:pt x="142695" y="126641"/>
                </a:cubicBezTo>
                <a:cubicBezTo>
                  <a:pt x="140541" y="126641"/>
                  <a:pt x="138747" y="124843"/>
                  <a:pt x="138747" y="122326"/>
                </a:cubicBezTo>
                <a:lnTo>
                  <a:pt x="138747" y="118011"/>
                </a:lnTo>
                <a:cubicBezTo>
                  <a:pt x="131927" y="116573"/>
                  <a:pt x="126185" y="112258"/>
                  <a:pt x="123672" y="106146"/>
                </a:cubicBezTo>
                <a:cubicBezTo>
                  <a:pt x="122955" y="104348"/>
                  <a:pt x="124031" y="101471"/>
                  <a:pt x="126185" y="100752"/>
                </a:cubicBezTo>
                <a:cubicBezTo>
                  <a:pt x="128338" y="99673"/>
                  <a:pt x="130851" y="100752"/>
                  <a:pt x="131927" y="102909"/>
                </a:cubicBezTo>
                <a:cubicBezTo>
                  <a:pt x="133363" y="107224"/>
                  <a:pt x="138029" y="109741"/>
                  <a:pt x="142695" y="109741"/>
                </a:cubicBezTo>
                <a:cubicBezTo>
                  <a:pt x="149155" y="109741"/>
                  <a:pt x="154539" y="105067"/>
                  <a:pt x="154539" y="99673"/>
                </a:cubicBezTo>
                <a:cubicBezTo>
                  <a:pt x="154539" y="92482"/>
                  <a:pt x="150591" y="88886"/>
                  <a:pt x="142695" y="88886"/>
                </a:cubicBezTo>
                <a:cubicBezTo>
                  <a:pt x="127979" y="88886"/>
                  <a:pt x="122237" y="79178"/>
                  <a:pt x="122237" y="69830"/>
                </a:cubicBezTo>
                <a:cubicBezTo>
                  <a:pt x="122237" y="60840"/>
                  <a:pt x="129056" y="53289"/>
                  <a:pt x="138747" y="51491"/>
                </a:cubicBezTo>
                <a:lnTo>
                  <a:pt x="138747" y="47177"/>
                </a:lnTo>
                <a:cubicBezTo>
                  <a:pt x="138747" y="45019"/>
                  <a:pt x="140541" y="42862"/>
                  <a:pt x="142695" y="42862"/>
                </a:cubicBezTo>
                <a:close/>
                <a:moveTo>
                  <a:pt x="50890" y="34059"/>
                </a:moveTo>
                <a:cubicBezTo>
                  <a:pt x="49095" y="42718"/>
                  <a:pt x="42633" y="49573"/>
                  <a:pt x="34016" y="51016"/>
                </a:cubicBezTo>
                <a:lnTo>
                  <a:pt x="34016" y="118485"/>
                </a:lnTo>
                <a:cubicBezTo>
                  <a:pt x="42633" y="120289"/>
                  <a:pt x="49095" y="126783"/>
                  <a:pt x="50890" y="135442"/>
                </a:cubicBezTo>
                <a:lnTo>
                  <a:pt x="232913" y="135442"/>
                </a:lnTo>
                <a:cubicBezTo>
                  <a:pt x="234708" y="126783"/>
                  <a:pt x="241170" y="120289"/>
                  <a:pt x="249787" y="118485"/>
                </a:cubicBezTo>
                <a:lnTo>
                  <a:pt x="249787" y="51016"/>
                </a:lnTo>
                <a:cubicBezTo>
                  <a:pt x="241170" y="49573"/>
                  <a:pt x="234708" y="42718"/>
                  <a:pt x="232913" y="34059"/>
                </a:cubicBezTo>
                <a:lnTo>
                  <a:pt x="50890" y="34059"/>
                </a:lnTo>
                <a:close/>
                <a:moveTo>
                  <a:pt x="46941" y="25400"/>
                </a:moveTo>
                <a:lnTo>
                  <a:pt x="236503" y="25400"/>
                </a:lnTo>
                <a:cubicBezTo>
                  <a:pt x="239375" y="25400"/>
                  <a:pt x="241170" y="27565"/>
                  <a:pt x="241170" y="29729"/>
                </a:cubicBezTo>
                <a:cubicBezTo>
                  <a:pt x="241170" y="36945"/>
                  <a:pt x="246915" y="42718"/>
                  <a:pt x="254095" y="42718"/>
                </a:cubicBezTo>
                <a:cubicBezTo>
                  <a:pt x="256608" y="42718"/>
                  <a:pt x="258403" y="44883"/>
                  <a:pt x="258403" y="47047"/>
                </a:cubicBezTo>
                <a:lnTo>
                  <a:pt x="258403" y="122454"/>
                </a:lnTo>
                <a:cubicBezTo>
                  <a:pt x="258403" y="124979"/>
                  <a:pt x="256608" y="126783"/>
                  <a:pt x="254095" y="126783"/>
                </a:cubicBezTo>
                <a:cubicBezTo>
                  <a:pt x="246915" y="126783"/>
                  <a:pt x="241170" y="132556"/>
                  <a:pt x="241170" y="139772"/>
                </a:cubicBezTo>
                <a:cubicBezTo>
                  <a:pt x="241170" y="141937"/>
                  <a:pt x="239375" y="144101"/>
                  <a:pt x="236503" y="144101"/>
                </a:cubicBezTo>
                <a:lnTo>
                  <a:pt x="46941" y="144101"/>
                </a:lnTo>
                <a:cubicBezTo>
                  <a:pt x="44428" y="144101"/>
                  <a:pt x="42633" y="141937"/>
                  <a:pt x="42633" y="139772"/>
                </a:cubicBezTo>
                <a:cubicBezTo>
                  <a:pt x="42633" y="132556"/>
                  <a:pt x="36888" y="126783"/>
                  <a:pt x="29708" y="126783"/>
                </a:cubicBezTo>
                <a:cubicBezTo>
                  <a:pt x="27195" y="126783"/>
                  <a:pt x="25400" y="124979"/>
                  <a:pt x="25400" y="122454"/>
                </a:cubicBezTo>
                <a:lnTo>
                  <a:pt x="25400" y="47047"/>
                </a:lnTo>
                <a:cubicBezTo>
                  <a:pt x="25400" y="44883"/>
                  <a:pt x="27195" y="42718"/>
                  <a:pt x="29708" y="42718"/>
                </a:cubicBezTo>
                <a:cubicBezTo>
                  <a:pt x="36888" y="42718"/>
                  <a:pt x="42633" y="36945"/>
                  <a:pt x="42633" y="29729"/>
                </a:cubicBezTo>
                <a:cubicBezTo>
                  <a:pt x="42633" y="27565"/>
                  <a:pt x="44428" y="25400"/>
                  <a:pt x="46941" y="25400"/>
                </a:cubicBezTo>
                <a:close/>
                <a:moveTo>
                  <a:pt x="8637" y="8959"/>
                </a:moveTo>
                <a:lnTo>
                  <a:pt x="8637" y="160903"/>
                </a:lnTo>
                <a:lnTo>
                  <a:pt x="276753" y="160903"/>
                </a:lnTo>
                <a:lnTo>
                  <a:pt x="276753" y="8959"/>
                </a:lnTo>
                <a:lnTo>
                  <a:pt x="8637" y="8959"/>
                </a:lnTo>
                <a:close/>
                <a:moveTo>
                  <a:pt x="4318" y="0"/>
                </a:moveTo>
                <a:lnTo>
                  <a:pt x="281072" y="0"/>
                </a:lnTo>
                <a:cubicBezTo>
                  <a:pt x="283231" y="0"/>
                  <a:pt x="285390" y="2150"/>
                  <a:pt x="285390" y="4300"/>
                </a:cubicBezTo>
                <a:lnTo>
                  <a:pt x="285390" y="165204"/>
                </a:lnTo>
                <a:cubicBezTo>
                  <a:pt x="285390" y="167354"/>
                  <a:pt x="283231" y="169504"/>
                  <a:pt x="281072" y="169504"/>
                </a:cubicBezTo>
                <a:lnTo>
                  <a:pt x="4318" y="169504"/>
                </a:lnTo>
                <a:cubicBezTo>
                  <a:pt x="1799" y="169504"/>
                  <a:pt x="0" y="167354"/>
                  <a:pt x="0" y="165204"/>
                </a:cubicBezTo>
                <a:lnTo>
                  <a:pt x="0" y="4300"/>
                </a:lnTo>
                <a:cubicBezTo>
                  <a:pt x="0" y="2150"/>
                  <a:pt x="1799" y="0"/>
                  <a:pt x="4318"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56" name="Freeform 1003">
            <a:extLst>
              <a:ext uri="{FF2B5EF4-FFF2-40B4-BE49-F238E27FC236}">
                <a16:creationId xmlns:a16="http://schemas.microsoft.com/office/drawing/2014/main" id="{DB7F2BEB-C208-4F77-9DF3-6E8C952DF33E}"/>
              </a:ext>
            </a:extLst>
          </p:cNvPr>
          <p:cNvSpPr>
            <a:spLocks noChangeAspect="1" noChangeArrowheads="1"/>
          </p:cNvSpPr>
          <p:nvPr/>
        </p:nvSpPr>
        <p:spPr bwMode="auto">
          <a:xfrm>
            <a:off x="6093165" y="4170729"/>
            <a:ext cx="360388" cy="378988"/>
          </a:xfrm>
          <a:custGeom>
            <a:avLst/>
            <a:gdLst>
              <a:gd name="T0" fmla="*/ 499922 w 271103"/>
              <a:gd name="T1" fmla="*/ 869814 h 285391"/>
              <a:gd name="T2" fmla="*/ 473333 w 271103"/>
              <a:gd name="T3" fmla="*/ 879929 h 285391"/>
              <a:gd name="T4" fmla="*/ 187940 w 271103"/>
              <a:gd name="T5" fmla="*/ 858433 h 285391"/>
              <a:gd name="T6" fmla="*/ 206632 w 271103"/>
              <a:gd name="T7" fmla="*/ 879929 h 285391"/>
              <a:gd name="T8" fmla="*/ 184651 w 271103"/>
              <a:gd name="T9" fmla="*/ 869814 h 285391"/>
              <a:gd name="T10" fmla="*/ 357477 w 271103"/>
              <a:gd name="T11" fmla="*/ 866548 h 285391"/>
              <a:gd name="T12" fmla="*/ 343552 w 271103"/>
              <a:gd name="T13" fmla="*/ 853381 h 285391"/>
              <a:gd name="T14" fmla="*/ 109846 w 271103"/>
              <a:gd name="T15" fmla="*/ 918378 h 285391"/>
              <a:gd name="T16" fmla="*/ 650711 w 271103"/>
              <a:gd name="T17" fmla="*/ 813423 h 285391"/>
              <a:gd name="T18" fmla="*/ 292471 w 271103"/>
              <a:gd name="T19" fmla="*/ 470876 h 285391"/>
              <a:gd name="T20" fmla="*/ 340281 w 271103"/>
              <a:gd name="T21" fmla="*/ 423508 h 285391"/>
              <a:gd name="T22" fmla="*/ 340281 w 271103"/>
              <a:gd name="T23" fmla="*/ 546663 h 285391"/>
              <a:gd name="T24" fmla="*/ 342233 w 271103"/>
              <a:gd name="T25" fmla="*/ 345772 h 285391"/>
              <a:gd name="T26" fmla="*/ 456842 w 271103"/>
              <a:gd name="T27" fmla="*/ 532322 h 285391"/>
              <a:gd name="T28" fmla="*/ 609655 w 271103"/>
              <a:gd name="T29" fmla="*/ 493113 h 285391"/>
              <a:gd name="T30" fmla="*/ 688443 w 271103"/>
              <a:gd name="T31" fmla="*/ 493113 h 285391"/>
              <a:gd name="T32" fmla="*/ 767240 w 271103"/>
              <a:gd name="T33" fmla="*/ 491920 h 285391"/>
              <a:gd name="T34" fmla="*/ 866325 w 271103"/>
              <a:gd name="T35" fmla="*/ 470533 h 285391"/>
              <a:gd name="T36" fmla="*/ 456842 w 271103"/>
              <a:gd name="T37" fmla="*/ 414688 h 285391"/>
              <a:gd name="T38" fmla="*/ 477135 w 271103"/>
              <a:gd name="T39" fmla="*/ 394490 h 285391"/>
              <a:gd name="T40" fmla="*/ 896171 w 271103"/>
              <a:gd name="T41" fmla="*/ 461029 h 285391"/>
              <a:gd name="T42" fmla="*/ 836480 w 271103"/>
              <a:gd name="T43" fmla="*/ 540638 h 285391"/>
              <a:gd name="T44" fmla="*/ 788726 w 271103"/>
              <a:gd name="T45" fmla="*/ 512121 h 285391"/>
              <a:gd name="T46" fmla="*/ 737392 w 271103"/>
              <a:gd name="T47" fmla="*/ 541828 h 285391"/>
              <a:gd name="T48" fmla="*/ 659794 w 271103"/>
              <a:gd name="T49" fmla="*/ 541828 h 285391"/>
              <a:gd name="T50" fmla="*/ 584580 w 271103"/>
              <a:gd name="T51" fmla="*/ 553709 h 285391"/>
              <a:gd name="T52" fmla="*/ 184651 w 271103"/>
              <a:gd name="T53" fmla="*/ 474100 h 285391"/>
              <a:gd name="T54" fmla="*/ 520345 w 271103"/>
              <a:gd name="T55" fmla="*/ 298208 h 285391"/>
              <a:gd name="T56" fmla="*/ 347003 w 271103"/>
              <a:gd name="T57" fmla="*/ 255191 h 285391"/>
              <a:gd name="T58" fmla="*/ 192923 w 271103"/>
              <a:gd name="T59" fmla="*/ 623217 h 285391"/>
              <a:gd name="T60" fmla="*/ 520345 w 271103"/>
              <a:gd name="T61" fmla="*/ 643528 h 285391"/>
              <a:gd name="T62" fmla="*/ 100236 w 271103"/>
              <a:gd name="T63" fmla="*/ 471469 h 285391"/>
              <a:gd name="T64" fmla="*/ 475441 w 271103"/>
              <a:gd name="T65" fmla="*/ 68483 h 285391"/>
              <a:gd name="T66" fmla="*/ 458982 w 271103"/>
              <a:gd name="T67" fmla="*/ 82382 h 285391"/>
              <a:gd name="T68" fmla="*/ 405466 w 271103"/>
              <a:gd name="T69" fmla="*/ 68483 h 285391"/>
              <a:gd name="T70" fmla="*/ 272730 w 271103"/>
              <a:gd name="T71" fmla="*/ 98830 h 285391"/>
              <a:gd name="T72" fmla="*/ 109846 w 271103"/>
              <a:gd name="T73" fmla="*/ 29812 h 285391"/>
              <a:gd name="T74" fmla="*/ 650711 w 271103"/>
              <a:gd name="T75" fmla="*/ 134771 h 285391"/>
              <a:gd name="T76" fmla="*/ 109846 w 271103"/>
              <a:gd name="T77" fmla="*/ 29812 h 285391"/>
              <a:gd name="T78" fmla="*/ 679368 w 271103"/>
              <a:gd name="T79" fmla="*/ 110920 h 285391"/>
              <a:gd name="T80" fmla="*/ 650711 w 271103"/>
              <a:gd name="T81" fmla="*/ 349460 h 285391"/>
              <a:gd name="T82" fmla="*/ 28645 w 271103"/>
              <a:gd name="T83" fmla="*/ 784800 h 285391"/>
              <a:gd name="T84" fmla="*/ 665040 w 271103"/>
              <a:gd name="T85" fmla="*/ 571307 h 285391"/>
              <a:gd name="T86" fmla="*/ 569523 w 271103"/>
              <a:gd name="T87" fmla="*/ 947005 h 285391"/>
              <a:gd name="T88" fmla="*/ 0 w 271103"/>
              <a:gd name="T89" fmla="*/ 110920 h 28539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71103" h="285391">
                <a:moveTo>
                  <a:pt x="142430" y="258699"/>
                </a:moveTo>
                <a:cubicBezTo>
                  <a:pt x="144335" y="257175"/>
                  <a:pt x="147002" y="257175"/>
                  <a:pt x="148907" y="258699"/>
                </a:cubicBezTo>
                <a:cubicBezTo>
                  <a:pt x="150050" y="259461"/>
                  <a:pt x="150431" y="260604"/>
                  <a:pt x="150431" y="262128"/>
                </a:cubicBezTo>
                <a:cubicBezTo>
                  <a:pt x="150431" y="263271"/>
                  <a:pt x="150050" y="264414"/>
                  <a:pt x="148907" y="265176"/>
                </a:cubicBezTo>
                <a:cubicBezTo>
                  <a:pt x="148145" y="265938"/>
                  <a:pt x="147002" y="266319"/>
                  <a:pt x="145478" y="266319"/>
                </a:cubicBezTo>
                <a:cubicBezTo>
                  <a:pt x="144335" y="266319"/>
                  <a:pt x="143192" y="265938"/>
                  <a:pt x="142430" y="265176"/>
                </a:cubicBezTo>
                <a:cubicBezTo>
                  <a:pt x="141668" y="264414"/>
                  <a:pt x="141287" y="263271"/>
                  <a:pt x="141287" y="262128"/>
                </a:cubicBezTo>
                <a:cubicBezTo>
                  <a:pt x="141287" y="260604"/>
                  <a:pt x="141668" y="259461"/>
                  <a:pt x="142430" y="258699"/>
                </a:cubicBezTo>
                <a:close/>
                <a:moveTo>
                  <a:pt x="56554" y="258699"/>
                </a:moveTo>
                <a:cubicBezTo>
                  <a:pt x="58208" y="257175"/>
                  <a:pt x="60523" y="257175"/>
                  <a:pt x="62177" y="258699"/>
                </a:cubicBezTo>
                <a:cubicBezTo>
                  <a:pt x="62838" y="259461"/>
                  <a:pt x="63169" y="260604"/>
                  <a:pt x="63169" y="262128"/>
                </a:cubicBezTo>
                <a:cubicBezTo>
                  <a:pt x="63169" y="263271"/>
                  <a:pt x="62838" y="264414"/>
                  <a:pt x="62177" y="265176"/>
                </a:cubicBezTo>
                <a:cubicBezTo>
                  <a:pt x="61515" y="265938"/>
                  <a:pt x="60523" y="266319"/>
                  <a:pt x="59200" y="266319"/>
                </a:cubicBezTo>
                <a:cubicBezTo>
                  <a:pt x="58208" y="266319"/>
                  <a:pt x="57216" y="265938"/>
                  <a:pt x="56554" y="265176"/>
                </a:cubicBezTo>
                <a:cubicBezTo>
                  <a:pt x="55893" y="264414"/>
                  <a:pt x="55562" y="263271"/>
                  <a:pt x="55562" y="262128"/>
                </a:cubicBezTo>
                <a:cubicBezTo>
                  <a:pt x="55562" y="260985"/>
                  <a:pt x="55893" y="259461"/>
                  <a:pt x="56554" y="258699"/>
                </a:cubicBezTo>
                <a:close/>
                <a:moveTo>
                  <a:pt x="103378" y="257175"/>
                </a:moveTo>
                <a:cubicBezTo>
                  <a:pt x="105664" y="257175"/>
                  <a:pt x="107569" y="258829"/>
                  <a:pt x="107569" y="261144"/>
                </a:cubicBezTo>
                <a:cubicBezTo>
                  <a:pt x="107569" y="263129"/>
                  <a:pt x="105664" y="264782"/>
                  <a:pt x="103378" y="264782"/>
                </a:cubicBezTo>
                <a:cubicBezTo>
                  <a:pt x="100330" y="264782"/>
                  <a:pt x="98425" y="263129"/>
                  <a:pt x="98425" y="261144"/>
                </a:cubicBezTo>
                <a:cubicBezTo>
                  <a:pt x="98425" y="258829"/>
                  <a:pt x="100330" y="257175"/>
                  <a:pt x="103378" y="257175"/>
                </a:cubicBezTo>
                <a:close/>
                <a:moveTo>
                  <a:pt x="8622" y="245134"/>
                </a:moveTo>
                <a:lnTo>
                  <a:pt x="8622" y="252323"/>
                </a:lnTo>
                <a:cubicBezTo>
                  <a:pt x="8622" y="265622"/>
                  <a:pt x="19760" y="276764"/>
                  <a:pt x="33053" y="276764"/>
                </a:cubicBezTo>
                <a:lnTo>
                  <a:pt x="171375" y="276764"/>
                </a:lnTo>
                <a:cubicBezTo>
                  <a:pt x="184668" y="276764"/>
                  <a:pt x="195805" y="265622"/>
                  <a:pt x="195805" y="252323"/>
                </a:cubicBezTo>
                <a:lnTo>
                  <a:pt x="195805" y="245134"/>
                </a:lnTo>
                <a:lnTo>
                  <a:pt x="8622" y="245134"/>
                </a:lnTo>
                <a:close/>
                <a:moveTo>
                  <a:pt x="102394" y="127628"/>
                </a:moveTo>
                <a:cubicBezTo>
                  <a:pt x="94121" y="127628"/>
                  <a:pt x="88007" y="133695"/>
                  <a:pt x="88007" y="141903"/>
                </a:cubicBezTo>
                <a:cubicBezTo>
                  <a:pt x="88007" y="149755"/>
                  <a:pt x="94121" y="156178"/>
                  <a:pt x="102394" y="156178"/>
                </a:cubicBezTo>
                <a:cubicBezTo>
                  <a:pt x="109947" y="156178"/>
                  <a:pt x="116780" y="149755"/>
                  <a:pt x="116780" y="141903"/>
                </a:cubicBezTo>
                <a:cubicBezTo>
                  <a:pt x="116780" y="133695"/>
                  <a:pt x="109947" y="127628"/>
                  <a:pt x="102394" y="127628"/>
                </a:cubicBezTo>
                <a:close/>
                <a:moveTo>
                  <a:pt x="102394" y="119063"/>
                </a:moveTo>
                <a:cubicBezTo>
                  <a:pt x="114982" y="119063"/>
                  <a:pt x="125053" y="129056"/>
                  <a:pt x="125053" y="141903"/>
                </a:cubicBezTo>
                <a:cubicBezTo>
                  <a:pt x="125053" y="154394"/>
                  <a:pt x="114982" y="164743"/>
                  <a:pt x="102394" y="164743"/>
                </a:cubicBezTo>
                <a:cubicBezTo>
                  <a:pt x="89446" y="164743"/>
                  <a:pt x="79375" y="154394"/>
                  <a:pt x="79375" y="141903"/>
                </a:cubicBezTo>
                <a:cubicBezTo>
                  <a:pt x="79375" y="129056"/>
                  <a:pt x="89446" y="119063"/>
                  <a:pt x="102394" y="119063"/>
                </a:cubicBezTo>
                <a:close/>
                <a:moveTo>
                  <a:pt x="102981" y="104202"/>
                </a:moveTo>
                <a:cubicBezTo>
                  <a:pt x="81427" y="104202"/>
                  <a:pt x="63824" y="121390"/>
                  <a:pt x="63824" y="142875"/>
                </a:cubicBezTo>
                <a:cubicBezTo>
                  <a:pt x="63824" y="164360"/>
                  <a:pt x="81427" y="181548"/>
                  <a:pt x="102981" y="181548"/>
                </a:cubicBezTo>
                <a:cubicBezTo>
                  <a:pt x="117351" y="181548"/>
                  <a:pt x="130642" y="173312"/>
                  <a:pt x="137468" y="160421"/>
                </a:cubicBezTo>
                <a:cubicBezTo>
                  <a:pt x="138186" y="158989"/>
                  <a:pt x="139623" y="158273"/>
                  <a:pt x="141060" y="158273"/>
                </a:cubicBezTo>
                <a:lnTo>
                  <a:pt x="174110" y="158273"/>
                </a:lnTo>
                <a:lnTo>
                  <a:pt x="183450" y="148605"/>
                </a:lnTo>
                <a:cubicBezTo>
                  <a:pt x="187042" y="145382"/>
                  <a:pt x="192790" y="145382"/>
                  <a:pt x="196023" y="148605"/>
                </a:cubicBezTo>
                <a:lnTo>
                  <a:pt x="201411" y="153976"/>
                </a:lnTo>
                <a:lnTo>
                  <a:pt x="207159" y="148605"/>
                </a:lnTo>
                <a:cubicBezTo>
                  <a:pt x="210392" y="145382"/>
                  <a:pt x="216140" y="145382"/>
                  <a:pt x="219373" y="148605"/>
                </a:cubicBezTo>
                <a:lnTo>
                  <a:pt x="225121" y="153976"/>
                </a:lnTo>
                <a:lnTo>
                  <a:pt x="230869" y="148246"/>
                </a:lnTo>
                <a:cubicBezTo>
                  <a:pt x="234102" y="145024"/>
                  <a:pt x="239850" y="145024"/>
                  <a:pt x="243442" y="148246"/>
                </a:cubicBezTo>
                <a:lnTo>
                  <a:pt x="248830" y="153618"/>
                </a:lnTo>
                <a:lnTo>
                  <a:pt x="260685" y="141801"/>
                </a:lnTo>
                <a:lnTo>
                  <a:pt x="245957" y="127478"/>
                </a:lnTo>
                <a:lnTo>
                  <a:pt x="141060" y="127478"/>
                </a:lnTo>
                <a:cubicBezTo>
                  <a:pt x="139623" y="127478"/>
                  <a:pt x="138186" y="126403"/>
                  <a:pt x="137468" y="124971"/>
                </a:cubicBezTo>
                <a:cubicBezTo>
                  <a:pt x="130642" y="112080"/>
                  <a:pt x="117351" y="104202"/>
                  <a:pt x="102981" y="104202"/>
                </a:cubicBezTo>
                <a:close/>
                <a:moveTo>
                  <a:pt x="102981" y="95250"/>
                </a:moveTo>
                <a:cubicBezTo>
                  <a:pt x="119506" y="95250"/>
                  <a:pt x="135312" y="104202"/>
                  <a:pt x="143575" y="118884"/>
                </a:cubicBezTo>
                <a:lnTo>
                  <a:pt x="247753" y="118884"/>
                </a:lnTo>
                <a:cubicBezTo>
                  <a:pt x="248830" y="118884"/>
                  <a:pt x="249908" y="119242"/>
                  <a:pt x="250627" y="119958"/>
                </a:cubicBezTo>
                <a:lnTo>
                  <a:pt x="269666" y="138936"/>
                </a:lnTo>
                <a:cubicBezTo>
                  <a:pt x="270385" y="140011"/>
                  <a:pt x="271103" y="140727"/>
                  <a:pt x="271103" y="141801"/>
                </a:cubicBezTo>
                <a:cubicBezTo>
                  <a:pt x="271103" y="143233"/>
                  <a:pt x="270385" y="144308"/>
                  <a:pt x="269666" y="145024"/>
                </a:cubicBezTo>
                <a:lnTo>
                  <a:pt x="251704" y="162928"/>
                </a:lnTo>
                <a:cubicBezTo>
                  <a:pt x="250986" y="163644"/>
                  <a:pt x="249908" y="164002"/>
                  <a:pt x="248830" y="164002"/>
                </a:cubicBezTo>
                <a:cubicBezTo>
                  <a:pt x="247753" y="164002"/>
                  <a:pt x="246316" y="163644"/>
                  <a:pt x="245957" y="162928"/>
                </a:cubicBezTo>
                <a:lnTo>
                  <a:pt x="237335" y="154334"/>
                </a:lnTo>
                <a:lnTo>
                  <a:pt x="233743" y="157557"/>
                </a:lnTo>
                <a:lnTo>
                  <a:pt x="227995" y="163286"/>
                </a:lnTo>
                <a:cubicBezTo>
                  <a:pt x="226558" y="164718"/>
                  <a:pt x="223684" y="164718"/>
                  <a:pt x="221888" y="163286"/>
                </a:cubicBezTo>
                <a:lnTo>
                  <a:pt x="213266" y="154692"/>
                </a:lnTo>
                <a:lnTo>
                  <a:pt x="204645" y="163286"/>
                </a:lnTo>
                <a:cubicBezTo>
                  <a:pt x="202848" y="164718"/>
                  <a:pt x="200334" y="164718"/>
                  <a:pt x="198538" y="163286"/>
                </a:cubicBezTo>
                <a:lnTo>
                  <a:pt x="189916" y="154692"/>
                </a:lnTo>
                <a:lnTo>
                  <a:pt x="179139" y="165434"/>
                </a:lnTo>
                <a:cubicBezTo>
                  <a:pt x="178061" y="166151"/>
                  <a:pt x="176984" y="166867"/>
                  <a:pt x="175906" y="166867"/>
                </a:cubicBezTo>
                <a:lnTo>
                  <a:pt x="143575" y="166867"/>
                </a:lnTo>
                <a:cubicBezTo>
                  <a:pt x="135312" y="181190"/>
                  <a:pt x="119506" y="190142"/>
                  <a:pt x="102981" y="190142"/>
                </a:cubicBezTo>
                <a:cubicBezTo>
                  <a:pt x="76757" y="190142"/>
                  <a:pt x="55562" y="169015"/>
                  <a:pt x="55562" y="142875"/>
                </a:cubicBezTo>
                <a:cubicBezTo>
                  <a:pt x="55562" y="116735"/>
                  <a:pt x="76757" y="95250"/>
                  <a:pt x="102981" y="95250"/>
                </a:cubicBezTo>
                <a:close/>
                <a:moveTo>
                  <a:pt x="104417" y="68263"/>
                </a:moveTo>
                <a:cubicBezTo>
                  <a:pt x="123977" y="68263"/>
                  <a:pt x="142450" y="75825"/>
                  <a:pt x="156577" y="89869"/>
                </a:cubicBezTo>
                <a:cubicBezTo>
                  <a:pt x="158388" y="91669"/>
                  <a:pt x="158388" y="94190"/>
                  <a:pt x="156577" y="95990"/>
                </a:cubicBezTo>
                <a:cubicBezTo>
                  <a:pt x="154766" y="97791"/>
                  <a:pt x="152230" y="97791"/>
                  <a:pt x="150419" y="95990"/>
                </a:cubicBezTo>
                <a:cubicBezTo>
                  <a:pt x="138104" y="83747"/>
                  <a:pt x="121804" y="76905"/>
                  <a:pt x="104417" y="76905"/>
                </a:cubicBezTo>
                <a:cubicBezTo>
                  <a:pt x="86669" y="76905"/>
                  <a:pt x="70368" y="83747"/>
                  <a:pt x="58053" y="95990"/>
                </a:cubicBezTo>
                <a:cubicBezTo>
                  <a:pt x="45737" y="108233"/>
                  <a:pt x="38855" y="124797"/>
                  <a:pt x="38855" y="142082"/>
                </a:cubicBezTo>
                <a:cubicBezTo>
                  <a:pt x="38855" y="159366"/>
                  <a:pt x="45737" y="175570"/>
                  <a:pt x="58053" y="187813"/>
                </a:cubicBezTo>
                <a:cubicBezTo>
                  <a:pt x="83409" y="213380"/>
                  <a:pt x="124702" y="213380"/>
                  <a:pt x="150419" y="187813"/>
                </a:cubicBezTo>
                <a:cubicBezTo>
                  <a:pt x="152230" y="186013"/>
                  <a:pt x="154766" y="186013"/>
                  <a:pt x="156577" y="187813"/>
                </a:cubicBezTo>
                <a:cubicBezTo>
                  <a:pt x="158388" y="189614"/>
                  <a:pt x="158388" y="192134"/>
                  <a:pt x="156577" y="193935"/>
                </a:cubicBezTo>
                <a:cubicBezTo>
                  <a:pt x="142088" y="208338"/>
                  <a:pt x="123253" y="215540"/>
                  <a:pt x="104417" y="215540"/>
                </a:cubicBezTo>
                <a:cubicBezTo>
                  <a:pt x="85220" y="215540"/>
                  <a:pt x="66384" y="208338"/>
                  <a:pt x="51895" y="193935"/>
                </a:cubicBezTo>
                <a:cubicBezTo>
                  <a:pt x="37768" y="179891"/>
                  <a:pt x="30162" y="161527"/>
                  <a:pt x="30162" y="142082"/>
                </a:cubicBezTo>
                <a:cubicBezTo>
                  <a:pt x="30162" y="122277"/>
                  <a:pt x="37768" y="103912"/>
                  <a:pt x="51895" y="89869"/>
                </a:cubicBezTo>
                <a:cubicBezTo>
                  <a:pt x="66022" y="75825"/>
                  <a:pt x="84495" y="68263"/>
                  <a:pt x="104417" y="68263"/>
                </a:cubicBezTo>
                <a:close/>
                <a:moveTo>
                  <a:pt x="143065" y="20638"/>
                </a:moveTo>
                <a:cubicBezTo>
                  <a:pt x="145351" y="20638"/>
                  <a:pt x="147256" y="22543"/>
                  <a:pt x="147256" y="24829"/>
                </a:cubicBezTo>
                <a:cubicBezTo>
                  <a:pt x="147256" y="27877"/>
                  <a:pt x="145351" y="29782"/>
                  <a:pt x="143065" y="29782"/>
                </a:cubicBezTo>
                <a:cubicBezTo>
                  <a:pt x="140398" y="29782"/>
                  <a:pt x="138112" y="27877"/>
                  <a:pt x="138112" y="24829"/>
                </a:cubicBezTo>
                <a:cubicBezTo>
                  <a:pt x="138112" y="22543"/>
                  <a:pt x="140398" y="20638"/>
                  <a:pt x="143065" y="20638"/>
                </a:cubicBezTo>
                <a:close/>
                <a:moveTo>
                  <a:pt x="82067" y="20638"/>
                </a:moveTo>
                <a:lnTo>
                  <a:pt x="122008" y="20638"/>
                </a:lnTo>
                <a:cubicBezTo>
                  <a:pt x="124504" y="20638"/>
                  <a:pt x="126644" y="22543"/>
                  <a:pt x="126644" y="24829"/>
                </a:cubicBezTo>
                <a:cubicBezTo>
                  <a:pt x="126644" y="27877"/>
                  <a:pt x="124504" y="29782"/>
                  <a:pt x="122008" y="29782"/>
                </a:cubicBezTo>
                <a:lnTo>
                  <a:pt x="82067" y="29782"/>
                </a:lnTo>
                <a:cubicBezTo>
                  <a:pt x="79927" y="29782"/>
                  <a:pt x="77787" y="27877"/>
                  <a:pt x="77787" y="24829"/>
                </a:cubicBezTo>
                <a:cubicBezTo>
                  <a:pt x="77787" y="22543"/>
                  <a:pt x="79927" y="20638"/>
                  <a:pt x="82067" y="20638"/>
                </a:cubicBezTo>
                <a:close/>
                <a:moveTo>
                  <a:pt x="33053" y="8986"/>
                </a:moveTo>
                <a:cubicBezTo>
                  <a:pt x="19760" y="8986"/>
                  <a:pt x="8622" y="19769"/>
                  <a:pt x="8622" y="33428"/>
                </a:cubicBezTo>
                <a:lnTo>
                  <a:pt x="8622" y="40616"/>
                </a:lnTo>
                <a:lnTo>
                  <a:pt x="195805" y="40616"/>
                </a:lnTo>
                <a:lnTo>
                  <a:pt x="195805" y="33428"/>
                </a:lnTo>
                <a:cubicBezTo>
                  <a:pt x="195805" y="19769"/>
                  <a:pt x="184668" y="8986"/>
                  <a:pt x="171375" y="8986"/>
                </a:cubicBezTo>
                <a:lnTo>
                  <a:pt x="33053" y="8986"/>
                </a:lnTo>
                <a:close/>
                <a:moveTo>
                  <a:pt x="33053" y="0"/>
                </a:moveTo>
                <a:lnTo>
                  <a:pt x="171375" y="0"/>
                </a:lnTo>
                <a:cubicBezTo>
                  <a:pt x="189698" y="0"/>
                  <a:pt x="204428" y="15096"/>
                  <a:pt x="204428" y="33428"/>
                </a:cubicBezTo>
                <a:lnTo>
                  <a:pt x="204428" y="105314"/>
                </a:lnTo>
                <a:cubicBezTo>
                  <a:pt x="204428" y="107471"/>
                  <a:pt x="202272" y="109628"/>
                  <a:pt x="200117" y="109628"/>
                </a:cubicBezTo>
                <a:cubicBezTo>
                  <a:pt x="197602" y="109628"/>
                  <a:pt x="195805" y="107471"/>
                  <a:pt x="195805" y="105314"/>
                </a:cubicBezTo>
                <a:lnTo>
                  <a:pt x="195805" y="49243"/>
                </a:lnTo>
                <a:lnTo>
                  <a:pt x="8622" y="49243"/>
                </a:lnTo>
                <a:lnTo>
                  <a:pt x="8622" y="236508"/>
                </a:lnTo>
                <a:lnTo>
                  <a:pt x="195805" y="236508"/>
                </a:lnTo>
                <a:lnTo>
                  <a:pt x="195805" y="176482"/>
                </a:lnTo>
                <a:cubicBezTo>
                  <a:pt x="195805" y="173966"/>
                  <a:pt x="197602" y="172169"/>
                  <a:pt x="200117" y="172169"/>
                </a:cubicBezTo>
                <a:cubicBezTo>
                  <a:pt x="202272" y="172169"/>
                  <a:pt x="204428" y="173966"/>
                  <a:pt x="204428" y="176482"/>
                </a:cubicBezTo>
                <a:lnTo>
                  <a:pt x="204428" y="252323"/>
                </a:lnTo>
                <a:cubicBezTo>
                  <a:pt x="204428" y="270295"/>
                  <a:pt x="189698" y="285391"/>
                  <a:pt x="171375" y="285391"/>
                </a:cubicBezTo>
                <a:lnTo>
                  <a:pt x="33053" y="285391"/>
                </a:lnTo>
                <a:cubicBezTo>
                  <a:pt x="14730" y="285391"/>
                  <a:pt x="0" y="270295"/>
                  <a:pt x="0" y="252323"/>
                </a:cubicBezTo>
                <a:lnTo>
                  <a:pt x="0" y="33428"/>
                </a:lnTo>
                <a:cubicBezTo>
                  <a:pt x="0" y="15096"/>
                  <a:pt x="14730" y="0"/>
                  <a:pt x="33053"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58" name="Freeform 971">
            <a:extLst>
              <a:ext uri="{FF2B5EF4-FFF2-40B4-BE49-F238E27FC236}">
                <a16:creationId xmlns:a16="http://schemas.microsoft.com/office/drawing/2014/main" id="{B14B45FC-BF39-4A93-8E62-01F713371933}"/>
              </a:ext>
            </a:extLst>
          </p:cNvPr>
          <p:cNvSpPr>
            <a:spLocks noChangeAspect="1" noChangeArrowheads="1"/>
          </p:cNvSpPr>
          <p:nvPr/>
        </p:nvSpPr>
        <p:spPr bwMode="auto">
          <a:xfrm>
            <a:off x="3565934" y="4160579"/>
            <a:ext cx="378936" cy="375482"/>
          </a:xfrm>
          <a:custGeom>
            <a:avLst/>
            <a:gdLst>
              <a:gd name="T0" fmla="*/ 29598 w 286434"/>
              <a:gd name="T1" fmla="*/ 922423 h 285210"/>
              <a:gd name="T2" fmla="*/ 938853 w 286434"/>
              <a:gd name="T3" fmla="*/ 837196 h 285210"/>
              <a:gd name="T4" fmla="*/ 616982 w 286434"/>
              <a:gd name="T5" fmla="*/ 539445 h 285210"/>
              <a:gd name="T6" fmla="*/ 616982 w 286434"/>
              <a:gd name="T7" fmla="*/ 569943 h 285210"/>
              <a:gd name="T8" fmla="*/ 616982 w 286434"/>
              <a:gd name="T9" fmla="*/ 539445 h 285210"/>
              <a:gd name="T10" fmla="*/ 362830 w 286434"/>
              <a:gd name="T11" fmla="*/ 554694 h 285210"/>
              <a:gd name="T12" fmla="*/ 331857 w 286434"/>
              <a:gd name="T13" fmla="*/ 554694 h 285210"/>
              <a:gd name="T14" fmla="*/ 480932 w 286434"/>
              <a:gd name="T15" fmla="*/ 364723 h 285210"/>
              <a:gd name="T16" fmla="*/ 495528 w 286434"/>
              <a:gd name="T17" fmla="*/ 403155 h 285210"/>
              <a:gd name="T18" fmla="*/ 557581 w 286434"/>
              <a:gd name="T19" fmla="*/ 472809 h 285210"/>
              <a:gd name="T20" fmla="*/ 480932 w 286434"/>
              <a:gd name="T21" fmla="*/ 430779 h 285210"/>
              <a:gd name="T22" fmla="*/ 480932 w 286434"/>
              <a:gd name="T23" fmla="*/ 537668 h 285210"/>
              <a:gd name="T24" fmla="*/ 495528 w 286434"/>
              <a:gd name="T25" fmla="*/ 701008 h 285210"/>
              <a:gd name="T26" fmla="*/ 480932 w 286434"/>
              <a:gd name="T27" fmla="*/ 739440 h 285210"/>
              <a:gd name="T28" fmla="*/ 467548 w 286434"/>
              <a:gd name="T29" fmla="*/ 702207 h 285210"/>
              <a:gd name="T30" fmla="*/ 404289 w 286434"/>
              <a:gd name="T31" fmla="*/ 631347 h 285210"/>
              <a:gd name="T32" fmla="*/ 480932 w 286434"/>
              <a:gd name="T33" fmla="*/ 673381 h 285210"/>
              <a:gd name="T34" fmla="*/ 480932 w 286434"/>
              <a:gd name="T35" fmla="*/ 566496 h 285210"/>
              <a:gd name="T36" fmla="*/ 467548 w 286434"/>
              <a:gd name="T37" fmla="*/ 403155 h 285210"/>
              <a:gd name="T38" fmla="*/ 480932 w 286434"/>
              <a:gd name="T39" fmla="*/ 364723 h 285210"/>
              <a:gd name="T40" fmla="*/ 710627 w 286434"/>
              <a:gd name="T41" fmla="*/ 363088 h 285210"/>
              <a:gd name="T42" fmla="*/ 714285 w 286434"/>
              <a:gd name="T43" fmla="*/ 735174 h 285210"/>
              <a:gd name="T44" fmla="*/ 667914 w 286434"/>
              <a:gd name="T45" fmla="*/ 808392 h 285210"/>
              <a:gd name="T46" fmla="*/ 804602 w 286434"/>
              <a:gd name="T47" fmla="*/ 743575 h 285210"/>
              <a:gd name="T48" fmla="*/ 800944 w 286434"/>
              <a:gd name="T49" fmla="*/ 370286 h 285210"/>
              <a:gd name="T50" fmla="*/ 848543 w 286434"/>
              <a:gd name="T51" fmla="*/ 298270 h 285210"/>
              <a:gd name="T52" fmla="*/ 335931 w 286434"/>
              <a:gd name="T53" fmla="*/ 298270 h 285210"/>
              <a:gd name="T54" fmla="*/ 283453 w 286434"/>
              <a:gd name="T55" fmla="*/ 731570 h 285210"/>
              <a:gd name="T56" fmla="*/ 632514 w 286434"/>
              <a:gd name="T57" fmla="*/ 808392 h 285210"/>
              <a:gd name="T58" fmla="*/ 685001 w 286434"/>
              <a:gd name="T59" fmla="*/ 375087 h 285210"/>
              <a:gd name="T60" fmla="*/ 335931 w 286434"/>
              <a:gd name="T61" fmla="*/ 298270 h 285210"/>
              <a:gd name="T62" fmla="*/ 163850 w 286434"/>
              <a:gd name="T63" fmla="*/ 363088 h 285210"/>
              <a:gd name="T64" fmla="*/ 166291 w 286434"/>
              <a:gd name="T65" fmla="*/ 735174 h 285210"/>
              <a:gd name="T66" fmla="*/ 119913 w 286434"/>
              <a:gd name="T67" fmla="*/ 808392 h 285210"/>
              <a:gd name="T68" fmla="*/ 256605 w 286434"/>
              <a:gd name="T69" fmla="*/ 743575 h 285210"/>
              <a:gd name="T70" fmla="*/ 254163 w 286434"/>
              <a:gd name="T71" fmla="*/ 370286 h 285210"/>
              <a:gd name="T72" fmla="*/ 300544 w 286434"/>
              <a:gd name="T73" fmla="*/ 298270 h 285210"/>
              <a:gd name="T74" fmla="*/ 480943 w 286434"/>
              <a:gd name="T75" fmla="*/ 131460 h 285210"/>
              <a:gd name="T76" fmla="*/ 593336 w 286434"/>
              <a:gd name="T77" fmla="*/ 196809 h 285210"/>
              <a:gd name="T78" fmla="*/ 473693 w 286434"/>
              <a:gd name="T79" fmla="*/ 101208 h 285210"/>
              <a:gd name="T80" fmla="*/ 654982 w 286434"/>
              <a:gd name="T81" fmla="*/ 199229 h 285210"/>
              <a:gd name="T82" fmla="*/ 647732 w 286434"/>
              <a:gd name="T83" fmla="*/ 225850 h 285210"/>
              <a:gd name="T84" fmla="*/ 302077 w 286434"/>
              <a:gd name="T85" fmla="*/ 216173 h 285210"/>
              <a:gd name="T86" fmla="*/ 473693 w 286434"/>
              <a:gd name="T87" fmla="*/ 101208 h 285210"/>
              <a:gd name="T88" fmla="*/ 68650 w 286434"/>
              <a:gd name="T89" fmla="*/ 269461 h 285210"/>
              <a:gd name="T90" fmla="*/ 483614 w 286434"/>
              <a:gd name="T91" fmla="*/ 30604 h 285210"/>
              <a:gd name="T92" fmla="*/ 490939 w 286434"/>
              <a:gd name="T93" fmla="*/ 1800 h 285210"/>
              <a:gd name="T94" fmla="*/ 968146 w 286434"/>
              <a:gd name="T95" fmla="*/ 287469 h 285210"/>
              <a:gd name="T96" fmla="*/ 882713 w 286434"/>
              <a:gd name="T97" fmla="*/ 298270 h 285210"/>
              <a:gd name="T98" fmla="*/ 831456 w 286434"/>
              <a:gd name="T99" fmla="*/ 731570 h 285210"/>
              <a:gd name="T100" fmla="*/ 953502 w 286434"/>
              <a:gd name="T101" fmla="*/ 808392 h 285210"/>
              <a:gd name="T102" fmla="*/ 968146 w 286434"/>
              <a:gd name="T103" fmla="*/ 938030 h 285210"/>
              <a:gd name="T104" fmla="*/ 14947 w 286434"/>
              <a:gd name="T105" fmla="*/ 951220 h 285210"/>
              <a:gd name="T106" fmla="*/ 299 w 286434"/>
              <a:gd name="T107" fmla="*/ 821587 h 285210"/>
              <a:gd name="T108" fmla="*/ 85735 w 286434"/>
              <a:gd name="T109" fmla="*/ 808392 h 285210"/>
              <a:gd name="T110" fmla="*/ 136998 w 286434"/>
              <a:gd name="T111" fmla="*/ 375087 h 285210"/>
              <a:gd name="T112" fmla="*/ 14947 w 286434"/>
              <a:gd name="T113" fmla="*/ 298270 h 285210"/>
              <a:gd name="T114" fmla="*/ 7624 w 286434"/>
              <a:gd name="T115" fmla="*/ 271865 h 2852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86434" h="285210">
                <a:moveTo>
                  <a:pt x="8753" y="251021"/>
                </a:moveTo>
                <a:lnTo>
                  <a:pt x="8753" y="276573"/>
                </a:lnTo>
                <a:lnTo>
                  <a:pt x="277681" y="276573"/>
                </a:lnTo>
                <a:lnTo>
                  <a:pt x="277681" y="251021"/>
                </a:lnTo>
                <a:lnTo>
                  <a:pt x="8753" y="251021"/>
                </a:lnTo>
                <a:close/>
                <a:moveTo>
                  <a:pt x="182482" y="161745"/>
                </a:moveTo>
                <a:cubicBezTo>
                  <a:pt x="184768" y="161745"/>
                  <a:pt x="186673" y="164031"/>
                  <a:pt x="186673" y="166317"/>
                </a:cubicBezTo>
                <a:cubicBezTo>
                  <a:pt x="186673" y="168984"/>
                  <a:pt x="184768" y="170889"/>
                  <a:pt x="182482" y="170889"/>
                </a:cubicBezTo>
                <a:cubicBezTo>
                  <a:pt x="179815" y="170889"/>
                  <a:pt x="177529" y="168984"/>
                  <a:pt x="177529" y="166317"/>
                </a:cubicBezTo>
                <a:cubicBezTo>
                  <a:pt x="177529" y="164031"/>
                  <a:pt x="179815" y="161745"/>
                  <a:pt x="182482" y="161745"/>
                </a:cubicBezTo>
                <a:close/>
                <a:moveTo>
                  <a:pt x="102550" y="161745"/>
                </a:moveTo>
                <a:cubicBezTo>
                  <a:pt x="104748" y="161745"/>
                  <a:pt x="107312" y="164031"/>
                  <a:pt x="107312" y="166317"/>
                </a:cubicBezTo>
                <a:cubicBezTo>
                  <a:pt x="107312" y="168984"/>
                  <a:pt x="104748" y="170889"/>
                  <a:pt x="102550" y="170889"/>
                </a:cubicBezTo>
                <a:cubicBezTo>
                  <a:pt x="100352" y="170889"/>
                  <a:pt x="98154" y="168984"/>
                  <a:pt x="98154" y="166317"/>
                </a:cubicBezTo>
                <a:cubicBezTo>
                  <a:pt x="98154" y="164031"/>
                  <a:pt x="100352" y="161745"/>
                  <a:pt x="102550" y="161745"/>
                </a:cubicBezTo>
                <a:close/>
                <a:moveTo>
                  <a:pt x="142243" y="109357"/>
                </a:moveTo>
                <a:cubicBezTo>
                  <a:pt x="144762" y="109357"/>
                  <a:pt x="146561" y="111157"/>
                  <a:pt x="146561" y="113678"/>
                </a:cubicBezTo>
                <a:lnTo>
                  <a:pt x="146561" y="120880"/>
                </a:lnTo>
                <a:cubicBezTo>
                  <a:pt x="155917" y="122321"/>
                  <a:pt x="163833" y="127722"/>
                  <a:pt x="167432" y="136365"/>
                </a:cubicBezTo>
                <a:cubicBezTo>
                  <a:pt x="168151" y="138525"/>
                  <a:pt x="167072" y="141046"/>
                  <a:pt x="164913" y="141766"/>
                </a:cubicBezTo>
                <a:cubicBezTo>
                  <a:pt x="162754" y="142847"/>
                  <a:pt x="160235" y="141766"/>
                  <a:pt x="159156" y="139606"/>
                </a:cubicBezTo>
                <a:cubicBezTo>
                  <a:pt x="156637" y="133484"/>
                  <a:pt x="149800" y="129163"/>
                  <a:pt x="142243" y="129163"/>
                </a:cubicBezTo>
                <a:cubicBezTo>
                  <a:pt x="132528" y="129163"/>
                  <a:pt x="124252" y="136365"/>
                  <a:pt x="124252" y="145367"/>
                </a:cubicBezTo>
                <a:cubicBezTo>
                  <a:pt x="124252" y="152570"/>
                  <a:pt x="127490" y="161212"/>
                  <a:pt x="142243" y="161212"/>
                </a:cubicBezTo>
                <a:cubicBezTo>
                  <a:pt x="162034" y="161212"/>
                  <a:pt x="169231" y="174176"/>
                  <a:pt x="169231" y="185699"/>
                </a:cubicBezTo>
                <a:cubicBezTo>
                  <a:pt x="169231" y="198303"/>
                  <a:pt x="159515" y="208386"/>
                  <a:pt x="146561" y="210187"/>
                </a:cubicBezTo>
                <a:lnTo>
                  <a:pt x="146561" y="217749"/>
                </a:lnTo>
                <a:cubicBezTo>
                  <a:pt x="146561" y="219909"/>
                  <a:pt x="144762" y="221710"/>
                  <a:pt x="142243" y="221710"/>
                </a:cubicBezTo>
                <a:cubicBezTo>
                  <a:pt x="140084" y="221710"/>
                  <a:pt x="138285" y="219909"/>
                  <a:pt x="138285" y="217749"/>
                </a:cubicBezTo>
                <a:lnTo>
                  <a:pt x="138285" y="210547"/>
                </a:lnTo>
                <a:cubicBezTo>
                  <a:pt x="128930" y="208746"/>
                  <a:pt x="121013" y="203345"/>
                  <a:pt x="117415" y="195062"/>
                </a:cubicBezTo>
                <a:cubicBezTo>
                  <a:pt x="116695" y="192541"/>
                  <a:pt x="117775" y="190021"/>
                  <a:pt x="119574" y="189301"/>
                </a:cubicBezTo>
                <a:cubicBezTo>
                  <a:pt x="122093" y="188580"/>
                  <a:pt x="124612" y="189301"/>
                  <a:pt x="125331" y="191461"/>
                </a:cubicBezTo>
                <a:cubicBezTo>
                  <a:pt x="128210" y="197583"/>
                  <a:pt x="135047" y="201904"/>
                  <a:pt x="142243" y="201904"/>
                </a:cubicBezTo>
                <a:cubicBezTo>
                  <a:pt x="152319" y="201904"/>
                  <a:pt x="160595" y="194702"/>
                  <a:pt x="160595" y="185699"/>
                </a:cubicBezTo>
                <a:cubicBezTo>
                  <a:pt x="160595" y="178497"/>
                  <a:pt x="157356" y="169855"/>
                  <a:pt x="142243" y="169855"/>
                </a:cubicBezTo>
                <a:cubicBezTo>
                  <a:pt x="122812" y="169855"/>
                  <a:pt x="115616" y="156891"/>
                  <a:pt x="115616" y="145367"/>
                </a:cubicBezTo>
                <a:cubicBezTo>
                  <a:pt x="115616" y="133124"/>
                  <a:pt x="125331" y="122681"/>
                  <a:pt x="138285" y="120880"/>
                </a:cubicBezTo>
                <a:lnTo>
                  <a:pt x="138285" y="113678"/>
                </a:lnTo>
                <a:cubicBezTo>
                  <a:pt x="138285" y="111157"/>
                  <a:pt x="140084" y="109357"/>
                  <a:pt x="142243" y="109357"/>
                </a:cubicBezTo>
                <a:close/>
                <a:moveTo>
                  <a:pt x="197544" y="89432"/>
                </a:moveTo>
                <a:lnTo>
                  <a:pt x="210178" y="108866"/>
                </a:lnTo>
                <a:cubicBezTo>
                  <a:pt x="210900" y="109225"/>
                  <a:pt x="211261" y="109945"/>
                  <a:pt x="211261" y="111025"/>
                </a:cubicBezTo>
                <a:lnTo>
                  <a:pt x="211261" y="220431"/>
                </a:lnTo>
                <a:cubicBezTo>
                  <a:pt x="211261" y="221510"/>
                  <a:pt x="210900" y="222230"/>
                  <a:pt x="210178" y="222950"/>
                </a:cubicBezTo>
                <a:lnTo>
                  <a:pt x="197544" y="242384"/>
                </a:lnTo>
                <a:lnTo>
                  <a:pt x="250969" y="242384"/>
                </a:lnTo>
                <a:lnTo>
                  <a:pt x="237973" y="222950"/>
                </a:lnTo>
                <a:cubicBezTo>
                  <a:pt x="237613" y="222230"/>
                  <a:pt x="236891" y="221510"/>
                  <a:pt x="236891" y="220431"/>
                </a:cubicBezTo>
                <a:lnTo>
                  <a:pt x="236891" y="111025"/>
                </a:lnTo>
                <a:cubicBezTo>
                  <a:pt x="236891" y="109945"/>
                  <a:pt x="237613" y="109225"/>
                  <a:pt x="237973" y="108866"/>
                </a:cubicBezTo>
                <a:lnTo>
                  <a:pt x="250969" y="89432"/>
                </a:lnTo>
                <a:lnTo>
                  <a:pt x="197544" y="89432"/>
                </a:lnTo>
                <a:close/>
                <a:moveTo>
                  <a:pt x="99358" y="89432"/>
                </a:moveTo>
                <a:lnTo>
                  <a:pt x="83836" y="112464"/>
                </a:lnTo>
                <a:lnTo>
                  <a:pt x="83836" y="219351"/>
                </a:lnTo>
                <a:lnTo>
                  <a:pt x="99358" y="242384"/>
                </a:lnTo>
                <a:lnTo>
                  <a:pt x="187076" y="242384"/>
                </a:lnTo>
                <a:lnTo>
                  <a:pt x="202598" y="219351"/>
                </a:lnTo>
                <a:lnTo>
                  <a:pt x="202598" y="112464"/>
                </a:lnTo>
                <a:lnTo>
                  <a:pt x="187076" y="89432"/>
                </a:lnTo>
                <a:lnTo>
                  <a:pt x="99358" y="89432"/>
                </a:lnTo>
                <a:close/>
                <a:moveTo>
                  <a:pt x="35465" y="89432"/>
                </a:moveTo>
                <a:lnTo>
                  <a:pt x="48461" y="108866"/>
                </a:lnTo>
                <a:cubicBezTo>
                  <a:pt x="49182" y="109225"/>
                  <a:pt x="49182" y="109945"/>
                  <a:pt x="49182" y="111025"/>
                </a:cubicBezTo>
                <a:lnTo>
                  <a:pt x="49182" y="220431"/>
                </a:lnTo>
                <a:cubicBezTo>
                  <a:pt x="49182" y="221510"/>
                  <a:pt x="49182" y="222230"/>
                  <a:pt x="48461" y="222950"/>
                </a:cubicBezTo>
                <a:lnTo>
                  <a:pt x="35465" y="242384"/>
                </a:lnTo>
                <a:lnTo>
                  <a:pt x="88890" y="242384"/>
                </a:lnTo>
                <a:lnTo>
                  <a:pt x="75895" y="222950"/>
                </a:lnTo>
                <a:cubicBezTo>
                  <a:pt x="75534" y="222230"/>
                  <a:pt x="75173" y="221510"/>
                  <a:pt x="75173" y="220431"/>
                </a:cubicBezTo>
                <a:lnTo>
                  <a:pt x="75173" y="111025"/>
                </a:lnTo>
                <a:cubicBezTo>
                  <a:pt x="75173" y="109945"/>
                  <a:pt x="75534" y="109225"/>
                  <a:pt x="75895" y="108866"/>
                </a:cubicBezTo>
                <a:lnTo>
                  <a:pt x="88890" y="89432"/>
                </a:lnTo>
                <a:lnTo>
                  <a:pt x="35465" y="89432"/>
                </a:lnTo>
                <a:close/>
                <a:moveTo>
                  <a:pt x="142246" y="39416"/>
                </a:moveTo>
                <a:lnTo>
                  <a:pt x="109361" y="59010"/>
                </a:lnTo>
                <a:lnTo>
                  <a:pt x="175489" y="59010"/>
                </a:lnTo>
                <a:lnTo>
                  <a:pt x="142246" y="39416"/>
                </a:lnTo>
                <a:close/>
                <a:moveTo>
                  <a:pt x="140102" y="30345"/>
                </a:moveTo>
                <a:cubicBezTo>
                  <a:pt x="141531" y="29982"/>
                  <a:pt x="143319" y="29982"/>
                  <a:pt x="144391" y="30345"/>
                </a:cubicBezTo>
                <a:lnTo>
                  <a:pt x="193720" y="59736"/>
                </a:lnTo>
                <a:cubicBezTo>
                  <a:pt x="195149" y="60462"/>
                  <a:pt x="196222" y="62639"/>
                  <a:pt x="195507" y="64816"/>
                </a:cubicBezTo>
                <a:cubicBezTo>
                  <a:pt x="195149" y="66630"/>
                  <a:pt x="193362" y="67719"/>
                  <a:pt x="191575" y="67719"/>
                </a:cubicBezTo>
                <a:lnTo>
                  <a:pt x="93276" y="67719"/>
                </a:lnTo>
                <a:cubicBezTo>
                  <a:pt x="91488" y="67719"/>
                  <a:pt x="89701" y="66630"/>
                  <a:pt x="89344" y="64816"/>
                </a:cubicBezTo>
                <a:cubicBezTo>
                  <a:pt x="88629" y="62639"/>
                  <a:pt x="89344" y="60462"/>
                  <a:pt x="91131" y="59736"/>
                </a:cubicBezTo>
                <a:lnTo>
                  <a:pt x="140102" y="30345"/>
                </a:lnTo>
                <a:close/>
                <a:moveTo>
                  <a:pt x="143036" y="9177"/>
                </a:moveTo>
                <a:lnTo>
                  <a:pt x="20304" y="80794"/>
                </a:lnTo>
                <a:lnTo>
                  <a:pt x="265769" y="80794"/>
                </a:lnTo>
                <a:lnTo>
                  <a:pt x="143036" y="9177"/>
                </a:lnTo>
                <a:close/>
                <a:moveTo>
                  <a:pt x="140870" y="540"/>
                </a:moveTo>
                <a:cubicBezTo>
                  <a:pt x="142314" y="-180"/>
                  <a:pt x="144119" y="-180"/>
                  <a:pt x="145202" y="540"/>
                </a:cubicBezTo>
                <a:lnTo>
                  <a:pt x="284178" y="81514"/>
                </a:lnTo>
                <a:cubicBezTo>
                  <a:pt x="285983" y="82234"/>
                  <a:pt x="286705" y="84393"/>
                  <a:pt x="286344" y="86193"/>
                </a:cubicBezTo>
                <a:cubicBezTo>
                  <a:pt x="285622" y="87992"/>
                  <a:pt x="283817" y="89432"/>
                  <a:pt x="282013" y="89432"/>
                </a:cubicBezTo>
                <a:lnTo>
                  <a:pt x="261076" y="89432"/>
                </a:lnTo>
                <a:lnTo>
                  <a:pt x="245915" y="112464"/>
                </a:lnTo>
                <a:lnTo>
                  <a:pt x="245915" y="219351"/>
                </a:lnTo>
                <a:lnTo>
                  <a:pt x="261076" y="242384"/>
                </a:lnTo>
                <a:lnTo>
                  <a:pt x="282013" y="242384"/>
                </a:lnTo>
                <a:cubicBezTo>
                  <a:pt x="284178" y="242384"/>
                  <a:pt x="286344" y="244183"/>
                  <a:pt x="286344" y="246342"/>
                </a:cubicBezTo>
                <a:lnTo>
                  <a:pt x="286344" y="281252"/>
                </a:lnTo>
                <a:cubicBezTo>
                  <a:pt x="286344" y="283411"/>
                  <a:pt x="284178" y="285210"/>
                  <a:pt x="282013" y="285210"/>
                </a:cubicBezTo>
                <a:lnTo>
                  <a:pt x="4421" y="285210"/>
                </a:lnTo>
                <a:cubicBezTo>
                  <a:pt x="1895" y="285210"/>
                  <a:pt x="90" y="283411"/>
                  <a:pt x="90" y="281252"/>
                </a:cubicBezTo>
                <a:lnTo>
                  <a:pt x="90" y="246342"/>
                </a:lnTo>
                <a:cubicBezTo>
                  <a:pt x="90" y="244183"/>
                  <a:pt x="1895" y="242384"/>
                  <a:pt x="4421" y="242384"/>
                </a:cubicBezTo>
                <a:lnTo>
                  <a:pt x="25358" y="242384"/>
                </a:lnTo>
                <a:lnTo>
                  <a:pt x="40519" y="219351"/>
                </a:lnTo>
                <a:lnTo>
                  <a:pt x="40519" y="112464"/>
                </a:lnTo>
                <a:lnTo>
                  <a:pt x="25358" y="89432"/>
                </a:lnTo>
                <a:lnTo>
                  <a:pt x="4421" y="89432"/>
                </a:lnTo>
                <a:cubicBezTo>
                  <a:pt x="2256" y="89432"/>
                  <a:pt x="812" y="87992"/>
                  <a:pt x="90" y="86193"/>
                </a:cubicBezTo>
                <a:cubicBezTo>
                  <a:pt x="-271" y="84393"/>
                  <a:pt x="451" y="82234"/>
                  <a:pt x="2256" y="81514"/>
                </a:cubicBezTo>
                <a:lnTo>
                  <a:pt x="140870" y="540"/>
                </a:ln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Tree>
    <p:extLst>
      <p:ext uri="{BB962C8B-B14F-4D97-AF65-F5344CB8AC3E}">
        <p14:creationId xmlns:p14="http://schemas.microsoft.com/office/powerpoint/2010/main" val="2221372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id="{B03A8D83-7BD0-4F26-8E83-B9E55C7D19E5}"/>
              </a:ext>
            </a:extLst>
          </p:cNvPr>
          <p:cNvSpPr>
            <a:spLocks noGrp="1"/>
          </p:cNvSpPr>
          <p:nvPr>
            <p:ph type="title"/>
          </p:nvPr>
        </p:nvSpPr>
        <p:spPr>
          <a:xfrm>
            <a:off x="2880485" y="841375"/>
            <a:ext cx="8506650" cy="590271"/>
          </a:xfrm>
        </p:spPr>
        <p:txBody>
          <a:bodyPr anchor="t">
            <a:normAutofit fontScale="90000"/>
          </a:bodyPr>
          <a:lstStyle/>
          <a:p>
            <a:r>
              <a:rPr lang="ar-SA" sz="3600" b="1" dirty="0">
                <a:solidFill>
                  <a:schemeClr val="tx1"/>
                </a:solidFill>
              </a:rPr>
              <a:t>مجالات الإدارة المالية</a:t>
            </a:r>
            <a:endParaRPr lang="en-US" sz="3600" b="1" dirty="0">
              <a:solidFill>
                <a:schemeClr val="tx1"/>
              </a:solidFill>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عنصر نائب للمحتوى 2">
            <a:extLst>
              <a:ext uri="{FF2B5EF4-FFF2-40B4-BE49-F238E27FC236}">
                <a16:creationId xmlns:a16="http://schemas.microsoft.com/office/drawing/2014/main" id="{90E3B2A2-6EBF-454C-8701-8CCB6F56424F}"/>
              </a:ext>
            </a:extLst>
          </p:cNvPr>
          <p:cNvSpPr>
            <a:spLocks noGrp="1"/>
          </p:cNvSpPr>
          <p:nvPr>
            <p:ph idx="1"/>
          </p:nvPr>
        </p:nvSpPr>
        <p:spPr>
          <a:xfrm>
            <a:off x="2880487" y="1707871"/>
            <a:ext cx="8506650" cy="4343937"/>
          </a:xfrm>
        </p:spPr>
        <p:txBody>
          <a:bodyPr anchor="t">
            <a:normAutofit fontScale="92500" lnSpcReduction="10000"/>
          </a:bodyPr>
          <a:lstStyle/>
          <a:p>
            <a:pPr marL="0" indent="0" algn="just">
              <a:buNone/>
            </a:pPr>
            <a:r>
              <a:rPr lang="ar-SA" sz="2400" b="1" dirty="0">
                <a:latin typeface="Sakkal Majalla" panose="02000000000000000000" pitchFamily="2" charset="-78"/>
                <a:cs typeface="Sakkal Majalla" panose="02000000000000000000" pitchFamily="2" charset="-78"/>
              </a:rPr>
              <a:t>1. المالية</a:t>
            </a:r>
            <a:r>
              <a:rPr lang="en-US" sz="2400" b="1" dirty="0">
                <a:latin typeface="Sakkal Majalla" panose="02000000000000000000" pitchFamily="2" charset="-78"/>
                <a:cs typeface="Sakkal Majalla" panose="02000000000000000000" pitchFamily="2" charset="-78"/>
              </a:rPr>
              <a:t> </a:t>
            </a:r>
            <a:r>
              <a:rPr lang="ar-SA" sz="2400" b="1" dirty="0">
                <a:latin typeface="Sakkal Majalla" panose="02000000000000000000" pitchFamily="2" charset="-78"/>
                <a:cs typeface="Sakkal Majalla" panose="02000000000000000000" pitchFamily="2" charset="-78"/>
              </a:rPr>
              <a:t>العامة</a:t>
            </a:r>
            <a:r>
              <a:rPr lang="ar-SA" sz="2800" b="1" dirty="0">
                <a:latin typeface="Sakkal Majalla" panose="02000000000000000000" pitchFamily="2" charset="-78"/>
                <a:cs typeface="Sakkal Majalla" panose="02000000000000000000" pitchFamily="2" charset="-78"/>
              </a:rPr>
              <a:t>: </a:t>
            </a:r>
            <a:r>
              <a:rPr lang="en-US" sz="2400" b="0" i="0" dirty="0">
                <a:effectLst/>
                <a:latin typeface="Sakkal Majalla" panose="02000000000000000000" pitchFamily="2" charset="-78"/>
                <a:cs typeface="Sakkal Majalla" panose="02000000000000000000" pitchFamily="2" charset="-78"/>
              </a:rPr>
              <a:t>Public finance </a:t>
            </a:r>
            <a:r>
              <a:rPr lang="ar-SA" sz="2400" b="0" i="0" dirty="0">
                <a:effectLst/>
                <a:latin typeface="Sakkal Majalla" panose="02000000000000000000" pitchFamily="2" charset="-78"/>
                <a:cs typeface="Sakkal Majalla" panose="02000000000000000000" pitchFamily="2" charset="-78"/>
              </a:rPr>
              <a:t>هو </a:t>
            </a:r>
            <a:r>
              <a:rPr lang="ar-SA" sz="2400" b="0" i="0" strike="noStrike" dirty="0">
                <a:effectLst/>
                <a:latin typeface="Sakkal Majalla" panose="02000000000000000000" pitchFamily="2" charset="-78"/>
                <a:cs typeface="Sakkal Majalla" panose="02000000000000000000" pitchFamily="2" charset="-78"/>
                <a:hlinkClick r:id="rId2" tooltip="علم">
                  <a:extLst>
                    <a:ext uri="{A12FA001-AC4F-418D-AE19-62706E023703}">
                      <ahyp:hlinkClr xmlns:ahyp="http://schemas.microsoft.com/office/drawing/2018/hyperlinkcolor" val="tx"/>
                    </a:ext>
                  </a:extLst>
                </a:hlinkClick>
              </a:rPr>
              <a:t>العلم</a:t>
            </a:r>
            <a:r>
              <a:rPr lang="ar-SA" sz="2400" b="0" i="0" dirty="0">
                <a:effectLst/>
                <a:latin typeface="Sakkal Majalla" panose="02000000000000000000" pitchFamily="2" charset="-78"/>
                <a:cs typeface="Sakkal Majalla" panose="02000000000000000000" pitchFamily="2" charset="-78"/>
              </a:rPr>
              <a:t> الذي يبحث الوسائل التي تحصل بها الدولة على </a:t>
            </a:r>
            <a:r>
              <a:rPr lang="ar-SA" sz="2400" b="1" i="0" dirty="0">
                <a:effectLst/>
                <a:latin typeface="Sakkal Majalla" panose="02000000000000000000" pitchFamily="2" charset="-78"/>
                <a:cs typeface="Sakkal Majalla" panose="02000000000000000000" pitchFamily="2" charset="-78"/>
              </a:rPr>
              <a:t>الإيرادات العامة</a:t>
            </a:r>
            <a:r>
              <a:rPr lang="ar-SA" sz="2400" b="0" i="0" dirty="0">
                <a:effectLst/>
                <a:latin typeface="Sakkal Majalla" panose="02000000000000000000" pitchFamily="2" charset="-78"/>
                <a:cs typeface="Sakkal Majalla" panose="02000000000000000000" pitchFamily="2" charset="-78"/>
              </a:rPr>
              <a:t> اللازمة لتغطية </a:t>
            </a:r>
            <a:r>
              <a:rPr lang="ar-SA" sz="2400" b="1" i="0" dirty="0">
                <a:effectLst/>
                <a:latin typeface="Sakkal Majalla" panose="02000000000000000000" pitchFamily="2" charset="-78"/>
                <a:cs typeface="Sakkal Majalla" panose="02000000000000000000" pitchFamily="2" charset="-78"/>
              </a:rPr>
              <a:t>النفقات العامة</a:t>
            </a:r>
            <a:r>
              <a:rPr lang="ar-SA" sz="2400" b="0" i="0" dirty="0">
                <a:effectLst/>
                <a:latin typeface="Sakkal Majalla" panose="02000000000000000000" pitchFamily="2" charset="-78"/>
                <a:cs typeface="Sakkal Majalla" panose="02000000000000000000" pitchFamily="2" charset="-78"/>
              </a:rPr>
              <a:t> ، وتوزيع العبء الناتج عن ذلك على الأفراد في المجتمع. وهو العلم الذي يبحث في جملة الوسائل المالية التي تستخدمها الدولة في سبيل تحقيق أهدافها العامة المختلفة، وتتجسد هذه الوسائل المالية من الأموال العامة، أما الأهداف العامة فهي ذات طبيعة مختلفة اقتصادية واجتماعية ومالية نابعة من سياسة الدولة العامة.</a:t>
            </a:r>
          </a:p>
          <a:p>
            <a:pPr marL="0" indent="0" algn="just">
              <a:buNone/>
            </a:pPr>
            <a:r>
              <a:rPr lang="ar-SA" sz="2400" b="1" dirty="0">
                <a:latin typeface="Sakkal Majalla" panose="02000000000000000000" pitchFamily="2" charset="-78"/>
                <a:cs typeface="Sakkal Majalla" panose="02000000000000000000" pitchFamily="2" charset="-78"/>
              </a:rPr>
              <a:t>2. تحليل الاستثمار في الأوراق المالية: </a:t>
            </a:r>
          </a:p>
          <a:p>
            <a:pPr marL="0" marR="0" indent="0" algn="just" rtl="1">
              <a:spcBef>
                <a:spcPts val="0"/>
              </a:spcBef>
              <a:spcAft>
                <a:spcPts val="750"/>
              </a:spcAft>
              <a:buNone/>
            </a:pPr>
            <a:r>
              <a:rPr lang="ar-SA" sz="2400" dirty="0">
                <a:latin typeface="Sakkal Majalla" panose="02000000000000000000" pitchFamily="2" charset="-78"/>
                <a:cs typeface="Sakkal Majalla" panose="02000000000000000000" pitchFamily="2" charset="-78"/>
              </a:rPr>
              <a:t>تتجه الأسعار في سوق الاوراق المالية على المدى الطويل الى الارتفاع والانخفاض نتيجة تفاعل عدد من العوامل الاقتصادية والاجتماعية والسياسية، اما في المدى القصير فان كثيراً من قرارات التداول تُبنى في جانب كببر منها على اختيارات نفسية، اذ ان حركة الاسعار تحكمها تطلعات وتوقعات المشترين ورغبات المضاربين وجميع المتعاملين في هذه الاسواق. وهناك مدخلان أساسيان لتحليل سوق الاوراق المالية هما :</a:t>
            </a:r>
            <a:r>
              <a:rPr lang="en-US" sz="2400" dirty="0">
                <a:latin typeface="Sakkal Majalla" panose="02000000000000000000" pitchFamily="2" charset="-78"/>
                <a:cs typeface="Sakkal Majalla" panose="02000000000000000000" pitchFamily="2" charset="-78"/>
              </a:rPr>
              <a:t> </a:t>
            </a:r>
          </a:p>
          <a:p>
            <a:pPr marL="0" indent="0" algn="just">
              <a:buNone/>
            </a:pPr>
            <a:endParaRPr lang="en-US" sz="24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042666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id="{B03A8D83-7BD0-4F26-8E83-B9E55C7D19E5}"/>
              </a:ext>
            </a:extLst>
          </p:cNvPr>
          <p:cNvSpPr>
            <a:spLocks noGrp="1"/>
          </p:cNvSpPr>
          <p:nvPr>
            <p:ph type="title"/>
          </p:nvPr>
        </p:nvSpPr>
        <p:spPr>
          <a:xfrm>
            <a:off x="2880485" y="841375"/>
            <a:ext cx="8506650" cy="590271"/>
          </a:xfrm>
        </p:spPr>
        <p:txBody>
          <a:bodyPr anchor="t">
            <a:normAutofit fontScale="90000"/>
          </a:bodyPr>
          <a:lstStyle/>
          <a:p>
            <a:r>
              <a:rPr lang="ar-SA" sz="3600" b="1" dirty="0">
                <a:solidFill>
                  <a:schemeClr val="tx1"/>
                </a:solidFill>
              </a:rPr>
              <a:t>مجالات الإدارة المالية</a:t>
            </a:r>
            <a:endParaRPr lang="en-US" sz="3600" b="1" dirty="0">
              <a:solidFill>
                <a:schemeClr val="tx1"/>
              </a:solidFill>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عنصر نائب للمحتوى 2">
            <a:extLst>
              <a:ext uri="{FF2B5EF4-FFF2-40B4-BE49-F238E27FC236}">
                <a16:creationId xmlns:a16="http://schemas.microsoft.com/office/drawing/2014/main" id="{90E3B2A2-6EBF-454C-8701-8CCB6F56424F}"/>
              </a:ext>
            </a:extLst>
          </p:cNvPr>
          <p:cNvSpPr>
            <a:spLocks noGrp="1"/>
          </p:cNvSpPr>
          <p:nvPr>
            <p:ph idx="1"/>
          </p:nvPr>
        </p:nvSpPr>
        <p:spPr>
          <a:xfrm>
            <a:off x="2880487" y="1707871"/>
            <a:ext cx="8506650" cy="4916449"/>
          </a:xfrm>
        </p:spPr>
        <p:txBody>
          <a:bodyPr anchor="t">
            <a:normAutofit fontScale="32500" lnSpcReduction="20000"/>
          </a:bodyPr>
          <a:lstStyle/>
          <a:p>
            <a:pPr marL="0" indent="0" algn="just">
              <a:buNone/>
            </a:pPr>
            <a:r>
              <a:rPr lang="ar-SA" sz="7400" b="1" i="0" dirty="0">
                <a:solidFill>
                  <a:srgbClr val="0000FF"/>
                </a:solidFill>
                <a:effectLst/>
                <a:latin typeface="Sakkal Majalla" panose="02000000000000000000" pitchFamily="2" charset="-78"/>
                <a:cs typeface="Sakkal Majalla" panose="02000000000000000000" pitchFamily="2" charset="-78"/>
              </a:rPr>
              <a:t>أ. التحليل الاساسي </a:t>
            </a:r>
            <a:r>
              <a:rPr lang="en-US" sz="7400" b="1" i="0" dirty="0">
                <a:solidFill>
                  <a:srgbClr val="0000FF"/>
                </a:solidFill>
                <a:effectLst/>
                <a:latin typeface="Sakkal Majalla" panose="02000000000000000000" pitchFamily="2" charset="-78"/>
                <a:cs typeface="Sakkal Majalla" panose="02000000000000000000" pitchFamily="2" charset="-78"/>
              </a:rPr>
              <a:t>Fundamental Analysis:</a:t>
            </a:r>
            <a:endParaRPr lang="en-US" sz="7400" b="1" i="0" dirty="0">
              <a:solidFill>
                <a:srgbClr val="003E61"/>
              </a:solidFill>
              <a:effectLst/>
              <a:latin typeface="Sakkal Majalla" panose="02000000000000000000" pitchFamily="2" charset="-78"/>
              <a:cs typeface="Sakkal Majalla" panose="02000000000000000000" pitchFamily="2" charset="-78"/>
            </a:endParaRPr>
          </a:p>
          <a:p>
            <a:pPr marL="0" indent="0" algn="just" rtl="1">
              <a:buNone/>
            </a:pPr>
            <a:r>
              <a:rPr lang="ar-SA" sz="6000" b="1" i="0" dirty="0">
                <a:effectLst/>
                <a:latin typeface="Sakkal Majalla" panose="02000000000000000000" pitchFamily="2" charset="-78"/>
                <a:cs typeface="Sakkal Majalla" panose="02000000000000000000" pitchFamily="2" charset="-78"/>
              </a:rPr>
              <a:t>وهي طريقة علمية تقوم على تحليل البيانات والمعلومات المالية والاقتصادية بهدف التعرف على عوائد الاوراق المالية المتوقعة والمخاطر المصاحبة لذلك. وتشمل طريقة التحليل الأساسي للأوراق المالية مجموعة من المتغيرات الاقتصادية هي:</a:t>
            </a:r>
          </a:p>
          <a:p>
            <a:pPr algn="just"/>
            <a:r>
              <a:rPr lang="ar-SA" sz="6000" b="1" i="0" dirty="0">
                <a:effectLst/>
                <a:latin typeface="Sakkal Majalla" panose="02000000000000000000" pitchFamily="2" charset="-78"/>
                <a:cs typeface="Sakkal Majalla" panose="02000000000000000000" pitchFamily="2" charset="-78"/>
              </a:rPr>
              <a:t>المتغيرات الاقتصادية الكلية : وتشمل تحليل الناتج القومي ومعدلات التضخم.........الخ.</a:t>
            </a:r>
          </a:p>
          <a:p>
            <a:pPr algn="just"/>
            <a:r>
              <a:rPr lang="ar-SA" sz="6000" b="1" i="0" dirty="0">
                <a:effectLst/>
                <a:latin typeface="Sakkal Majalla" panose="02000000000000000000" pitchFamily="2" charset="-78"/>
                <a:cs typeface="Sakkal Majalla" panose="02000000000000000000" pitchFamily="2" charset="-78"/>
              </a:rPr>
              <a:t>المتغيرات الاقتصادية القطاعية: وتشمل تحليل القيمة المضافة لقطاعات ذوي الاوراق المالية محل التحليل وحجم الاستثمار وحجم التسهيلات الائتمانية للقطاع.</a:t>
            </a:r>
          </a:p>
          <a:p>
            <a:pPr algn="just"/>
            <a:r>
              <a:rPr lang="ar-SA" sz="6000" b="1" i="0" dirty="0">
                <a:effectLst/>
                <a:latin typeface="Sakkal Majalla" panose="02000000000000000000" pitchFamily="2" charset="-78"/>
                <a:cs typeface="Sakkal Majalla" panose="02000000000000000000" pitchFamily="2" charset="-78"/>
              </a:rPr>
              <a:t> المتغيرات الاقتصادية الجزئية: وتشمل تحليل حجم القروض الممنوحة للمنشأة والمبيعات وانتاجية العمل ورأس المال في المنشآت.</a:t>
            </a:r>
          </a:p>
          <a:p>
            <a:pPr algn="just"/>
            <a:r>
              <a:rPr lang="ar-SA" sz="6000" b="1" i="0" dirty="0">
                <a:effectLst/>
                <a:latin typeface="Sakkal Majalla" panose="02000000000000000000" pitchFamily="2" charset="-78"/>
                <a:cs typeface="Sakkal Majalla" panose="02000000000000000000" pitchFamily="2" charset="-78"/>
              </a:rPr>
              <a:t>السياسات الاقتصادية: وتشمل تحليل السياسات المالية متضمنة الانفاق العام والضرائب والرسوم، وتحليل السياسات النقدية متضمنة : معدلات الفائدة وعرض النقود والتسهيلات المصرفية وترتيب اصول المصارف.</a:t>
            </a:r>
          </a:p>
          <a:p>
            <a:pPr marL="0" indent="0" algn="just">
              <a:buNone/>
            </a:pPr>
            <a:endParaRPr lang="en-US" sz="6000" dirty="0">
              <a:latin typeface="Sakkal Majalla" panose="02000000000000000000" pitchFamily="2" charset="-78"/>
              <a:cs typeface="Sakkal Majalla" panose="02000000000000000000" pitchFamily="2" charset="-78"/>
            </a:endParaRPr>
          </a:p>
          <a:p>
            <a:pPr marL="0" indent="0" algn="just">
              <a:buNone/>
            </a:pPr>
            <a:endParaRPr lang="en-US" sz="24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31524815"/>
      </p:ext>
    </p:extLst>
  </p:cSld>
  <p:clrMapOvr>
    <a:masterClrMapping/>
  </p:clrMapOvr>
</p:sld>
</file>

<file path=ppt/theme/theme1.xml><?xml version="1.0" encoding="utf-8"?>
<a:theme xmlns:a="http://schemas.openxmlformats.org/drawingml/2006/main" name="أطلس">
  <a:themeElements>
    <a:clrScheme name="مخصص 2">
      <a:dk1>
        <a:sysClr val="windowText" lastClr="000000"/>
      </a:dk1>
      <a:lt1>
        <a:sysClr val="window" lastClr="FFFFFF"/>
      </a:lt1>
      <a:dk2>
        <a:srgbClr val="455F51"/>
      </a:dk2>
      <a:lt2>
        <a:srgbClr val="E3DED1"/>
      </a:lt2>
      <a:accent1>
        <a:srgbClr val="92D2DB"/>
      </a:accent1>
      <a:accent2>
        <a:srgbClr val="B6E1E7"/>
      </a:accent2>
      <a:accent3>
        <a:srgbClr val="71FDDE"/>
      </a:accent3>
      <a:accent4>
        <a:srgbClr val="029676"/>
      </a:accent4>
      <a:accent5>
        <a:srgbClr val="4AB5C4"/>
      </a:accent5>
      <a:accent6>
        <a:srgbClr val="0989B1"/>
      </a:accent6>
      <a:hlink>
        <a:srgbClr val="6B9F25"/>
      </a:hlink>
      <a:folHlink>
        <a:srgbClr val="BA690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TM16401371[[fn=أطلس]]</Template>
  <TotalTime>1020</TotalTime>
  <Words>3085</Words>
  <Application>Microsoft Office PowerPoint</Application>
  <PresentationFormat>شاشة عريضة</PresentationFormat>
  <Paragraphs>268</Paragraphs>
  <Slides>31</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31</vt:i4>
      </vt:variant>
    </vt:vector>
  </HeadingPairs>
  <TitlesOfParts>
    <vt:vector size="40" baseType="lpstr">
      <vt:lpstr>Calibri Light</vt:lpstr>
      <vt:lpstr>Lato Light</vt:lpstr>
      <vt:lpstr>Noto Kufi Arabic</vt:lpstr>
      <vt:lpstr>rasol</vt:lpstr>
      <vt:lpstr>Rockwell</vt:lpstr>
      <vt:lpstr>Sakkal Majalla</vt:lpstr>
      <vt:lpstr>Times New Roman</vt:lpstr>
      <vt:lpstr>Wingdings</vt:lpstr>
      <vt:lpstr>أطلس</vt:lpstr>
      <vt:lpstr>1212 مال مبادئ الإدارة المالية  المحاضرة الأولى الوحدة الأولى : مقدمه في الإدارة المالية</vt:lpstr>
      <vt:lpstr>عرض تقديمي في PowerPoint</vt:lpstr>
      <vt:lpstr>المقدمة</vt:lpstr>
      <vt:lpstr>عرض تقديمي في PowerPoint</vt:lpstr>
      <vt:lpstr>عرض تقديمي في PowerPoint</vt:lpstr>
      <vt:lpstr>عرض تقديمي في PowerPoint</vt:lpstr>
      <vt:lpstr>عرض تقديمي في PowerPoint</vt:lpstr>
      <vt:lpstr>مجالات الإدارة المالية</vt:lpstr>
      <vt:lpstr>مجالات الإدارة المالية</vt:lpstr>
      <vt:lpstr>مجالات الإدارة المالية</vt:lpstr>
      <vt:lpstr>3. المالية الدولية </vt:lpstr>
      <vt:lpstr>3. المؤسسات المالية </vt:lpstr>
      <vt:lpstr>الإدارة المالية في المنشأة</vt:lpstr>
      <vt:lpstr>الوظائف الأساسية للإدارة المالية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انتهت المحاضرة الأولى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1221 مال المحاضرة1</dc:title>
  <dc:creator>Moneerah Nasser Alghonaim</dc:creator>
  <cp:lastModifiedBy>azzouz zouaoui</cp:lastModifiedBy>
  <cp:revision>191</cp:revision>
  <dcterms:created xsi:type="dcterms:W3CDTF">2021-05-23T05:55:00Z</dcterms:created>
  <dcterms:modified xsi:type="dcterms:W3CDTF">2021-08-25T10:46:59Z</dcterms:modified>
</cp:coreProperties>
</file>