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  <p:sldMasterId id="2147483697" r:id="rId2"/>
  </p:sldMasterIdLst>
  <p:sldIdLst>
    <p:sldId id="257" r:id="rId3"/>
    <p:sldId id="298" r:id="rId4"/>
    <p:sldId id="258" r:id="rId5"/>
    <p:sldId id="299" r:id="rId6"/>
    <p:sldId id="259" r:id="rId7"/>
    <p:sldId id="283" r:id="rId8"/>
    <p:sldId id="288" r:id="rId9"/>
    <p:sldId id="284" r:id="rId10"/>
    <p:sldId id="261" r:id="rId11"/>
    <p:sldId id="263" r:id="rId12"/>
    <p:sldId id="264" r:id="rId13"/>
    <p:sldId id="265" r:id="rId14"/>
    <p:sldId id="266" r:id="rId15"/>
    <p:sldId id="301" r:id="rId16"/>
    <p:sldId id="285" r:id="rId17"/>
    <p:sldId id="272" r:id="rId18"/>
    <p:sldId id="273" r:id="rId19"/>
    <p:sldId id="289" r:id="rId20"/>
    <p:sldId id="290" r:id="rId21"/>
    <p:sldId id="291" r:id="rId22"/>
    <p:sldId id="274" r:id="rId23"/>
    <p:sldId id="275" r:id="rId24"/>
    <p:sldId id="302" r:id="rId25"/>
    <p:sldId id="276" r:id="rId26"/>
    <p:sldId id="293" r:id="rId27"/>
    <p:sldId id="292" r:id="rId28"/>
    <p:sldId id="278" r:id="rId29"/>
    <p:sldId id="294" r:id="rId30"/>
    <p:sldId id="287" r:id="rId31"/>
    <p:sldId id="279" r:id="rId32"/>
    <p:sldId id="280" r:id="rId33"/>
    <p:sldId id="281" r:id="rId34"/>
    <p:sldId id="296" r:id="rId35"/>
    <p:sldId id="295" r:id="rId36"/>
    <p:sldId id="297" r:id="rId37"/>
    <p:sldId id="300" r:id="rId3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2800"/>
    <a:srgbClr val="9D1701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8537" autoAdjust="0"/>
    <p:restoredTop sz="94662" autoAdjust="0"/>
  </p:normalViewPr>
  <p:slideViewPr>
    <p:cSldViewPr>
      <p:cViewPr varScale="1">
        <p:scale>
          <a:sx n="70" d="100"/>
          <a:sy n="70" d="100"/>
        </p:scale>
        <p:origin x="155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5" name="Straight Connector 17"/>
          <p:cNvCxnSpPr/>
          <p:nvPr/>
        </p:nvCxnSpPr>
        <p:spPr>
          <a:xfrm>
            <a:off x="0" y="2925763"/>
            <a:ext cx="9144000" cy="158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12"/>
          <p:cNvSpPr/>
          <p:nvPr/>
        </p:nvSpPr>
        <p:spPr>
          <a:xfrm>
            <a:off x="2514600" y="2362200"/>
            <a:ext cx="4114800" cy="1127125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anchor="ctr">
            <a:normAutofit/>
          </a:bodyPr>
          <a:lstStyle/>
          <a:p>
            <a:pPr algn="ctr" defTabSz="914400" rtl="0" fontAlgn="auto">
              <a:spcBef>
                <a:spcPts val="400"/>
              </a:spcBef>
              <a:spcAft>
                <a:spcPts val="0"/>
              </a:spcAft>
              <a:defRPr/>
            </a:pPr>
            <a:endParaRPr lang="en-US" b="1" cap="all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7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>
            <a:lvl1pPr>
              <a:defRPr/>
            </a:lvl1pPr>
          </a:lstStyle>
          <a:p>
            <a:fld id="{1B8ABB09-4A1D-463E-8065-109CC2B7EFAA}" type="datetimeFigureOut">
              <a:rPr lang="ar-SA" smtClean="0"/>
              <a:t>15/01/38</a:t>
            </a:fld>
            <a:endParaRPr lang="ar-SA"/>
          </a:p>
        </p:txBody>
      </p:sp>
      <p:sp>
        <p:nvSpPr>
          <p:cNvPr id="8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4954518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8ABB09-4A1D-463E-8065-109CC2B7EFAA}" type="datetimeFigureOut">
              <a:rPr lang="ar-SA" smtClean="0"/>
              <a:t>15/01/38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68488364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8"/>
          <p:cNvCxnSpPr/>
          <p:nvPr/>
        </p:nvCxnSpPr>
        <p:spPr>
          <a:xfrm rot="5400000">
            <a:off x="4267201" y="3429000"/>
            <a:ext cx="6858000" cy="3175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6"/>
          <p:cNvSpPr/>
          <p:nvPr/>
        </p:nvSpPr>
        <p:spPr bwMode="hidden">
          <a:xfrm>
            <a:off x="0" y="0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8ABB09-4A1D-463E-8065-109CC2B7EFAA}" type="datetimeFigureOut">
              <a:rPr lang="ar-SA" smtClean="0"/>
              <a:t>15/01/38</a:t>
            </a:fld>
            <a:endParaRPr lang="ar-SA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7095737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تخطيط مخص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8ABB09-4A1D-463E-8065-109CC2B7EFAA}" type="datetimeFigureOut">
              <a:rPr lang="ar-SA" smtClean="0"/>
              <a:t>15/01/38</a:t>
            </a:fld>
            <a:endParaRPr lang="ar-S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97044845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8EE4B-953E-4FC0-B8B1-1AF770A2C893}" type="datetimeFigureOut">
              <a:rPr lang="en-US"/>
              <a:pPr>
                <a:defRPr/>
              </a:pPr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6DABA8-BC4A-4F84-842E-C11A9DBE73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127826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68BCB-B1C7-4C4C-B1D3-55BB1FBB294A}" type="datetimeFigureOut">
              <a:rPr lang="en-US"/>
              <a:pPr>
                <a:defRPr/>
              </a:pPr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0CF82D-DE1E-4CA9-835C-87ED9CCF69E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244467"/>
      </p:ext>
    </p:extLst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71541-E464-4C77-B5EA-50AD921A2267}" type="datetimeFigureOut">
              <a:rPr lang="en-US"/>
              <a:pPr>
                <a:defRPr/>
              </a:pPr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EAEBFA-28DD-4B6A-9099-FB3CB7B5802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461658"/>
      </p:ext>
    </p:extLst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C6665-AF9B-4C0B-B693-F5D58313F8CD}" type="datetimeFigureOut">
              <a:rPr lang="en-US"/>
              <a:pPr>
                <a:defRPr/>
              </a:pPr>
              <a:t>10/16/2016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CB494-0AE7-4668-B64A-1F3428B2BF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32802"/>
      </p:ext>
    </p:extLst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46FB7-7F43-40CE-ACC8-058F47642819}" type="datetimeFigureOut">
              <a:rPr lang="en-US"/>
              <a:pPr>
                <a:defRPr/>
              </a:pPr>
              <a:t>10/16/2016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9A923D-61DE-448D-99F6-C7B51086C7C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537330"/>
      </p:ext>
    </p:extLst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02559-50B2-4BEC-BD0A-D462256BC42A}" type="datetimeFigureOut">
              <a:rPr lang="en-US"/>
              <a:pPr>
                <a:defRPr/>
              </a:pPr>
              <a:t>10/16/2016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7F2FF5-59F2-49E1-83E5-3307A721E71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376403"/>
      </p:ext>
    </p:extLst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F43A6-2523-448F-8970-BD1F98FC5796}" type="datetimeFigureOut">
              <a:rPr lang="en-US"/>
              <a:pPr>
                <a:defRPr/>
              </a:pPr>
              <a:t>10/16/2016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F9468A-514E-444D-B14C-10194E0AD4C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336933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1B8ABB09-4A1D-463E-8065-109CC2B7EFAA}" type="datetimeFigureOut">
              <a:rPr lang="ar-SA" smtClean="0"/>
              <a:t>15/01/38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19673107"/>
      </p:ext>
    </p:extLst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B3D82-9FE9-4574-9891-D454EA479281}" type="datetimeFigureOut">
              <a:rPr lang="en-US"/>
              <a:pPr>
                <a:defRPr/>
              </a:pPr>
              <a:t>10/16/2016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829088-55C5-44A7-946A-0DD0EE9320D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572221"/>
      </p:ext>
    </p:extLst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ar-SA" noProof="0" smtClean="0"/>
              <a:t>انقر فوق الأيقونة لإضافة صورة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283E3-96BD-4AE6-AA54-4540121A1E1E}" type="datetimeFigureOut">
              <a:rPr lang="en-US"/>
              <a:pPr>
                <a:defRPr/>
              </a:pPr>
              <a:t>10/16/2016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B89EA0-2416-4434-BE70-AE6D0E38551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222951"/>
      </p:ext>
    </p:extLst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03F02-2319-4E0F-B374-41A143E2C0E3}" type="datetimeFigureOut">
              <a:rPr lang="en-US"/>
              <a:pPr>
                <a:defRPr/>
              </a:pPr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7CBD73-F595-4DE2-98E6-6C689A0C249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53112"/>
      </p:ext>
    </p:extLst>
  </p:cSld>
  <p:clrMapOvr>
    <a:masterClrMapping/>
  </p:clrMapOvr>
  <p:transition spd="med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966E5-4109-4130-908F-2A4261A5BFBC}" type="datetimeFigureOut">
              <a:rPr lang="en-US"/>
              <a:pPr>
                <a:defRPr/>
              </a:pPr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0A9685-7B86-425F-8FFA-2344AE341E5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602050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>
          <a:xfrm>
            <a:off x="0" y="3922713"/>
            <a:ext cx="9144000" cy="29352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5" name="Straight Connector 10"/>
          <p:cNvCxnSpPr/>
          <p:nvPr/>
        </p:nvCxnSpPr>
        <p:spPr>
          <a:xfrm>
            <a:off x="0" y="3921125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11"/>
          <p:cNvSpPr/>
          <p:nvPr/>
        </p:nvSpPr>
        <p:spPr>
          <a:xfrm>
            <a:off x="2514600" y="3368675"/>
            <a:ext cx="4114800" cy="1127125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anchor="ctr">
            <a:normAutofit/>
          </a:bodyPr>
          <a:lstStyle/>
          <a:p>
            <a:pPr algn="ctr" defTabSz="914400" rtl="0" fontAlgn="auto">
              <a:spcBef>
                <a:spcPts val="400"/>
              </a:spcBef>
              <a:spcAft>
                <a:spcPts val="0"/>
              </a:spcAft>
              <a:defRPr/>
            </a:pPr>
            <a:endParaRPr lang="en-US" b="1" cap="all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bIns="0" rtlCol="0" anchor="b"/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/>
                <a:ea typeface="+mj-ea"/>
                <a:cs typeface="Tahoma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/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7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8ABB09-4A1D-463E-8065-109CC2B7EFAA}" type="datetimeFigureOut">
              <a:rPr lang="ar-SA" smtClean="0"/>
              <a:t>15/01/38</a:t>
            </a:fld>
            <a:endParaRPr lang="ar-SA"/>
          </a:p>
        </p:txBody>
      </p:sp>
      <p:sp>
        <p:nvSpPr>
          <p:cNvPr id="8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612757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1B8ABB09-4A1D-463E-8065-109CC2B7EFAA}" type="datetimeFigureOut">
              <a:rPr lang="ar-SA" smtClean="0"/>
              <a:t>15/01/38</a:t>
            </a:fld>
            <a:endParaRPr lang="ar-S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00793053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rtlCol="0"/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rtlCol="0"/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fld id="{1B8ABB09-4A1D-463E-8065-109CC2B7EFAA}" type="datetimeFigureOut">
              <a:rPr lang="ar-SA" smtClean="0"/>
              <a:t>15/01/38</a:t>
            </a:fld>
            <a:endParaRPr lang="ar-S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8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03815731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8ABB09-4A1D-463E-8065-109CC2B7EFAA}" type="datetimeFigureOut">
              <a:rPr lang="ar-SA" smtClean="0"/>
              <a:t>15/01/38</a:t>
            </a:fld>
            <a:endParaRPr lang="ar-S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36669088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8ABB09-4A1D-463E-8065-109CC2B7EFAA}" type="datetimeFigureOut">
              <a:rPr lang="ar-SA" smtClean="0"/>
              <a:t>15/01/38</a:t>
            </a:fld>
            <a:endParaRPr lang="ar-SA"/>
          </a:p>
        </p:txBody>
      </p:sp>
      <p:sp>
        <p:nvSpPr>
          <p:cNvPr id="3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sp>
        <p:nvSpPr>
          <p:cNvPr id="4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37114399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tIns="0" rtlCol="0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1B8ABB09-4A1D-463E-8065-109CC2B7EFAA}" type="datetimeFigureOut">
              <a:rPr lang="ar-SA" smtClean="0"/>
              <a:t>15/01/38</a:t>
            </a:fld>
            <a:endParaRPr lang="ar-S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98231449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rtlCol="0"/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ar-SA" noProof="0" smtClean="0"/>
              <a:t>انقر فوق الأيقونة لإضافة صورة</a:t>
            </a:r>
            <a:endParaRPr lang="en-US" noProof="0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tIns="0" bIns="0" rtlCol="0"/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>
            <a:lvl1pPr>
              <a:defRPr>
                <a:latin typeface="Tahoma"/>
                <a:cs typeface="Tahoma"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1B8ABB09-4A1D-463E-8065-109CC2B7EFAA}" type="datetimeFigureOut">
              <a:rPr lang="ar-SA" smtClean="0"/>
              <a:t>15/01/38</a:t>
            </a:fld>
            <a:endParaRPr lang="ar-S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30766658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6675"/>
            <a:ext cx="9144000" cy="5521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0"/>
            <a:ext cx="8229600" cy="41179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05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rtl="0" fontAlgn="auto">
              <a:spcBef>
                <a:spcPts val="0"/>
              </a:spcBef>
              <a:spcAft>
                <a:spcPts val="0"/>
              </a:spcAft>
              <a:defRPr sz="1200" b="0" cap="all" spc="300" baseline="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fld id="{1B8ABB09-4A1D-463E-8065-109CC2B7EFAA}" type="datetimeFigureOut">
              <a:rPr lang="ar-SA" smtClean="0"/>
              <a:t>15/01/38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rtl="0" fontAlgn="auto">
              <a:spcBef>
                <a:spcPts val="0"/>
              </a:spcBef>
              <a:spcAft>
                <a:spcPts val="0"/>
              </a:spcAft>
              <a:defRPr sz="1100" b="0" cap="all" spc="300" baseline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>
            <a:lvl1pPr algn="ctr" rtl="0">
              <a:defRPr sz="1200" b="1">
                <a:latin typeface="Garamond" panose="02020404030301010803" pitchFamily="18" charset="0"/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913"/>
            <a:ext cx="9144000" cy="1587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4725"/>
            <a:ext cx="4114800" cy="701675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ar-SA" smtClean="0"/>
              <a:t>انقر لتحرير نمط العنوان الرئيسي</a:t>
            </a: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1168343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ransition spd="med">
    <p:fade/>
  </p:transition>
  <p:txStyles>
    <p:titleStyle>
      <a:lvl1pPr algn="ctr" rtl="1" eaLnBrk="1" fontAlgn="base" hangingPunct="1">
        <a:spcBef>
          <a:spcPts val="400"/>
        </a:spcBef>
        <a:spcAft>
          <a:spcPct val="0"/>
        </a:spcAft>
        <a:defRPr b="1" kern="1200" cap="all">
          <a:solidFill>
            <a:srgbClr val="404040"/>
          </a:solidFill>
          <a:latin typeface="Tahoma"/>
          <a:ea typeface="+mj-ea"/>
          <a:cs typeface="Tahoma"/>
        </a:defRPr>
      </a:lvl1pPr>
      <a:lvl2pPr algn="ctr" rtl="1" eaLnBrk="1" fontAlgn="base" hangingPunct="1">
        <a:spcBef>
          <a:spcPts val="400"/>
        </a:spcBef>
        <a:spcAft>
          <a:spcPct val="0"/>
        </a:spcAft>
        <a:defRPr b="1">
          <a:solidFill>
            <a:srgbClr val="404040"/>
          </a:solidFill>
          <a:latin typeface="Tahoma" panose="020B0604030504040204" pitchFamily="34" charset="0"/>
          <a:cs typeface="Tahoma" panose="020B0604030504040204" pitchFamily="34" charset="0"/>
        </a:defRPr>
      </a:lvl2pPr>
      <a:lvl3pPr algn="ctr" rtl="1" eaLnBrk="1" fontAlgn="base" hangingPunct="1">
        <a:spcBef>
          <a:spcPts val="400"/>
        </a:spcBef>
        <a:spcAft>
          <a:spcPct val="0"/>
        </a:spcAft>
        <a:defRPr b="1">
          <a:solidFill>
            <a:srgbClr val="404040"/>
          </a:solidFill>
          <a:latin typeface="Tahoma" panose="020B0604030504040204" pitchFamily="34" charset="0"/>
          <a:cs typeface="Tahoma" panose="020B0604030504040204" pitchFamily="34" charset="0"/>
        </a:defRPr>
      </a:lvl3pPr>
      <a:lvl4pPr algn="ctr" rtl="1" eaLnBrk="1" fontAlgn="base" hangingPunct="1">
        <a:spcBef>
          <a:spcPts val="400"/>
        </a:spcBef>
        <a:spcAft>
          <a:spcPct val="0"/>
        </a:spcAft>
        <a:defRPr b="1">
          <a:solidFill>
            <a:srgbClr val="404040"/>
          </a:solidFill>
          <a:latin typeface="Tahoma" panose="020B0604030504040204" pitchFamily="34" charset="0"/>
          <a:cs typeface="Tahoma" panose="020B0604030504040204" pitchFamily="34" charset="0"/>
        </a:defRPr>
      </a:lvl4pPr>
      <a:lvl5pPr algn="ctr" rtl="1" eaLnBrk="1" fontAlgn="base" hangingPunct="1">
        <a:spcBef>
          <a:spcPts val="400"/>
        </a:spcBef>
        <a:spcAft>
          <a:spcPct val="0"/>
        </a:spcAft>
        <a:defRPr b="1">
          <a:solidFill>
            <a:srgbClr val="404040"/>
          </a:solidFill>
          <a:latin typeface="Tahoma" panose="020B0604030504040204" pitchFamily="34" charset="0"/>
          <a:cs typeface="Tahoma" panose="020B0604030504040204" pitchFamily="34" charset="0"/>
        </a:defRPr>
      </a:lvl5pPr>
      <a:lvl6pPr marL="457200" algn="ctr" rtl="1" eaLnBrk="1" fontAlgn="base" hangingPunct="1">
        <a:spcBef>
          <a:spcPts val="400"/>
        </a:spcBef>
        <a:spcAft>
          <a:spcPct val="0"/>
        </a:spcAft>
        <a:defRPr b="1">
          <a:solidFill>
            <a:srgbClr val="404040"/>
          </a:solidFill>
          <a:latin typeface="Tahoma" panose="020B0604030504040204" pitchFamily="34" charset="0"/>
          <a:cs typeface="Tahoma" panose="020B0604030504040204" pitchFamily="34" charset="0"/>
        </a:defRPr>
      </a:lvl6pPr>
      <a:lvl7pPr marL="914400" algn="ctr" rtl="1" eaLnBrk="1" fontAlgn="base" hangingPunct="1">
        <a:spcBef>
          <a:spcPts val="400"/>
        </a:spcBef>
        <a:spcAft>
          <a:spcPct val="0"/>
        </a:spcAft>
        <a:defRPr b="1">
          <a:solidFill>
            <a:srgbClr val="404040"/>
          </a:solidFill>
          <a:latin typeface="Tahoma" panose="020B0604030504040204" pitchFamily="34" charset="0"/>
          <a:cs typeface="Tahoma" panose="020B0604030504040204" pitchFamily="34" charset="0"/>
        </a:defRPr>
      </a:lvl7pPr>
      <a:lvl8pPr marL="1371600" algn="ctr" rtl="1" eaLnBrk="1" fontAlgn="base" hangingPunct="1">
        <a:spcBef>
          <a:spcPts val="400"/>
        </a:spcBef>
        <a:spcAft>
          <a:spcPct val="0"/>
        </a:spcAft>
        <a:defRPr b="1">
          <a:solidFill>
            <a:srgbClr val="404040"/>
          </a:solidFill>
          <a:latin typeface="Tahoma" panose="020B0604030504040204" pitchFamily="34" charset="0"/>
          <a:cs typeface="Tahoma" panose="020B0604030504040204" pitchFamily="34" charset="0"/>
        </a:defRPr>
      </a:lvl8pPr>
      <a:lvl9pPr marL="1828800" algn="ctr" rtl="1" eaLnBrk="1" fontAlgn="base" hangingPunct="1">
        <a:spcBef>
          <a:spcPts val="400"/>
        </a:spcBef>
        <a:spcAft>
          <a:spcPct val="0"/>
        </a:spcAft>
        <a:defRPr b="1">
          <a:solidFill>
            <a:srgbClr val="404040"/>
          </a:solidFill>
          <a:latin typeface="Tahoma" panose="020B0604030504040204" pitchFamily="34" charset="0"/>
          <a:cs typeface="Tahoma" panose="020B0604030504040204" pitchFamily="34" charset="0"/>
        </a:defRPr>
      </a:lvl9pPr>
    </p:titleStyle>
    <p:bodyStyle>
      <a:lvl1pPr algn="r" rtl="1" eaLnBrk="1" fontAlgn="base" hangingPunct="1">
        <a:lnSpc>
          <a:spcPct val="150000"/>
        </a:lnSpc>
        <a:spcBef>
          <a:spcPts val="600"/>
        </a:spcBef>
        <a:spcAft>
          <a:spcPct val="0"/>
        </a:spcAft>
        <a:buClr>
          <a:schemeClr val="accent1"/>
        </a:buClr>
        <a:defRPr sz="2000" kern="1200" spc="30">
          <a:solidFill>
            <a:srgbClr val="A6A6A6"/>
          </a:solidFill>
          <a:latin typeface="Tahoma"/>
          <a:ea typeface="+mn-ea"/>
          <a:cs typeface="Tahoma"/>
        </a:defRPr>
      </a:lvl1pPr>
      <a:lvl2pPr algn="r" rtl="1" eaLnBrk="1" fontAlgn="base" hangingPunct="1">
        <a:spcBef>
          <a:spcPts val="1200"/>
        </a:spcBef>
        <a:spcAft>
          <a:spcPct val="0"/>
        </a:spcAft>
        <a:buClr>
          <a:schemeClr val="accent1"/>
        </a:buClr>
        <a:defRPr kern="1200">
          <a:solidFill>
            <a:srgbClr val="7153A1"/>
          </a:solidFill>
          <a:latin typeface="Tahoma"/>
          <a:ea typeface="+mn-ea"/>
          <a:cs typeface="Tahoma"/>
        </a:defRPr>
      </a:lvl2pPr>
      <a:lvl3pPr algn="r" rtl="1" eaLnBrk="1" fontAlgn="base" hangingPunct="1">
        <a:spcBef>
          <a:spcPts val="1200"/>
        </a:spcBef>
        <a:spcAft>
          <a:spcPct val="0"/>
        </a:spcAft>
        <a:buClr>
          <a:schemeClr val="accent1"/>
        </a:buClr>
        <a:defRPr sz="1600" kern="1200">
          <a:solidFill>
            <a:schemeClr val="tx1"/>
          </a:solidFill>
          <a:latin typeface="Tahoma"/>
          <a:ea typeface="+mn-ea"/>
          <a:cs typeface="Tahoma"/>
        </a:defRPr>
      </a:lvl3pPr>
      <a:lvl4pPr algn="r" rtl="1" eaLnBrk="1" fontAlgn="base" hangingPunct="1">
        <a:spcBef>
          <a:spcPts val="1200"/>
        </a:spcBef>
        <a:spcAft>
          <a:spcPct val="0"/>
        </a:spcAft>
        <a:buClr>
          <a:schemeClr val="accent1"/>
        </a:buClr>
        <a:defRPr sz="1400" kern="1200">
          <a:solidFill>
            <a:schemeClr val="tx2"/>
          </a:solidFill>
          <a:latin typeface="Tahoma"/>
          <a:ea typeface="+mn-ea"/>
          <a:cs typeface="Tahoma"/>
        </a:defRPr>
      </a:lvl4pPr>
      <a:lvl5pPr algn="r" rtl="1" eaLnBrk="1" fontAlgn="base" hangingPunct="1">
        <a:spcBef>
          <a:spcPts val="1200"/>
        </a:spcBef>
        <a:spcAft>
          <a:spcPct val="0"/>
        </a:spcAft>
        <a:buClr>
          <a:schemeClr val="accent1"/>
        </a:buClr>
        <a:defRPr sz="1400" kern="1200">
          <a:solidFill>
            <a:schemeClr val="tx1"/>
          </a:solidFill>
          <a:latin typeface="Tahoma"/>
          <a:ea typeface="+mn-ea"/>
          <a:cs typeface="Tahoma"/>
        </a:defRPr>
      </a:lvl5pPr>
      <a:lvl6pPr marL="0" indent="0" algn="r" defTabSz="914400" rtl="1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r" defTabSz="914400" rtl="1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r" defTabSz="914400" rtl="1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r" defTabSz="914400" rtl="1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  <a:endParaRPr 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1306E6F-73D4-4D6C-B5F9-FF0083B6A906}" type="datetimeFigureOut">
              <a:rPr lang="en-US"/>
              <a:pPr>
                <a:defRPr/>
              </a:pPr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rtl="0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D33DC37D-B472-486B-BBC3-DB920D89A05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889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ransition spd="med">
    <p:fade/>
  </p:transition>
  <p:txStyles>
    <p:titleStyle>
      <a:lvl1pPr algn="ctr" defTabSz="457200" rtl="1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defTabSz="457200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defTabSz="457200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defTabSz="457200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defTabSz="457200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57200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57200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57200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r" defTabSz="457200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457200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457200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457200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457200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2267744" y="2420888"/>
            <a:ext cx="4536504" cy="887224"/>
          </a:xfrm>
        </p:spPr>
        <p:txBody>
          <a:bodyPr>
            <a:noAutofit/>
          </a:bodyPr>
          <a:lstStyle/>
          <a:p>
            <a:r>
              <a:rPr lang="ar-SA" sz="4000" dirty="0">
                <a:solidFill>
                  <a:schemeClr val="accent3">
                    <a:lumMod val="60000"/>
                    <a:lumOff val="40000"/>
                  </a:schemeClr>
                </a:solidFill>
                <a:cs typeface="DecoType Naskh Variants" pitchFamily="2" charset="-78"/>
              </a:rPr>
              <a:t>النمو الديني والخلقي للأطفال</a:t>
            </a:r>
          </a:p>
        </p:txBody>
      </p:sp>
    </p:spTree>
    <p:extLst>
      <p:ext uri="{BB962C8B-B14F-4D97-AF65-F5344CB8AC3E}">
        <p14:creationId xmlns:p14="http://schemas.microsoft.com/office/powerpoint/2010/main" val="158846575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>
                <a:solidFill>
                  <a:schemeClr val="accent3">
                    <a:lumMod val="75000"/>
                  </a:schemeClr>
                </a:solidFill>
              </a:rPr>
              <a:t>الأناء والمجتمع : 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14"/>
          </p:nvPr>
        </p:nvSpPr>
        <p:spPr>
          <a:xfrm>
            <a:off x="611560" y="1300643"/>
            <a:ext cx="7920880" cy="4466803"/>
          </a:xfrm>
        </p:spPr>
        <p:txBody>
          <a:bodyPr>
            <a:normAutofit/>
          </a:bodyPr>
          <a:lstStyle/>
          <a:p>
            <a:pPr algn="just"/>
            <a:endParaRPr lang="ar-SA" dirty="0" smtClean="0">
              <a:solidFill>
                <a:srgbClr val="00B050"/>
              </a:solidFill>
            </a:endParaRPr>
          </a:p>
          <a:p>
            <a:pPr algn="just"/>
            <a:r>
              <a:rPr lang="ar-SA" dirty="0" smtClean="0">
                <a:solidFill>
                  <a:schemeClr val="tx1"/>
                </a:solidFill>
              </a:rPr>
              <a:t>تعني </a:t>
            </a:r>
            <a:r>
              <a:rPr lang="ar-SA" dirty="0">
                <a:solidFill>
                  <a:schemeClr val="tx1"/>
                </a:solidFill>
              </a:rPr>
              <a:t>كلمة (الأنا) النفس أو الذات  المتصلة بشخص ما – وغير المتصلة بأحد – </a:t>
            </a:r>
            <a:endParaRPr lang="ar-SA" dirty="0">
              <a:solidFill>
                <a:srgbClr val="00B050"/>
              </a:solidFill>
            </a:endParaRPr>
          </a:p>
          <a:p>
            <a:pPr algn="just"/>
            <a:r>
              <a:rPr lang="ar-SA" b="1" dirty="0">
                <a:solidFill>
                  <a:schemeClr val="accent3">
                    <a:lumMod val="75000"/>
                  </a:schemeClr>
                </a:solidFill>
              </a:rPr>
              <a:t>الرضيع </a:t>
            </a:r>
            <a:r>
              <a:rPr lang="ar-SA" b="1" dirty="0" smtClean="0">
                <a:solidFill>
                  <a:schemeClr val="accent3">
                    <a:lumMod val="75000"/>
                  </a:schemeClr>
                </a:solidFill>
              </a:rPr>
              <a:t>:</a:t>
            </a:r>
            <a:endParaRPr lang="ar-SA" dirty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r>
              <a:rPr lang="ar-SA" dirty="0">
                <a:solidFill>
                  <a:schemeClr val="tx1"/>
                </a:solidFill>
              </a:rPr>
              <a:t>يحس الرضيع بوجود نفسه في الآخرين ولكنه يحس أيضا بوجود نفسه في بنيته وكيانه الجسماني .</a:t>
            </a:r>
          </a:p>
          <a:p>
            <a:pPr algn="just"/>
            <a:endParaRPr lang="ar-SA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4365104"/>
            <a:ext cx="2828925" cy="234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25899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2267744" y="974725"/>
            <a:ext cx="4896544" cy="701675"/>
          </a:xfrm>
        </p:spPr>
        <p:txBody>
          <a:bodyPr>
            <a:normAutofit/>
          </a:bodyPr>
          <a:lstStyle/>
          <a:p>
            <a:r>
              <a:rPr lang="ar-SA" dirty="0">
                <a:solidFill>
                  <a:schemeClr val="accent3">
                    <a:lumMod val="75000"/>
                  </a:schemeClr>
                </a:solidFill>
              </a:rPr>
              <a:t>في سن مبكرة من 8 أشهر </a:t>
            </a:r>
            <a:r>
              <a:rPr lang="ar-SA" dirty="0" smtClean="0">
                <a:solidFill>
                  <a:schemeClr val="accent3">
                    <a:lumMod val="75000"/>
                  </a:schemeClr>
                </a:solidFill>
              </a:rPr>
              <a:t>إلى 10 </a:t>
            </a:r>
            <a:r>
              <a:rPr lang="ar-SA" dirty="0">
                <a:solidFill>
                  <a:schemeClr val="accent3">
                    <a:lumMod val="75000"/>
                  </a:schemeClr>
                </a:solidFill>
              </a:rPr>
              <a:t>سنوات :  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363272" cy="4576528"/>
          </a:xfrm>
        </p:spPr>
        <p:txBody>
          <a:bodyPr>
            <a:norm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ar-SA" b="1" u="sng" dirty="0" smtClean="0">
                <a:solidFill>
                  <a:srgbClr val="FFFF00"/>
                </a:solidFill>
              </a:rPr>
              <a:t>من </a:t>
            </a:r>
            <a:r>
              <a:rPr lang="ar-SA" b="1" u="sng" dirty="0">
                <a:solidFill>
                  <a:srgbClr val="FFFF00"/>
                </a:solidFill>
              </a:rPr>
              <a:t>8 أشهر </a:t>
            </a:r>
            <a:r>
              <a:rPr lang="ar-SA" b="1" dirty="0">
                <a:solidFill>
                  <a:schemeClr val="tx1"/>
                </a:solidFill>
              </a:rPr>
              <a:t>يحس بالغرباء عنه كشيء يختلف عن المألوفين له 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ar-SA" b="1" u="sng" dirty="0" smtClean="0">
                <a:solidFill>
                  <a:srgbClr val="FFFF00"/>
                </a:solidFill>
              </a:rPr>
              <a:t>في </a:t>
            </a:r>
            <a:r>
              <a:rPr lang="ar-SA" b="1" u="sng" dirty="0">
                <a:solidFill>
                  <a:srgbClr val="FFFF00"/>
                </a:solidFill>
              </a:rPr>
              <a:t>سن الثانية </a:t>
            </a:r>
            <a:r>
              <a:rPr lang="ar-SA" b="1" dirty="0">
                <a:solidFill>
                  <a:schemeClr val="tx1"/>
                </a:solidFill>
              </a:rPr>
              <a:t>تشتد حاسة التعرف على النفس وتمييزها فتراه يسمي نفسه باسمه وهو يسمي جميع الرجال والنساء بابا وماما ونستطيع القول أنه قد بدأ يفصل بقوه بين نفسه وبين النفوس الأخرى. </a:t>
            </a:r>
            <a:endParaRPr lang="ar-SA" b="1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ar-SA" b="1" u="sng" dirty="0" smtClean="0">
                <a:solidFill>
                  <a:srgbClr val="FFFF00"/>
                </a:solidFill>
              </a:rPr>
              <a:t>في </a:t>
            </a:r>
            <a:r>
              <a:rPr lang="ar-SA" b="1" u="sng" dirty="0">
                <a:solidFill>
                  <a:srgbClr val="FFFF00"/>
                </a:solidFill>
              </a:rPr>
              <a:t>الثالثة </a:t>
            </a:r>
            <a:r>
              <a:rPr lang="ar-SA" b="1" dirty="0">
                <a:solidFill>
                  <a:schemeClr val="tx1"/>
                </a:solidFill>
              </a:rPr>
              <a:t>يحب أن يسمع عنهم حكايات </a:t>
            </a:r>
            <a:endParaRPr lang="ar-SA" b="1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ar-SA" b="1" u="sng" dirty="0" smtClean="0">
                <a:solidFill>
                  <a:srgbClr val="FFFF00"/>
                </a:solidFill>
              </a:rPr>
              <a:t>في </a:t>
            </a:r>
            <a:r>
              <a:rPr lang="ar-SA" b="1" u="sng" dirty="0">
                <a:solidFill>
                  <a:srgbClr val="FFFF00"/>
                </a:solidFill>
              </a:rPr>
              <a:t>الخامسة </a:t>
            </a:r>
            <a:r>
              <a:rPr lang="ar-SA" b="1" dirty="0">
                <a:solidFill>
                  <a:schemeClr val="tx1"/>
                </a:solidFill>
              </a:rPr>
              <a:t>يحب أن يشعر بأنه قد كبر فتراه يسأل سؤالاً دلالته ومغزاه ( هل الصغير يستطيع فعل ذلك ) ويقصد بطبيعة الحال أنه لا يستطيع </a:t>
            </a:r>
            <a:r>
              <a:rPr lang="ar-SA" b="1" dirty="0" smtClean="0">
                <a:solidFill>
                  <a:schemeClr val="tx1"/>
                </a:solidFill>
              </a:rPr>
              <a:t>.</a:t>
            </a:r>
            <a:endParaRPr lang="ar-SA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25644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39552" y="404664"/>
            <a:ext cx="8136904" cy="563231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ar-SA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في </a:t>
            </a:r>
            <a:r>
              <a:rPr lang="ar-SA" sz="2000" b="1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السادسة </a:t>
            </a:r>
            <a:r>
              <a:rPr lang="ar-SA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يكون الطفل في حالة عجيبة ومحيرة ، الحيرة بين أمرين </a:t>
            </a:r>
            <a:r>
              <a:rPr lang="ar-SA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أ</a:t>
            </a:r>
            <a:r>
              <a:rPr lang="ar-SA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و طريقين فيما يتصل بالانا و بالعالم .</a:t>
            </a:r>
          </a:p>
          <a:p>
            <a:pPr algn="just">
              <a:lnSpc>
                <a:spcPct val="150000"/>
              </a:lnSpc>
            </a:pPr>
            <a:endParaRPr lang="ar-SA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ar-SA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في </a:t>
            </a:r>
            <a:r>
              <a:rPr lang="ar-SA" sz="2000" b="1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السابعة</a:t>
            </a:r>
            <a:r>
              <a:rPr lang="ar-SA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والعالم في اتساع من حوله قد يكون سلطانه المحلي قد امتد إلى حد يجعله يطالب بمكان معين على المائدة  أو في السيارة ، بيد أنه يسعى أيضاً </a:t>
            </a:r>
            <a:r>
              <a:rPr lang="ar-SA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إ</a:t>
            </a:r>
            <a:r>
              <a:rPr lang="ar-SA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لى تبيين موقفه واتجاهه في المدرسة و المجتمع .</a:t>
            </a:r>
          </a:p>
          <a:p>
            <a:pPr algn="just">
              <a:lnSpc>
                <a:spcPct val="150000"/>
              </a:lnSpc>
            </a:pPr>
            <a:endParaRPr lang="ar-SA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ar-SA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في </a:t>
            </a:r>
            <a:r>
              <a:rPr lang="ar-SA" sz="2000" b="1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الثامنة</a:t>
            </a:r>
            <a:r>
              <a:rPr lang="ar-SA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يتعرف على الشعوب الغريبة عليه والثقافات الأجنبية عنه ويألفها .</a:t>
            </a:r>
          </a:p>
          <a:p>
            <a:pPr algn="just">
              <a:lnSpc>
                <a:spcPct val="150000"/>
              </a:lnSpc>
            </a:pPr>
            <a:endParaRPr lang="ar-SA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ar-SA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في </a:t>
            </a:r>
            <a:r>
              <a:rPr lang="ar-SA" sz="2000" b="1" dirty="0" smtClean="0">
                <a:solidFill>
                  <a:schemeClr val="tx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العاشرة</a:t>
            </a:r>
            <a:r>
              <a:rPr lang="ar-SA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فقد يبدأ يقرأ مجلات الكبار ويفكر جدياً في الحرفة التي سيتجه إليها عندما يكتمل نموه .</a:t>
            </a:r>
            <a:endParaRPr lang="ar-SA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558294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>
                <a:solidFill>
                  <a:srgbClr val="FF0000"/>
                </a:solidFill>
              </a:rPr>
              <a:t>الموت والحياة :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576528"/>
          </a:xfrm>
        </p:spPr>
        <p:txBody>
          <a:bodyPr>
            <a:norm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ar-SA" dirty="0" smtClean="0">
                <a:solidFill>
                  <a:schemeClr val="tx1"/>
                </a:solidFill>
              </a:rPr>
              <a:t>مدارك </a:t>
            </a:r>
            <a:r>
              <a:rPr lang="ar-SA" dirty="0">
                <a:solidFill>
                  <a:schemeClr val="tx1"/>
                </a:solidFill>
              </a:rPr>
              <a:t>الطفل في أعوامه الأولى مبهمة .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ar-SA" b="1" dirty="0">
                <a:solidFill>
                  <a:srgbClr val="FFFF00"/>
                </a:solidFill>
              </a:rPr>
              <a:t>ابن الثالثة </a:t>
            </a:r>
            <a:r>
              <a:rPr lang="ar-SA" dirty="0">
                <a:solidFill>
                  <a:schemeClr val="tx1"/>
                </a:solidFill>
              </a:rPr>
              <a:t>قليل الفهم للموت ، ويقترب اقتراب بسيط من مشكلة أصل الحياة ومصادرها .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ar-SA" dirty="0">
                <a:solidFill>
                  <a:srgbClr val="FFFF00"/>
                </a:solidFill>
              </a:rPr>
              <a:t>في الرابعة </a:t>
            </a:r>
            <a:r>
              <a:rPr lang="ar-SA" dirty="0">
                <a:solidFill>
                  <a:schemeClr val="tx1"/>
                </a:solidFill>
              </a:rPr>
              <a:t>تتكون فكرة محددة عن الموت تكاد تكون لفظية صرفة ، وإذا كان وسط ثقافة تجارية قد يتشبث بفكرة أن الأطفال تُشترى .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ar-SA" dirty="0">
                <a:solidFill>
                  <a:srgbClr val="FFFF00"/>
                </a:solidFill>
              </a:rPr>
              <a:t>طفل الخامسة </a:t>
            </a:r>
            <a:r>
              <a:rPr lang="ar-SA" dirty="0">
                <a:solidFill>
                  <a:schemeClr val="tx1"/>
                </a:solidFill>
              </a:rPr>
              <a:t>واقعي من ناحية ولادة الأطفال ومن ناحية الموت .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ar-SA" dirty="0">
                <a:solidFill>
                  <a:srgbClr val="FFFF00"/>
                </a:solidFill>
              </a:rPr>
              <a:t>طفل السادسة </a:t>
            </a:r>
            <a:r>
              <a:rPr lang="ar-SA" dirty="0">
                <a:solidFill>
                  <a:schemeClr val="tx1"/>
                </a:solidFill>
              </a:rPr>
              <a:t>يقدر سلبية الموت ويدرك مظاهر الحياة </a:t>
            </a:r>
            <a:r>
              <a:rPr lang="ar-SA" dirty="0" smtClean="0">
                <a:solidFill>
                  <a:schemeClr val="tx1"/>
                </a:solidFill>
              </a:rPr>
              <a:t>.</a:t>
            </a:r>
            <a:endParaRPr lang="ar-S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37731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ar-SA" dirty="0">
                <a:solidFill>
                  <a:srgbClr val="FFFF00"/>
                </a:solidFill>
              </a:rPr>
              <a:t>طفل السابعة </a:t>
            </a:r>
            <a:r>
              <a:rPr lang="ar-SA" dirty="0"/>
              <a:t>يقل عنصر التعبير في اهتمامه ، ويكثر عنصر التأمل والتفكير 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ar-SA" dirty="0">
                <a:solidFill>
                  <a:srgbClr val="FFFF00"/>
                </a:solidFill>
              </a:rPr>
              <a:t>في الثامنة </a:t>
            </a:r>
            <a:r>
              <a:rPr lang="ar-SA" dirty="0"/>
              <a:t>يدرك الطفل الحاجة إلى فترة نمو طويلة في الرحم قبل الميلاد ، وتفكيره قائم على المحسوسات نسبيا 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ar-SA" dirty="0">
                <a:solidFill>
                  <a:srgbClr val="FFFF00"/>
                </a:solidFill>
              </a:rPr>
              <a:t>في العاشرة </a:t>
            </a:r>
            <a:r>
              <a:rPr lang="ar-SA" dirty="0"/>
              <a:t>يواجه الطفل الموت كظاهرة طبيعية والموت عنده انتفاء الحياة وهو عملية حيوية أو بيولوجية.</a:t>
            </a:r>
          </a:p>
          <a:p>
            <a:endParaRPr lang="ar-S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الموت والحياة :</a:t>
            </a:r>
          </a:p>
        </p:txBody>
      </p:sp>
    </p:spTree>
    <p:extLst>
      <p:ext uri="{BB962C8B-B14F-4D97-AF65-F5344CB8AC3E}">
        <p14:creationId xmlns:p14="http://schemas.microsoft.com/office/powerpoint/2010/main" val="336105751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الله والكون : </a:t>
            </a:r>
            <a:endParaRPr lang="ar-SA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14"/>
          </p:nvPr>
        </p:nvSpPr>
        <p:spPr>
          <a:xfrm>
            <a:off x="539552" y="1914525"/>
            <a:ext cx="8064896" cy="3510915"/>
          </a:xfrm>
        </p:spPr>
        <p:txBody>
          <a:bodyPr>
            <a:normAutofit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ar-SA" dirty="0">
                <a:solidFill>
                  <a:srgbClr val="FE8637">
                    <a:lumMod val="75000"/>
                  </a:srgbClr>
                </a:solidFill>
              </a:rPr>
              <a:t>يكون طفل المهد حديث الولادة منغمساً في الكون مغموراً فيه ،ولعل هذا السبب في أنه محاط بهالة من الرحمة </a:t>
            </a:r>
          </a:p>
          <a:p>
            <a:pPr algn="just"/>
            <a:endParaRPr lang="ar-SA" dirty="0">
              <a:solidFill>
                <a:srgbClr val="FE8637">
                  <a:lumMod val="75000"/>
                </a:srgbClr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ar-SA" dirty="0" smtClean="0">
                <a:solidFill>
                  <a:srgbClr val="FE8637">
                    <a:lumMod val="75000"/>
                  </a:srgbClr>
                </a:solidFill>
              </a:rPr>
              <a:t>يشير </a:t>
            </a:r>
            <a:r>
              <a:rPr lang="ar-SA" dirty="0">
                <a:solidFill>
                  <a:srgbClr val="FE8637">
                    <a:lumMod val="75000"/>
                  </a:srgbClr>
                </a:solidFill>
              </a:rPr>
              <a:t>(</a:t>
            </a:r>
            <a:r>
              <a:rPr lang="ar-SA" dirty="0" err="1">
                <a:solidFill>
                  <a:srgbClr val="FE8637">
                    <a:lumMod val="75000"/>
                  </a:srgbClr>
                </a:solidFill>
              </a:rPr>
              <a:t>ثورو</a:t>
            </a:r>
            <a:r>
              <a:rPr lang="ar-SA" dirty="0">
                <a:solidFill>
                  <a:srgbClr val="FE8637">
                    <a:lumMod val="75000"/>
                  </a:srgbClr>
                </a:solidFill>
              </a:rPr>
              <a:t>) إلى مثل هذا في قوله (ويصح أن نقول إن الرضيع ينفصل عن الطبيعة أو الفطرة و </a:t>
            </a:r>
            <a:r>
              <a:rPr lang="ar-SA" dirty="0" err="1">
                <a:solidFill>
                  <a:srgbClr val="FE8637">
                    <a:lumMod val="75000"/>
                  </a:srgbClr>
                </a:solidFill>
              </a:rPr>
              <a:t>ينأى</a:t>
            </a:r>
            <a:r>
              <a:rPr lang="ar-SA" dirty="0">
                <a:solidFill>
                  <a:srgbClr val="FE8637">
                    <a:lumMod val="75000"/>
                  </a:srgbClr>
                </a:solidFill>
              </a:rPr>
              <a:t> عنها كما يرتحل الرجل الكبير عنها ويغادرها ،وعلى هذا يكون الطفل أثناء صغره وقصوره مطابقا للفطرة كأنما هو جزء منها ) .</a:t>
            </a:r>
          </a:p>
        </p:txBody>
      </p:sp>
    </p:spTree>
    <p:extLst>
      <p:ext uri="{BB962C8B-B14F-4D97-AF65-F5344CB8AC3E}">
        <p14:creationId xmlns:p14="http://schemas.microsoft.com/office/powerpoint/2010/main" val="45120668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457200" y="2780928"/>
            <a:ext cx="8229600" cy="2952328"/>
          </a:xfrm>
        </p:spPr>
        <p:txBody>
          <a:bodyPr>
            <a:normAutofit/>
          </a:bodyPr>
          <a:lstStyle/>
          <a:p>
            <a:pPr algn="just"/>
            <a:r>
              <a:rPr lang="ar-SA" dirty="0">
                <a:solidFill>
                  <a:schemeClr val="accent1">
                    <a:lumMod val="75000"/>
                  </a:schemeClr>
                </a:solidFill>
              </a:rPr>
              <a:t>من المفيد معرفة تطور فكر الطفل حتى عمر السابعة كما عرضها (</a:t>
            </a:r>
            <a:r>
              <a:rPr lang="ar-SA" dirty="0" err="1" smtClean="0">
                <a:solidFill>
                  <a:schemeClr val="accent1">
                    <a:lumMod val="75000"/>
                  </a:schemeClr>
                </a:solidFill>
              </a:rPr>
              <a:t>جيزل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 )و </a:t>
            </a:r>
            <a:r>
              <a:rPr lang="ar-SA" dirty="0">
                <a:solidFill>
                  <a:schemeClr val="accent1">
                    <a:lumMod val="75000"/>
                  </a:schemeClr>
                </a:solidFill>
              </a:rPr>
              <a:t>ذلك في ساحات الزمن 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أو </a:t>
            </a:r>
            <a:r>
              <a:rPr lang="ar-SA" dirty="0">
                <a:solidFill>
                  <a:schemeClr val="accent1">
                    <a:lumMod val="75000"/>
                  </a:schemeClr>
                </a:solidFill>
              </a:rPr>
              <a:t>الوقت , ثبات الكم , الفضاء و الكون , الحرب , الموت و الحياة , الله و العبادة , نظراً لأن هذه الساحات لها أهميتها في مجال المفاهيم العلمية لطفل ما قبل المدرسة 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ar-SA" dirty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11760" y="692696"/>
            <a:ext cx="4504928" cy="1143000"/>
          </a:xfrm>
        </p:spPr>
        <p:txBody>
          <a:bodyPr>
            <a:normAutofit/>
          </a:bodyPr>
          <a:lstStyle/>
          <a:p>
            <a:r>
              <a:rPr lang="ar-SA" b="1" dirty="0">
                <a:solidFill>
                  <a:srgbClr val="FFC000"/>
                </a:solidFill>
              </a:rPr>
              <a:t>تدرج النمو الفكري عند الأطفال </a:t>
            </a:r>
            <a:r>
              <a:rPr lang="ar-SA" b="1" dirty="0" smtClean="0">
                <a:solidFill>
                  <a:srgbClr val="FFC000"/>
                </a:solidFill>
              </a:rPr>
              <a:t>:</a:t>
            </a:r>
            <a:endParaRPr lang="ar-SA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55820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395536" y="1988840"/>
            <a:ext cx="8496944" cy="4320480"/>
          </a:xfrm>
        </p:spPr>
        <p:txBody>
          <a:bodyPr>
            <a:normAutofit fontScale="92500"/>
          </a:bodyPr>
          <a:lstStyle/>
          <a:p>
            <a:endParaRPr lang="ar-SA" b="1" dirty="0" smtClean="0">
              <a:solidFill>
                <a:srgbClr val="C00000"/>
              </a:solidFill>
            </a:endParaRPr>
          </a:p>
          <a:p>
            <a:r>
              <a:rPr lang="ar-SA" b="1" dirty="0" smtClean="0">
                <a:solidFill>
                  <a:srgbClr val="FFFF00"/>
                </a:solidFill>
              </a:rPr>
              <a:t>(سنتان ) </a:t>
            </a:r>
            <a:endParaRPr lang="ar-SA" b="1" dirty="0">
              <a:solidFill>
                <a:schemeClr val="tx1"/>
              </a:solidFill>
            </a:endParaRPr>
          </a:p>
          <a:p>
            <a:pPr marL="342900" indent="-342900">
              <a:buFontTx/>
              <a:buChar char="-"/>
            </a:pPr>
            <a:r>
              <a:rPr lang="ar-SA" dirty="0" smtClean="0">
                <a:solidFill>
                  <a:schemeClr val="tx1"/>
                </a:solidFill>
              </a:rPr>
              <a:t>ليس </a:t>
            </a:r>
            <a:r>
              <a:rPr lang="ar-SA" dirty="0">
                <a:solidFill>
                  <a:schemeClr val="tx1"/>
                </a:solidFill>
              </a:rPr>
              <a:t>لديه أي إحساس بالدين </a:t>
            </a:r>
            <a:r>
              <a:rPr lang="ar-SA" dirty="0" smtClean="0">
                <a:solidFill>
                  <a:schemeClr val="tx1"/>
                </a:solidFill>
              </a:rPr>
              <a:t>أو </a:t>
            </a:r>
            <a:r>
              <a:rPr lang="ar-SA" dirty="0">
                <a:solidFill>
                  <a:schemeClr val="tx1"/>
                </a:solidFill>
              </a:rPr>
              <a:t>مشاعر دينية لها قيمتها </a:t>
            </a:r>
            <a:r>
              <a:rPr lang="ar-SA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FontTx/>
              <a:buChar char="-"/>
            </a:pPr>
            <a:r>
              <a:rPr lang="ar-SA" dirty="0" smtClean="0">
                <a:solidFill>
                  <a:schemeClr val="tx1"/>
                </a:solidFill>
              </a:rPr>
              <a:t>قد </a:t>
            </a:r>
            <a:r>
              <a:rPr lang="ar-SA" dirty="0">
                <a:solidFill>
                  <a:schemeClr val="tx1"/>
                </a:solidFill>
              </a:rPr>
              <a:t>يطيب له تكرار العبارات الأخيرة </a:t>
            </a:r>
            <a:r>
              <a:rPr lang="ar-SA" dirty="0" smtClean="0">
                <a:solidFill>
                  <a:schemeClr val="tx1"/>
                </a:solidFill>
              </a:rPr>
              <a:t>في </a:t>
            </a:r>
            <a:r>
              <a:rPr lang="ar-SA" dirty="0">
                <a:solidFill>
                  <a:schemeClr val="tx1"/>
                </a:solidFill>
              </a:rPr>
              <a:t>الصلوات </a:t>
            </a:r>
            <a:r>
              <a:rPr lang="ar-SA" dirty="0" smtClean="0">
                <a:solidFill>
                  <a:schemeClr val="tx1"/>
                </a:solidFill>
              </a:rPr>
              <a:t>أو </a:t>
            </a:r>
            <a:r>
              <a:rPr lang="ar-SA" dirty="0">
                <a:solidFill>
                  <a:schemeClr val="tx1"/>
                </a:solidFill>
              </a:rPr>
              <a:t>الركوع  </a:t>
            </a:r>
            <a:r>
              <a:rPr lang="ar-SA" dirty="0" smtClean="0">
                <a:solidFill>
                  <a:schemeClr val="tx1"/>
                </a:solidFill>
              </a:rPr>
              <a:t>و </a:t>
            </a:r>
            <a:r>
              <a:rPr lang="ar-SA" dirty="0">
                <a:solidFill>
                  <a:schemeClr val="tx1"/>
                </a:solidFill>
              </a:rPr>
              <a:t>السجود دون وعي </a:t>
            </a:r>
            <a:r>
              <a:rPr lang="ar-SA" dirty="0" smtClean="0">
                <a:solidFill>
                  <a:schemeClr val="tx1"/>
                </a:solidFill>
              </a:rPr>
              <a:t>.</a:t>
            </a:r>
          </a:p>
          <a:p>
            <a:endParaRPr lang="ar-SA" dirty="0"/>
          </a:p>
          <a:p>
            <a:r>
              <a:rPr lang="ar-SA" b="1" dirty="0" smtClean="0">
                <a:solidFill>
                  <a:schemeClr val="tx2">
                    <a:lumMod val="50000"/>
                  </a:schemeClr>
                </a:solidFill>
              </a:rPr>
              <a:t>(3سنوات)</a:t>
            </a:r>
          </a:p>
          <a:p>
            <a:pPr marL="342900" indent="-342900">
              <a:buFontTx/>
              <a:buChar char="-"/>
            </a:pPr>
            <a:r>
              <a:rPr lang="ar-SA" dirty="0" smtClean="0">
                <a:solidFill>
                  <a:schemeClr val="tx1"/>
                </a:solidFill>
              </a:rPr>
              <a:t>قد </a:t>
            </a:r>
            <a:r>
              <a:rPr lang="ar-SA" dirty="0">
                <a:solidFill>
                  <a:schemeClr val="tx1"/>
                </a:solidFill>
              </a:rPr>
              <a:t>يعيد آية بأكملها </a:t>
            </a:r>
            <a:r>
              <a:rPr lang="ar-SA" dirty="0" smtClean="0">
                <a:solidFill>
                  <a:schemeClr val="tx1"/>
                </a:solidFill>
              </a:rPr>
              <a:t>كما </a:t>
            </a:r>
            <a:r>
              <a:rPr lang="ar-SA" dirty="0">
                <a:solidFill>
                  <a:schemeClr val="tx1"/>
                </a:solidFill>
              </a:rPr>
              <a:t>تتلى </a:t>
            </a:r>
            <a:r>
              <a:rPr lang="ar-SA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FontTx/>
              <a:buChar char="-"/>
            </a:pPr>
            <a:r>
              <a:rPr lang="ar-SA" dirty="0" smtClean="0">
                <a:solidFill>
                  <a:schemeClr val="tx1"/>
                </a:solidFill>
              </a:rPr>
              <a:t>ازدياد </a:t>
            </a:r>
            <a:r>
              <a:rPr lang="ar-SA" dirty="0">
                <a:solidFill>
                  <a:schemeClr val="tx1"/>
                </a:solidFill>
              </a:rPr>
              <a:t>الاهتمام بالمسجد </a:t>
            </a:r>
            <a:r>
              <a:rPr lang="ar-SA" dirty="0" smtClean="0">
                <a:solidFill>
                  <a:schemeClr val="tx1"/>
                </a:solidFill>
              </a:rPr>
              <a:t>.</a:t>
            </a:r>
          </a:p>
          <a:p>
            <a:endParaRPr lang="ar-SA" dirty="0">
              <a:solidFill>
                <a:srgbClr val="FF3300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632956" y="1052736"/>
            <a:ext cx="4000872" cy="706090"/>
          </a:xfrm>
        </p:spPr>
        <p:txBody>
          <a:bodyPr>
            <a:normAutofit/>
          </a:bodyPr>
          <a:lstStyle/>
          <a:p>
            <a:r>
              <a:rPr lang="ar-SA" sz="3000" b="1" dirty="0" smtClean="0">
                <a:solidFill>
                  <a:schemeClr val="tx2">
                    <a:lumMod val="50000"/>
                  </a:schemeClr>
                </a:solidFill>
              </a:rPr>
              <a:t>الله </a:t>
            </a:r>
            <a:r>
              <a:rPr lang="ar-SA" sz="3000" b="1" dirty="0">
                <a:solidFill>
                  <a:schemeClr val="tx2">
                    <a:lumMod val="50000"/>
                  </a:schemeClr>
                </a:solidFill>
              </a:rPr>
              <a:t>و العبادة </a:t>
            </a:r>
          </a:p>
        </p:txBody>
      </p:sp>
    </p:spTree>
    <p:extLst>
      <p:ext uri="{BB962C8B-B14F-4D97-AF65-F5344CB8AC3E}">
        <p14:creationId xmlns:p14="http://schemas.microsoft.com/office/powerpoint/2010/main" val="272959591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899592" y="1988840"/>
            <a:ext cx="7467600" cy="4320480"/>
          </a:xfrm>
        </p:spPr>
        <p:txBody>
          <a:bodyPr>
            <a:normAutofit/>
          </a:bodyPr>
          <a:lstStyle/>
          <a:p>
            <a:r>
              <a:rPr lang="ar-SA" b="1" dirty="0" smtClean="0">
                <a:solidFill>
                  <a:schemeClr val="tx2">
                    <a:lumMod val="50000"/>
                  </a:schemeClr>
                </a:solidFill>
              </a:rPr>
              <a:t>(4 </a:t>
            </a:r>
            <a:r>
              <a:rPr lang="ar-SA" b="1" dirty="0">
                <a:solidFill>
                  <a:schemeClr val="tx2">
                    <a:lumMod val="50000"/>
                  </a:schemeClr>
                </a:solidFill>
              </a:rPr>
              <a:t>سنوات </a:t>
            </a:r>
            <a:r>
              <a:rPr lang="ar-SA" b="1" dirty="0" smtClean="0">
                <a:solidFill>
                  <a:schemeClr val="tx2">
                    <a:lumMod val="50000"/>
                  </a:schemeClr>
                </a:solidFill>
              </a:rPr>
              <a:t>)</a:t>
            </a:r>
          </a:p>
          <a:p>
            <a:pPr marL="342900" indent="-342900" algn="just">
              <a:lnSpc>
                <a:spcPct val="250000"/>
              </a:lnSpc>
              <a:buFont typeface="Wingdings" panose="05000000000000000000" pitchFamily="2" charset="2"/>
              <a:buChar char="§"/>
            </a:pPr>
            <a:r>
              <a:rPr lang="ar-SA" dirty="0" smtClean="0">
                <a:solidFill>
                  <a:schemeClr val="tx1"/>
                </a:solidFill>
              </a:rPr>
              <a:t>اهتمام </a:t>
            </a:r>
            <a:r>
              <a:rPr lang="ar-SA" dirty="0">
                <a:solidFill>
                  <a:schemeClr val="tx1"/>
                </a:solidFill>
              </a:rPr>
              <a:t>ملحوظ </a:t>
            </a:r>
            <a:r>
              <a:rPr lang="ar-SA" dirty="0" smtClean="0">
                <a:solidFill>
                  <a:schemeClr val="tx1"/>
                </a:solidFill>
              </a:rPr>
              <a:t>بالإله </a:t>
            </a:r>
            <a:r>
              <a:rPr lang="ar-SA" dirty="0">
                <a:solidFill>
                  <a:schemeClr val="tx1"/>
                </a:solidFill>
              </a:rPr>
              <a:t>, و كثرة الأسئلة التفصيلية الواقعية بشأنه , </a:t>
            </a:r>
            <a:endParaRPr lang="ar-SA" dirty="0" smtClean="0">
              <a:solidFill>
                <a:schemeClr val="tx1"/>
              </a:solidFill>
            </a:endParaRPr>
          </a:p>
          <a:p>
            <a:pPr marL="342900" indent="-342900" algn="just">
              <a:lnSpc>
                <a:spcPct val="250000"/>
              </a:lnSpc>
              <a:buFont typeface="Wingdings" panose="05000000000000000000" pitchFamily="2" charset="2"/>
              <a:buChar char="§"/>
            </a:pPr>
            <a:r>
              <a:rPr lang="ar-SA" dirty="0" smtClean="0">
                <a:solidFill>
                  <a:schemeClr val="tx1"/>
                </a:solidFill>
              </a:rPr>
              <a:t>يعتنق </a:t>
            </a:r>
            <a:r>
              <a:rPr lang="ar-SA" dirty="0">
                <a:solidFill>
                  <a:schemeClr val="tx1"/>
                </a:solidFill>
              </a:rPr>
              <a:t>ديانة والديه : </a:t>
            </a:r>
            <a:r>
              <a:rPr lang="ar-SA" dirty="0" smtClean="0">
                <a:solidFill>
                  <a:schemeClr val="tx1"/>
                </a:solidFill>
              </a:rPr>
              <a:t>فالطفل </a:t>
            </a:r>
            <a:r>
              <a:rPr lang="ar-SA" dirty="0">
                <a:solidFill>
                  <a:schemeClr val="tx1"/>
                </a:solidFill>
              </a:rPr>
              <a:t>يعتقد </a:t>
            </a:r>
            <a:r>
              <a:rPr lang="ar-SA" dirty="0" smtClean="0">
                <a:solidFill>
                  <a:schemeClr val="tx1"/>
                </a:solidFill>
              </a:rPr>
              <a:t>أن </a:t>
            </a:r>
            <a:r>
              <a:rPr lang="ar-SA" dirty="0">
                <a:solidFill>
                  <a:schemeClr val="tx1"/>
                </a:solidFill>
              </a:rPr>
              <a:t>والديه عالمان بكل شيء و قادران على كل </a:t>
            </a:r>
            <a:r>
              <a:rPr lang="ar-SA" dirty="0" smtClean="0">
                <a:solidFill>
                  <a:schemeClr val="tx1"/>
                </a:solidFill>
              </a:rPr>
              <a:t>شيء </a:t>
            </a:r>
            <a:r>
              <a:rPr lang="ar-SA" dirty="0">
                <a:solidFill>
                  <a:schemeClr val="tx1"/>
                </a:solidFill>
              </a:rPr>
              <a:t>. </a:t>
            </a:r>
          </a:p>
          <a:p>
            <a:pPr marL="342900" indent="-342900" algn="just">
              <a:lnSpc>
                <a:spcPct val="250000"/>
              </a:lnSpc>
              <a:buFont typeface="Wingdings" panose="05000000000000000000" pitchFamily="2" charset="2"/>
              <a:buChar char="§"/>
            </a:pPr>
            <a:r>
              <a:rPr lang="ar-SA" dirty="0" smtClean="0">
                <a:solidFill>
                  <a:schemeClr val="tx1"/>
                </a:solidFill>
              </a:rPr>
              <a:t>يستمتع </a:t>
            </a:r>
            <a:r>
              <a:rPr lang="ar-SA" dirty="0">
                <a:solidFill>
                  <a:schemeClr val="tx1"/>
                </a:solidFill>
              </a:rPr>
              <a:t>بالصلوات و </a:t>
            </a:r>
            <a:r>
              <a:rPr lang="ar-SA" dirty="0" smtClean="0">
                <a:solidFill>
                  <a:schemeClr val="tx1"/>
                </a:solidFill>
              </a:rPr>
              <a:t>يحكم </a:t>
            </a:r>
            <a:r>
              <a:rPr lang="ar-SA" dirty="0">
                <a:solidFill>
                  <a:schemeClr val="tx1"/>
                </a:solidFill>
              </a:rPr>
              <a:t>نقلها عن النموذج </a:t>
            </a:r>
            <a:r>
              <a:rPr lang="ar-SA" dirty="0" smtClean="0">
                <a:solidFill>
                  <a:schemeClr val="tx1"/>
                </a:solidFill>
              </a:rPr>
              <a:t>.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632956" y="1052736"/>
            <a:ext cx="4000872" cy="706090"/>
          </a:xfrm>
        </p:spPr>
        <p:txBody>
          <a:bodyPr>
            <a:normAutofit/>
          </a:bodyPr>
          <a:lstStyle/>
          <a:p>
            <a:r>
              <a:rPr lang="ar-SA" sz="3000" b="1" dirty="0" smtClean="0">
                <a:solidFill>
                  <a:schemeClr val="tx2">
                    <a:lumMod val="50000"/>
                  </a:schemeClr>
                </a:solidFill>
              </a:rPr>
              <a:t>الله </a:t>
            </a:r>
            <a:r>
              <a:rPr lang="ar-SA" sz="3000" b="1" dirty="0">
                <a:solidFill>
                  <a:schemeClr val="tx2">
                    <a:lumMod val="50000"/>
                  </a:schemeClr>
                </a:solidFill>
              </a:rPr>
              <a:t>و العبادة </a:t>
            </a:r>
          </a:p>
        </p:txBody>
      </p:sp>
    </p:spTree>
    <p:extLst>
      <p:ext uri="{BB962C8B-B14F-4D97-AF65-F5344CB8AC3E}">
        <p14:creationId xmlns:p14="http://schemas.microsoft.com/office/powerpoint/2010/main" val="376376531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899592" y="1988840"/>
            <a:ext cx="7467600" cy="4320480"/>
          </a:xfrm>
        </p:spPr>
        <p:txBody>
          <a:bodyPr>
            <a:normAutofit/>
          </a:bodyPr>
          <a:lstStyle/>
          <a:p>
            <a:r>
              <a:rPr lang="ar-SA" sz="2800" b="1" dirty="0">
                <a:solidFill>
                  <a:schemeClr val="tx2">
                    <a:lumMod val="50000"/>
                  </a:schemeClr>
                </a:solidFill>
              </a:rPr>
              <a:t>(5 سنوات </a:t>
            </a:r>
            <a:r>
              <a:rPr lang="ar-SA" sz="2800" b="1" dirty="0" smtClean="0">
                <a:solidFill>
                  <a:schemeClr val="tx2">
                    <a:lumMod val="50000"/>
                  </a:schemeClr>
                </a:solidFill>
              </a:rPr>
              <a:t>)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ar-SA" dirty="0" smtClean="0">
                <a:solidFill>
                  <a:schemeClr val="tx1"/>
                </a:solidFill>
              </a:rPr>
              <a:t>يواصل </a:t>
            </a:r>
            <a:r>
              <a:rPr lang="ar-SA" dirty="0">
                <a:solidFill>
                  <a:schemeClr val="tx1"/>
                </a:solidFill>
              </a:rPr>
              <a:t>الكثيرون اهتمامهم من أطفال العام الرابع بالإله و بالأسئلة عنه , بينما البعض </a:t>
            </a:r>
            <a:r>
              <a:rPr lang="ar-SA" dirty="0" err="1">
                <a:solidFill>
                  <a:schemeClr val="tx1"/>
                </a:solidFill>
              </a:rPr>
              <a:t>بدؤوا</a:t>
            </a:r>
            <a:r>
              <a:rPr lang="ar-SA" dirty="0">
                <a:solidFill>
                  <a:schemeClr val="tx1"/>
                </a:solidFill>
              </a:rPr>
              <a:t> يفقدون بالفعل ذلك الاهتمام الملحوظ .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ar-SA" dirty="0" smtClean="0">
                <a:solidFill>
                  <a:schemeClr val="tx1"/>
                </a:solidFill>
              </a:rPr>
              <a:t>يستطيب </a:t>
            </a:r>
            <a:r>
              <a:rPr lang="ar-SA" dirty="0">
                <a:solidFill>
                  <a:schemeClr val="tx1"/>
                </a:solidFill>
              </a:rPr>
              <a:t>الصلاة و ينشئ بنفسه حركات خاصة به .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ar-SA" dirty="0" smtClean="0">
                <a:solidFill>
                  <a:schemeClr val="tx1"/>
                </a:solidFill>
              </a:rPr>
              <a:t>يحب </a:t>
            </a:r>
            <a:r>
              <a:rPr lang="ar-SA" dirty="0">
                <a:solidFill>
                  <a:schemeClr val="tx1"/>
                </a:solidFill>
              </a:rPr>
              <a:t>صلاة الجمعة , ولكن قد يكون قلقاً ولا يهدأ في المسجد </a:t>
            </a:r>
            <a:r>
              <a:rPr lang="ar-SA" dirty="0" smtClean="0">
                <a:solidFill>
                  <a:schemeClr val="tx1"/>
                </a:solidFill>
              </a:rPr>
              <a:t>.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632956" y="1052736"/>
            <a:ext cx="4000872" cy="706090"/>
          </a:xfrm>
        </p:spPr>
        <p:txBody>
          <a:bodyPr>
            <a:normAutofit/>
          </a:bodyPr>
          <a:lstStyle/>
          <a:p>
            <a:r>
              <a:rPr lang="ar-SA" sz="3000" b="1" dirty="0" smtClean="0">
                <a:solidFill>
                  <a:schemeClr val="tx2">
                    <a:lumMod val="50000"/>
                  </a:schemeClr>
                </a:solidFill>
              </a:rPr>
              <a:t>الله </a:t>
            </a:r>
            <a:r>
              <a:rPr lang="ar-SA" sz="3000" b="1" dirty="0">
                <a:solidFill>
                  <a:schemeClr val="tx2">
                    <a:lumMod val="50000"/>
                  </a:schemeClr>
                </a:solidFill>
              </a:rPr>
              <a:t>و العبادة </a:t>
            </a:r>
          </a:p>
        </p:txBody>
      </p:sp>
    </p:spTree>
    <p:extLst>
      <p:ext uri="{BB962C8B-B14F-4D97-AF65-F5344CB8AC3E}">
        <p14:creationId xmlns:p14="http://schemas.microsoft.com/office/powerpoint/2010/main" val="127800913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u="sng" dirty="0" smtClean="0">
                <a:solidFill>
                  <a:srgbClr val="00B050"/>
                </a:solidFill>
              </a:rPr>
              <a:t>ما سيتم مناقشته لهذا اليوم </a:t>
            </a:r>
            <a:endParaRPr lang="ar-SA" u="sng" dirty="0">
              <a:solidFill>
                <a:srgbClr val="00B050"/>
              </a:solidFill>
            </a:endParaRP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0046" y="2611145"/>
            <a:ext cx="3694496" cy="3078747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756057"/>
            <a:ext cx="4041775" cy="3951288"/>
          </a:xfrm>
        </p:spPr>
        <p:txBody>
          <a:bodyPr/>
          <a:lstStyle/>
          <a:p>
            <a:r>
              <a:rPr lang="ar-SA" b="1" dirty="0"/>
              <a:t>النمو الديني والخلقي للأطفال </a:t>
            </a:r>
            <a:endParaRPr lang="ar-SA" b="1" dirty="0" smtClean="0"/>
          </a:p>
          <a:p>
            <a:r>
              <a:rPr lang="ar-SA" b="1" dirty="0">
                <a:solidFill>
                  <a:srgbClr val="FF0000"/>
                </a:solidFill>
              </a:rPr>
              <a:t>معنى النمو </a:t>
            </a:r>
            <a:endParaRPr lang="ar-SA" b="1" dirty="0" smtClean="0">
              <a:solidFill>
                <a:srgbClr val="FF0000"/>
              </a:solidFill>
            </a:endParaRPr>
          </a:p>
          <a:p>
            <a:r>
              <a:rPr lang="ar-SA" b="1" dirty="0" smtClean="0"/>
              <a:t>الانا والمجتمع </a:t>
            </a:r>
          </a:p>
          <a:p>
            <a:r>
              <a:rPr lang="ar-SA" b="1" dirty="0">
                <a:solidFill>
                  <a:srgbClr val="FF0000"/>
                </a:solidFill>
              </a:rPr>
              <a:t>الموت </a:t>
            </a:r>
            <a:r>
              <a:rPr lang="ar-SA" b="1" dirty="0" smtClean="0">
                <a:solidFill>
                  <a:srgbClr val="FF0000"/>
                </a:solidFill>
              </a:rPr>
              <a:t>والحياة</a:t>
            </a:r>
          </a:p>
          <a:p>
            <a:r>
              <a:rPr lang="ar-SA" b="1" dirty="0"/>
              <a:t>تدرج النمو الفكري عند الأطفال </a:t>
            </a:r>
            <a:endParaRPr lang="ar-SA" b="1" dirty="0" smtClean="0"/>
          </a:p>
          <a:p>
            <a:r>
              <a:rPr lang="ar-SA" b="1" dirty="0">
                <a:solidFill>
                  <a:srgbClr val="FF0000"/>
                </a:solidFill>
              </a:rPr>
              <a:t>الله والكون  </a:t>
            </a:r>
            <a:endParaRPr lang="ar-SA" b="1" dirty="0" smtClean="0">
              <a:solidFill>
                <a:srgbClr val="FF0000"/>
              </a:solidFill>
            </a:endParaRPr>
          </a:p>
          <a:p>
            <a:r>
              <a:rPr lang="ar-SA" b="1" dirty="0" smtClean="0"/>
              <a:t>الله والعبادة </a:t>
            </a:r>
          </a:p>
          <a:p>
            <a:r>
              <a:rPr lang="ar-SA" b="1" dirty="0">
                <a:solidFill>
                  <a:srgbClr val="FF0000"/>
                </a:solidFill>
              </a:rPr>
              <a:t>تطور المفاهيم الدينية عند الأطفال </a:t>
            </a:r>
            <a:endParaRPr lang="ar-SA" b="1" dirty="0" smtClean="0">
              <a:solidFill>
                <a:srgbClr val="FF0000"/>
              </a:solidFill>
            </a:endParaRPr>
          </a:p>
          <a:p>
            <a:r>
              <a:rPr lang="ar-SA" b="1" dirty="0" smtClean="0"/>
              <a:t>نشاط جماعي </a:t>
            </a:r>
          </a:p>
          <a:p>
            <a:endParaRPr lang="ar-SA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6371948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323528" y="1988840"/>
            <a:ext cx="8352928" cy="4320480"/>
          </a:xfrm>
        </p:spPr>
        <p:txBody>
          <a:bodyPr>
            <a:normAutofit/>
          </a:bodyPr>
          <a:lstStyle/>
          <a:p>
            <a:r>
              <a:rPr lang="ar-SA" sz="2800" b="1" dirty="0">
                <a:solidFill>
                  <a:schemeClr val="tx2">
                    <a:lumMod val="50000"/>
                  </a:schemeClr>
                </a:solidFill>
              </a:rPr>
              <a:t>(6 سنوات) </a:t>
            </a:r>
            <a:endParaRPr lang="ar-SA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يفهم </a:t>
            </a:r>
            <a:r>
              <a:rPr lang="ar-SA" dirty="0">
                <a:solidFill>
                  <a:schemeClr val="accent1">
                    <a:lumMod val="75000"/>
                  </a:schemeClr>
                </a:solidFill>
              </a:rPr>
              <a:t>تماماً فكرة الإله كخالق للدنيا , وللحيوانات , و للجميل من الأشياء 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يعشق </a:t>
            </a:r>
            <a:r>
              <a:rPr lang="ar-SA" dirty="0">
                <a:solidFill>
                  <a:schemeClr val="accent1">
                    <a:lumMod val="75000"/>
                  </a:schemeClr>
                </a:solidFill>
              </a:rPr>
              <a:t>قصة النبي عليه الصلاة و السلام , ويهتم بها في انفعال 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ar-SA" dirty="0">
                <a:solidFill>
                  <a:schemeClr val="accent1">
                    <a:lumMod val="75000"/>
                  </a:schemeClr>
                </a:solidFill>
              </a:rPr>
              <a:t>يهتم بالاستماع والكلام عن الملائكة 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يستمتع </a:t>
            </a:r>
            <a:r>
              <a:rPr lang="ar-SA" dirty="0">
                <a:solidFill>
                  <a:schemeClr val="accent1">
                    <a:lumMod val="75000"/>
                  </a:schemeClr>
                </a:solidFill>
              </a:rPr>
              <a:t>بالعظة القصيرة من النوع المألوف له 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الصلاة </a:t>
            </a:r>
            <a:r>
              <a:rPr lang="ar-SA" dirty="0">
                <a:solidFill>
                  <a:schemeClr val="accent1">
                    <a:lumMod val="75000"/>
                  </a:schemeClr>
                </a:solidFill>
              </a:rPr>
              <a:t>مهمة و يتوقع الطفل استجابتها .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شعور </a:t>
            </a:r>
            <a:r>
              <a:rPr lang="ar-SA" dirty="0">
                <a:solidFill>
                  <a:schemeClr val="accent1">
                    <a:lumMod val="75000"/>
                  </a:schemeClr>
                </a:solidFill>
              </a:rPr>
              <a:t>بثنائية قوتين : الجنة و النار, الإله و الشيطان , الخير و الشر . </a:t>
            </a: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632956" y="1052736"/>
            <a:ext cx="4000872" cy="706090"/>
          </a:xfrm>
        </p:spPr>
        <p:txBody>
          <a:bodyPr>
            <a:normAutofit/>
          </a:bodyPr>
          <a:lstStyle/>
          <a:p>
            <a:r>
              <a:rPr lang="ar-SA" sz="3000" b="1" dirty="0" smtClean="0">
                <a:solidFill>
                  <a:schemeClr val="tx2">
                    <a:lumMod val="50000"/>
                  </a:schemeClr>
                </a:solidFill>
              </a:rPr>
              <a:t>الله </a:t>
            </a:r>
            <a:r>
              <a:rPr lang="ar-SA" sz="3000" b="1" dirty="0">
                <a:solidFill>
                  <a:schemeClr val="tx2">
                    <a:lumMod val="50000"/>
                  </a:schemeClr>
                </a:solidFill>
              </a:rPr>
              <a:t>و العبادة </a:t>
            </a:r>
          </a:p>
        </p:txBody>
      </p:sp>
    </p:spTree>
    <p:extLst>
      <p:ext uri="{BB962C8B-B14F-4D97-AF65-F5344CB8AC3E}">
        <p14:creationId xmlns:p14="http://schemas.microsoft.com/office/powerpoint/2010/main" val="32219066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683568" y="2420888"/>
            <a:ext cx="7899648" cy="3528392"/>
          </a:xfrm>
        </p:spPr>
        <p:txBody>
          <a:bodyPr>
            <a:normAutofit/>
          </a:bodyPr>
          <a:lstStyle/>
          <a:p>
            <a:r>
              <a:rPr lang="ar-SA" sz="2800" b="1" dirty="0" smtClean="0">
                <a:solidFill>
                  <a:schemeClr val="tx2">
                    <a:lumMod val="50000"/>
                  </a:schemeClr>
                </a:solidFill>
              </a:rPr>
              <a:t>(7 سنوات)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ar-SA" dirty="0" smtClean="0">
                <a:solidFill>
                  <a:schemeClr val="tx1"/>
                </a:solidFill>
              </a:rPr>
              <a:t>اهتمام </a:t>
            </a:r>
            <a:r>
              <a:rPr lang="ar-SA" dirty="0">
                <a:solidFill>
                  <a:schemeClr val="tx1"/>
                </a:solidFill>
              </a:rPr>
              <a:t>بالإله , و بالجنة </a:t>
            </a:r>
            <a:r>
              <a:rPr lang="ar-SA" dirty="0" smtClean="0">
                <a:solidFill>
                  <a:schemeClr val="tx1"/>
                </a:solidFill>
              </a:rPr>
              <a:t>أكثر </a:t>
            </a:r>
            <a:r>
              <a:rPr lang="ar-SA" dirty="0">
                <a:solidFill>
                  <a:schemeClr val="tx1"/>
                </a:solidFill>
              </a:rPr>
              <a:t>تعقلاً , بدأت </a:t>
            </a:r>
            <a:r>
              <a:rPr lang="ar-SA" dirty="0" smtClean="0">
                <a:solidFill>
                  <a:schemeClr val="tx1"/>
                </a:solidFill>
              </a:rPr>
              <a:t>أسئلته </a:t>
            </a:r>
            <a:r>
              <a:rPr lang="ar-SA" dirty="0">
                <a:solidFill>
                  <a:schemeClr val="tx1"/>
                </a:solidFill>
              </a:rPr>
              <a:t>تصبح </a:t>
            </a:r>
            <a:r>
              <a:rPr lang="ar-SA" dirty="0" smtClean="0">
                <a:solidFill>
                  <a:schemeClr val="tx1"/>
                </a:solidFill>
              </a:rPr>
              <a:t>أنسب </a:t>
            </a:r>
            <a:r>
              <a:rPr lang="ar-SA" dirty="0">
                <a:solidFill>
                  <a:schemeClr val="tx1"/>
                </a:solidFill>
              </a:rPr>
              <a:t>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ar-SA" dirty="0" smtClean="0">
                <a:solidFill>
                  <a:schemeClr val="tx1"/>
                </a:solidFill>
              </a:rPr>
              <a:t>بداية </a:t>
            </a:r>
            <a:r>
              <a:rPr lang="ar-SA" dirty="0">
                <a:solidFill>
                  <a:schemeClr val="tx1"/>
                </a:solidFill>
              </a:rPr>
              <a:t>تشكك طفيف و تمييز بين ما يعرف و بين ما قيل له فحسب 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ar-SA" dirty="0" smtClean="0">
                <a:solidFill>
                  <a:schemeClr val="tx1"/>
                </a:solidFill>
              </a:rPr>
              <a:t>اهتمام </a:t>
            </a:r>
            <a:r>
              <a:rPr lang="ar-SA" dirty="0">
                <a:solidFill>
                  <a:schemeClr val="tx1"/>
                </a:solidFill>
              </a:rPr>
              <a:t>بالمسجد و استمرار الاهتمام بقصص القرآن </a:t>
            </a:r>
            <a:r>
              <a:rPr lang="ar-SA" dirty="0" smtClean="0">
                <a:solidFill>
                  <a:schemeClr val="tx1"/>
                </a:solidFill>
              </a:rPr>
              <a:t>.</a:t>
            </a:r>
            <a:endParaRPr lang="ar-SA" dirty="0">
              <a:solidFill>
                <a:schemeClr val="tx1"/>
              </a:solidFill>
            </a:endParaRPr>
          </a:p>
          <a:p>
            <a:endParaRPr lang="ar-SA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908720"/>
            <a:ext cx="4078577" cy="853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40365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235732" y="1700808"/>
            <a:ext cx="8568952" cy="5019033"/>
          </a:xfrm>
        </p:spPr>
        <p:txBody>
          <a:bodyPr>
            <a:normAutofit fontScale="92500" lnSpcReduction="10000"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ar-SA" dirty="0">
                <a:solidFill>
                  <a:schemeClr val="tx1"/>
                </a:solidFill>
              </a:rPr>
              <a:t>في عالم الطفولة تنمو المشاعر الدينية تدريجياً </a:t>
            </a:r>
            <a:r>
              <a:rPr lang="ar-SA" dirty="0" smtClean="0">
                <a:solidFill>
                  <a:schemeClr val="tx1"/>
                </a:solidFill>
              </a:rPr>
              <a:t>مع نمو الطفل ، وعادة ما تبدأ المشاعر الدينية في صورة مفاهيم دينية </a:t>
            </a:r>
          </a:p>
          <a:p>
            <a:pPr algn="just"/>
            <a:endParaRPr lang="ar-SA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ar-SA" dirty="0" smtClean="0">
                <a:solidFill>
                  <a:schemeClr val="tx1"/>
                </a:solidFill>
              </a:rPr>
              <a:t>و </a:t>
            </a:r>
            <a:r>
              <a:rPr lang="ar-SA" dirty="0">
                <a:solidFill>
                  <a:schemeClr val="tx1"/>
                </a:solidFill>
              </a:rPr>
              <a:t>قبل الرابعة لا يزيد الشعور الديني عن بعض المفاهيم الدينية التي لا يدرك الطفل معناها </a:t>
            </a:r>
          </a:p>
          <a:p>
            <a:pPr algn="just"/>
            <a:endParaRPr lang="ar-SA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ar-SA" dirty="0" smtClean="0">
                <a:solidFill>
                  <a:schemeClr val="tx1"/>
                </a:solidFill>
              </a:rPr>
              <a:t>و </a:t>
            </a:r>
            <a:r>
              <a:rPr lang="ar-SA" dirty="0">
                <a:solidFill>
                  <a:schemeClr val="tx1"/>
                </a:solidFill>
              </a:rPr>
              <a:t>عند التحاقه بالتعليم </a:t>
            </a:r>
            <a:r>
              <a:rPr lang="ar-SA" dirty="0" smtClean="0">
                <a:solidFill>
                  <a:schemeClr val="tx1"/>
                </a:solidFill>
              </a:rPr>
              <a:t>الابتدائي </a:t>
            </a:r>
            <a:r>
              <a:rPr lang="ar-SA" dirty="0">
                <a:solidFill>
                  <a:schemeClr val="tx1"/>
                </a:solidFill>
              </a:rPr>
              <a:t>يكتسب الطفل المعايير الدينية كالحلال و الحرام من خلال التنشئة الاجتماعية . حيث يناقش </a:t>
            </a:r>
            <a:r>
              <a:rPr lang="ar-SA" dirty="0" smtClean="0">
                <a:solidFill>
                  <a:schemeClr val="tx1"/>
                </a:solidFill>
              </a:rPr>
              <a:t>الآباء </a:t>
            </a:r>
            <a:r>
              <a:rPr lang="ar-SA" dirty="0">
                <a:solidFill>
                  <a:schemeClr val="tx1"/>
                </a:solidFill>
              </a:rPr>
              <a:t>و المعلمين في النواحي الدينية </a:t>
            </a:r>
            <a:r>
              <a:rPr lang="ar-SA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endParaRPr lang="ar-SA" dirty="0" smtClean="0">
              <a:solidFill>
                <a:schemeClr val="tx1"/>
              </a:solidFill>
            </a:endParaRPr>
          </a:p>
          <a:p>
            <a:pPr algn="just"/>
            <a:r>
              <a:rPr lang="ar-SA" dirty="0" smtClean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83768" y="764704"/>
            <a:ext cx="4072880" cy="562074"/>
          </a:xfrm>
        </p:spPr>
        <p:txBody>
          <a:bodyPr>
            <a:normAutofit/>
          </a:bodyPr>
          <a:lstStyle/>
          <a:p>
            <a:r>
              <a:rPr lang="ar-SA" b="1" dirty="0">
                <a:solidFill>
                  <a:srgbClr val="C00000"/>
                </a:solidFill>
              </a:rPr>
              <a:t>-بداية </a:t>
            </a:r>
            <a:r>
              <a:rPr lang="ar-SA" b="1" dirty="0" smtClean="0">
                <a:solidFill>
                  <a:srgbClr val="C00000"/>
                </a:solidFill>
              </a:rPr>
              <a:t>الشعور </a:t>
            </a:r>
            <a:r>
              <a:rPr lang="ar-SA" b="1" dirty="0">
                <a:solidFill>
                  <a:srgbClr val="C00000"/>
                </a:solidFill>
              </a:rPr>
              <a:t>الديني لدى الأطفال-</a:t>
            </a:r>
          </a:p>
        </p:txBody>
      </p:sp>
    </p:spTree>
    <p:extLst>
      <p:ext uri="{BB962C8B-B14F-4D97-AF65-F5344CB8AC3E}">
        <p14:creationId xmlns:p14="http://schemas.microsoft.com/office/powerpoint/2010/main" val="341272927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ar-SA" b="1" u="sng" dirty="0">
                <a:solidFill>
                  <a:srgbClr val="FFFF00"/>
                </a:solidFill>
              </a:rPr>
              <a:t>و حتى السادسة </a:t>
            </a:r>
            <a:r>
              <a:rPr lang="ar-SA" dirty="0"/>
              <a:t>من العمر يستطيع الطفل أن يعرف بعض التعبيرات الدينية , و في نهاية مرحلة التعليم الأساسي تبدأ عند الطفل المظاهر الأولى للنقد الديني , حيث يبدأ يبحث عن إجابات مقنعة و تشبع حاجاته إلى الاستطلاع و المعرفة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>
                <a:solidFill>
                  <a:srgbClr val="FF0000"/>
                </a:solidFill>
              </a:rPr>
              <a:t>-بداية الشعور الديني لدى الأطفال-</a:t>
            </a:r>
          </a:p>
        </p:txBody>
      </p:sp>
    </p:spTree>
    <p:extLst>
      <p:ext uri="{BB962C8B-B14F-4D97-AF65-F5344CB8AC3E}">
        <p14:creationId xmlns:p14="http://schemas.microsoft.com/office/powerpoint/2010/main" val="94119482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395536" y="1988840"/>
            <a:ext cx="8280920" cy="4073158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ar-SA" sz="2800" dirty="0">
                <a:solidFill>
                  <a:schemeClr val="accent1">
                    <a:lumMod val="75000"/>
                  </a:schemeClr>
                </a:solidFill>
              </a:rPr>
              <a:t>تعتبر القدوة الحسنة من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الوالدين </a:t>
            </a:r>
            <a:r>
              <a:rPr lang="ar-SA" sz="2800" dirty="0">
                <a:solidFill>
                  <a:schemeClr val="accent1">
                    <a:lumMod val="75000"/>
                  </a:schemeClr>
                </a:solidFill>
              </a:rPr>
              <a:t>داخل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الأسرة </a:t>
            </a:r>
            <a:r>
              <a:rPr lang="ar-SA" sz="2800" dirty="0">
                <a:solidFill>
                  <a:schemeClr val="accent1">
                    <a:lumMod val="75000"/>
                  </a:schemeClr>
                </a:solidFill>
              </a:rPr>
              <a:t>سبباً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أساسياً </a:t>
            </a:r>
            <a:r>
              <a:rPr lang="ar-SA" sz="2800" dirty="0">
                <a:solidFill>
                  <a:schemeClr val="accent1">
                    <a:lumMod val="75000"/>
                  </a:schemeClr>
                </a:solidFill>
              </a:rPr>
              <a:t>في التمسك بالعقيدة و إقامة العبادات , كما يلعب </a:t>
            </a:r>
            <a:r>
              <a:rPr lang="ar-SA" sz="2800" b="1" u="sng" dirty="0">
                <a:solidFill>
                  <a:srgbClr val="FFFF00"/>
                </a:solidFill>
              </a:rPr>
              <a:t>التلقين</a:t>
            </a:r>
            <a:r>
              <a:rPr lang="ar-SA" sz="2800" dirty="0">
                <a:solidFill>
                  <a:schemeClr val="accent1">
                    <a:lumMod val="75000"/>
                  </a:schemeClr>
                </a:solidFill>
              </a:rPr>
              <a:t> داخل المدرسة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الابتدائية </a:t>
            </a:r>
            <a:r>
              <a:rPr lang="ar-SA" sz="2800" dirty="0">
                <a:solidFill>
                  <a:schemeClr val="accent1">
                    <a:lumMod val="75000"/>
                  </a:schemeClr>
                </a:solidFill>
              </a:rPr>
              <a:t>دوراً هاماً في تنمية الاتجاهات الدينية عند الطفل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. </a:t>
            </a:r>
          </a:p>
          <a:p>
            <a:pPr algn="just"/>
            <a:endParaRPr lang="ar-SA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في هذه المرحلة تتضح أمام الطفل العقيدة الإسلامية بأركانها والعبادات ،و </a:t>
            </a:r>
            <a:r>
              <a:rPr lang="ar-SA" sz="2800" dirty="0">
                <a:solidFill>
                  <a:schemeClr val="accent1">
                    <a:lumMod val="75000"/>
                  </a:schemeClr>
                </a:solidFill>
              </a:rPr>
              <a:t>في قرب نهاية مرحلة التمييز تتحول الصلاة و الصوم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إلى </a:t>
            </a:r>
            <a:r>
              <a:rPr lang="ar-SA" sz="2800" dirty="0">
                <a:solidFill>
                  <a:schemeClr val="accent1">
                    <a:lumMod val="75000"/>
                  </a:schemeClr>
                </a:solidFill>
              </a:rPr>
              <a:t>عبادات يمارسها الطفل بحكم التقليد و تصبح  هذه العبادات جزءاً حيوياً في حياة الصغار يدافعون عنها و يغارون عليها و تحدد سلوكهم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algn="just"/>
            <a:endParaRPr lang="ar-SA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732240" y="836712"/>
            <a:ext cx="2200672" cy="778098"/>
          </a:xfrm>
        </p:spPr>
        <p:txBody>
          <a:bodyPr>
            <a:normAutofit/>
          </a:bodyPr>
          <a:lstStyle/>
          <a:p>
            <a:r>
              <a:rPr lang="ar-SA" b="1" dirty="0" smtClean="0">
                <a:solidFill>
                  <a:schemeClr val="tx2">
                    <a:lumMod val="50000"/>
                  </a:schemeClr>
                </a:solidFill>
              </a:rPr>
              <a:t>القدوة الحسنة </a:t>
            </a:r>
            <a:endParaRPr lang="ar-SA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00832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395536" y="1988840"/>
            <a:ext cx="8496944" cy="4649222"/>
          </a:xfrm>
        </p:spPr>
        <p:txBody>
          <a:bodyPr>
            <a:normAutofit/>
          </a:bodyPr>
          <a:lstStyle/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يتأثر الشعور الديني </a:t>
            </a:r>
            <a:r>
              <a:rPr lang="ar-SA" sz="2800" dirty="0" smtClean="0">
                <a:solidFill>
                  <a:schemeClr val="accent2">
                    <a:lumMod val="75000"/>
                  </a:schemeClr>
                </a:solidFill>
              </a:rPr>
              <a:t>بالنمو العقلي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، فمع تقدم العمر وارتقاء المستوى العقلي يبتعد الطفل عن انفعالاته ويتقرب من الواقع الديني ويصبح الدين أكثر قبولا . 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من الناحية </a:t>
            </a:r>
            <a:r>
              <a:rPr lang="ar-SA" sz="2800" dirty="0" smtClean="0">
                <a:solidFill>
                  <a:schemeClr val="accent2">
                    <a:lumMod val="75000"/>
                  </a:schemeClr>
                </a:solidFill>
              </a:rPr>
              <a:t>الاجتماعية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 تزداد علاقة الطفل ببارئه . 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من الناحية </a:t>
            </a:r>
            <a:r>
              <a:rPr lang="ar-SA" sz="2800" dirty="0" smtClean="0">
                <a:solidFill>
                  <a:schemeClr val="accent2">
                    <a:lumMod val="75000"/>
                  </a:schemeClr>
                </a:solidFill>
              </a:rPr>
              <a:t>الأخلاقية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 يزداد تمسك الطفل بالعقيدة وإقامة العبادات . </a:t>
            </a:r>
          </a:p>
          <a:p>
            <a:pPr algn="just"/>
            <a:endParaRPr lang="ar-SA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04248" y="908720"/>
            <a:ext cx="2200672" cy="778098"/>
          </a:xfrm>
        </p:spPr>
        <p:txBody>
          <a:bodyPr>
            <a:normAutofit/>
          </a:bodyPr>
          <a:lstStyle/>
          <a:p>
            <a:r>
              <a:rPr lang="ar-SA" b="1" dirty="0" smtClean="0">
                <a:solidFill>
                  <a:schemeClr val="tx2">
                    <a:lumMod val="50000"/>
                  </a:schemeClr>
                </a:solidFill>
              </a:rPr>
              <a:t>القدوة الحسنة </a:t>
            </a:r>
            <a:endParaRPr lang="ar-SA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06651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683568" y="2060848"/>
            <a:ext cx="7827640" cy="3384376"/>
          </a:xfrm>
        </p:spPr>
        <p:txBody>
          <a:bodyPr>
            <a:normAutofit fontScale="77500" lnSpcReduction="20000"/>
          </a:bodyPr>
          <a:lstStyle/>
          <a:p>
            <a:pPr algn="just"/>
            <a:endParaRPr lang="ar-SA" sz="2800" b="1" dirty="0" smtClean="0">
              <a:solidFill>
                <a:srgbClr val="C00000"/>
              </a:solidFill>
            </a:endParaRPr>
          </a:p>
          <a:p>
            <a:pPr algn="just"/>
            <a:r>
              <a:rPr lang="ar-SA" sz="2800" b="1" dirty="0" smtClean="0">
                <a:solidFill>
                  <a:srgbClr val="C00000"/>
                </a:solidFill>
              </a:rPr>
              <a:t>- </a:t>
            </a:r>
            <a:r>
              <a:rPr lang="ar-SA" sz="2800" b="1" u="sng" dirty="0" smtClean="0">
                <a:solidFill>
                  <a:srgbClr val="C00000"/>
                </a:solidFill>
              </a:rPr>
              <a:t>تعتبر </a:t>
            </a:r>
            <a:r>
              <a:rPr lang="ar-SA" sz="2800" b="1" u="sng" dirty="0">
                <a:solidFill>
                  <a:srgbClr val="C00000"/>
                </a:solidFill>
              </a:rPr>
              <a:t>التنشئة الاجتماعية</a:t>
            </a:r>
            <a:r>
              <a:rPr lang="ar-SA" sz="2800" u="sng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وسيلة من </a:t>
            </a:r>
            <a:r>
              <a:rPr lang="ar-SA" sz="2800" dirty="0">
                <a:solidFill>
                  <a:schemeClr val="accent1">
                    <a:lumMod val="75000"/>
                  </a:schemeClr>
                </a:solidFill>
              </a:rPr>
              <a:t>وسائل تنمية الشعور الديني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عند </a:t>
            </a:r>
            <a:r>
              <a:rPr lang="ar-SA" sz="2800" dirty="0">
                <a:solidFill>
                  <a:schemeClr val="accent1">
                    <a:lumMod val="75000"/>
                  </a:schemeClr>
                </a:solidFill>
              </a:rPr>
              <a:t>الأطفال , و نمو الضمير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و </a:t>
            </a:r>
            <a:r>
              <a:rPr lang="ar-SA" sz="2800" dirty="0">
                <a:solidFill>
                  <a:schemeClr val="accent1">
                    <a:lumMod val="75000"/>
                  </a:schemeClr>
                </a:solidFill>
              </a:rPr>
              <a:t>الرقابة الذاتية على السلوك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. </a:t>
            </a:r>
          </a:p>
          <a:p>
            <a:pPr algn="just"/>
            <a:endParaRPr lang="ar-SA" sz="2800" dirty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- </a:t>
            </a:r>
            <a:r>
              <a:rPr lang="ar-SA" sz="2800" u="sng" dirty="0" smtClean="0">
                <a:solidFill>
                  <a:srgbClr val="FF0000"/>
                </a:solidFill>
              </a:rPr>
              <a:t>الوالد الذي يمارس الضبط بأسلوب </a:t>
            </a:r>
            <a:r>
              <a:rPr lang="ar-SA" sz="2800" u="sng" dirty="0" err="1" smtClean="0">
                <a:solidFill>
                  <a:srgbClr val="FF0000"/>
                </a:solidFill>
              </a:rPr>
              <a:t>دافىء</a:t>
            </a:r>
            <a:r>
              <a:rPr lang="ar-SA" sz="2800" u="sng" dirty="0" smtClean="0">
                <a:solidFill>
                  <a:srgbClr val="FF0000"/>
                </a:solidFill>
              </a:rPr>
              <a:t>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محبب يشجع الطفل على تنمية بؤرة داخلية للتنبيه ، أما الضبط بأسلوب عنيف وعقابي ينمي أمورا أخلاقية غير مناسبة .</a:t>
            </a:r>
            <a:endParaRPr lang="ar-SA" sz="2800" dirty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endParaRPr lang="ar-SA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04248" y="908720"/>
            <a:ext cx="2200672" cy="778098"/>
          </a:xfrm>
        </p:spPr>
        <p:txBody>
          <a:bodyPr>
            <a:normAutofit/>
          </a:bodyPr>
          <a:lstStyle/>
          <a:p>
            <a:r>
              <a:rPr lang="ar-SA" b="1" dirty="0" smtClean="0">
                <a:solidFill>
                  <a:schemeClr val="tx2">
                    <a:lumMod val="50000"/>
                  </a:schemeClr>
                </a:solidFill>
              </a:rPr>
              <a:t>القدوة الحسنة </a:t>
            </a:r>
            <a:endParaRPr lang="ar-SA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70590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683568" y="1700808"/>
            <a:ext cx="7961312" cy="4608512"/>
          </a:xfrm>
        </p:spPr>
        <p:txBody>
          <a:bodyPr>
            <a:normAutofit/>
          </a:bodyPr>
          <a:lstStyle/>
          <a:p>
            <a:pPr algn="just"/>
            <a:r>
              <a:rPr lang="ar-SA" dirty="0">
                <a:solidFill>
                  <a:schemeClr val="tx1"/>
                </a:solidFill>
              </a:rPr>
              <a:t>يأمرنا دين الحق بالتوسط مصادقاً لقوله تعالى في </a:t>
            </a:r>
            <a:r>
              <a:rPr lang="ar-SA" dirty="0" smtClean="0">
                <a:solidFill>
                  <a:schemeClr val="tx1"/>
                </a:solidFill>
              </a:rPr>
              <a:t>أمة </a:t>
            </a:r>
            <a:r>
              <a:rPr lang="ar-SA" dirty="0">
                <a:solidFill>
                  <a:schemeClr val="tx1"/>
                </a:solidFill>
              </a:rPr>
              <a:t>الإسلام : </a:t>
            </a:r>
            <a:r>
              <a:rPr lang="ar-SA" dirty="0">
                <a:solidFill>
                  <a:srgbClr val="00B050"/>
                </a:solidFill>
              </a:rPr>
              <a:t>( و كذلك جعلناكم </a:t>
            </a:r>
            <a:r>
              <a:rPr lang="ar-SA" dirty="0" smtClean="0">
                <a:solidFill>
                  <a:srgbClr val="00B050"/>
                </a:solidFill>
              </a:rPr>
              <a:t>أمة </a:t>
            </a:r>
            <a:r>
              <a:rPr lang="ar-SA" dirty="0">
                <a:solidFill>
                  <a:srgbClr val="00B050"/>
                </a:solidFill>
              </a:rPr>
              <a:t>وسطا لتكونوا شهداء على الناس )</a:t>
            </a:r>
            <a:r>
              <a:rPr lang="ar-SA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algn="just"/>
            <a:r>
              <a:rPr lang="ar-SA" dirty="0">
                <a:solidFill>
                  <a:schemeClr val="tx1"/>
                </a:solidFill>
              </a:rPr>
              <a:t>و الأسلوب الأمثل في التربية الإسلامية للطفل هو توسط و اعتدال الآباء في تنشئة الأبناء و عدم المغالاة في التدليل </a:t>
            </a:r>
            <a:r>
              <a:rPr lang="ar-SA" dirty="0" smtClean="0">
                <a:solidFill>
                  <a:schemeClr val="tx1"/>
                </a:solidFill>
              </a:rPr>
              <a:t>أو </a:t>
            </a:r>
            <a:r>
              <a:rPr lang="ar-SA" dirty="0">
                <a:solidFill>
                  <a:schemeClr val="tx1"/>
                </a:solidFill>
              </a:rPr>
              <a:t>التشدد و القسوة </a:t>
            </a:r>
            <a:r>
              <a:rPr lang="ar-SA" dirty="0" smtClean="0">
                <a:solidFill>
                  <a:schemeClr val="tx1"/>
                </a:solidFill>
              </a:rPr>
              <a:t>.</a:t>
            </a:r>
          </a:p>
          <a:p>
            <a:pPr marL="0" indent="0" algn="just">
              <a:buNone/>
            </a:pPr>
            <a:endParaRPr lang="ar-SA" dirty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endParaRPr lang="ar-SA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15616" y="850702"/>
            <a:ext cx="7097216" cy="850106"/>
          </a:xfrm>
        </p:spPr>
        <p:txBody>
          <a:bodyPr>
            <a:normAutofit/>
          </a:bodyPr>
          <a:lstStyle/>
          <a:p>
            <a:r>
              <a:rPr lang="ar-SA" b="1" dirty="0">
                <a:solidFill>
                  <a:srgbClr val="C00000"/>
                </a:solidFill>
              </a:rPr>
              <a:t>الهدي الإسلامي و التوسط و الاعتدال في تنشئة الأطفال : </a:t>
            </a:r>
          </a:p>
        </p:txBody>
      </p:sp>
    </p:spTree>
    <p:extLst>
      <p:ext uri="{BB962C8B-B14F-4D97-AF65-F5344CB8AC3E}">
        <p14:creationId xmlns:p14="http://schemas.microsoft.com/office/powerpoint/2010/main" val="108889039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539552" y="1988840"/>
            <a:ext cx="8105328" cy="3816424"/>
          </a:xfrm>
        </p:spPr>
        <p:txBody>
          <a:bodyPr>
            <a:norm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تقتضي التنشئة المثالية من الآباء والمربين تحديد قدرات واستعدادات الطفل وعدم تدريبه أو تعليمه أو تكليفه بأداءات معينة قبل أن يصل إلى السن المناسب الذي يمكنه من القيام بالأعمال و تحمل المسؤوليات </a:t>
            </a:r>
          </a:p>
          <a:p>
            <a:pPr algn="just"/>
            <a:endParaRPr lang="ar-SA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 و الهدف من ذلك هو مراعاة مطالب النمو بما يتوافق و مظاهر النمو في النواحي الجسمية و النفسية و الانفعالية و الاجتماعية ، ومراعاة الفروق الفردية بين الأطفال . </a:t>
            </a:r>
            <a:endParaRPr lang="ar-SA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097216" cy="850106"/>
          </a:xfrm>
        </p:spPr>
        <p:txBody>
          <a:bodyPr>
            <a:normAutofit/>
          </a:bodyPr>
          <a:lstStyle/>
          <a:p>
            <a:r>
              <a:rPr lang="ar-SA" b="1" dirty="0">
                <a:solidFill>
                  <a:srgbClr val="C00000"/>
                </a:solidFill>
              </a:rPr>
              <a:t>الهدي الإسلامي و التوسط و الاعتدال في تنشئة الأطفال : </a:t>
            </a:r>
          </a:p>
        </p:txBody>
      </p:sp>
    </p:spTree>
    <p:extLst>
      <p:ext uri="{BB962C8B-B14F-4D97-AF65-F5344CB8AC3E}">
        <p14:creationId xmlns:p14="http://schemas.microsoft.com/office/powerpoint/2010/main" val="382973818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457200" y="1484784"/>
            <a:ext cx="8229600" cy="4611216"/>
          </a:xfrm>
        </p:spPr>
        <p:txBody>
          <a:bodyPr/>
          <a:lstStyle/>
          <a:p>
            <a:pPr algn="just"/>
            <a:r>
              <a:rPr lang="ar-SA" dirty="0" smtClean="0">
                <a:solidFill>
                  <a:schemeClr val="tx1"/>
                </a:solidFill>
              </a:rPr>
              <a:t>ينظر الإسلام إلى المربي بأنه الذي يتعهد الولد بالرعاية والتأديب حتى يستوي بعد ذلك رجلا . </a:t>
            </a:r>
          </a:p>
          <a:p>
            <a:pPr algn="just"/>
            <a:endParaRPr lang="ar-SA" dirty="0" smtClean="0">
              <a:solidFill>
                <a:schemeClr val="tx1"/>
              </a:solidFill>
            </a:endParaRPr>
          </a:p>
          <a:p>
            <a:pPr algn="just"/>
            <a:r>
              <a:rPr lang="ar-SA" dirty="0" smtClean="0">
                <a:solidFill>
                  <a:schemeClr val="tx1"/>
                </a:solidFill>
              </a:rPr>
              <a:t>الوالد والمعلم كلاهما أب ، والأب سبب في الوجود ودوره في التربية معروف ، والمعلم سبب في التهذيب والإصلاح . </a:t>
            </a:r>
            <a:endParaRPr lang="ar-S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42456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1907704" y="974725"/>
            <a:ext cx="4896544" cy="701675"/>
          </a:xfrm>
        </p:spPr>
        <p:txBody>
          <a:bodyPr>
            <a:noAutofit/>
          </a:bodyPr>
          <a:lstStyle/>
          <a:p>
            <a:r>
              <a:rPr lang="ar-SA" sz="2500" dirty="0">
                <a:solidFill>
                  <a:srgbClr val="C00000"/>
                </a:solidFill>
              </a:rPr>
              <a:t>النمو الديني والخلقي للأطفال :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14"/>
          </p:nvPr>
        </p:nvSpPr>
        <p:spPr>
          <a:xfrm>
            <a:off x="971600" y="1914525"/>
            <a:ext cx="7632848" cy="4466803"/>
          </a:xfrm>
        </p:spPr>
        <p:txBody>
          <a:bodyPr>
            <a:norm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ar-SA" b="1" dirty="0">
                <a:solidFill>
                  <a:schemeClr val="accent3">
                    <a:lumMod val="75000"/>
                  </a:schemeClr>
                </a:solidFill>
              </a:rPr>
              <a:t>منذ ارتباط التربية بعلم النفس واهتمام العلماء موجه إلى دراسة سيكلوجية التعلم ، وعندما اتضح للعلماء أن التعلم يتوقف على نضج قدرات الفرد واستعداداته اتجهوا إلى دراسة سيكلوجية النمو </a:t>
            </a:r>
            <a:endParaRPr lang="ar-SA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just"/>
            <a:r>
              <a:rPr lang="ar-SA" b="1" dirty="0" smtClean="0">
                <a:solidFill>
                  <a:schemeClr val="accent3">
                    <a:lumMod val="75000"/>
                  </a:schemeClr>
                </a:solidFill>
              </a:rPr>
              <a:t>. </a:t>
            </a:r>
            <a:r>
              <a:rPr lang="ar-SA" b="1" dirty="0">
                <a:solidFill>
                  <a:schemeClr val="accent3">
                    <a:lumMod val="75000"/>
                  </a:schemeClr>
                </a:solidFill>
              </a:rPr>
              <a:t>ذلك أن النمو هو بداية العملية التربوية ، والأساس الذي تقوم عليه التربية . </a:t>
            </a:r>
            <a:endParaRPr lang="ar-SA" b="1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19036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395536" y="1988840"/>
            <a:ext cx="8424936" cy="4680520"/>
          </a:xfrm>
        </p:spPr>
        <p:txBody>
          <a:bodyPr>
            <a:normAutofit/>
          </a:bodyPr>
          <a:lstStyle/>
          <a:p>
            <a:r>
              <a:rPr lang="ar-SA" dirty="0"/>
              <a:t> </a:t>
            </a:r>
            <a:r>
              <a:rPr lang="ar-SA" sz="2200" dirty="0" smtClean="0">
                <a:solidFill>
                  <a:schemeClr val="tx1"/>
                </a:solidFill>
              </a:rPr>
              <a:t>للأب </a:t>
            </a:r>
            <a:r>
              <a:rPr lang="ar-SA" sz="2200" dirty="0">
                <a:solidFill>
                  <a:schemeClr val="tx1"/>
                </a:solidFill>
              </a:rPr>
              <a:t>دور مهم في تنشئة الأبناء حيث </a:t>
            </a:r>
            <a:r>
              <a:rPr lang="ar-SA" sz="2200" dirty="0" smtClean="0">
                <a:solidFill>
                  <a:schemeClr val="tx1"/>
                </a:solidFill>
              </a:rPr>
              <a:t>أن </a:t>
            </a:r>
            <a:r>
              <a:rPr lang="ar-SA" sz="2200" dirty="0">
                <a:solidFill>
                  <a:schemeClr val="tx1"/>
                </a:solidFill>
              </a:rPr>
              <a:t>دور </a:t>
            </a:r>
            <a:r>
              <a:rPr lang="ar-SA" sz="2200" dirty="0" smtClean="0">
                <a:solidFill>
                  <a:schemeClr val="tx1"/>
                </a:solidFill>
              </a:rPr>
              <a:t>الأب </a:t>
            </a:r>
            <a:r>
              <a:rPr lang="ar-SA" sz="2200" dirty="0">
                <a:solidFill>
                  <a:schemeClr val="tx1"/>
                </a:solidFill>
              </a:rPr>
              <a:t>هو </a:t>
            </a:r>
            <a:r>
              <a:rPr lang="ar-SA" sz="2200" dirty="0" smtClean="0">
                <a:solidFill>
                  <a:schemeClr val="tx1"/>
                </a:solidFill>
              </a:rPr>
              <a:t>الإنفاق </a:t>
            </a:r>
            <a:r>
              <a:rPr lang="ar-SA" sz="2200" dirty="0">
                <a:solidFill>
                  <a:schemeClr val="tx1"/>
                </a:solidFill>
              </a:rPr>
              <a:t>على أولاده </a:t>
            </a:r>
            <a:r>
              <a:rPr lang="ar-SA" sz="2200" dirty="0" smtClean="0">
                <a:solidFill>
                  <a:schemeClr val="tx1"/>
                </a:solidFill>
              </a:rPr>
              <a:t> ، والإنفاق </a:t>
            </a:r>
            <a:r>
              <a:rPr lang="ar-SA" sz="2200" dirty="0">
                <a:solidFill>
                  <a:schemeClr val="tx1"/>
                </a:solidFill>
              </a:rPr>
              <a:t>على الذرية </a:t>
            </a:r>
            <a:r>
              <a:rPr lang="ar-SA" sz="2200" dirty="0" smtClean="0">
                <a:solidFill>
                  <a:schemeClr val="tx1"/>
                </a:solidFill>
              </a:rPr>
              <a:t>في الإسلام يعد </a:t>
            </a:r>
            <a:r>
              <a:rPr lang="ar-SA" sz="2200" u="sng" dirty="0" smtClean="0">
                <a:solidFill>
                  <a:schemeClr val="tx1"/>
                </a:solidFill>
              </a:rPr>
              <a:t>أعظم</a:t>
            </a:r>
            <a:r>
              <a:rPr lang="ar-SA" sz="2200" dirty="0" smtClean="0">
                <a:solidFill>
                  <a:schemeClr val="tx1"/>
                </a:solidFill>
              </a:rPr>
              <a:t> صور الإنفاق . </a:t>
            </a:r>
          </a:p>
          <a:p>
            <a:pPr marL="0" indent="0">
              <a:buNone/>
            </a:pPr>
            <a:r>
              <a:rPr lang="ar-SA" sz="2200" u="sng" dirty="0" smtClean="0">
                <a:solidFill>
                  <a:srgbClr val="C00000"/>
                </a:solidFill>
              </a:rPr>
              <a:t>الإنفاق على الأبناء يحقق :</a:t>
            </a:r>
          </a:p>
          <a:p>
            <a:r>
              <a:rPr lang="ar-SA" sz="2200" dirty="0" smtClean="0">
                <a:solidFill>
                  <a:schemeClr val="tx1"/>
                </a:solidFill>
              </a:rPr>
              <a:t>1. انقاذ </a:t>
            </a:r>
            <a:r>
              <a:rPr lang="ar-SA" sz="2200" dirty="0">
                <a:solidFill>
                  <a:schemeClr val="tx1"/>
                </a:solidFill>
              </a:rPr>
              <a:t>الأبناء من الضياع حال اهمالهم </a:t>
            </a:r>
            <a:r>
              <a:rPr lang="ar-SA" sz="2200" dirty="0" smtClean="0">
                <a:solidFill>
                  <a:schemeClr val="tx1"/>
                </a:solidFill>
              </a:rPr>
              <a:t>.</a:t>
            </a:r>
            <a:endParaRPr lang="ar-SA" sz="2200" dirty="0">
              <a:solidFill>
                <a:schemeClr val="tx1"/>
              </a:solidFill>
            </a:endParaRPr>
          </a:p>
          <a:p>
            <a:r>
              <a:rPr lang="ar-SA" sz="2200" dirty="0" smtClean="0">
                <a:solidFill>
                  <a:schemeClr val="tx1"/>
                </a:solidFill>
              </a:rPr>
              <a:t>2. تنمية </a:t>
            </a:r>
            <a:r>
              <a:rPr lang="ar-SA" sz="2200" dirty="0">
                <a:solidFill>
                  <a:schemeClr val="tx1"/>
                </a:solidFill>
              </a:rPr>
              <a:t>الجانب الأخلاقي في سلوك الأبناء عن طريق العفة التي </a:t>
            </a:r>
            <a:r>
              <a:rPr lang="ar-SA" sz="2200" dirty="0" smtClean="0">
                <a:solidFill>
                  <a:schemeClr val="tx1"/>
                </a:solidFill>
              </a:rPr>
              <a:t>تنأى </a:t>
            </a:r>
            <a:r>
              <a:rPr lang="ar-SA" sz="2200" dirty="0">
                <a:solidFill>
                  <a:schemeClr val="tx1"/>
                </a:solidFill>
              </a:rPr>
              <a:t>بالأبناء عن مواطن الابتذال , و القناعة التي لا تحوجهم الى الاخرين</a:t>
            </a:r>
            <a:r>
              <a:rPr lang="ar-SA" sz="2200" dirty="0" smtClean="0">
                <a:solidFill>
                  <a:schemeClr val="tx1"/>
                </a:solidFill>
              </a:rPr>
              <a:t>.  </a:t>
            </a:r>
            <a:endParaRPr lang="ar-SA" sz="2200" dirty="0">
              <a:solidFill>
                <a:schemeClr val="tx1"/>
              </a:solidFill>
            </a:endParaRPr>
          </a:p>
        </p:txBody>
      </p:sp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2920988" y="1052736"/>
            <a:ext cx="3640832" cy="490066"/>
          </a:xfrm>
        </p:spPr>
        <p:txBody>
          <a:bodyPr>
            <a:normAutofit/>
          </a:bodyPr>
          <a:lstStyle/>
          <a:p>
            <a:r>
              <a:rPr lang="ar-SA" b="1" dirty="0" smtClean="0">
                <a:solidFill>
                  <a:schemeClr val="tx2">
                    <a:lumMod val="10000"/>
                  </a:schemeClr>
                </a:solidFill>
              </a:rPr>
              <a:t>دور الوالدين في تنشئة الأبناء :</a:t>
            </a:r>
            <a:endParaRPr lang="ar-SA" b="1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95848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467544" y="1988840"/>
            <a:ext cx="8424936" cy="4536504"/>
          </a:xfrm>
        </p:spPr>
        <p:txBody>
          <a:bodyPr>
            <a:normAutofit fontScale="92500" lnSpcReduction="20000"/>
          </a:bodyPr>
          <a:lstStyle/>
          <a:p>
            <a:r>
              <a:rPr lang="ar-SA" dirty="0" smtClean="0">
                <a:solidFill>
                  <a:schemeClr val="tx2">
                    <a:lumMod val="50000"/>
                  </a:schemeClr>
                </a:solidFill>
              </a:rPr>
              <a:t>1-ولاية </a:t>
            </a:r>
            <a:r>
              <a:rPr lang="ar-SA" dirty="0">
                <a:solidFill>
                  <a:schemeClr val="tx2">
                    <a:lumMod val="50000"/>
                  </a:schemeClr>
                </a:solidFill>
              </a:rPr>
              <a:t>التربية الأولى : </a:t>
            </a:r>
            <a:r>
              <a:rPr lang="ar-SA" dirty="0">
                <a:solidFill>
                  <a:schemeClr val="accent1">
                    <a:lumMod val="75000"/>
                  </a:schemeClr>
                </a:solidFill>
              </a:rPr>
              <a:t>و هي الفترة التي لا يستطيع 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أن </a:t>
            </a:r>
            <a:r>
              <a:rPr lang="ar-SA" dirty="0">
                <a:solidFill>
                  <a:schemeClr val="accent1">
                    <a:lumMod val="75000"/>
                  </a:schemeClr>
                </a:solidFill>
              </a:rPr>
              <a:t>يقوم فيها بحاجاته بنفسه وهي الحضانة 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endParaRPr lang="ar-SA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dirty="0">
                <a:solidFill>
                  <a:schemeClr val="tx2">
                    <a:lumMod val="50000"/>
                  </a:schemeClr>
                </a:solidFill>
              </a:rPr>
              <a:t>2-الولاية الثانية : </a:t>
            </a:r>
            <a:r>
              <a:rPr lang="ar-SA" dirty="0">
                <a:solidFill>
                  <a:schemeClr val="accent1">
                    <a:lumMod val="75000"/>
                  </a:schemeClr>
                </a:solidFill>
              </a:rPr>
              <a:t>ولاية الحفظ و الصيانة و التعليم : وهي الولاية على النفس 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endParaRPr lang="ar-SA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dirty="0">
                <a:solidFill>
                  <a:schemeClr val="tx2">
                    <a:lumMod val="50000"/>
                  </a:schemeClr>
                </a:solidFill>
              </a:rPr>
              <a:t>3: الولاية الثالثة : </a:t>
            </a:r>
            <a:r>
              <a:rPr lang="ar-SA" dirty="0">
                <a:solidFill>
                  <a:schemeClr val="accent1">
                    <a:lumMod val="75000"/>
                  </a:schemeClr>
                </a:solidFill>
              </a:rPr>
              <a:t>تدبير شؤون ماله 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إذا </a:t>
            </a:r>
            <a:r>
              <a:rPr lang="ar-SA" dirty="0">
                <a:solidFill>
                  <a:schemeClr val="accent1">
                    <a:lumMod val="75000"/>
                  </a:schemeClr>
                </a:solidFill>
              </a:rPr>
              <a:t>كان له مال , وهذه تسمى الولاية على المال 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endParaRPr lang="ar-SA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ar-SA" dirty="0">
                <a:solidFill>
                  <a:schemeClr val="accent1">
                    <a:lumMod val="75000"/>
                  </a:schemeClr>
                </a:solidFill>
              </a:rPr>
              <a:t>لذلك فالحضانة حق 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للأمهات </a:t>
            </a:r>
            <a:r>
              <a:rPr lang="ar-SA" dirty="0">
                <a:solidFill>
                  <a:schemeClr val="accent1">
                    <a:lumMod val="75000"/>
                  </a:schemeClr>
                </a:solidFill>
              </a:rPr>
              <a:t>أ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ولاً </a:t>
            </a:r>
            <a:r>
              <a:rPr lang="ar-SA" dirty="0">
                <a:solidFill>
                  <a:schemeClr val="accent1">
                    <a:lumMod val="75000"/>
                  </a:schemeClr>
                </a:solidFill>
              </a:rPr>
              <a:t>, بينما دور 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الأب </a:t>
            </a:r>
            <a:r>
              <a:rPr lang="ar-SA" dirty="0">
                <a:solidFill>
                  <a:schemeClr val="accent1">
                    <a:lumMod val="75000"/>
                  </a:schemeClr>
                </a:solidFill>
              </a:rPr>
              <a:t>واضح في التربية و التهذيب من بعد فراغ 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الأم </a:t>
            </a:r>
            <a:r>
              <a:rPr lang="ar-SA" dirty="0">
                <a:solidFill>
                  <a:schemeClr val="accent1">
                    <a:lumMod val="75000"/>
                  </a:schemeClr>
                </a:solidFill>
              </a:rPr>
              <a:t>من أداء هذا الدور 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ar-SA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6665168" cy="1080120"/>
          </a:xfrm>
        </p:spPr>
        <p:txBody>
          <a:bodyPr>
            <a:normAutofit fontScale="90000"/>
          </a:bodyPr>
          <a:lstStyle/>
          <a:p>
            <a:r>
              <a:rPr lang="ar-SA" b="1" dirty="0">
                <a:solidFill>
                  <a:srgbClr val="9D1701"/>
                </a:solidFill>
              </a:rPr>
              <a:t/>
            </a:r>
            <a:br>
              <a:rPr lang="ar-SA" b="1" dirty="0">
                <a:solidFill>
                  <a:srgbClr val="9D1701"/>
                </a:solidFill>
              </a:rPr>
            </a:br>
            <a:r>
              <a:rPr lang="ar-SA" b="1" dirty="0">
                <a:solidFill>
                  <a:srgbClr val="9D1701"/>
                </a:solidFill>
              </a:rPr>
              <a:t>و </a:t>
            </a:r>
            <a:r>
              <a:rPr lang="ar-SA" b="1" dirty="0" smtClean="0">
                <a:solidFill>
                  <a:srgbClr val="9D1701"/>
                </a:solidFill>
              </a:rPr>
              <a:t>أيضاً </a:t>
            </a:r>
            <a:r>
              <a:rPr lang="ar-SA" b="1" dirty="0">
                <a:solidFill>
                  <a:srgbClr val="9D1701"/>
                </a:solidFill>
              </a:rPr>
              <a:t>هناك دور أساسي للأم في حياة </a:t>
            </a:r>
            <a:r>
              <a:rPr lang="ar-SA" b="1" dirty="0" smtClean="0">
                <a:solidFill>
                  <a:srgbClr val="9D1701"/>
                </a:solidFill>
              </a:rPr>
              <a:t>الصغار </a:t>
            </a:r>
            <a:br>
              <a:rPr lang="ar-SA" b="1" dirty="0" smtClean="0">
                <a:solidFill>
                  <a:srgbClr val="9D1701"/>
                </a:solidFill>
              </a:rPr>
            </a:br>
            <a:r>
              <a:rPr lang="ar-SA" b="1" dirty="0" smtClean="0">
                <a:solidFill>
                  <a:srgbClr val="9D1701"/>
                </a:solidFill>
              </a:rPr>
              <a:t>فإن </a:t>
            </a:r>
            <a:r>
              <a:rPr lang="ar-SA" b="1" dirty="0">
                <a:solidFill>
                  <a:srgbClr val="9D1701"/>
                </a:solidFill>
              </a:rPr>
              <a:t>الطفل </a:t>
            </a:r>
            <a:r>
              <a:rPr lang="ar-SA" b="1" dirty="0" smtClean="0">
                <a:solidFill>
                  <a:srgbClr val="9D1701"/>
                </a:solidFill>
              </a:rPr>
              <a:t>يولد فتثبت </a:t>
            </a:r>
            <a:r>
              <a:rPr lang="ar-SA" b="1" dirty="0">
                <a:solidFill>
                  <a:srgbClr val="9D1701"/>
                </a:solidFill>
              </a:rPr>
              <a:t>عليه ثلاث ولايات </a:t>
            </a:r>
            <a:r>
              <a:rPr lang="ar-SA" b="1" dirty="0" smtClean="0">
                <a:solidFill>
                  <a:srgbClr val="9D1701"/>
                </a:solidFill>
              </a:rPr>
              <a:t>:</a:t>
            </a:r>
            <a:r>
              <a:rPr lang="ar-SA" b="1" dirty="0">
                <a:solidFill>
                  <a:srgbClr val="9D1701"/>
                </a:solidFill>
              </a:rPr>
              <a:t/>
            </a:r>
            <a:br>
              <a:rPr lang="ar-SA" b="1" dirty="0">
                <a:solidFill>
                  <a:srgbClr val="9D1701"/>
                </a:solidFill>
              </a:rPr>
            </a:br>
            <a:endParaRPr lang="ar-SA" b="1" dirty="0">
              <a:solidFill>
                <a:srgbClr val="9D170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35571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467544" y="1628800"/>
            <a:ext cx="8043664" cy="5040560"/>
          </a:xfrm>
        </p:spPr>
        <p:txBody>
          <a:bodyPr>
            <a:normAutofit fontScale="77500" lnSpcReduction="20000"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ar-SA" sz="2800" dirty="0">
                <a:solidFill>
                  <a:schemeClr val="accent1">
                    <a:lumMod val="75000"/>
                  </a:schemeClr>
                </a:solidFill>
              </a:rPr>
              <a:t>تختلف مفاهيم الأطفال عن الدين اختلافاً كبيراً عن أفكار الكبار و خبراتهم و مشاعرهم الدينية .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فالأطفال </a:t>
            </a:r>
            <a:r>
              <a:rPr lang="ar-SA" sz="2800" dirty="0">
                <a:solidFill>
                  <a:schemeClr val="accent1">
                    <a:lumMod val="75000"/>
                  </a:schemeClr>
                </a:solidFill>
              </a:rPr>
              <a:t>في طفولتهم المبكرة لا يفهمون فهماً صحيحاً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أغلب </a:t>
            </a:r>
            <a:r>
              <a:rPr lang="ar-SA" sz="2800" dirty="0">
                <a:solidFill>
                  <a:schemeClr val="accent1">
                    <a:lumMod val="75000"/>
                  </a:schemeClr>
                </a:solidFill>
              </a:rPr>
              <a:t>المصطلحات الدينية التي يتعلمونها , و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إنما </a:t>
            </a:r>
            <a:r>
              <a:rPr lang="ar-SA" sz="2800" dirty="0">
                <a:solidFill>
                  <a:schemeClr val="accent1">
                    <a:lumMod val="75000"/>
                  </a:schemeClr>
                </a:solidFill>
              </a:rPr>
              <a:t>يرددونها دون وعي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ar-SA" sz="2800" dirty="0" smtClean="0">
                <a:solidFill>
                  <a:schemeClr val="tx1"/>
                </a:solidFill>
              </a:rPr>
              <a:t>الطفل في هذه المرحلة لا يفهم من الدين إلا ما كان واقعا ملموسا 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يستمد </a:t>
            </a:r>
            <a:r>
              <a:rPr lang="ar-SA" sz="2800" dirty="0">
                <a:solidFill>
                  <a:schemeClr val="accent1">
                    <a:lumMod val="75000"/>
                  </a:schemeClr>
                </a:solidFill>
              </a:rPr>
              <a:t>الطفل قسطاً كبيراً من سلوكه الديني من القصص التي يسمعها من ابويه . ومن هنا تعد مرحلة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الطفولة </a:t>
            </a:r>
            <a:r>
              <a:rPr lang="ar-SA" sz="2800" dirty="0">
                <a:solidFill>
                  <a:schemeClr val="accent1">
                    <a:lumMod val="75000"/>
                  </a:schemeClr>
                </a:solidFill>
              </a:rPr>
              <a:t>المبكرة و الطفولة الوسطى مرحلتي الحكايات الدينية حيث تؤدي القصص الدينية دوراً بالغاً في تنمية الاتجاه الديني للأطفال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algn="just"/>
            <a:endParaRPr lang="ar-SA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11760" y="332656"/>
            <a:ext cx="4648944" cy="634082"/>
          </a:xfrm>
        </p:spPr>
        <p:txBody>
          <a:bodyPr>
            <a:normAutofit/>
          </a:bodyPr>
          <a:lstStyle/>
          <a:p>
            <a:r>
              <a:rPr lang="ar-SA" b="1" dirty="0">
                <a:solidFill>
                  <a:srgbClr val="C00000"/>
                </a:solidFill>
              </a:rPr>
              <a:t>*تطور المفاهيم الدينية عند الأطفال : </a:t>
            </a:r>
          </a:p>
        </p:txBody>
      </p:sp>
    </p:spTree>
    <p:extLst>
      <p:ext uri="{BB962C8B-B14F-4D97-AF65-F5344CB8AC3E}">
        <p14:creationId xmlns:p14="http://schemas.microsoft.com/office/powerpoint/2010/main" val="38092318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467544" y="1700808"/>
            <a:ext cx="8280920" cy="4968552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منذ أن يستيقظ عقل الطفل يثيره حب استطلاع عجيب لكشف سر وجود الكائنات من حوله ، وتثير المسائل الدينية اهتمامه .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ar-SA" dirty="0" smtClean="0">
                <a:solidFill>
                  <a:schemeClr val="tx1"/>
                </a:solidFill>
              </a:rPr>
              <a:t>تميل أغلب أسئلة الطفل في مرحلتي الطفولة المبكرة والوسطى إلى النواحي الغريبة في العقائد الدينية السائدة عن الموت والبعث والولادة ، وهو يقتنع بما يقال له من إجابات عابرة ولكنه يبدأ يناقش هذه الإجابات في طفولته المتأخرة .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  فكرة الأطفال عن الله جل جلاله تختلف من طفل لآخر تبعا لنوعية البيئة التي ينشأ فيها الطفل ، وتبعا لأساليب التربية التي تستخدم معه لإيقاظ شعوره الديني .</a:t>
            </a: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339752" y="476672"/>
            <a:ext cx="4648944" cy="634082"/>
          </a:xfrm>
        </p:spPr>
        <p:txBody>
          <a:bodyPr>
            <a:normAutofit/>
          </a:bodyPr>
          <a:lstStyle/>
          <a:p>
            <a:r>
              <a:rPr lang="ar-SA" b="1" dirty="0">
                <a:solidFill>
                  <a:srgbClr val="9D1701"/>
                </a:solidFill>
              </a:rPr>
              <a:t>*تطور المفاهيم الدينية عند الأطفال : </a:t>
            </a:r>
          </a:p>
        </p:txBody>
      </p:sp>
    </p:spTree>
    <p:extLst>
      <p:ext uri="{BB962C8B-B14F-4D97-AF65-F5344CB8AC3E}">
        <p14:creationId xmlns:p14="http://schemas.microsoft.com/office/powerpoint/2010/main" val="72027373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611560" y="1844824"/>
            <a:ext cx="8043664" cy="4392488"/>
          </a:xfrm>
        </p:spPr>
        <p:txBody>
          <a:bodyPr>
            <a:normAutofit/>
          </a:bodyPr>
          <a:lstStyle/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ايمان الطفل بربه يقوى بالمشاهدة والسماع وتقليد الوالدين في الصلاة والدعاء .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ar-SA" dirty="0" smtClean="0">
                <a:solidFill>
                  <a:schemeClr val="tx1"/>
                </a:solidFill>
              </a:rPr>
              <a:t>في سن العاشرة ينمو اعتزاز الطفل المسلم بالإسلام على أساس وحدة المعتقد والثقة والايمان بالله وحده . </a:t>
            </a:r>
            <a:endParaRPr lang="ar-SA" dirty="0">
              <a:solidFill>
                <a:schemeClr val="tx1"/>
              </a:solidFill>
            </a:endParaRP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ar-SA" dirty="0">
                <a:solidFill>
                  <a:schemeClr val="accent1">
                    <a:lumMod val="75000"/>
                  </a:schemeClr>
                </a:solidFill>
              </a:rPr>
              <a:t>و مع تقدم الطفل بالعمر ينمو لديه الشعور بالتسامح الديني و بالحرية 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الدينية </a:t>
            </a:r>
            <a:r>
              <a:rPr lang="ar-SA" dirty="0">
                <a:solidFill>
                  <a:schemeClr val="accent1">
                    <a:lumMod val="75000"/>
                  </a:schemeClr>
                </a:solidFill>
              </a:rPr>
              <a:t>فيما بين 12 -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15 سنة . </a:t>
            </a:r>
            <a:endParaRPr lang="ar-SA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308920" y="404664"/>
            <a:ext cx="4648944" cy="634082"/>
          </a:xfrm>
        </p:spPr>
        <p:txBody>
          <a:bodyPr>
            <a:normAutofit/>
          </a:bodyPr>
          <a:lstStyle/>
          <a:p>
            <a:r>
              <a:rPr lang="ar-SA" b="1" dirty="0">
                <a:solidFill>
                  <a:srgbClr val="9D1701"/>
                </a:solidFill>
              </a:rPr>
              <a:t>*تطور المفاهيم الدينية عند الأطفال : </a:t>
            </a:r>
          </a:p>
        </p:txBody>
      </p:sp>
    </p:spTree>
    <p:extLst>
      <p:ext uri="{BB962C8B-B14F-4D97-AF65-F5344CB8AC3E}">
        <p14:creationId xmlns:p14="http://schemas.microsoft.com/office/powerpoint/2010/main" val="203299340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395536" y="1556792"/>
            <a:ext cx="8259688" cy="5040560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في </a:t>
            </a:r>
            <a:r>
              <a:rPr lang="ar-SA" dirty="0">
                <a:solidFill>
                  <a:schemeClr val="tx2">
                    <a:lumMod val="75000"/>
                  </a:schemeClr>
                </a:solidFill>
              </a:rPr>
              <a:t>مرحلة المراهقة يحل الحماس الديني محل الاتجاه التقليدي . ويتلون الحماس الديني بالسمات الغالبة على شخصية المراهق فهناك : </a:t>
            </a:r>
          </a:p>
          <a:p>
            <a:r>
              <a:rPr lang="ar-SA" dirty="0">
                <a:solidFill>
                  <a:schemeClr val="tx1"/>
                </a:solidFill>
              </a:rPr>
              <a:t>1-التحمس المصحوب بالتحرر من البدع .</a:t>
            </a:r>
          </a:p>
          <a:p>
            <a:r>
              <a:rPr lang="ar-SA" dirty="0">
                <a:solidFill>
                  <a:schemeClr val="tx1"/>
                </a:solidFill>
              </a:rPr>
              <a:t>2- الاندفاع الى النشاط الاجتماعي و الديني. </a:t>
            </a:r>
          </a:p>
          <a:p>
            <a:r>
              <a:rPr lang="ar-SA" dirty="0">
                <a:solidFill>
                  <a:schemeClr val="tx1"/>
                </a:solidFill>
              </a:rPr>
              <a:t>3-الانظمام الى جماعات البر و الاحسان . 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ar-SA" dirty="0">
                <a:solidFill>
                  <a:srgbClr val="C00000"/>
                </a:solidFill>
              </a:rPr>
              <a:t>يسود الشعور الديني لدى المراهق روح التأمل . و يبدأ المراهق في تجريد الله من التشبيه و التجسيم , وينشغل المراهق بصفات الله و أفعاله أكثر من الانشغال بشكله و صورته , ويزداد المراهق تقرباً إلى الله كلما اشتد الشعور بالذنب فيتضرع إليه ليعينه على دوافعه </a:t>
            </a:r>
            <a:r>
              <a:rPr lang="ar-SA" dirty="0" smtClean="0">
                <a:solidFill>
                  <a:srgbClr val="C00000"/>
                </a:solidFill>
              </a:rPr>
              <a:t>.</a:t>
            </a:r>
            <a:endParaRPr lang="ar-SA" dirty="0">
              <a:solidFill>
                <a:srgbClr val="C00000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308920" y="404664"/>
            <a:ext cx="4648944" cy="634082"/>
          </a:xfrm>
        </p:spPr>
        <p:txBody>
          <a:bodyPr>
            <a:normAutofit/>
          </a:bodyPr>
          <a:lstStyle/>
          <a:p>
            <a:r>
              <a:rPr lang="ar-SA" b="1" dirty="0">
                <a:solidFill>
                  <a:srgbClr val="9D1701"/>
                </a:solidFill>
              </a:rPr>
              <a:t>*تطور المفاهيم الدينية عند الأطفال : </a:t>
            </a:r>
          </a:p>
        </p:txBody>
      </p:sp>
    </p:spTree>
    <p:extLst>
      <p:ext uri="{BB962C8B-B14F-4D97-AF65-F5344CB8AC3E}">
        <p14:creationId xmlns:p14="http://schemas.microsoft.com/office/powerpoint/2010/main" val="294165705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نشاط جماعي </a:t>
            </a:r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573950" y="2116018"/>
            <a:ext cx="799610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كيف يمكن تعليم الطفل القيم الدينية </a:t>
            </a:r>
            <a:endParaRPr lang="ar-SA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ar-SA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من </a:t>
            </a:r>
            <a:r>
              <a:rPr lang="ar-SA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خلال الوحدات التعليمية في الروضة </a:t>
            </a:r>
            <a:endParaRPr lang="en-US" sz="4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8126" y="3933056"/>
            <a:ext cx="3579862" cy="2466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41021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0" y="1988840"/>
            <a:ext cx="581439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4000" dirty="0"/>
              <a:t>ومن هنا يتطلب التخطيط التربوي للفرد والمجتمع معرفة خصائص نمو الطفل في مختلف مراحل عمره  حتى توضع البرامج الملائمة لنمو جميع جوانب شخصيته نمواً متكاملاً شاملاً متزناً .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" y="2052866"/>
            <a:ext cx="20955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88961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500" dirty="0">
                <a:solidFill>
                  <a:srgbClr val="C00000"/>
                </a:solidFill>
              </a:rPr>
              <a:t>معنى النمو : 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14"/>
          </p:nvPr>
        </p:nvSpPr>
        <p:spPr>
          <a:xfrm>
            <a:off x="395536" y="1914525"/>
            <a:ext cx="7848872" cy="4394795"/>
          </a:xfrm>
        </p:spPr>
        <p:txBody>
          <a:bodyPr>
            <a:normAutofit/>
          </a:bodyPr>
          <a:lstStyle/>
          <a:p>
            <a:pPr algn="just"/>
            <a:r>
              <a:rPr lang="ar-SA" b="1" dirty="0">
                <a:solidFill>
                  <a:schemeClr val="tx1"/>
                </a:solidFill>
              </a:rPr>
              <a:t>النمو عملية تغير تتميز بها الكائنات الحية وهي عملية طبيعية مستمرة تسير في </a:t>
            </a:r>
            <a:r>
              <a:rPr lang="ar-SA" b="1" dirty="0" smtClean="0">
                <a:solidFill>
                  <a:schemeClr val="tx1"/>
                </a:solidFill>
              </a:rPr>
              <a:t>اتجاه </a:t>
            </a:r>
            <a:r>
              <a:rPr lang="ar-SA" b="1" dirty="0">
                <a:solidFill>
                  <a:schemeClr val="tx1"/>
                </a:solidFill>
              </a:rPr>
              <a:t>التقدم بالكائن الحي ويحدث التغير وفق نظام مسلسل يؤدي إلى النضج على مرور الزمن .</a:t>
            </a:r>
          </a:p>
          <a:p>
            <a:pPr algn="just"/>
            <a:endParaRPr lang="ar-SA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4515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ar-SA" b="1" dirty="0">
                <a:solidFill>
                  <a:schemeClr val="tx1"/>
                </a:solidFill>
              </a:rPr>
              <a:t>تختلف الكائنات الحية بشكل عام في سرعة النمو كما تختلف سرعة النمو أيضا في كل مرحلة من مراحل الحياة المتقدمة .</a:t>
            </a:r>
          </a:p>
          <a:p>
            <a:endParaRPr lang="ar-SA" dirty="0" smtClean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ar-SA" b="1" dirty="0" smtClean="0">
                <a:solidFill>
                  <a:schemeClr val="tx1"/>
                </a:solidFill>
              </a:rPr>
              <a:t>النمو في النهاية هو محصلة لتفاعل عوامل </a:t>
            </a:r>
            <a:r>
              <a:rPr lang="ar-SA" b="1" dirty="0" smtClean="0">
                <a:solidFill>
                  <a:schemeClr val="tx2">
                    <a:lumMod val="75000"/>
                  </a:schemeClr>
                </a:solidFill>
              </a:rPr>
              <a:t>الفطرة والوراثة والبيئة .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78537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endParaRPr lang="ar-SA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ar-SA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يتضمن النمو جميع مظاهر التغير التي يمر بها الانسان من تغيرات </a:t>
            </a:r>
            <a:r>
              <a:rPr lang="ar-SA" b="1" dirty="0">
                <a:solidFill>
                  <a:schemeClr val="tx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جسمية وعقلية وانفعالية واجتماعية </a:t>
            </a:r>
            <a:r>
              <a:rPr lang="ar-SA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سواء كانت تلك التغيرات ظاهرة أو غير ظاهرة </a:t>
            </a:r>
            <a:r>
              <a:rPr lang="ar-SA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ar-SA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endParaRPr lang="ar-SA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ar-SA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هناك </a:t>
            </a:r>
            <a:r>
              <a:rPr lang="ar-SA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مظهران للتغير </a:t>
            </a:r>
            <a:r>
              <a:rPr lang="ar-SA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:أحدهما كمي , والآخر كيفي . فالطفل يكبر وينمو يكبر في الحجم وينمو في الصفات والخصائص والطفل الصغير ليس صغير فقط من الناحية الجسمية(الكمية) بل صغير من الناحية النفسية (الكيفية ) 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ar-SA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39658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ar-SA" b="1" dirty="0" smtClean="0">
                <a:solidFill>
                  <a:schemeClr val="tx1"/>
                </a:solidFill>
              </a:rPr>
              <a:t>النمو محصلة لعوامل النضج والتعلم .</a:t>
            </a:r>
          </a:p>
          <a:p>
            <a:pPr algn="just"/>
            <a:endParaRPr lang="ar-SA" b="1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ar-SA" b="1" dirty="0" smtClean="0">
                <a:solidFill>
                  <a:schemeClr val="tx1"/>
                </a:solidFill>
              </a:rPr>
              <a:t>النمو لا يحدث في جميع جوانب الشخصية بنفس المعدل ، بل بمعدلات متفاوتة حتى يكتمل نموها في أوقات مختلفة . </a:t>
            </a:r>
          </a:p>
          <a:p>
            <a:pPr marL="0" indent="0" algn="just">
              <a:buNone/>
            </a:pPr>
            <a:endParaRPr lang="ar-SA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62698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>
                <a:solidFill>
                  <a:schemeClr val="accent3">
                    <a:lumMod val="75000"/>
                  </a:schemeClr>
                </a:solidFill>
              </a:rPr>
              <a:t>النمو الديني للأطفال : </a:t>
            </a:r>
            <a:endParaRPr lang="ar-SA" dirty="0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14"/>
          </p:nvPr>
        </p:nvSpPr>
        <p:spPr>
          <a:xfrm>
            <a:off x="827584" y="1914525"/>
            <a:ext cx="7920880" cy="4682827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ar-SA" b="1" dirty="0" smtClean="0">
                <a:solidFill>
                  <a:schemeClr val="tx2">
                    <a:lumMod val="50000"/>
                  </a:schemeClr>
                </a:solidFill>
              </a:rPr>
              <a:t>خصائص </a:t>
            </a:r>
            <a:r>
              <a:rPr lang="ar-SA" b="1" dirty="0">
                <a:solidFill>
                  <a:schemeClr val="tx2">
                    <a:lumMod val="50000"/>
                  </a:schemeClr>
                </a:solidFill>
              </a:rPr>
              <a:t>الشعور الديني  للأطفال :</a:t>
            </a:r>
          </a:p>
          <a:p>
            <a:pPr algn="just"/>
            <a:endParaRPr lang="ar-SA" dirty="0">
              <a:solidFill>
                <a:schemeClr val="tx1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ar-SA" dirty="0">
                <a:solidFill>
                  <a:schemeClr val="tx1"/>
                </a:solidFill>
              </a:rPr>
              <a:t>لا تقتصر آثار الدين ووظائفه على مرحلة واحدة من مراحل العمر وإنما يشمل أثره كافة مراحل النمو الانساني غير أن هذا التأثير يختلف من مرحلة إلى مرحلة أخرى . 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ar-SA" dirty="0">
              <a:solidFill>
                <a:schemeClr val="tx1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ar-SA" dirty="0">
                <a:solidFill>
                  <a:schemeClr val="tx1"/>
                </a:solidFill>
              </a:rPr>
              <a:t>   تظهر أهمية النمو الديني في مرحلتي الطفولة والمراهقة حيث يمر الطفل بمرحلة تكوين الشخصية .</a:t>
            </a:r>
          </a:p>
          <a:p>
            <a:pPr algn="just"/>
            <a:r>
              <a:rPr lang="ar-SA" dirty="0">
                <a:solidFill>
                  <a:schemeClr val="tx1"/>
                </a:solidFill>
              </a:rPr>
              <a:t>وعلى الرغم من أن القيم الدينية والسلوك الديني يؤثران بشكل أو آخر في كل جوانب حياة الفرد ، إلا أن تأثيرهما أكبر في حياة الفرد الانفعالية التي تؤدي دورا مهما في تشكيل حياة الفرد وتحديد صحته النفسية .</a:t>
            </a:r>
          </a:p>
        </p:txBody>
      </p:sp>
    </p:spTree>
    <p:extLst>
      <p:ext uri="{BB962C8B-B14F-4D97-AF65-F5344CB8AC3E}">
        <p14:creationId xmlns:p14="http://schemas.microsoft.com/office/powerpoint/2010/main" val="362381978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نسق1">
  <a:themeElements>
    <a:clrScheme name="ورق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نسق1" id="{CDCBADBD-14D4-4716-8974-44C2D1C0BFEA}" vid="{4C1D41C5-1370-498D-901A-BBCB6762B43B}"/>
    </a:ext>
  </a:extLst>
</a:theme>
</file>

<file path=ppt/theme/theme2.xml><?xml version="1.0" encoding="utf-8"?>
<a:theme xmlns:a="http://schemas.openxmlformats.org/drawingml/2006/main" name="Custom Design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Paper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نسق1</Template>
  <TotalTime>569</TotalTime>
  <Words>2028</Words>
  <Application>Microsoft Office PowerPoint</Application>
  <PresentationFormat>On-screen Show (4:3)</PresentationFormat>
  <Paragraphs>165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46" baseType="lpstr">
      <vt:lpstr>Arial</vt:lpstr>
      <vt:lpstr>Calibri</vt:lpstr>
      <vt:lpstr>DecoType Naskh Variants</vt:lpstr>
      <vt:lpstr>Garamond</vt:lpstr>
      <vt:lpstr>Tahoma</vt:lpstr>
      <vt:lpstr>Times New Roman</vt:lpstr>
      <vt:lpstr>Tunga</vt:lpstr>
      <vt:lpstr>Wingdings</vt:lpstr>
      <vt:lpstr>نسق1</vt:lpstr>
      <vt:lpstr>Custom Design</vt:lpstr>
      <vt:lpstr>النمو الديني والخلقي للأطفال</vt:lpstr>
      <vt:lpstr>ما سيتم مناقشته لهذا اليوم </vt:lpstr>
      <vt:lpstr>النمو الديني والخلقي للأطفال :</vt:lpstr>
      <vt:lpstr>PowerPoint Presentation</vt:lpstr>
      <vt:lpstr>معنى النمو : </vt:lpstr>
      <vt:lpstr>PowerPoint Presentation</vt:lpstr>
      <vt:lpstr>PowerPoint Presentation</vt:lpstr>
      <vt:lpstr>PowerPoint Presentation</vt:lpstr>
      <vt:lpstr>النمو الديني للأطفال : </vt:lpstr>
      <vt:lpstr>الأناء والمجتمع : </vt:lpstr>
      <vt:lpstr>في سن مبكرة من 8 أشهر إلى 10 سنوات :  </vt:lpstr>
      <vt:lpstr>PowerPoint Presentation</vt:lpstr>
      <vt:lpstr>الموت والحياة :</vt:lpstr>
      <vt:lpstr>الموت والحياة :</vt:lpstr>
      <vt:lpstr>الله والكون : </vt:lpstr>
      <vt:lpstr>تدرج النمو الفكري عند الأطفال :</vt:lpstr>
      <vt:lpstr>الله و العبادة </vt:lpstr>
      <vt:lpstr>الله و العبادة </vt:lpstr>
      <vt:lpstr>الله و العبادة </vt:lpstr>
      <vt:lpstr>الله و العبادة </vt:lpstr>
      <vt:lpstr>PowerPoint Presentation</vt:lpstr>
      <vt:lpstr>-بداية الشعور الديني لدى الأطفال-</vt:lpstr>
      <vt:lpstr>-بداية الشعور الديني لدى الأطفال-</vt:lpstr>
      <vt:lpstr>القدوة الحسنة </vt:lpstr>
      <vt:lpstr>القدوة الحسنة </vt:lpstr>
      <vt:lpstr>القدوة الحسنة </vt:lpstr>
      <vt:lpstr>الهدي الإسلامي و التوسط و الاعتدال في تنشئة الأطفال : </vt:lpstr>
      <vt:lpstr>الهدي الإسلامي و التوسط و الاعتدال في تنشئة الأطفال : </vt:lpstr>
      <vt:lpstr>PowerPoint Presentation</vt:lpstr>
      <vt:lpstr>دور الوالدين في تنشئة الأبناء :</vt:lpstr>
      <vt:lpstr> و أيضاً هناك دور أساسي للأم في حياة الصغار  فإن الطفل يولد فتثبت عليه ثلاث ولايات : </vt:lpstr>
      <vt:lpstr>*تطور المفاهيم الدينية عند الأطفال : </vt:lpstr>
      <vt:lpstr>*تطور المفاهيم الدينية عند الأطفال : </vt:lpstr>
      <vt:lpstr>*تطور المفاهيم الدينية عند الأطفال : </vt:lpstr>
      <vt:lpstr>*تطور المفاهيم الدينية عند الأطفال : </vt:lpstr>
      <vt:lpstr>نشاط جماعي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silent</dc:creator>
  <cp:lastModifiedBy>Lena Alkhuraiji</cp:lastModifiedBy>
  <cp:revision>79</cp:revision>
  <dcterms:created xsi:type="dcterms:W3CDTF">2015-02-14T04:06:12Z</dcterms:created>
  <dcterms:modified xsi:type="dcterms:W3CDTF">2016-10-16T06:13:51Z</dcterms:modified>
</cp:coreProperties>
</file>