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6" r:id="rId2"/>
    <p:sldId id="281" r:id="rId3"/>
    <p:sldId id="277" r:id="rId4"/>
    <p:sldId id="270" r:id="rId5"/>
    <p:sldId id="307" r:id="rId6"/>
    <p:sldId id="304" r:id="rId7"/>
    <p:sldId id="257" r:id="rId8"/>
    <p:sldId id="303" r:id="rId9"/>
    <p:sldId id="282" r:id="rId10"/>
    <p:sldId id="302" r:id="rId11"/>
    <p:sldId id="258" r:id="rId12"/>
    <p:sldId id="301" r:id="rId13"/>
    <p:sldId id="300" r:id="rId14"/>
    <p:sldId id="305" r:id="rId15"/>
    <p:sldId id="278" r:id="rId16"/>
    <p:sldId id="306" r:id="rId17"/>
    <p:sldId id="279" r:id="rId18"/>
    <p:sldId id="299" r:id="rId19"/>
    <p:sldId id="298" r:id="rId20"/>
    <p:sldId id="268" r:id="rId21"/>
    <p:sldId id="297" r:id="rId22"/>
    <p:sldId id="296" r:id="rId23"/>
    <p:sldId id="294" r:id="rId24"/>
    <p:sldId id="293" r:id="rId25"/>
    <p:sldId id="269" r:id="rId26"/>
    <p:sldId id="292" r:id="rId27"/>
    <p:sldId id="291" r:id="rId28"/>
    <p:sldId id="290" r:id="rId29"/>
    <p:sldId id="289" r:id="rId30"/>
    <p:sldId id="280" r:id="rId31"/>
    <p:sldId id="288" r:id="rId32"/>
    <p:sldId id="286" r:id="rId33"/>
    <p:sldId id="287" r:id="rId34"/>
    <p:sldId id="283" r:id="rId35"/>
    <p:sldId id="284" r:id="rId36"/>
    <p:sldId id="285"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0" d="100"/>
          <a:sy n="80" d="100"/>
        </p:scale>
        <p:origin x="-518"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264B325-B58A-4899-B331-1125DAED91EB}" type="datetimeFigureOut">
              <a:rPr lang="ar-SA" smtClean="0"/>
              <a:pPr/>
              <a:t>19/12/1435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2516227-3526-4CD7-9D5D-E1338F28EFE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264B325-B58A-4899-B331-1125DAED91EB}" type="datetimeFigureOut">
              <a:rPr lang="ar-SA" smtClean="0"/>
              <a:pPr/>
              <a:t>19/12/1435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2516227-3526-4CD7-9D5D-E1338F28EFE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ar-SA" dirty="0"/>
          </a:p>
        </p:txBody>
      </p:sp>
      <p:sp>
        <p:nvSpPr>
          <p:cNvPr id="3" name="عنصر نائب للمحتوى 2"/>
          <p:cNvSpPr>
            <a:spLocks noGrp="1"/>
          </p:cNvSpPr>
          <p:nvPr>
            <p:ph idx="1"/>
          </p:nvPr>
        </p:nvSpPr>
        <p:spPr/>
        <p:txBody>
          <a:bodyPr>
            <a:normAutofit/>
          </a:bodyPr>
          <a:lstStyle/>
          <a:p>
            <a:pPr algn="ctr"/>
            <a:endParaRPr lang="ar-SA" dirty="0" smtClean="0"/>
          </a:p>
          <a:p>
            <a:pPr algn="ctr"/>
            <a:endParaRPr lang="ar-SA" dirty="0" smtClean="0"/>
          </a:p>
          <a:p>
            <a:pPr algn="ctr">
              <a:buNone/>
            </a:pPr>
            <a:r>
              <a:rPr lang="ar-SA" sz="4800" dirty="0" smtClean="0"/>
              <a:t>فئات المجتمع الواجب توعيتها</a:t>
            </a:r>
            <a:endParaRPr lang="ar-SA" sz="4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5058" name="Picture 2" descr="C:\Users\user0\Pictures\حزن2.jpg"/>
          <p:cNvPicPr>
            <a:picLocks noGrp="1" noChangeAspect="1" noChangeArrowheads="1"/>
          </p:cNvPicPr>
          <p:nvPr>
            <p:ph idx="1"/>
          </p:nvPr>
        </p:nvPicPr>
        <p:blipFill>
          <a:blip r:embed="rId2"/>
          <a:srcRect/>
          <a:stretch>
            <a:fillRect/>
          </a:stretch>
        </p:blipFill>
        <p:spPr bwMode="auto">
          <a:xfrm>
            <a:off x="838200" y="3505200"/>
            <a:ext cx="2743200" cy="2743200"/>
          </a:xfrm>
          <a:prstGeom prst="rect">
            <a:avLst/>
          </a:prstGeom>
          <a:noFill/>
        </p:spPr>
      </p:pic>
      <p:pic>
        <p:nvPicPr>
          <p:cNvPr id="45059" name="Picture 3" descr="C:\Users\user0\Pictures\حزن.jpg"/>
          <p:cNvPicPr>
            <a:picLocks noChangeAspect="1" noChangeArrowheads="1"/>
          </p:cNvPicPr>
          <p:nvPr/>
        </p:nvPicPr>
        <p:blipFill>
          <a:blip r:embed="rId3"/>
          <a:srcRect/>
          <a:stretch>
            <a:fillRect/>
          </a:stretch>
        </p:blipFill>
        <p:spPr bwMode="auto">
          <a:xfrm>
            <a:off x="3962401" y="1676400"/>
            <a:ext cx="4579690" cy="2362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1371600"/>
            <a:ext cx="8229600" cy="5029200"/>
          </a:xfrm>
        </p:spPr>
        <p:txBody>
          <a:bodyPr>
            <a:noAutofit/>
          </a:bodyPr>
          <a:lstStyle/>
          <a:p>
            <a:r>
              <a:rPr lang="ar-SA" sz="2400" dirty="0" smtClean="0"/>
              <a:t>3-مرحلة الحزن والأسى.</a:t>
            </a:r>
          </a:p>
          <a:p>
            <a:r>
              <a:rPr lang="ar-SA" sz="2400" dirty="0" smtClean="0"/>
              <a:t>يحدث مباشرة بعد التشخيص.</a:t>
            </a:r>
          </a:p>
          <a:p>
            <a:r>
              <a:rPr lang="ar-SA" sz="2400" dirty="0" smtClean="0"/>
              <a:t>ينبع الشعور بالحزن والأسى نتيجة:</a:t>
            </a:r>
          </a:p>
          <a:p>
            <a:r>
              <a:rPr lang="ar-SA" sz="2400" dirty="0" smtClean="0"/>
              <a:t>1- وجود طفل معوق في الأسرة.</a:t>
            </a:r>
          </a:p>
          <a:p>
            <a:r>
              <a:rPr lang="ar-SA" sz="2400" dirty="0" smtClean="0"/>
              <a:t>2- شعور الوالدين بأنهما السبب في ما حدث لطفلهم. شعور بأنه ليس من حقهم أن يبتسموا ويفرحوا نتيجة وجود طفل معاق لديهم.</a:t>
            </a:r>
          </a:p>
          <a:p>
            <a:r>
              <a:rPr lang="ar-SA" sz="2400" dirty="0" smtClean="0"/>
              <a:t>يصاحب هذا الشعور الإحساس بالانطواء ، البكاء ، بعض الأمراض الجسمية ،الأرق ،فقدان الشهية .....الخ.</a:t>
            </a:r>
          </a:p>
          <a:p>
            <a:endParaRPr lang="ar-SA" sz="2400" dirty="0" smtClean="0"/>
          </a:p>
          <a:p>
            <a:endParaRPr lang="ar-SA" sz="2400" dirty="0" smtClean="0"/>
          </a:p>
          <a:p>
            <a:endParaRPr lang="ar-SA"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10244" name="AutoShape 4" descr="data:image/jpeg;base64,/9j/4AAQSkZJRgABAQAAAQABAAD/2wCEAAkGBxQTEhQUExQUFBUXGBoYFxgXGBcUFxcYGBcXFxcVFxcYHCggGBwlHBQUITEhJSkrLi4uFx8zODMsNygtLiwBCgoKDg0OGhAQGiwkHCIsLC0sLCwsLCwsLCwsLCwsLCwsLCwsLCwsLCwsLCwsLCwsLCwsLCwsLCwsLCwsLCwsLP/AABEIALsBDQMBIgACEQEDEQH/xAAbAAACAwEBAQAAAAAAAAAAAAADBAIFBgEAB//EAD4QAAEEAAQDBgQCCAUFAQAAAAEAAgMRBBIhMQVBUQYiYXGBkRMyobHB8AcUI0JSYtHhcpKisvEVJDOCwlP/xAAYAQEBAQEBAAAAAAAAAAAAAAAAAQMCBP/EACARAQEAAgIDAQEBAQAAAAAAAAABAhEDIRIxQVEicRP/2gAMAwEAAhEDEQA/AMNHGm441GJiaYxRUmMTEbFxkacjjpRUWRJhsa7HGmY2IIRsR2xosbEZkaAbI0RkdojY9kw1lIBMipTbGjNYptYEAgFMN0Uy1SZGgBl8F3JWqliZAwWSPelS4rtG3UNjc49LAPpXLxTZpbfEaNyNVNremq+a8X4vK92aqGnO/LNW5TXDO00rT1HQ/wBVNr4voYjUvhJXhvFGSsDxodARzBKfvVVATEFzKiPNrzWIAZFFzEwGLxZpoEC/w1AxJksUQ1Ak6KkCSO1YmJBfEgrnRIfwaVi6JDki0QVbo9bQZGKyfGlpI0RWPYgujT72JcxqipianI2IMTE3G1QEjamo2ocLU4yNFTbGmGNUYmpmMIPNYjtavNajtYgi1qmGIgjXiEEmsUsqk1qIAgg1iT4tiImsPxHhvqLUOPY/4TNN/b/lYbEB73EZiTRdVnTwA9btS1ZNhYziDg+oi6ztV2R4/TVLuwExIdISADzNf6jotDwnhgjYS6td3E0XHpelD+6qeP4t1U0uaOVCh6aCh7rPybTEvJE4jR0VHSmkOo/e1VzwNYdSCT9Pz4qDJnEO1N1Vkagc9b1J6qtfXyuNXzGtEbX4KyJbGhwPES09x7m+mn3Wl4f2ifk1OYtI9jy/Pgvm+GxRjdrqOnprStMPi7twNajwvu3t5hdyacXt9mwkrXgFvMWjUsL2M4ufi5SdHaa+tLeFirhxzAoZVMM1RcqBVzF4sTDgoZUAC1Dc1MUvUiFXtS8jU6QgSNRSJCXe1PuYhFiCpljQHBWM8ZST26oKiNicjagRBNxoDxBNtagxhORhBJgTEbFBjUZARjUZjUKMJhqCdLmRdaUQBBxrSjMYuMBKJGEGX7WZbaNzfpflzKp8JBQLnE941W5IvQepO3MUrrtQ8RvBDBrq5530rRqrY8VbA8AWT3R4nn4Cr9lnnWvHEcXmsCyXbhraBobEnkqzG8PfKbJ9BYb5DqtDg8Hm21cT3j+CvoeEivJYeV+PVMJrt8/HZs0ATpWvM3z/AAQ5ezbLHd819DdhgBVJPEwVeivlSY4vnmN7LirbYIWexGCkZuDXqvq8bLNEIUvCWvDmkb378lceSz2nJxY30+fcClIkZuTYJ8aPXovs+DfmYNQTQvb8hfGuKYEwy0eX25/f6L6R2CwlRZrsHa9/etQvTLt4rNVo2BFC4AiNCOQXtUcqOVEhFLOCg4I5aoOCBcoTgjuahuQBIQZGprKgyNQITbJCUaqzlalJI0FFGE5C1LRBOQIhqIJhgQYmpiNFHaEZjENiYjQTaihQRAaQda1GbqoEqbSiCNCmFFnVEaUVi/0gS2WtGpABI8zQCU4PwxzoY3DcvI8qYT/8pjtr3ZrANObd+V/2Wg7ExF3D2Gu+XPIvqSWg+yx5PTfiN8G4bkY0Hc3fXf8A4V83DUFj+JcLljJd8dmc7Akj+uqqcP2qxTHhkwa8XqWmzXnz+iyxmnou61+IbTkOeEAWUscRnbYsuPyt0BNCyT0AHNUfFuLyfLRIGhrWldupFg8tbqVPhuKje8tDm30BC+dcV4uZZMplaxo31+5Wk7LcKjDmlsge8i729Rz6hPHTi5bIfpD4aWzMfyeNPEjUhX36Lyf1eRpI7r9uYtov00+69+kCO2YUn/8AR1+jbr6FF/R7BUcj/wCJ1eYC3wvTy8ntqyFINUbRWrtmg5qg5Ff1QnIgbkMtRihFFBeh5UVzVwtQCcNEF7UyQgvQJytSjmJ2UID0GbiTcISsQT0QRDMQTUYS7AmIwijhHjCHCxHjCCRaiBq81SCDrURq4ApBAQFeBXGqSDN9u8MXxsI3abPiNz9lf9i2/wDZQgdD/uKDjMAJZYi/VjA5xHU6Aff6J3s49vwh8MEMBcGg70HuWOd+PTx49bLf9A/b/EkcXNIOZtkXWwcQby3rlG/O6Xz3F8EnE8skvwImk2xsZJDKoaHKDW5o9V9jdHmFWqTGcCgFyS24DU5joK8Fnuyajaat3SXZnAtMYfZd3SL2v2WX7eYOYQEQA9XAfMW+m9dPBfSMI0ZB3coqwNqHILMY6bM92UXop61XXvcfIMHwhzxEWuDXNIJ+bMdb8vpy9F9NZh2hwla1rDZcI2a5bABJPjVmgNgqmDBxyOdbcjgSHDaiN7Ct8Bh8gpux3VyztScUx7hjtVhPiYKID5hIyvNwLT/uTPYks/VsjTbmOIfuO9z3/Oi92qlLMETlzZcpI27pIadRto4pLsDqJpGghrww1/MM7Tr/AOt+q0wvemHJjPG1qQp0uNXXrZ5XHBAc1FUXFUCpeIUy1cIUAnNUXBFKE4WgE9DLUZwUHtQKSBBe1NPKXc7zVGXhTsISkCbhCgdiFBMRDRLsCajCKNGjsQowjNCAjVMLjQiNQepTAXFPkg61dXl5BP4ee2bZhVo0DQw5G0A2hp5BBYl5pCHGzd0fw/ALLPH634svi1bigs12i4g6aeLCx3qc8h/kabr1NBWpk7pWL4HxFxxM72i3vJa3yZYA/wA1+yxemanbXF8zM4fI17TZbfde2+XRw+ornyz362WREmRkTnususF+UbNYDs5x58hfOlXce4fiJT87Wmqou1y96tBfgsvjOys2YOzh23e1AB6WV3JHNuWuocgxr2Yt/wAQ38V13yvw9NPRfScJG1sd818u43wyaOJjngEfuuBsd3f7LdcHxwdho3HWwL6pZ3tPK2aW/FafhpMwsFp7vWhdfSlHszgPgwhtZb1A6DkPqT6omAOctBGm+vhr91aOWuE+vPyZfEQuuXCVBy7ZPXSgXKTlBoRHlxzVMDovOQCDV4tRBso1aKA5AemXILzYRCrgUF6aOyXkb0QZaJPQpCMJ6LRA5EE3GUpF4JtiKO0orUKNHaUBgFJDBU2lBNpUgoAqSCYKlaHSIEHQ6ktxIENDvGj67fVMAXouSAOYReh06qZenWHtURTnvDWsul+qyr8eMFgZJ9C+R1Mvrrp5W5Wwe4FzXVbQ/a9dDXisp204a92CwThZaSb3oF9Zb+oXnk/p7JvXRPgn6RcbANBDINbzx66/zMIOn/No+O/SNjpGbYdg1otjJOxH77nDn0SGF4I/D/EixLCx1Zm2DRB0sHYiwRp0TcfB/wBYEMEOriBmPJjQBmc7oB+IWtsczi3PI32O4u6fC4iGU5yw/EbdaC7NVsN9uit+COqGIcgTp4dD9ELgvBI4GzhhzVHJbv4gGOB9ATShwCzhonAEu72gOp1ofdZ3urZZJtuuBEuzP1yjRvrurRVHZ/ikTmtiaHNoaF1DOR823NXBW+Pp48vaAXHFdIXHqo4VFdK6iPVsvPGikChPcivZuS4SuOOi4EQN4UXHRTlKA9ULyJfOUWXdLudSis7CnYUnAE81EMxlNReaVgOicYijMaiNCgworUBQVJr1Fq7kCCYRKUa0RoY7NAWfBEQYOiKyMuNNBJ8FZYThHN+nh/Uq4hia0UAAPZUY3tFDJEIo25f22ZrnG7YG5T3QNyddSvQYMMAqz4k2VbdosIZnQOY4XG8k3dFpbWmmpulX8TlykNsWfdefly7erhx6UXaIZCJP3T3HjQVm7odfqmeH0MOxhAc0NoXsR+G2/Kk5ioQ+MsdqCKN9OhWe4RxD4Djh5+XyON05tfcLOdt50tsZx+NrPhyU9taB7A8gi9+Tjetqj4pxhr2/DicWNcKLY2Nj3A3d7n1UOPcGgNvDyL1+Y16LLswTGyauzeJK69u5JO9LjjUwgwro49ZMR+zu7ys3dR9fqmuyOCPww3lE0hp5GR9lvoLafZVMrC+VuSiQMrb26lx6DfXwC1OVsWFyNJurzcy40S73Teozy/rLbA8E4g/9ahskftGgjXrRFdeS+px8Ue0OsB4zAAXRpwBu9dg76L5diJ45MZC+PSV0zPiMA7pOYZntPK9SR6r6Li4X24sY5zb08aaAPstcbqPPyY7q7weLbKCW8jR/PNGc1YF+Jli0Acw3etg/33V5wPis0jqf3tCdgNupXcyY3GxfrpItBhxjHWLAI310PkeaORz9l05cpQpEJQSVB5ykDooWvFAOQIR5oz0Fx0VCjyl5GJmRu6Vpw8VFZ2B1FOgpGBOxohyFNsJSsZTMaKOCiNUGqYKA7SiRoDStHwfheUB7/m5Dp5+KqF8Hw1z9XW1v1PkFdswzWN7g9eZ9UUOzA8nIbH8/ceKBKXHEDx2s6+gCQxGMkJoB7vQkD20TElNlfZ03+gWXxnaFznODCd6a1osnxJXl5M7t7OLCaaMlwoudlr90USfM8kjiXQg/EcNRzs/1VbDDiDWeN+Xn3mgnwNmx7Kv4twrFTCi6OBnIAl7q8aofVZ7ban67L2jhJyDNmc4gbVy/qk+1rmCNrXCzuDs5viDupcM4FHE5r5JGuLdAarc6mrOuv0VdJP8ArWJnO7Y+6305q/466rMSmctrMK5Xd+tJOLBzDc+XPT8/dXHxLcR0NK3dgqhdI7yC787HP/KUh2bmyZwaurutTXLy8ExxrjDcm/dI1I3b0P3VHgMTc5A25fj76qixgf8AEMZskGhzzAnQV1PRJju9pldTpt+zP6PcQ2aLESuY0NOfILc/Vpy5tg06g1ZX1EzgAZhX58FXdkcRI3CQtxAcJAKcXCjvpZ5mq9layuYTWhPumVZyT8JzCN/dcAb9VXYrhgjY7IS29+enTrW3srh+CbeYaHroVU47FucHta0Oc0URdDzXPlY6uMqqa3MaPdY3U+I6+KuuGYzM35Q1o0A+1+Ko2W6KFtUSXh3/AKuF+lkq0LwzKwb7kDqdrPlWi9ON3HjzmqtCFAkKbj3b3I0KXcF24FIpRd1XGu0Xc2igi4oT1IuQXlUBelnlHelZN1BmInp9j9FVwuTsT0FjG5NQvVfG5NwuHkinmORWuSjXI2ZBd9n8FmeZD8rfqf7LUPeK8EhweMMhaNjufXX8+SJJIBrfmPyFUTZIQfEfUI8Z718nD6j8/RIzbBwrT6jmEfDPzNI5jUfgoqg4/IQ+TwLR/pCngcYxrC8sF1vW6HxskzOrqDrt8oVfxaUiMgCzVChzXkyvde3GfzC3E+K4id5Zh3BoA1Nc+ngkmYTFM/8AOHub/K5pv0sH6JnsvhHsNv8Aa9epVT2r48RKWg7clNO9qrG8QeXf+KRoGwc1w15Xat+ysTIohZ/aSEl58SqFmNfICenVfQML2RL8JG9hrEVmLXEgEHUMP8LqI1XcxtnSecxvbDDh/wD3xZycbVn23zfDZFGPOvYI0T6m7wyysJBB3B6FWzOHGR2Yts7knQea4+tdz2xvCeDCINsZnu97PID1Wo7O9m2RYg4qQDMAQwH9wnd3+LceF+Olofh4cjTM86eJ8G9B+Sm/h56ElEkXkGwHK+p+n3WmrJuvPeTd8Z6WUszQPmA9VCSIVmoA1vQtBZkYDQaCPDXzWG7QdrSZMgJLL8lne3emin7Rxi/iE6chufBI9neIiad7qyh+w8AKWWlxYdID1dZ8QR+fdP8AZhhbL8QHQShp8nDdMYZfka3iDmxszUAGg0OpJFD1KrYSRXN7vck7lM8cJtl1QLiB1dyvoAMxKWhkya3cjxvzDeoHK+XuvRi8mS+wI0yXZ/ePK/4Qh/dLYB/eArXk0b1/E7oE5i9Hu/DxFrVkHmpQc9QMmqg5yCMr9EH4nVdcd0CRyD0hKWMngvGTT3QXuUGbjTcZSETk0x6CwiKYickY3o7HILIPR8H35Gt6kD0tV8b03wd5/WIz/N+BQb976ojko/HsWNfzseiGJQ75TR5g8v7IcjTqdfTn6oqeettuYtFwz6Nja/odwkTK4aEX41qP8Q5+YXP1rKHOOor68vPVRYS4w/8AbyVqLH+0WlcfNlaOu6jRPe3vUqt4jG6rJoLyW7r2yakgR4iWtcRvy/qsNjXlzzZJPVabHOpp1WfwuFMsoABNn8gLvGGVbjsNwKN0TZ5QXOa85QdG6BpzEcyCtvJjC11qvhw4hw8cY/dGv+I6uPva859sW8mo8mV3UOKy5nZixriNj3bHvqEkOIkAk6AC99vqiMkzAi9Qsv2hxLqbE3d5+iliw1wqUzzukPyt28v7q4wFyOfJsSQG+AHLySUGH+DBlHzEaqzwDcjWD1TxPLsnxnFMa7KDmfX58l844jHlkJcF9F4zhWMedPn1B+491hePt10Kw1qvXMt4kA+3g+IWu7Mj9jIa+YvPkWgUPb7rGQNsgDfqt5wd4ykDlr/mFH6hHNO8afeW6oXd6A3l+Y9NtBqUphg82W92/mlkFE+DGHYdExiH3kJAJHiNyACb9F4MDj3nX5WfS9gtcWGXRrASAHKy3We8d3OPVx5DwT3Ez3/QfZL4K7DWtyt5nmfQKfE5O/4UFrGNKgnmu2hSP0tCdLruqjrjWvRLzyrs79KSrpDreyDz3oBcovcguegz0UiaikVaxNxFBYslR2yqubumIigsWPTWAlAlYf5h+fqq0FTY8ggjcUVB9ENE6uDTyOxHquthedsrx1aTGfdui7GO6DQs14qzY3RFI08dfJ1P+o19yqjjmL/cy5XHV1aAjy9Oq0qw+McTI4nfMR7afgs+W6jXim8jWDvck10vT2VN2l4jrQpWrXEAeRWP7VPOcLDF6qSmxJfpa33YbhDYozO9ozu+Sxs3m4efXoPFY7szh2vxETXAEF7QR11X1HGuIFDRb4R5+TL4Vxk1hQw7ht/dK4h5oIeGefqtGIc2LyTNF6Zq30o6KoZHmx4HINcfY3+KL2nNSNrwXuH64pxO/wAN32CirbFvzFoHVGll71XoAkYT3wFyQ96TyVQ3jiJWsaTVjQ9Fg+O4VzXkEfiD4hapsh7mvJA440ObrrWgWWc+tuO/GCJykUtXwjiAe2miiDVciDoSqDFsA5KPBJSHmjSzrduQzdh5ajTr4qH/AF2Fjix+Zpbp8pI9MtomDNtBOpofZUnaCId01qc2vkRX3K6l0yym2w4bxKGT5XD17p9jRUOLtyv9BXppX0WT4C0OOVwsEEEHUEHkrqRx5kmqqyTWnK1tjdsMsdPSSfRBMqjMUALpwK99pd8h2XpOSDKEEZJUpJKLU5DqEo9B/9k="/>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245" name="Picture 5" descr="C:\Users\user0\Pictures\الغضب.png"/>
          <p:cNvPicPr>
            <a:picLocks noChangeAspect="1" noChangeArrowheads="1"/>
          </p:cNvPicPr>
          <p:nvPr/>
        </p:nvPicPr>
        <p:blipFill>
          <a:blip r:embed="rId2"/>
          <a:srcRect/>
          <a:stretch>
            <a:fillRect/>
          </a:stretch>
        </p:blipFill>
        <p:spPr bwMode="auto">
          <a:xfrm>
            <a:off x="1600200" y="2286000"/>
            <a:ext cx="5624512" cy="3505200"/>
          </a:xfrm>
          <a:prstGeom prst="rect">
            <a:avLst/>
          </a:prstGeom>
          <a:noFill/>
        </p:spPr>
      </p:pic>
      <p:sp>
        <p:nvSpPr>
          <p:cNvPr id="10" name="عنصر نائب للمحتوى 9"/>
          <p:cNvSpPr>
            <a:spLocks noGrp="1"/>
          </p:cNvSpPr>
          <p:nvPr>
            <p:ph idx="1"/>
          </p:nvPr>
        </p:nvSpPr>
        <p:spPr/>
        <p:txBody>
          <a:bodyPr/>
          <a:lstStyle/>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4-مرحلة الغضب.</a:t>
            </a:r>
          </a:p>
          <a:p>
            <a:r>
              <a:rPr lang="ar-SA" dirty="0" smtClean="0"/>
              <a:t>مثال : يتم توجيه الغضب إلى انتقاد أجهزة المستشفى ، أو الأطباء ، الطبيب الذي أخبرهما بإعاقة طفلهما ، للطفل نفسه ، الزوجة، الزوج ،الأبناء أو أي شخص أخر.</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8130" name="Picture 2" descr="C:\Users\user0\Pictures\الشعور بالذنب.png"/>
          <p:cNvPicPr>
            <a:picLocks noGrp="1" noChangeAspect="1" noChangeArrowheads="1"/>
          </p:cNvPicPr>
          <p:nvPr>
            <p:ph idx="1"/>
          </p:nvPr>
        </p:nvPicPr>
        <p:blipFill>
          <a:blip r:embed="rId2"/>
          <a:srcRect/>
          <a:stretch>
            <a:fillRect/>
          </a:stretch>
        </p:blipFill>
        <p:spPr bwMode="auto">
          <a:xfrm>
            <a:off x="4800600" y="1752600"/>
            <a:ext cx="4171950" cy="3067694"/>
          </a:xfrm>
          <a:prstGeom prst="rect">
            <a:avLst/>
          </a:prstGeom>
          <a:noFill/>
        </p:spPr>
      </p:pic>
      <p:pic>
        <p:nvPicPr>
          <p:cNvPr id="48131" name="Picture 3" descr="C:\Users\user0\Pictures\الشعوربالذنب 2.png"/>
          <p:cNvPicPr>
            <a:picLocks noChangeAspect="1" noChangeArrowheads="1"/>
          </p:cNvPicPr>
          <p:nvPr/>
        </p:nvPicPr>
        <p:blipFill>
          <a:blip r:embed="rId3"/>
          <a:srcRect/>
          <a:stretch>
            <a:fillRect/>
          </a:stretch>
        </p:blipFill>
        <p:spPr bwMode="auto">
          <a:xfrm>
            <a:off x="685800" y="3581400"/>
            <a:ext cx="3657600" cy="27432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sz="2400" dirty="0" smtClean="0"/>
              <a:t>5- مرحلة الشعور بالذنب.</a:t>
            </a:r>
          </a:p>
          <a:p>
            <a:r>
              <a:rPr lang="ar-SA" sz="2400" dirty="0" smtClean="0"/>
              <a:t>يتمثل بالشعور بأن الضرر الذي حدث لطفلهما هو عقاب من الله على ذنوبهما السابقة.</a:t>
            </a:r>
          </a:p>
          <a:p>
            <a:r>
              <a:rPr lang="ar-SA" sz="2400" dirty="0" smtClean="0"/>
              <a:t>يبدأ كل من الوالدين بإلقاء اللوم على الآخر.</a:t>
            </a:r>
          </a:p>
          <a:p>
            <a:r>
              <a:rPr lang="ar-SA" sz="2400" dirty="0" smtClean="0"/>
              <a:t>توجيه النقد نحو الذات .</a:t>
            </a:r>
          </a:p>
          <a:p>
            <a:r>
              <a:rPr lang="ar-SA" sz="2400" dirty="0" smtClean="0"/>
              <a:t>الكثير من إعاقات الطفل تعود إلى مرحلة ما قبل الولادة.</a:t>
            </a:r>
          </a:p>
          <a:p>
            <a:r>
              <a:rPr lang="ar-SA" sz="2400" dirty="0" smtClean="0"/>
              <a:t>المعتقدات الدينية لها دور مؤثر في مشاعر أولياء الأمور تجاه معاناة طفلهما.</a:t>
            </a:r>
          </a:p>
          <a:p>
            <a:r>
              <a:rPr lang="ar-SA" sz="2400" dirty="0" smtClean="0"/>
              <a:t>عندما تكون الإعاقة نتيجة حادث أو مرض تختلف عنها عندما تكون نتيجة أسباب خلقية وراثية.</a:t>
            </a:r>
          </a:p>
          <a:p>
            <a:r>
              <a:rPr lang="ar-SA" sz="2400" dirty="0" smtClean="0"/>
              <a:t>يعد الشعور بالذنب أكثر الحالات الانفعالية شدة وقسوة على الوالدين .</a:t>
            </a:r>
          </a:p>
          <a:p>
            <a:endParaRPr lang="ar-SA"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9154" name="Picture 2" descr="C:\Users\user0\Pictures\اكتئاب.png"/>
          <p:cNvPicPr>
            <a:picLocks noGrp="1" noChangeAspect="1" noChangeArrowheads="1"/>
          </p:cNvPicPr>
          <p:nvPr>
            <p:ph idx="1"/>
          </p:nvPr>
        </p:nvPicPr>
        <p:blipFill>
          <a:blip r:embed="rId2"/>
          <a:srcRect/>
          <a:stretch>
            <a:fillRect/>
          </a:stretch>
        </p:blipFill>
        <p:spPr bwMode="auto">
          <a:xfrm>
            <a:off x="5562600" y="1676400"/>
            <a:ext cx="2590800" cy="2362200"/>
          </a:xfrm>
          <a:prstGeom prst="rect">
            <a:avLst/>
          </a:prstGeom>
          <a:noFill/>
        </p:spPr>
      </p:pic>
      <p:pic>
        <p:nvPicPr>
          <p:cNvPr id="49155" name="Picture 3" descr="C:\Users\user0\Pictures\اكتئاب 2.jpg"/>
          <p:cNvPicPr>
            <a:picLocks noChangeAspect="1" noChangeArrowheads="1"/>
          </p:cNvPicPr>
          <p:nvPr/>
        </p:nvPicPr>
        <p:blipFill>
          <a:blip r:embed="rId3"/>
          <a:srcRect/>
          <a:stretch>
            <a:fillRect/>
          </a:stretch>
        </p:blipFill>
        <p:spPr bwMode="auto">
          <a:xfrm>
            <a:off x="990600" y="3276600"/>
            <a:ext cx="4145457" cy="28194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dirty="0" smtClean="0"/>
              <a:t>6- مرحلة الشعور بالاكتئاب.</a:t>
            </a:r>
          </a:p>
          <a:p>
            <a:r>
              <a:rPr lang="ar-SA" dirty="0" smtClean="0"/>
              <a:t>الاكتئاب يقصد </a:t>
            </a:r>
            <a:r>
              <a:rPr lang="ar-SA" dirty="0" err="1" smtClean="0"/>
              <a:t>به</a:t>
            </a:r>
            <a:r>
              <a:rPr lang="ar-SA" dirty="0" smtClean="0"/>
              <a:t> الغضب الموجة نحو الذات.</a:t>
            </a:r>
          </a:p>
          <a:p>
            <a:r>
              <a:rPr lang="ar-SA" dirty="0" smtClean="0"/>
              <a:t>يتمثل في :هروب أفراد الأسرة  من المحيط الاجتماعي ، رفض مقابلة الأصدقاء والأقارب، إخفاء وجود طفل معاق في الأسرة خاصة إذا كانت الحالة شديدة.</a:t>
            </a:r>
          </a:p>
          <a:p>
            <a:r>
              <a:rPr lang="ar-SA" dirty="0" smtClean="0"/>
              <a:t>إن إحساسهم بالضعف وعدم قدرتهم على منع حدوث الإعاقة يؤدي بهم إلى الغضب.</a:t>
            </a:r>
          </a:p>
          <a:p>
            <a:endParaRPr lang="ar-SA" dirty="0" smtClean="0"/>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218" name="Picture 2" descr="C:\Users\user0\Pictures\تقبل.jpg"/>
          <p:cNvPicPr>
            <a:picLocks noGrp="1" noChangeAspect="1" noChangeArrowheads="1"/>
          </p:cNvPicPr>
          <p:nvPr>
            <p:ph idx="1"/>
          </p:nvPr>
        </p:nvPicPr>
        <p:blipFill>
          <a:blip r:embed="rId2"/>
          <a:srcRect/>
          <a:stretch>
            <a:fillRect/>
          </a:stretch>
        </p:blipFill>
        <p:spPr bwMode="auto">
          <a:xfrm>
            <a:off x="4953000" y="1828800"/>
            <a:ext cx="3162300" cy="2590800"/>
          </a:xfrm>
          <a:prstGeom prst="rect">
            <a:avLst/>
          </a:prstGeom>
          <a:noFill/>
        </p:spPr>
      </p:pic>
      <p:pic>
        <p:nvPicPr>
          <p:cNvPr id="9219" name="Picture 3" descr="C:\Users\user0\Pictures\تقبل 2.jpg"/>
          <p:cNvPicPr>
            <a:picLocks noChangeAspect="1" noChangeArrowheads="1"/>
          </p:cNvPicPr>
          <p:nvPr/>
        </p:nvPicPr>
        <p:blipFill>
          <a:blip r:embed="rId3"/>
          <a:srcRect/>
          <a:stretch>
            <a:fillRect/>
          </a:stretch>
        </p:blipFill>
        <p:spPr bwMode="auto">
          <a:xfrm>
            <a:off x="914400" y="3429000"/>
            <a:ext cx="3505200" cy="26670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7- مرحلة التقبل.</a:t>
            </a:r>
          </a:p>
          <a:p>
            <a:r>
              <a:rPr lang="ar-SA" dirty="0" smtClean="0"/>
              <a:t>تمثل اعتراف الوالدين بالحقيقة ، التعامل مع الطفل من دون شعور بالخجل أو الذنب ، يتخلى الوالدان عن مسألة اللوم والإسقاط ، الاهتمام ببرامج رعاية الطفل ، الشعور بالمسؤولية تجاه الطفل ونحو طرق علاجه ورعايته ، التعرف على البرامج التي تساعده في تنمية مهاراته لأقصى درجة ممكنة.</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smtClean="0"/>
          </a:p>
          <a:p>
            <a:endParaRPr lang="ar-SA" dirty="0" smtClean="0"/>
          </a:p>
          <a:p>
            <a:pPr algn="ctr">
              <a:buNone/>
            </a:pPr>
            <a:r>
              <a:rPr lang="ar-SA" dirty="0" smtClean="0"/>
              <a:t>من هم باعتقادك فئات المجتمع الواجب توعيتها؟</a:t>
            </a:r>
          </a:p>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ar-SA" dirty="0"/>
          </a:p>
        </p:txBody>
      </p:sp>
      <p:sp>
        <p:nvSpPr>
          <p:cNvPr id="3" name="عنصر نائب للمحتوى 2"/>
          <p:cNvSpPr>
            <a:spLocks noGrp="1"/>
          </p:cNvSpPr>
          <p:nvPr>
            <p:ph idx="1"/>
          </p:nvPr>
        </p:nvSpPr>
        <p:spPr/>
        <p:txBody>
          <a:bodyPr>
            <a:noAutofit/>
          </a:bodyPr>
          <a:lstStyle/>
          <a:p>
            <a:pPr algn="ctr">
              <a:buNone/>
            </a:pPr>
            <a:endParaRPr lang="ar-SA" sz="3600" dirty="0" smtClean="0"/>
          </a:p>
          <a:p>
            <a:pPr algn="ctr">
              <a:buNone/>
            </a:pPr>
            <a:endParaRPr lang="ar-SA" sz="3600" dirty="0" smtClean="0"/>
          </a:p>
          <a:p>
            <a:pPr algn="ctr">
              <a:buNone/>
            </a:pPr>
            <a:r>
              <a:rPr lang="ar-SA" sz="3600" dirty="0" smtClean="0"/>
              <a:t>أساليب المعاملة الو الدية التي تعبر عن اتجاهات الوالدين نحو طفلهما إن كان من المعوقين: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194" name="Picture 2" descr="C:\Users\user0\Pictures\رفض 2.jpg"/>
          <p:cNvPicPr>
            <a:picLocks noGrp="1" noChangeAspect="1" noChangeArrowheads="1"/>
          </p:cNvPicPr>
          <p:nvPr>
            <p:ph idx="1"/>
          </p:nvPr>
        </p:nvPicPr>
        <p:blipFill>
          <a:blip r:embed="rId2"/>
          <a:srcRect/>
          <a:stretch>
            <a:fillRect/>
          </a:stretch>
        </p:blipFill>
        <p:spPr bwMode="auto">
          <a:xfrm>
            <a:off x="1219200" y="3886200"/>
            <a:ext cx="4572000" cy="2362200"/>
          </a:xfrm>
          <a:prstGeom prst="rect">
            <a:avLst/>
          </a:prstGeom>
          <a:noFill/>
        </p:spPr>
      </p:pic>
      <p:pic>
        <p:nvPicPr>
          <p:cNvPr id="8195" name="Picture 3" descr="C:\Users\user0\Pictures\الرفض.jpg"/>
          <p:cNvPicPr>
            <a:picLocks noChangeAspect="1" noChangeArrowheads="1"/>
          </p:cNvPicPr>
          <p:nvPr/>
        </p:nvPicPr>
        <p:blipFill>
          <a:blip r:embed="rId3"/>
          <a:srcRect/>
          <a:stretch>
            <a:fillRect/>
          </a:stretch>
        </p:blipFill>
        <p:spPr bwMode="auto">
          <a:xfrm>
            <a:off x="6477000" y="1447800"/>
            <a:ext cx="2286000" cy="3611726"/>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u="sng" dirty="0" smtClean="0"/>
              <a:t>1- أسلوب الرفض.</a:t>
            </a:r>
          </a:p>
          <a:p>
            <a:r>
              <a:rPr lang="ar-SA" dirty="0" smtClean="0"/>
              <a:t>هناك نوعين من الرفض :</a:t>
            </a:r>
          </a:p>
          <a:p>
            <a:r>
              <a:rPr lang="ar-SA" dirty="0" smtClean="0"/>
              <a:t>1- رفض شبه دائم منذ البداية.</a:t>
            </a:r>
          </a:p>
          <a:p>
            <a:r>
              <a:rPr lang="ar-SA" dirty="0" smtClean="0"/>
              <a:t>2- رفض في صورة تجاهل لرغبات الأبناء.</a:t>
            </a:r>
          </a:p>
          <a:p>
            <a:r>
              <a:rPr lang="ar-SA" dirty="0" smtClean="0"/>
              <a:t>وفي بعض الأحيان يكون العطف الزائد والحماية الزائدة والرعاية المبالغ فيها تكوين عكسي لرفض الطفل .</a:t>
            </a:r>
          </a:p>
          <a:p>
            <a:r>
              <a:rPr lang="ar-SA" dirty="0" smtClean="0"/>
              <a:t>آثار الرفض </a:t>
            </a:r>
            <a:r>
              <a:rPr lang="ar-SA" dirty="0" err="1" smtClean="0"/>
              <a:t>الوالدي</a:t>
            </a:r>
            <a:r>
              <a:rPr lang="ar-SA" dirty="0" smtClean="0"/>
              <a:t> قد تمتد إلى مرحلة الرشد وتؤثر في حياة الشخص.</a:t>
            </a:r>
          </a:p>
          <a:p>
            <a:endParaRPr lang="ar-SA" dirty="0" smtClean="0"/>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7170" name="Picture 2" descr="C:\Users\user0\Pictures\طفل وعقاب.png"/>
          <p:cNvPicPr>
            <a:picLocks noGrp="1" noChangeAspect="1" noChangeArrowheads="1"/>
          </p:cNvPicPr>
          <p:nvPr>
            <p:ph idx="1"/>
          </p:nvPr>
        </p:nvPicPr>
        <p:blipFill>
          <a:blip r:embed="rId2"/>
          <a:srcRect/>
          <a:stretch>
            <a:fillRect/>
          </a:stretch>
        </p:blipFill>
        <p:spPr bwMode="auto">
          <a:xfrm>
            <a:off x="4572000" y="1752600"/>
            <a:ext cx="3505200" cy="2362200"/>
          </a:xfrm>
          <a:prstGeom prst="rect">
            <a:avLst/>
          </a:prstGeom>
          <a:noFill/>
        </p:spPr>
      </p:pic>
      <p:pic>
        <p:nvPicPr>
          <p:cNvPr id="7171" name="Picture 3" descr="C:\Users\user0\Pictures\عدم تقبل.jpg"/>
          <p:cNvPicPr>
            <a:picLocks noChangeAspect="1" noChangeArrowheads="1"/>
          </p:cNvPicPr>
          <p:nvPr/>
        </p:nvPicPr>
        <p:blipFill>
          <a:blip r:embed="rId3"/>
          <a:srcRect/>
          <a:stretch>
            <a:fillRect/>
          </a:stretch>
        </p:blipFill>
        <p:spPr bwMode="auto">
          <a:xfrm>
            <a:off x="1295400" y="3886200"/>
            <a:ext cx="3057525" cy="22098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مستطيل 3"/>
          <p:cNvSpPr/>
          <p:nvPr/>
        </p:nvSpPr>
        <p:spPr>
          <a:xfrm>
            <a:off x="914400" y="2133600"/>
            <a:ext cx="7239000" cy="1200329"/>
          </a:xfrm>
          <a:prstGeom prst="rect">
            <a:avLst/>
          </a:prstGeom>
        </p:spPr>
        <p:txBody>
          <a:bodyPr wrap="square">
            <a:spAutoFit/>
          </a:bodyPr>
          <a:lstStyle/>
          <a:p>
            <a:r>
              <a:rPr lang="ar-SA" sz="2400" dirty="0" smtClean="0"/>
              <a:t>2</a:t>
            </a:r>
            <a:r>
              <a:rPr lang="ar-SA" sz="2400" u="sng" dirty="0" smtClean="0"/>
              <a:t>- أسلوب إثارة الشعور بالنقص</a:t>
            </a:r>
            <a:r>
              <a:rPr lang="ar-SA" sz="2400" dirty="0" smtClean="0"/>
              <a:t>.</a:t>
            </a:r>
          </a:p>
          <a:p>
            <a:r>
              <a:rPr lang="ar-SA" sz="2400" dirty="0" smtClean="0"/>
              <a:t>هذا الأسلوب المستخدم من قبل الوالدين يكون لدى الطفل ضعف في الشخصية وانخفاض مستوى الثقة بالذات والفشل في الأداء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endParaRPr lang="ar-SA" sz="5100" dirty="0" smtClean="0"/>
          </a:p>
          <a:p>
            <a:endParaRPr lang="ar-SA" dirty="0" smtClean="0"/>
          </a:p>
          <a:p>
            <a:pPr algn="just">
              <a:buNone/>
            </a:pPr>
            <a:endParaRPr lang="ar-SA" dirty="0" smtClean="0"/>
          </a:p>
        </p:txBody>
      </p:sp>
      <p:pic>
        <p:nvPicPr>
          <p:cNvPr id="6146" name="Picture 2" descr="C:\Users\user0\Pictures\حماية.jpg"/>
          <p:cNvPicPr>
            <a:picLocks noChangeAspect="1" noChangeArrowheads="1"/>
          </p:cNvPicPr>
          <p:nvPr/>
        </p:nvPicPr>
        <p:blipFill>
          <a:blip r:embed="rId2"/>
          <a:srcRect/>
          <a:stretch>
            <a:fillRect/>
          </a:stretch>
        </p:blipFill>
        <p:spPr bwMode="auto">
          <a:xfrm>
            <a:off x="4267200" y="1828800"/>
            <a:ext cx="3624262" cy="2308694"/>
          </a:xfrm>
          <a:prstGeom prst="rect">
            <a:avLst/>
          </a:prstGeom>
          <a:noFill/>
        </p:spPr>
      </p:pic>
      <p:pic>
        <p:nvPicPr>
          <p:cNvPr id="6147" name="Picture 3" descr="C:\Users\user0\Pictures\حماية2.jpg"/>
          <p:cNvPicPr>
            <a:picLocks noChangeAspect="1" noChangeArrowheads="1"/>
          </p:cNvPicPr>
          <p:nvPr/>
        </p:nvPicPr>
        <p:blipFill>
          <a:blip r:embed="rId3"/>
          <a:srcRect/>
          <a:stretch>
            <a:fillRect/>
          </a:stretch>
        </p:blipFill>
        <p:spPr bwMode="auto">
          <a:xfrm>
            <a:off x="838200" y="3429000"/>
            <a:ext cx="2819400" cy="28194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10000"/>
          </a:bodyPr>
          <a:lstStyle/>
          <a:p>
            <a:r>
              <a:rPr lang="ar-SA" u="sng" dirty="0" smtClean="0"/>
              <a:t>3-أسلوب الحماية الزائدة.</a:t>
            </a:r>
          </a:p>
          <a:p>
            <a:r>
              <a:rPr lang="ar-SA" dirty="0" smtClean="0"/>
              <a:t>فرط الاتصال المادي بين الوالد وصغيره ، واستطالة رعاية طفولته أو منع نمو اعتماده على ذاته ثم فرط تحكم الوالد أو رقابته ولا يسمح الآباء المبالغون في الحماية لأي فرد أن يتدخل في واجباتهم الأبوية. الخطاب الذي يفهمه الطفل هنا هو أن أمك وأباك </a:t>
            </a:r>
            <a:r>
              <a:rPr lang="ar-SA" dirty="0" err="1" smtClean="0"/>
              <a:t>لايثقان</a:t>
            </a:r>
            <a:r>
              <a:rPr lang="ar-SA" dirty="0" smtClean="0"/>
              <a:t> فيك ، إنهما يعتقدان أنك لا تحسن الانجاز بمفردك.ومن أهم أسباب الرعاية والحماية الزائدة إصابة الطفل بعاهة أو ضعف عقلي يدعو للعطف عليه أكثر من اللازم.نجد هنا أيضا تعامل الأم لطفلها يجري على هذا النحو فهي لا تريده أن يجري أو يلعب كغيره من الأطفال حتى لا يقع أو يجرح وعندما يذهب إلى المدرسة ترافقه مهما كان سنه ، تكتب له واجباته....الخ.</a:t>
            </a:r>
          </a:p>
          <a:p>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122" name="Picture 2" descr="C:\Users\user0\Pictures\طفل التفرقة.png"/>
          <p:cNvPicPr>
            <a:picLocks noGrp="1" noChangeAspect="1" noChangeArrowheads="1"/>
          </p:cNvPicPr>
          <p:nvPr>
            <p:ph idx="1"/>
          </p:nvPr>
        </p:nvPicPr>
        <p:blipFill>
          <a:blip r:embed="rId2"/>
          <a:srcRect/>
          <a:stretch>
            <a:fillRect/>
          </a:stretch>
        </p:blipFill>
        <p:spPr bwMode="auto">
          <a:xfrm>
            <a:off x="1295400" y="1752600"/>
            <a:ext cx="6477000" cy="43434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4</a:t>
            </a:r>
            <a:r>
              <a:rPr lang="ar-SA" u="sng" dirty="0" smtClean="0"/>
              <a:t>-أسلوب التفرقة</a:t>
            </a:r>
            <a:r>
              <a:rPr lang="ar-SA" dirty="0" smtClean="0"/>
              <a:t>.</a:t>
            </a:r>
          </a:p>
          <a:p>
            <a:r>
              <a:rPr lang="ar-SA" dirty="0" smtClean="0"/>
              <a:t>يقصد </a:t>
            </a:r>
            <a:r>
              <a:rPr lang="ar-SA" dirty="0" err="1" smtClean="0"/>
              <a:t>بها</a:t>
            </a:r>
            <a:r>
              <a:rPr lang="ar-SA" dirty="0" smtClean="0"/>
              <a:t> التفضيل والتمييز بين الأبناء في المعاملة لأسباب غير منطقية كالجنس والترتيب الميلادي أو أبناء الزوجة أو الزوج المحبوب ويكون بعدم المساواة والتعاطف في المعاملة.الطفل يدرك من خلال معاملة الوالدين له أنهما لا يساويان بينة وبين إخوته . تؤثر مثل هذه المعاملة على نمو شخصية الطفل وتنشا لدية الأنانية ،الحقد </a:t>
            </a:r>
            <a:r>
              <a:rPr lang="ar-SA" dirty="0" err="1" smtClean="0"/>
              <a:t>و</a:t>
            </a:r>
            <a:r>
              <a:rPr lang="ar-SA" dirty="0" smtClean="0"/>
              <a:t> </a:t>
            </a:r>
            <a:r>
              <a:rPr lang="ar-SA" dirty="0" err="1" smtClean="0"/>
              <a:t>الغيره</a:t>
            </a:r>
            <a:r>
              <a:rPr lang="ar-SA" dirty="0" smtClean="0"/>
              <a:t>......الخ. </a:t>
            </a:r>
          </a:p>
          <a:p>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098" name="Picture 2" descr="C:\Users\user0\Pictures\ضرب.jpg"/>
          <p:cNvPicPr>
            <a:picLocks noGrp="1" noChangeAspect="1" noChangeArrowheads="1"/>
          </p:cNvPicPr>
          <p:nvPr>
            <p:ph idx="1"/>
          </p:nvPr>
        </p:nvPicPr>
        <p:blipFill>
          <a:blip r:embed="rId2"/>
          <a:srcRect/>
          <a:stretch>
            <a:fillRect/>
          </a:stretch>
        </p:blipFill>
        <p:spPr bwMode="auto">
          <a:xfrm>
            <a:off x="1143000" y="1981200"/>
            <a:ext cx="6324600" cy="41148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1066800"/>
            <a:ext cx="8229600" cy="5059363"/>
          </a:xfrm>
        </p:spPr>
        <p:txBody>
          <a:bodyPr>
            <a:normAutofit fontScale="77500" lnSpcReduction="20000"/>
          </a:bodyPr>
          <a:lstStyle/>
          <a:p>
            <a:endParaRPr lang="ar-SA" dirty="0" smtClean="0"/>
          </a:p>
          <a:p>
            <a:r>
              <a:rPr lang="ar-SA" dirty="0" smtClean="0"/>
              <a:t>مقدمة:</a:t>
            </a:r>
          </a:p>
          <a:p>
            <a:r>
              <a:rPr lang="ar-SA" dirty="0" smtClean="0"/>
              <a:t>توجه برامج التوعية نحو فئات المجتمع ممن لهم علاقة بالمعوقين كالأسرة(الوالدان ، الإخوان) ، المدرسة (المعلمين والأقران)، والمجتمع(الجيران ، أصحاب الأعمال).</a:t>
            </a:r>
          </a:p>
          <a:p>
            <a:r>
              <a:rPr lang="ar-SA" dirty="0" smtClean="0"/>
              <a:t>لتعلم إن أهم ما يؤثر بالفرد المعوق هي تلك الأحكام التقديرية التي يحكم </a:t>
            </a:r>
            <a:r>
              <a:rPr lang="ar-SA" dirty="0" err="1" smtClean="0"/>
              <a:t>بها</a:t>
            </a:r>
            <a:r>
              <a:rPr lang="ar-SA" dirty="0" smtClean="0"/>
              <a:t> أفراد المجتمع عليه.</a:t>
            </a:r>
          </a:p>
          <a:p>
            <a:r>
              <a:rPr lang="ar-SA" dirty="0" smtClean="0"/>
              <a:t>يواجه المعوق الكثير من العوائق التي تحد من تقدمه ونشاطاته للاندماج بالمجتمع منها على سبيل المثال:</a:t>
            </a:r>
          </a:p>
          <a:p>
            <a:r>
              <a:rPr lang="ar-SA" dirty="0" smtClean="0"/>
              <a:t>1- العوائق البيئية.(المباني ،الشوارع....الخ).</a:t>
            </a:r>
          </a:p>
          <a:p>
            <a:r>
              <a:rPr lang="ar-SA" dirty="0" smtClean="0"/>
              <a:t>2- العوائق الاجتماعية.(الاتجاهات السلبية نحو المعوقين، التعامل معهم على أنهم أعضاء مختلفين أو غير مكتملين.وبذلك يحرم المجتمع من طاقات يمكن أن تعطي وتضيف كما قد تعرض إنسانية المعوق للإهدار وكرامته للتدني والضياع.</a:t>
            </a:r>
          </a:p>
          <a:p>
            <a:endParaRPr lang="ar-SA" dirty="0" smtClean="0"/>
          </a:p>
          <a:p>
            <a:endParaRPr lang="ar-SA" dirty="0" smtClean="0"/>
          </a:p>
          <a:p>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u="sng" dirty="0" smtClean="0"/>
              <a:t>5-أسلوب القسوة</a:t>
            </a:r>
            <a:r>
              <a:rPr lang="ar-SA" dirty="0" smtClean="0"/>
              <a:t>.</a:t>
            </a:r>
          </a:p>
          <a:p>
            <a:r>
              <a:rPr lang="ar-SA" dirty="0" smtClean="0"/>
              <a:t>يميل بعض الآباء لاستخدام الأسلوب التسلطي فيما يتعلق بالضوابط والنظام مع أبنائهم.والقسوة تعبر عن مجموعة من الأساليب التي يتبعها الآباء لضبط سلوك الطفل المرغوب فيه ويتضمن العقاب الجسمي كالصفع والضرب أي كل ما يؤدي إلى آلام وآثار جسمية.</a:t>
            </a:r>
          </a:p>
          <a:p>
            <a:r>
              <a:rPr lang="ar-SA" dirty="0" smtClean="0"/>
              <a:t>إن القسوة الشديدة تؤدي إلى تقوية النواحي الهدامة في الضمير وإضعاف الذات وتأخير نضجها وخلق شخصية على درجة عالية من الحساسية المرضية.</a:t>
            </a:r>
          </a:p>
          <a:p>
            <a:endParaRPr lang="ar-SA"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074" name="Picture 2" descr="C:\Users\user0\Pictures\تدليل 2.jpg"/>
          <p:cNvPicPr>
            <a:picLocks noGrp="1" noChangeAspect="1" noChangeArrowheads="1"/>
          </p:cNvPicPr>
          <p:nvPr>
            <p:ph idx="1"/>
          </p:nvPr>
        </p:nvPicPr>
        <p:blipFill>
          <a:blip r:embed="rId2"/>
          <a:srcRect/>
          <a:stretch>
            <a:fillRect/>
          </a:stretch>
        </p:blipFill>
        <p:spPr bwMode="auto">
          <a:xfrm>
            <a:off x="5029200" y="1752600"/>
            <a:ext cx="2457450" cy="2457450"/>
          </a:xfrm>
          <a:prstGeom prst="rect">
            <a:avLst/>
          </a:prstGeom>
          <a:noFill/>
        </p:spPr>
      </p:pic>
      <p:pic>
        <p:nvPicPr>
          <p:cNvPr id="3075" name="Picture 3" descr="C:\Users\user0\Pictures\طفل التدليل.jpg"/>
          <p:cNvPicPr>
            <a:picLocks noChangeAspect="1" noChangeArrowheads="1"/>
          </p:cNvPicPr>
          <p:nvPr/>
        </p:nvPicPr>
        <p:blipFill>
          <a:blip r:embed="rId3"/>
          <a:srcRect/>
          <a:stretch>
            <a:fillRect/>
          </a:stretch>
        </p:blipFill>
        <p:spPr bwMode="auto">
          <a:xfrm>
            <a:off x="1371600" y="3429000"/>
            <a:ext cx="3352800" cy="266700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6</a:t>
            </a:r>
            <a:r>
              <a:rPr lang="ar-SA" u="sng" dirty="0" smtClean="0"/>
              <a:t>-أسلوب التدليل.</a:t>
            </a:r>
          </a:p>
          <a:p>
            <a:r>
              <a:rPr lang="ar-SA" dirty="0" smtClean="0"/>
              <a:t>تشجيع الطفل على تحقيق معظم رغباته بالشكل الذي يحلو له وعدم توجيهه بتحمل أي مسؤولية مع مرحلة النمو التي يمر </a:t>
            </a:r>
            <a:r>
              <a:rPr lang="ar-SA" dirty="0" err="1" smtClean="0"/>
              <a:t>بها</a:t>
            </a:r>
            <a:r>
              <a:rPr lang="ar-SA" dirty="0" smtClean="0"/>
              <a:t>. يتضمن أيضا دفاع الوالدين عن الأنماط السلوكية التي يصدرها طفلهم والغير مرغوب </a:t>
            </a:r>
            <a:r>
              <a:rPr lang="ar-SA" dirty="0" err="1" smtClean="0"/>
              <a:t>بها</a:t>
            </a:r>
            <a:r>
              <a:rPr lang="ar-SA" dirty="0" smtClean="0"/>
              <a:t>..ويتضمن التدليل التراخي والتهاون في معاملة الطفل وعدم توجيهه لتحمل المسؤوليات والمهام التي تناسب عمره. قد يكون ذلك نتيجة أن هذا الطفل جاء بعد فترة طويلة من الزواج ويعامل مثل هؤلاء الأطفال كأنهم ضيوف محظوظين تشبع دائما رغباتهم بواسطة الوالدين مهما كانت ومما قد يدفع الوالدين لاستخدام هذا الأسلوب أيضا هو إصابة الطفل بمرض شديد يجعله عاجزا ...الخ.</a:t>
            </a:r>
          </a:p>
          <a:p>
            <a:endParaRPr lang="ar-SA" dirty="0" smtClean="0"/>
          </a:p>
          <a:p>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1219200"/>
            <a:ext cx="8229600" cy="5257800"/>
          </a:xfrm>
        </p:spPr>
        <p:txBody>
          <a:bodyPr>
            <a:normAutofit/>
          </a:bodyPr>
          <a:lstStyle/>
          <a:p>
            <a:endParaRPr lang="ar-SA" dirty="0"/>
          </a:p>
        </p:txBody>
      </p:sp>
      <p:pic>
        <p:nvPicPr>
          <p:cNvPr id="1027" name="Picture 3" descr="C:\Users\user0\Pictures\تذبذب 2.jpg"/>
          <p:cNvPicPr>
            <a:picLocks noChangeAspect="1" noChangeArrowheads="1"/>
          </p:cNvPicPr>
          <p:nvPr/>
        </p:nvPicPr>
        <p:blipFill>
          <a:blip r:embed="rId2"/>
          <a:srcRect/>
          <a:stretch>
            <a:fillRect/>
          </a:stretch>
        </p:blipFill>
        <p:spPr bwMode="auto">
          <a:xfrm>
            <a:off x="1066800" y="1541064"/>
            <a:ext cx="6553200" cy="4326336"/>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5" name="عنصر نائب للمحتوى 4"/>
          <p:cNvSpPr>
            <a:spLocks noGrp="1"/>
          </p:cNvSpPr>
          <p:nvPr>
            <p:ph idx="1"/>
          </p:nvPr>
        </p:nvSpPr>
        <p:spPr/>
        <p:txBody>
          <a:bodyPr>
            <a:normAutofit/>
          </a:bodyPr>
          <a:lstStyle/>
          <a:p>
            <a:r>
              <a:rPr lang="ar-SA" u="sng" dirty="0" smtClean="0"/>
              <a:t>7-أسلوب التذبذب في المعاملة.</a:t>
            </a:r>
          </a:p>
          <a:p>
            <a:pPr>
              <a:buNone/>
            </a:pPr>
            <a:r>
              <a:rPr lang="ar-SA" dirty="0" smtClean="0"/>
              <a:t>    يقصد </a:t>
            </a:r>
            <a:r>
              <a:rPr lang="ar-SA" dirty="0" err="1" smtClean="0"/>
              <a:t>به</a:t>
            </a:r>
            <a:r>
              <a:rPr lang="ar-SA" dirty="0" smtClean="0"/>
              <a:t> عدم معاملة الوالدين للطفل بأسلوب واحد في الموقف الواحد ، بل أن هناك تذبذب قد يصل إلى مرحلة التناقض.وهذا الأسلوب يجعل الطفل لا يستطيع أن يتوقع رد فعل والدية إزاء سلوكه ومنها يدرك الطفل أن معاملة والديه تعتمد على المزاج الشخصي وليس هناك أساس ثابت لسلوك والديه . </a:t>
            </a:r>
          </a:p>
          <a:p>
            <a:endParaRPr lang="ar-SA" dirty="0" smtClean="0"/>
          </a:p>
          <a:p>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 descr="C:\Users\user0\Pictures\السواء.jpg"/>
          <p:cNvPicPr>
            <a:picLocks noGrp="1" noChangeAspect="1" noChangeArrowheads="1"/>
          </p:cNvPicPr>
          <p:nvPr>
            <p:ph idx="1"/>
          </p:nvPr>
        </p:nvPicPr>
        <p:blipFill>
          <a:blip r:embed="rId2"/>
          <a:srcRect/>
          <a:stretch>
            <a:fillRect/>
          </a:stretch>
        </p:blipFill>
        <p:spPr bwMode="auto">
          <a:xfrm>
            <a:off x="762000" y="1981200"/>
            <a:ext cx="7543800" cy="40386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4" name="مستطيل 3"/>
          <p:cNvSpPr/>
          <p:nvPr/>
        </p:nvSpPr>
        <p:spPr>
          <a:xfrm>
            <a:off x="685800" y="1600200"/>
            <a:ext cx="7848600" cy="3046988"/>
          </a:xfrm>
          <a:prstGeom prst="rect">
            <a:avLst/>
          </a:prstGeom>
        </p:spPr>
        <p:txBody>
          <a:bodyPr wrap="square">
            <a:spAutoFit/>
          </a:bodyPr>
          <a:lstStyle/>
          <a:p>
            <a:r>
              <a:rPr lang="ar-SA" sz="2400" dirty="0" smtClean="0"/>
              <a:t>8</a:t>
            </a:r>
            <a:r>
              <a:rPr lang="ar-SA" sz="2400" u="sng" dirty="0" smtClean="0"/>
              <a:t>-أسلوب السواء</a:t>
            </a:r>
            <a:r>
              <a:rPr lang="ar-SA" sz="2400" dirty="0" smtClean="0"/>
              <a:t>.</a:t>
            </a:r>
          </a:p>
          <a:p>
            <a:pPr>
              <a:buNone/>
            </a:pPr>
            <a:r>
              <a:rPr lang="ar-SA" sz="2400" dirty="0" smtClean="0"/>
              <a:t>    يتمثل في ممارسة الأساليب السوية مثل التقبل والتسامح والديمقراطية والتعاون والمشاركة الوجدانية ......وغيرها.</a:t>
            </a:r>
          </a:p>
          <a:p>
            <a:pPr>
              <a:buNone/>
            </a:pPr>
            <a:r>
              <a:rPr lang="ar-SA" sz="2400" dirty="0" smtClean="0"/>
              <a:t>   وأيضاً يتمثل في عدم ممارسة الأساليب غير السوية مثل الرفض والتدليل والحماية الزائدة والقسوة والتفرقة والتذبذب في المعاملة.</a:t>
            </a:r>
          </a:p>
          <a:p>
            <a:pPr>
              <a:buNone/>
            </a:pPr>
            <a:r>
              <a:rPr lang="ar-SA" sz="2400" dirty="0" smtClean="0"/>
              <a:t>    أي أن السواء يمثل جانبين.</a:t>
            </a:r>
          </a:p>
          <a:p>
            <a:pPr>
              <a:buNone/>
            </a:pPr>
            <a:r>
              <a:rPr lang="ar-SA" sz="2400" dirty="0" smtClean="0"/>
              <a:t>    إذا كان اتجاه السواء ايجابياً يكون لدى الطفل الثقة بالنفس والقدرة على تحمل المسؤولية والإبداع والعلاقة الجيدة مع الآخرين وضبط الذات .</a:t>
            </a:r>
            <a:endParaRPr lang="ar-SA"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57201"/>
            <a:ext cx="7772400" cy="990599"/>
          </a:xfrm>
        </p:spPr>
        <p:txBody>
          <a:bodyPr/>
          <a:lstStyle/>
          <a:p>
            <a:r>
              <a:rPr lang="ar-SA" dirty="0" smtClean="0"/>
              <a:t>فئات المجتمع الواجب توعيتها</a:t>
            </a:r>
            <a:endParaRPr lang="ar-SA" dirty="0"/>
          </a:p>
        </p:txBody>
      </p:sp>
      <p:sp>
        <p:nvSpPr>
          <p:cNvPr id="3" name="عنوان فرعي 2"/>
          <p:cNvSpPr>
            <a:spLocks noGrp="1"/>
          </p:cNvSpPr>
          <p:nvPr>
            <p:ph type="subTitle" idx="1"/>
          </p:nvPr>
        </p:nvSpPr>
        <p:spPr>
          <a:xfrm>
            <a:off x="609600" y="1295400"/>
            <a:ext cx="7924800" cy="5334000"/>
          </a:xfrm>
        </p:spPr>
        <p:txBody>
          <a:bodyPr>
            <a:noAutofit/>
          </a:bodyPr>
          <a:lstStyle/>
          <a:p>
            <a:pPr algn="r"/>
            <a:endParaRPr lang="ar-SA" sz="2400" dirty="0" smtClean="0"/>
          </a:p>
          <a:p>
            <a:pPr algn="r"/>
            <a:endParaRPr lang="ar-SA" sz="2400" dirty="0" smtClean="0"/>
          </a:p>
          <a:p>
            <a:pPr algn="r"/>
            <a:endParaRPr lang="ar-SA" sz="2400" dirty="0" smtClean="0"/>
          </a:p>
          <a:p>
            <a:r>
              <a:rPr lang="ar-SA" sz="3600" dirty="0" smtClean="0"/>
              <a:t>أولاً</a:t>
            </a:r>
            <a:r>
              <a:rPr lang="ar-SA" sz="3600" dirty="0" smtClean="0"/>
              <a:t>: أسر الأطفال </a:t>
            </a:r>
            <a:r>
              <a:rPr lang="ar-SA" sz="3600" dirty="0" smtClean="0"/>
              <a:t>المعوقين</a:t>
            </a:r>
            <a:endParaRPr lang="ar-SA" sz="3600" dirty="0" smtClean="0"/>
          </a:p>
          <a:p>
            <a:pPr algn="r"/>
            <a:endParaRPr lang="ar-SA" sz="2400" dirty="0" smtClean="0"/>
          </a:p>
          <a:p>
            <a:pPr algn="r"/>
            <a:endParaRPr lang="ar-SA" sz="2400" dirty="0" smtClean="0"/>
          </a:p>
          <a:p>
            <a:pPr algn="r"/>
            <a:endParaRPr lang="ar-SA" sz="2400" dirty="0" smtClean="0"/>
          </a:p>
          <a:p>
            <a:pPr algn="r"/>
            <a:endParaRPr lang="ar-SA" sz="24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buNone/>
            </a:pPr>
            <a:endParaRPr lang="ar-SA" dirty="0" smtClean="0"/>
          </a:p>
          <a:p>
            <a:pPr>
              <a:buNone/>
            </a:pPr>
            <a:endParaRPr lang="ar-SA" dirty="0" smtClean="0"/>
          </a:p>
          <a:p>
            <a:pPr algn="ctr">
              <a:buNone/>
            </a:pPr>
            <a:r>
              <a:rPr lang="ar-SA" dirty="0" smtClean="0"/>
              <a:t>ما </a:t>
            </a:r>
            <a:r>
              <a:rPr lang="ar-SA" dirty="0" smtClean="0"/>
              <a:t>هي المراحل التي يمر </a:t>
            </a:r>
            <a:r>
              <a:rPr lang="ar-SA" dirty="0" err="1" smtClean="0"/>
              <a:t>بها</a:t>
            </a:r>
            <a:r>
              <a:rPr lang="ar-SA" dirty="0" smtClean="0"/>
              <a:t> الوالدين من جراء وجود طفل معوق؟</a:t>
            </a: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7106" name="Picture 2" descr="C:\Users\user0\Pictures\صدمة.png"/>
          <p:cNvPicPr>
            <a:picLocks noGrp="1" noChangeAspect="1" noChangeArrowheads="1"/>
          </p:cNvPicPr>
          <p:nvPr>
            <p:ph idx="1"/>
          </p:nvPr>
        </p:nvPicPr>
        <p:blipFill>
          <a:blip r:embed="rId2"/>
          <a:srcRect/>
          <a:stretch>
            <a:fillRect/>
          </a:stretch>
        </p:blipFill>
        <p:spPr bwMode="auto">
          <a:xfrm>
            <a:off x="5334000" y="1828800"/>
            <a:ext cx="2941320" cy="3048000"/>
          </a:xfrm>
          <a:prstGeom prst="rect">
            <a:avLst/>
          </a:prstGeom>
          <a:noFill/>
        </p:spPr>
      </p:pic>
      <p:pic>
        <p:nvPicPr>
          <p:cNvPr id="47107" name="Picture 3" descr="C:\Users\user0\Pictures\صدمة2.png"/>
          <p:cNvPicPr>
            <a:picLocks noChangeAspect="1" noChangeArrowheads="1"/>
          </p:cNvPicPr>
          <p:nvPr/>
        </p:nvPicPr>
        <p:blipFill>
          <a:blip r:embed="rId3"/>
          <a:srcRect/>
          <a:stretch>
            <a:fillRect/>
          </a:stretch>
        </p:blipFill>
        <p:spPr bwMode="auto">
          <a:xfrm>
            <a:off x="1219200" y="3048000"/>
            <a:ext cx="3124200" cy="28956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1066800"/>
            <a:ext cx="8229600" cy="5059363"/>
          </a:xfrm>
        </p:spPr>
        <p:txBody>
          <a:bodyPr>
            <a:noAutofit/>
          </a:bodyPr>
          <a:lstStyle/>
          <a:p>
            <a:r>
              <a:rPr lang="ar-SA" sz="2400" dirty="0" smtClean="0"/>
              <a:t>1-مرحلة الصدمة.</a:t>
            </a:r>
          </a:p>
          <a:p>
            <a:r>
              <a:rPr lang="ar-SA" sz="2400" dirty="0" smtClean="0"/>
              <a:t>هي أول رد فعل يحدث من وجود طفل معاق.</a:t>
            </a:r>
          </a:p>
          <a:p>
            <a:r>
              <a:rPr lang="ar-SA" sz="2400" dirty="0" smtClean="0"/>
              <a:t>تبدأ الأسرة بالكثير من التساؤلات مثل: أنا لا أصدق ذلك؟، ماذا أفعل؟ ، أعرف أن أبني يعاني من مشكلة ولكنها ليست بهذه الخطورة!.</a:t>
            </a:r>
          </a:p>
          <a:p>
            <a:r>
              <a:rPr lang="ar-SA" sz="2400" dirty="0" smtClean="0"/>
              <a:t>وقع الخبر عليهما يكون قاسياً مثل أحساس </a:t>
            </a:r>
            <a:r>
              <a:rPr lang="ar-SA" sz="2400" dirty="0" err="1" smtClean="0"/>
              <a:t>المفجوع</a:t>
            </a:r>
            <a:r>
              <a:rPr lang="ar-SA" sz="2400" dirty="0" smtClean="0"/>
              <a:t> في ابنه بحادث أو مرض خطير.</a:t>
            </a:r>
          </a:p>
          <a:p>
            <a:r>
              <a:rPr lang="ar-SA" sz="2400" dirty="0" smtClean="0"/>
              <a:t>إن الصدمة التي تمثلها ولادة طفل معاق لا تحدث مرة واحدة وهي في بعض الجوانب أسوأ من وفاة الطفل.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6082" name="Picture 2" descr="C:\Users\user0\Pictures\انكار.jpg"/>
          <p:cNvPicPr>
            <a:picLocks noGrp="1" noChangeAspect="1" noChangeArrowheads="1"/>
          </p:cNvPicPr>
          <p:nvPr>
            <p:ph idx="1"/>
          </p:nvPr>
        </p:nvPicPr>
        <p:blipFill>
          <a:blip r:embed="rId2"/>
          <a:srcRect/>
          <a:stretch>
            <a:fillRect/>
          </a:stretch>
        </p:blipFill>
        <p:spPr bwMode="auto">
          <a:xfrm>
            <a:off x="1295400" y="1676400"/>
            <a:ext cx="5943600" cy="40386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dirty="0" smtClean="0"/>
              <a:t>2-مرحلة الإنكار.</a:t>
            </a:r>
          </a:p>
          <a:p>
            <a:r>
              <a:rPr lang="ar-SA" dirty="0" smtClean="0"/>
              <a:t>يعزي الآباء في هذه المرحلة حالة طفلهم إلى خطأ في عمليات التشخيص.</a:t>
            </a:r>
          </a:p>
          <a:p>
            <a:r>
              <a:rPr lang="ar-SA" dirty="0" smtClean="0"/>
              <a:t>تركز الأسرة في هذه المرحلة على أشكال السلوك التي يقوم </a:t>
            </a:r>
            <a:r>
              <a:rPr lang="ar-SA" dirty="0" err="1" smtClean="0"/>
              <a:t>بها</a:t>
            </a:r>
            <a:r>
              <a:rPr lang="ar-SA" dirty="0" smtClean="0"/>
              <a:t> الطفل والتي تدل على عدم وجود مشكلة أو إعاقة لدية وأنه لا يختلف عن بقية الأطفال الآخرين وعن إخوانه وأن المظاهر التي لدية يمكن أن تزول فيما بعد.</a:t>
            </a:r>
          </a:p>
          <a:p>
            <a:r>
              <a:rPr lang="ar-SA" dirty="0" smtClean="0"/>
              <a:t>تبدأ الأسرة بالكثير من التساؤلات مثل:كيف يدعي الطبيب أن طفلنا لديه مشكلة؟، هل تشخيص الطفل في وقت قصير كفيل بإظهار مشكلته؟.</a:t>
            </a:r>
          </a:p>
          <a:p>
            <a:r>
              <a:rPr lang="ar-SA" dirty="0" smtClean="0"/>
              <a:t>الوالدان اللذان يرفضان التشخيص يدخلان في جدل ونقاش غير مريح مع الاختصاصي.</a:t>
            </a:r>
          </a:p>
          <a:p>
            <a:r>
              <a:rPr lang="ar-SA" dirty="0" smtClean="0"/>
              <a:t>الكثير من أولياء الأمور يمكن أن يتجاهل المشكلة ، أو يغضب ،...الخ.</a:t>
            </a:r>
          </a:p>
          <a:p>
            <a:r>
              <a:rPr lang="ar-SA" dirty="0" smtClean="0"/>
              <a:t>الإنكار يتلاشى شيئاُ فشيئاً عندما يحصل الآباء على بعض ما يريدان من معلومات مساعدة أو دعم.</a:t>
            </a:r>
          </a:p>
          <a:p>
            <a:endParaRPr lang="ar-SA" dirty="0" smtClean="0"/>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4407</TotalTime>
  <Words>1191</Words>
  <Application>Microsoft Office PowerPoint</Application>
  <PresentationFormat>عرض على الشاشة (3:4)‏</PresentationFormat>
  <Paragraphs>87</Paragraphs>
  <Slides>36</Slides>
  <Notes>0</Notes>
  <HiddenSlides>0</HiddenSlides>
  <MMClips>0</MMClips>
  <ScaleCrop>false</ScaleCrop>
  <HeadingPairs>
    <vt:vector size="4" baseType="variant">
      <vt:variant>
        <vt:lpstr>سمة</vt:lpstr>
      </vt:variant>
      <vt:variant>
        <vt:i4>1</vt:i4>
      </vt:variant>
      <vt:variant>
        <vt:lpstr>عناوين الشرائح</vt:lpstr>
      </vt:variant>
      <vt:variant>
        <vt:i4>36</vt:i4>
      </vt:variant>
    </vt:vector>
  </HeadingPairs>
  <TitlesOfParts>
    <vt:vector size="37" baseType="lpstr">
      <vt:lpstr>سمة Office</vt:lpstr>
      <vt:lpstr>الشريحة 1</vt:lpstr>
      <vt:lpstr>الشريحة 2</vt:lpstr>
      <vt:lpstr>الشريحة 3</vt:lpstr>
      <vt:lpstr>فئات المجتمع الواجب توعيتها</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توعية العامة بمجالات الإعاقة مقدمة:</dc:title>
  <dc:creator>user0</dc:creator>
  <cp:lastModifiedBy>user0</cp:lastModifiedBy>
  <cp:revision>208</cp:revision>
  <dcterms:created xsi:type="dcterms:W3CDTF">2014-09-17T04:34:45Z</dcterms:created>
  <dcterms:modified xsi:type="dcterms:W3CDTF">2014-10-13T07:37:14Z</dcterms:modified>
</cp:coreProperties>
</file>