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76" r:id="rId2"/>
    <p:sldId id="270" r:id="rId3"/>
    <p:sldId id="257" r:id="rId4"/>
    <p:sldId id="258" r:id="rId5"/>
    <p:sldId id="268" r:id="rId6"/>
    <p:sldId id="269" r:id="rId7"/>
    <p:sldId id="271" r:id="rId8"/>
    <p:sldId id="259" r:id="rId9"/>
    <p:sldId id="260" r:id="rId10"/>
    <p:sldId id="261" r:id="rId11"/>
    <p:sldId id="262" r:id="rId12"/>
    <p:sldId id="263" r:id="rId13"/>
    <p:sldId id="264" r:id="rId14"/>
    <p:sldId id="272" r:id="rId15"/>
    <p:sldId id="265" r:id="rId16"/>
    <p:sldId id="273" r:id="rId17"/>
    <p:sldId id="266" r:id="rId18"/>
    <p:sldId id="274" r:id="rId19"/>
    <p:sldId id="267" r:id="rId20"/>
    <p:sldId id="275" r:id="rId2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80" d="100"/>
          <a:sy n="80" d="100"/>
        </p:scale>
        <p:origin x="-1027" y="-77"/>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C264B325-B58A-4899-B331-1125DAED91EB}" type="datetimeFigureOut">
              <a:rPr lang="ar-SA" smtClean="0"/>
              <a:pPr/>
              <a:t>23/11/1435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22516227-3526-4CD7-9D5D-E1338F28EFE2}"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C264B325-B58A-4899-B331-1125DAED91EB}" type="datetimeFigureOut">
              <a:rPr lang="ar-SA" smtClean="0"/>
              <a:pPr/>
              <a:t>23/11/1435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22516227-3526-4CD7-9D5D-E1338F28EFE2}"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C264B325-B58A-4899-B331-1125DAED91EB}" type="datetimeFigureOut">
              <a:rPr lang="ar-SA" smtClean="0"/>
              <a:pPr/>
              <a:t>23/11/1435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22516227-3526-4CD7-9D5D-E1338F28EFE2}"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C264B325-B58A-4899-B331-1125DAED91EB}" type="datetimeFigureOut">
              <a:rPr lang="ar-SA" smtClean="0"/>
              <a:pPr/>
              <a:t>23/11/1435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22516227-3526-4CD7-9D5D-E1338F28EFE2}"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C264B325-B58A-4899-B331-1125DAED91EB}" type="datetimeFigureOut">
              <a:rPr lang="ar-SA" smtClean="0"/>
              <a:pPr/>
              <a:t>23/11/1435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22516227-3526-4CD7-9D5D-E1338F28EFE2}"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C264B325-B58A-4899-B331-1125DAED91EB}" type="datetimeFigureOut">
              <a:rPr lang="ar-SA" smtClean="0"/>
              <a:pPr/>
              <a:t>23/11/1435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22516227-3526-4CD7-9D5D-E1338F28EFE2}"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C264B325-B58A-4899-B331-1125DAED91EB}" type="datetimeFigureOut">
              <a:rPr lang="ar-SA" smtClean="0"/>
              <a:pPr/>
              <a:t>23/11/1435</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22516227-3526-4CD7-9D5D-E1338F28EFE2}"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C264B325-B58A-4899-B331-1125DAED91EB}" type="datetimeFigureOut">
              <a:rPr lang="ar-SA" smtClean="0"/>
              <a:pPr/>
              <a:t>23/11/1435</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22516227-3526-4CD7-9D5D-E1338F28EFE2}"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C264B325-B58A-4899-B331-1125DAED91EB}" type="datetimeFigureOut">
              <a:rPr lang="ar-SA" smtClean="0"/>
              <a:pPr/>
              <a:t>23/11/1435</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22516227-3526-4CD7-9D5D-E1338F28EFE2}"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C264B325-B58A-4899-B331-1125DAED91EB}" type="datetimeFigureOut">
              <a:rPr lang="ar-SA" smtClean="0"/>
              <a:pPr/>
              <a:t>23/11/1435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22516227-3526-4CD7-9D5D-E1338F28EFE2}"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C264B325-B58A-4899-B331-1125DAED91EB}" type="datetimeFigureOut">
              <a:rPr lang="ar-SA" smtClean="0"/>
              <a:pPr/>
              <a:t>23/11/1435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22516227-3526-4CD7-9D5D-E1338F28EFE2}"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C264B325-B58A-4899-B331-1125DAED91EB}" type="datetimeFigureOut">
              <a:rPr lang="ar-SA" smtClean="0"/>
              <a:pPr/>
              <a:t>23/11/1435</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22516227-3526-4CD7-9D5D-E1338F28EFE2}"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r"/>
            <a:r>
              <a:rPr lang="ar-SA" dirty="0" smtClean="0"/>
              <a:t>              توعية </a:t>
            </a:r>
            <a:r>
              <a:rPr lang="ar-SA" dirty="0" smtClean="0"/>
              <a:t>العامة بمجالات </a:t>
            </a:r>
            <a:r>
              <a:rPr lang="ar-SA" dirty="0" smtClean="0"/>
              <a:t>الإعاقة</a:t>
            </a:r>
            <a:br>
              <a:rPr lang="ar-SA" dirty="0" smtClean="0"/>
            </a:br>
            <a:r>
              <a:rPr lang="ar-SA" dirty="0" smtClean="0"/>
              <a:t>مقدمة</a:t>
            </a:r>
            <a:r>
              <a:rPr lang="ar-SA" dirty="0" smtClean="0"/>
              <a:t>:</a:t>
            </a:r>
            <a:endParaRPr lang="ar-SA" dirty="0"/>
          </a:p>
        </p:txBody>
      </p:sp>
      <p:sp>
        <p:nvSpPr>
          <p:cNvPr id="3" name="عنصر نائب للمحتوى 2"/>
          <p:cNvSpPr>
            <a:spLocks noGrp="1"/>
          </p:cNvSpPr>
          <p:nvPr>
            <p:ph idx="1"/>
          </p:nvPr>
        </p:nvSpPr>
        <p:spPr/>
        <p:txBody>
          <a:bodyPr>
            <a:normAutofit fontScale="62500" lnSpcReduction="20000"/>
          </a:bodyPr>
          <a:lstStyle/>
          <a:p>
            <a:r>
              <a:rPr lang="ar-SA" dirty="0" smtClean="0"/>
              <a:t>* بشكل عام لا يتوفر لدى معظم أفراد المجتمعات النامية معلومات كافية عن مفهوم الإعاقة وأسبابها أو إجراءات الوقاية منها ومعالجتها.</a:t>
            </a:r>
          </a:p>
          <a:p>
            <a:endParaRPr lang="ar-SA" dirty="0" smtClean="0"/>
          </a:p>
          <a:p>
            <a:r>
              <a:rPr lang="ar-SA" dirty="0" smtClean="0"/>
              <a:t>* إن ما تم اتخاذه من تدابير وإجراءات في البلدان النامية للوقاية والمعالجة يعتبر محدوداً جداً.</a:t>
            </a:r>
          </a:p>
          <a:p>
            <a:endParaRPr lang="ar-SA" dirty="0" smtClean="0"/>
          </a:p>
          <a:p>
            <a:r>
              <a:rPr lang="ar-SA" dirty="0" smtClean="0"/>
              <a:t>* إن معظم المشكلات المترتبة على الإصابة بالإعاقة تعود إلى:</a:t>
            </a:r>
          </a:p>
          <a:p>
            <a:r>
              <a:rPr lang="ar-SA" dirty="0" smtClean="0"/>
              <a:t>1- الحرمان.</a:t>
            </a:r>
          </a:p>
          <a:p>
            <a:r>
              <a:rPr lang="ar-SA" dirty="0" smtClean="0"/>
              <a:t>2-عدم توفر الإمكانيات المادية اللازمة.</a:t>
            </a:r>
          </a:p>
          <a:p>
            <a:r>
              <a:rPr lang="ar-SA" dirty="0" smtClean="0"/>
              <a:t>3-سوء التخطيط العلمي.</a:t>
            </a:r>
          </a:p>
          <a:p>
            <a:endParaRPr lang="ar-SA" dirty="0" smtClean="0"/>
          </a:p>
          <a:p>
            <a:r>
              <a:rPr lang="ar-SA" dirty="0" smtClean="0"/>
              <a:t>* لذا يتوجب علينا:</a:t>
            </a:r>
          </a:p>
          <a:p>
            <a:r>
              <a:rPr lang="ar-SA" dirty="0" smtClean="0"/>
              <a:t>1- العمل على تطوير اتجاهات ايجابية نحو الإعاقة.</a:t>
            </a:r>
          </a:p>
          <a:p>
            <a:r>
              <a:rPr lang="ar-SA" dirty="0" smtClean="0"/>
              <a:t>2- استخدام استراتيجيات الوقاية والتدخل المبكر بشكل أكثر تطوراً.</a:t>
            </a:r>
            <a:endParaRPr lang="ar-SA"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381000" y="1676400"/>
            <a:ext cx="8229600" cy="4525963"/>
          </a:xfrm>
        </p:spPr>
        <p:txBody>
          <a:bodyPr>
            <a:normAutofit/>
          </a:bodyPr>
          <a:lstStyle/>
          <a:p>
            <a:pPr>
              <a:buNone/>
            </a:pPr>
            <a:r>
              <a:rPr lang="ar-SA" dirty="0" smtClean="0"/>
              <a:t>ثالثاً: تفعيل برامج الوقاية والتدخل المبكر:</a:t>
            </a:r>
          </a:p>
          <a:p>
            <a:pPr>
              <a:buNone/>
            </a:pPr>
            <a:r>
              <a:rPr lang="ar-SA" sz="2000" dirty="0" smtClean="0"/>
              <a:t>برامج الوقاية في أحياناً كثيرة وخاصة في المجتمعات النامية لا تلقى العناية الكافية وذلك للأسباب التالية:</a:t>
            </a:r>
          </a:p>
          <a:p>
            <a:pPr>
              <a:buNone/>
            </a:pPr>
            <a:r>
              <a:rPr lang="ar-SA" sz="2000" dirty="0" smtClean="0"/>
              <a:t>1- تكلفتها المادية .</a:t>
            </a:r>
          </a:p>
          <a:p>
            <a:pPr>
              <a:buNone/>
            </a:pPr>
            <a:r>
              <a:rPr lang="ar-SA" sz="2000" dirty="0" smtClean="0"/>
              <a:t>2- انخفاض درجة الوعي بأهميتها وضرورتها .</a:t>
            </a:r>
          </a:p>
          <a:p>
            <a:pPr>
              <a:buNone/>
            </a:pPr>
            <a:r>
              <a:rPr lang="ar-SA" sz="2000" dirty="0" smtClean="0"/>
              <a:t>3- تركيزها ينصب أكثر على مجال الخدمات العلاجية  مقابل الخدمات الوقائية.</a:t>
            </a:r>
          </a:p>
          <a:p>
            <a:pPr>
              <a:buNone/>
            </a:pPr>
            <a:endParaRPr lang="ar-SA" dirty="0" smtClean="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a:bodyPr>
          <a:lstStyle/>
          <a:p>
            <a:pPr>
              <a:buNone/>
            </a:pPr>
            <a:endParaRPr lang="ar-SA" dirty="0" smtClean="0"/>
          </a:p>
          <a:p>
            <a:pPr>
              <a:buNone/>
            </a:pPr>
            <a:r>
              <a:rPr lang="ar-SA" dirty="0" smtClean="0"/>
              <a:t>رابعاً</a:t>
            </a:r>
            <a:r>
              <a:rPr lang="ar-SA" dirty="0" smtClean="0"/>
              <a:t>: تأكيد الدعم والمشاركة الأسرية</a:t>
            </a:r>
            <a:r>
              <a:rPr lang="ar-SA" dirty="0" smtClean="0"/>
              <a:t>:</a:t>
            </a:r>
            <a:endParaRPr lang="ar-SA" dirty="0" smtClean="0"/>
          </a:p>
          <a:p>
            <a:pPr>
              <a:buNone/>
            </a:pPr>
            <a:r>
              <a:rPr lang="ar-SA" sz="2000" dirty="0" smtClean="0"/>
              <a:t>     الأسرة </a:t>
            </a:r>
            <a:r>
              <a:rPr lang="ar-SA" sz="2000" dirty="0" smtClean="0"/>
              <a:t>هي نقطة البدء وأيضاً الانتهاء في عملية التوعية بمجالات الإعاقة.</a:t>
            </a:r>
          </a:p>
          <a:p>
            <a:pPr>
              <a:buNone/>
            </a:pPr>
            <a:endParaRPr lang="ar-SA" dirty="0" smtClean="0"/>
          </a:p>
          <a:p>
            <a:endParaRPr lang="ar-S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a:bodyPr>
          <a:lstStyle/>
          <a:p>
            <a:pPr>
              <a:buNone/>
            </a:pPr>
            <a:r>
              <a:rPr lang="ar-SA" sz="3600" dirty="0" smtClean="0"/>
              <a:t>خامساً: استنفار المشاركة الشعبية وتحقيق التكامل بينها وبين الجهود الحكومية:</a:t>
            </a:r>
          </a:p>
          <a:p>
            <a:pPr>
              <a:buNone/>
            </a:pPr>
            <a:r>
              <a:rPr lang="ar-SA" sz="2000" dirty="0" smtClean="0"/>
              <a:t>     ويقصد </a:t>
            </a:r>
            <a:r>
              <a:rPr lang="ar-SA" sz="2000" dirty="0" smtClean="0"/>
              <a:t>بذلك الجمعيات الأهلية ، وأصحاب الأعمال ، والاستفادة من جهود المتطوعين للعمل في مؤسسات المعوقين وخدمة الميدان.</a:t>
            </a:r>
          </a:p>
          <a:p>
            <a:pPr>
              <a:buNone/>
            </a:pPr>
            <a:endParaRPr lang="ar-SA" dirty="0" smtClean="0"/>
          </a:p>
          <a:p>
            <a:endParaRPr lang="ar-SA" dirty="0" smtClean="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a:bodyPr>
          <a:lstStyle/>
          <a:p>
            <a:pPr>
              <a:buNone/>
            </a:pPr>
            <a:r>
              <a:rPr lang="ar-SA" sz="3600" dirty="0" smtClean="0"/>
              <a:t>سادساً: الاتجاه نحو دمج المعاقين:</a:t>
            </a:r>
          </a:p>
          <a:p>
            <a:pPr>
              <a:buNone/>
            </a:pPr>
            <a:r>
              <a:rPr lang="ar-SA" sz="2200" dirty="0" smtClean="0"/>
              <a:t>جاءت اتجاهات الدمج نتيجة لعدة أسباب من أهمها:</a:t>
            </a:r>
          </a:p>
          <a:p>
            <a:pPr>
              <a:buNone/>
            </a:pPr>
            <a:r>
              <a:rPr lang="ar-SA" sz="2200" dirty="0" smtClean="0"/>
              <a:t>1-التغلب على سلبيات نظام عزل المعوقين في مدارس خاصة بهم.</a:t>
            </a:r>
          </a:p>
          <a:p>
            <a:pPr>
              <a:buNone/>
            </a:pPr>
            <a:r>
              <a:rPr lang="ar-SA" sz="2200" dirty="0" smtClean="0"/>
              <a:t>2-توفير المساواة وتكافؤ الفرص التعليمية بين التلاميذ العاديين والمعوقين.</a:t>
            </a:r>
          </a:p>
          <a:p>
            <a:pPr>
              <a:buNone/>
            </a:pPr>
            <a:r>
              <a:rPr lang="ar-SA" sz="2200" dirty="0" smtClean="0"/>
              <a:t>3-زيادة دافعية التلاميذ المعوقين للإنجاز.</a:t>
            </a:r>
          </a:p>
          <a:p>
            <a:pPr>
              <a:buNone/>
            </a:pPr>
            <a:r>
              <a:rPr lang="ar-SA" sz="2200" dirty="0" smtClean="0"/>
              <a:t>4- تعديل الاتجاهات السلبية لدى العاملين بالمدارس والتلاميذ العاديين نحو المعوقين.....وغيرها من الأسباب.</a:t>
            </a:r>
          </a:p>
          <a:p>
            <a:endParaRPr lang="ar-SA"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ctr"/>
            <a:endParaRPr lang="ar-SA" dirty="0" smtClean="0"/>
          </a:p>
          <a:p>
            <a:pPr algn="ctr"/>
            <a:endParaRPr lang="ar-SA" dirty="0" smtClean="0"/>
          </a:p>
          <a:p>
            <a:pPr algn="ctr">
              <a:buNone/>
            </a:pPr>
            <a:r>
              <a:rPr lang="ar-SA" dirty="0" err="1" smtClean="0"/>
              <a:t>ماهي</a:t>
            </a:r>
            <a:r>
              <a:rPr lang="ar-SA" dirty="0" smtClean="0"/>
              <a:t> نسبة شيوع المعاقين في العالم وفي الوطن العربي؟وماذا عن وطنك المملكة العربية السعودية؟</a:t>
            </a:r>
            <a:endParaRPr lang="ar-S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نسبة شيوع الإعاقة</a:t>
            </a:r>
            <a:endParaRPr lang="ar-SA" dirty="0"/>
          </a:p>
        </p:txBody>
      </p:sp>
      <p:sp>
        <p:nvSpPr>
          <p:cNvPr id="3" name="عنصر نائب للمحتوى 2"/>
          <p:cNvSpPr>
            <a:spLocks noGrp="1"/>
          </p:cNvSpPr>
          <p:nvPr>
            <p:ph idx="1"/>
          </p:nvPr>
        </p:nvSpPr>
        <p:spPr/>
        <p:txBody>
          <a:bodyPr>
            <a:normAutofit fontScale="77500" lnSpcReduction="20000"/>
          </a:bodyPr>
          <a:lstStyle/>
          <a:p>
            <a:r>
              <a:rPr lang="ar-SA" dirty="0" smtClean="0"/>
              <a:t>العدد الكلي للمعاقين في العالم يتوقع أن يكون قد ارتفع من 500 مليون شخص في عام 1990م إلى 600 مليون في عام 2000م.</a:t>
            </a:r>
          </a:p>
          <a:p>
            <a:r>
              <a:rPr lang="ar-SA" dirty="0" smtClean="0"/>
              <a:t>قدرت منظمة اليونيسيف عدد الأطفال المعوقين في العالم بحوالي  140 مليون طفل أي طفل من كل عشرة أطفال ويعيش 88 مليون منهم في </a:t>
            </a:r>
            <a:r>
              <a:rPr lang="ar-SA" dirty="0" smtClean="0"/>
              <a:t>آ</a:t>
            </a:r>
            <a:r>
              <a:rPr lang="ar-SA" dirty="0" smtClean="0"/>
              <a:t>سيا، و6 ملايين في أمريكا الشمالية.</a:t>
            </a:r>
          </a:p>
          <a:p>
            <a:endParaRPr lang="ar-SA" dirty="0" smtClean="0"/>
          </a:p>
          <a:p>
            <a:r>
              <a:rPr lang="ar-SA" dirty="0" smtClean="0"/>
              <a:t>بعض الدول وخاصة العربية ركزت في تحديدها لمشكلة الإعاقة على مشكلة واحدة كالتخلف العقلي.</a:t>
            </a:r>
          </a:p>
          <a:p>
            <a:endParaRPr lang="ar-SA" dirty="0" smtClean="0"/>
          </a:p>
          <a:p>
            <a:r>
              <a:rPr lang="ar-SA" dirty="0" smtClean="0"/>
              <a:t>أكثر من 80% من حالات التخلف العقلي هي من البسيط .ومعظم هذه الحالات لا ترجع إلى أسباب عضوية أو وراثية معروفة بل إلى مجموعة من العوامل البيئية البحتة والتي تعوق أو توقف النمو المتكامل للقدرة العقلية الفطرية الموروثة وهذه النتائج أكدتها البحوث التي أجريت في الوطن العربي.</a:t>
            </a:r>
            <a:endParaRPr lang="ar-SA"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ctr">
              <a:buNone/>
            </a:pPr>
            <a:endParaRPr lang="ar-SA" dirty="0" smtClean="0"/>
          </a:p>
          <a:p>
            <a:pPr algn="ctr">
              <a:buNone/>
            </a:pPr>
            <a:endParaRPr lang="ar-SA" dirty="0" smtClean="0"/>
          </a:p>
          <a:p>
            <a:pPr algn="ctr">
              <a:buNone/>
            </a:pPr>
            <a:r>
              <a:rPr lang="ar-SA" dirty="0" err="1" smtClean="0"/>
              <a:t>ماهي</a:t>
            </a:r>
            <a:r>
              <a:rPr lang="ar-SA" dirty="0" smtClean="0"/>
              <a:t> مجالات التوعية من وجهة نظرك؟</a:t>
            </a:r>
            <a:endParaRPr lang="ar-SA"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مجالات التوعية</a:t>
            </a:r>
            <a:endParaRPr lang="ar-SA" dirty="0"/>
          </a:p>
        </p:txBody>
      </p:sp>
      <p:sp>
        <p:nvSpPr>
          <p:cNvPr id="3" name="عنصر نائب للمحتوى 2"/>
          <p:cNvSpPr>
            <a:spLocks noGrp="1"/>
          </p:cNvSpPr>
          <p:nvPr>
            <p:ph idx="1"/>
          </p:nvPr>
        </p:nvSpPr>
        <p:spPr/>
        <p:txBody>
          <a:bodyPr/>
          <a:lstStyle/>
          <a:p>
            <a:r>
              <a:rPr lang="ar-SA" dirty="0" smtClean="0"/>
              <a:t>1- التوعية بفحوص ما قبل الزواج.</a:t>
            </a:r>
          </a:p>
          <a:p>
            <a:r>
              <a:rPr lang="ar-SA" dirty="0" smtClean="0"/>
              <a:t>2-التوعية الصحية للأمهات الحوامل.</a:t>
            </a:r>
          </a:p>
          <a:p>
            <a:r>
              <a:rPr lang="ar-SA" dirty="0" smtClean="0"/>
              <a:t>3-التوعية بالعناية بالمواليد والتشخيص المبكر.</a:t>
            </a:r>
          </a:p>
          <a:p>
            <a:r>
              <a:rPr lang="ar-SA" dirty="0" smtClean="0"/>
              <a:t>4-التوعية بأساليب ووسائل الوقاية من الحوادث.</a:t>
            </a:r>
          </a:p>
          <a:p>
            <a:r>
              <a:rPr lang="ar-SA" dirty="0" smtClean="0"/>
              <a:t>5- التوعية بالإسعافات الأولية في الحالات الطارئة.</a:t>
            </a:r>
          </a:p>
          <a:p>
            <a:r>
              <a:rPr lang="ar-SA" dirty="0" smtClean="0"/>
              <a:t>6- التوعية بآثار الإعاقة واحتياجات المعوقين.</a:t>
            </a:r>
            <a:endParaRPr lang="ar-SA"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buNone/>
            </a:pPr>
            <a:endParaRPr lang="ar-SA" dirty="0" smtClean="0"/>
          </a:p>
          <a:p>
            <a:pPr>
              <a:buNone/>
            </a:pPr>
            <a:endParaRPr lang="ar-SA" dirty="0" smtClean="0"/>
          </a:p>
          <a:p>
            <a:pPr algn="ctr">
              <a:buNone/>
            </a:pPr>
            <a:r>
              <a:rPr lang="ar-SA" dirty="0" smtClean="0"/>
              <a:t>من هم العاملون في مجال رعاية المعوقين؟</a:t>
            </a:r>
            <a:endParaRPr lang="ar-SA"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العاملون في مجال رعاية المعوقين</a:t>
            </a:r>
            <a:endParaRPr lang="ar-SA" dirty="0"/>
          </a:p>
        </p:txBody>
      </p:sp>
      <p:sp>
        <p:nvSpPr>
          <p:cNvPr id="3" name="عنصر نائب للمحتوى 2"/>
          <p:cNvSpPr>
            <a:spLocks noGrp="1"/>
          </p:cNvSpPr>
          <p:nvPr>
            <p:ph idx="1"/>
          </p:nvPr>
        </p:nvSpPr>
        <p:spPr/>
        <p:txBody>
          <a:bodyPr/>
          <a:lstStyle/>
          <a:p>
            <a:r>
              <a:rPr lang="ar-SA" dirty="0" smtClean="0"/>
              <a:t>1- الأطباء.</a:t>
            </a:r>
          </a:p>
          <a:p>
            <a:r>
              <a:rPr lang="ar-SA" dirty="0" smtClean="0"/>
              <a:t>2-الأخصائي الاجتماعي.</a:t>
            </a:r>
          </a:p>
          <a:p>
            <a:r>
              <a:rPr lang="ar-SA" dirty="0" smtClean="0"/>
              <a:t>3-الأخصائي النفسي.</a:t>
            </a:r>
          </a:p>
          <a:p>
            <a:r>
              <a:rPr lang="ar-SA" dirty="0" smtClean="0"/>
              <a:t>4-معلم التربية الخاصة.</a:t>
            </a:r>
          </a:p>
          <a:p>
            <a:r>
              <a:rPr lang="ar-SA" dirty="0" smtClean="0"/>
              <a:t>5-</a:t>
            </a:r>
            <a:r>
              <a:rPr lang="ar-SA" dirty="0" smtClean="0"/>
              <a:t>أ</a:t>
            </a:r>
            <a:r>
              <a:rPr lang="ar-SA" dirty="0" smtClean="0"/>
              <a:t>خصائي التدريب والتأهيل المهني.</a:t>
            </a:r>
          </a:p>
          <a:p>
            <a:pPr>
              <a:buNone/>
            </a:pPr>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dirty="0" smtClean="0"/>
              <a:t>ماذا يعني لك مفهوم توعية</a:t>
            </a:r>
            <a:r>
              <a:rPr lang="ar-SA" dirty="0" smtClean="0"/>
              <a:t> المجتمع بالإعاقة</a:t>
            </a:r>
            <a:r>
              <a:rPr lang="ar-SA" dirty="0" smtClean="0"/>
              <a:t>؟</a:t>
            </a:r>
            <a:endParaRPr lang="ar-SA" dirty="0"/>
          </a:p>
        </p:txBody>
      </p:sp>
      <p:sp>
        <p:nvSpPr>
          <p:cNvPr id="3" name="عنوان فرعي 2"/>
          <p:cNvSpPr>
            <a:spLocks noGrp="1"/>
          </p:cNvSpPr>
          <p:nvPr>
            <p:ph type="subTitle" idx="1"/>
          </p:nvPr>
        </p:nvSpPr>
        <p:spPr/>
        <p:txBody>
          <a:bodyPr/>
          <a:lstStyle/>
          <a:p>
            <a:endParaRPr lang="ar-SA"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ctr">
              <a:buNone/>
            </a:pPr>
            <a:endParaRPr lang="ar-SA" dirty="0" smtClean="0"/>
          </a:p>
          <a:p>
            <a:pPr algn="ctr">
              <a:buNone/>
            </a:pPr>
            <a:r>
              <a:rPr lang="ar-SA" dirty="0" smtClean="0"/>
              <a:t>ماذا تعرفين عن مهام وواجبات هؤلاء؟</a:t>
            </a:r>
          </a:p>
          <a:p>
            <a:pPr algn="ctr">
              <a:buNone/>
            </a:pPr>
            <a:endParaRPr lang="ar-SA" dirty="0" smtClean="0"/>
          </a:p>
          <a:p>
            <a:pPr algn="just">
              <a:buNone/>
            </a:pPr>
            <a:r>
              <a:rPr lang="ar-SA" sz="2400" dirty="0" smtClean="0"/>
              <a:t>1</a:t>
            </a:r>
            <a:r>
              <a:rPr lang="ar-SA" sz="2400" dirty="0" smtClean="0"/>
              <a:t>- </a:t>
            </a:r>
            <a:r>
              <a:rPr lang="ar-SA" sz="2400" dirty="0" smtClean="0"/>
              <a:t>الأطباء.</a:t>
            </a:r>
          </a:p>
          <a:p>
            <a:pPr algn="just">
              <a:buNone/>
            </a:pPr>
            <a:r>
              <a:rPr lang="ar-SA" sz="2400" dirty="0" smtClean="0"/>
              <a:t>2-الأخصائي الاجتماعي.</a:t>
            </a:r>
          </a:p>
          <a:p>
            <a:pPr algn="just">
              <a:buNone/>
            </a:pPr>
            <a:r>
              <a:rPr lang="ar-SA" sz="2400" dirty="0" smtClean="0"/>
              <a:t>3-الأخصائي </a:t>
            </a:r>
            <a:r>
              <a:rPr lang="ar-SA" sz="2400" dirty="0" smtClean="0"/>
              <a:t>النفسي.</a:t>
            </a:r>
          </a:p>
          <a:p>
            <a:pPr algn="just">
              <a:buNone/>
            </a:pPr>
            <a:r>
              <a:rPr lang="ar-SA" sz="2400" dirty="0" smtClean="0"/>
              <a:t>4-معلم </a:t>
            </a:r>
            <a:r>
              <a:rPr lang="ar-SA" sz="2400" dirty="0" smtClean="0"/>
              <a:t>التربية الخاصة.</a:t>
            </a:r>
          </a:p>
          <a:p>
            <a:pPr algn="just">
              <a:buNone/>
            </a:pPr>
            <a:r>
              <a:rPr lang="ar-SA" sz="2400" dirty="0" smtClean="0"/>
              <a:t>5-أخصائي </a:t>
            </a:r>
            <a:r>
              <a:rPr lang="ar-SA" sz="2400" dirty="0" smtClean="0"/>
              <a:t>التدريب والتأهيل المهني.</a:t>
            </a:r>
          </a:p>
          <a:p>
            <a:pPr>
              <a:buNone/>
            </a:pPr>
            <a:endParaRPr lang="ar-SA" sz="2400" dirty="0" smtClean="0"/>
          </a:p>
          <a:p>
            <a:pPr>
              <a:buNone/>
            </a:pPr>
            <a:endParaRPr lang="ar-SA" sz="24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مفهوم توعية المجتمع بالإعاقة</a:t>
            </a:r>
            <a:endParaRPr lang="ar-SA" dirty="0"/>
          </a:p>
        </p:txBody>
      </p:sp>
      <p:sp>
        <p:nvSpPr>
          <p:cNvPr id="3" name="عنصر نائب للمحتوى 2"/>
          <p:cNvSpPr>
            <a:spLocks noGrp="1"/>
          </p:cNvSpPr>
          <p:nvPr>
            <p:ph idx="1"/>
          </p:nvPr>
        </p:nvSpPr>
        <p:spPr/>
        <p:txBody>
          <a:bodyPr>
            <a:normAutofit fontScale="92500" lnSpcReduction="20000"/>
          </a:bodyPr>
          <a:lstStyle/>
          <a:p>
            <a:r>
              <a:rPr lang="ar-SA" dirty="0" smtClean="0"/>
              <a:t>”مجموع المعلومات والمهارات والخبرات التي يتم إكسابها لأفراد المجتمع بشكل عام ولذوي العلاقة بموضوع الإعاقة بشكل خاص كالوالدين والإخوة والمعلمين وأصحاب العمل والجيران والأهل ...الخ بهدف تعريفهم بفئات الإعاقة ،وخصائصهم ،والآثار المترتبة على الإعاقة واحتياجاتهم والخدمات والبرامج المقدمة لهم .وطرق الوقاية من الإعاقة من خلال التعرف على مسبباتها وكيفية مواجهتها وتجنب تلك الأسباب وأساليب التعرف والكشف المبكر .ويتم ذلك من خلال المحاضرات والمناقشات وإقامة المعارض الصحية باستخدام الوسائل المختلفة كوسائل الإعلام ومراكز رعاية الأمومة والطفولة والصحة المدرسية والجمعيات الأهلية غير الحكومية.....وغيرها.“</a:t>
            </a:r>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مراحل حدوث الإعاقة</a:t>
            </a:r>
            <a:endParaRPr lang="ar-SA" dirty="0"/>
          </a:p>
        </p:txBody>
      </p:sp>
      <p:sp>
        <p:nvSpPr>
          <p:cNvPr id="3" name="عنصر نائب للمحتوى 2"/>
          <p:cNvSpPr>
            <a:spLocks noGrp="1"/>
          </p:cNvSpPr>
          <p:nvPr>
            <p:ph idx="1"/>
          </p:nvPr>
        </p:nvSpPr>
        <p:spPr>
          <a:xfrm>
            <a:off x="457200" y="1371600"/>
            <a:ext cx="8229600" cy="5029200"/>
          </a:xfrm>
        </p:spPr>
        <p:txBody>
          <a:bodyPr>
            <a:normAutofit/>
          </a:bodyPr>
          <a:lstStyle/>
          <a:p>
            <a:r>
              <a:rPr lang="ar-SA" dirty="0" smtClean="0"/>
              <a:t>أولاً:الإصابة </a:t>
            </a:r>
            <a:r>
              <a:rPr lang="en-US" dirty="0" smtClean="0"/>
              <a:t>Impairment</a:t>
            </a:r>
            <a:endParaRPr lang="ar-SA" dirty="0" smtClean="0"/>
          </a:p>
          <a:p>
            <a:pPr algn="just">
              <a:buNone/>
            </a:pPr>
            <a:r>
              <a:rPr lang="ar-SA" dirty="0" smtClean="0"/>
              <a:t>    أي </a:t>
            </a:r>
            <a:r>
              <a:rPr lang="ar-SA" dirty="0" smtClean="0"/>
              <a:t>نقص أو عيب أو خلل خلقي يولد </a:t>
            </a:r>
            <a:r>
              <a:rPr lang="ar-SA" dirty="0" err="1" smtClean="0"/>
              <a:t>به</a:t>
            </a:r>
            <a:r>
              <a:rPr lang="ar-SA" dirty="0" smtClean="0"/>
              <a:t> الفرد أو يتعرض </a:t>
            </a:r>
            <a:r>
              <a:rPr lang="ar-SA" dirty="0"/>
              <a:t>ل</a:t>
            </a:r>
            <a:r>
              <a:rPr lang="ar-SA" dirty="0" smtClean="0"/>
              <a:t>ه بعد ولادته وفي أي مرحلة عمرية سواء كان فسيولوجياً أو جينياً أو سيكولوجياً</a:t>
            </a:r>
            <a:r>
              <a:rPr lang="ar-SA" dirty="0" smtClean="0"/>
              <a:t>.</a:t>
            </a:r>
          </a:p>
          <a:p>
            <a:pPr algn="just">
              <a:buNone/>
            </a:pPr>
            <a:endParaRPr lang="ar-SA" dirty="0" smtClean="0"/>
          </a:p>
          <a:p>
            <a:pPr algn="just">
              <a:buNone/>
            </a:pPr>
            <a:r>
              <a:rPr lang="ar-SA" dirty="0" smtClean="0"/>
              <a:t>    مثال </a:t>
            </a:r>
            <a:r>
              <a:rPr lang="ar-SA" dirty="0" smtClean="0"/>
              <a:t>: شلل نصفي ، كلي ، أطفال،أو مرض السكري ،الحصبة ،التهاب </a:t>
            </a:r>
            <a:r>
              <a:rPr lang="ar-SA" dirty="0" err="1" smtClean="0"/>
              <a:t>السحايا</a:t>
            </a:r>
            <a:r>
              <a:rPr lang="ar-SA" dirty="0" smtClean="0"/>
              <a:t>، أو إصابات الرأس في حادث أو عمل ..الخ</a:t>
            </a:r>
            <a:r>
              <a:rPr lang="ar-SA" dirty="0" smtClean="0"/>
              <a:t>.</a:t>
            </a:r>
            <a:endParaRPr lang="ar-SA" dirty="0"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a:bodyPr>
          <a:lstStyle/>
          <a:p>
            <a:pPr algn="just">
              <a:buNone/>
            </a:pPr>
            <a:r>
              <a:rPr lang="ar-SA" dirty="0" smtClean="0"/>
              <a:t>ثانياً: العجز </a:t>
            </a:r>
            <a:r>
              <a:rPr lang="en-US" dirty="0" smtClean="0"/>
              <a:t>disability</a:t>
            </a:r>
            <a:endParaRPr lang="ar-SA" dirty="0" smtClean="0"/>
          </a:p>
          <a:p>
            <a:pPr algn="just">
              <a:buNone/>
            </a:pPr>
            <a:r>
              <a:rPr lang="ar-SA" dirty="0" smtClean="0"/>
              <a:t>    ويعرف أيضاً بالقصور الوظيفي وهو ما قد يترتب على الإصابة أو العامل المسبب مما يعطل أو يؤدي إلى قصور وظيفي كلي أو جزئي دائم أو مؤقت يحول دون الأداء السليم للأنشطة أو الوظائف الجسمية  أو السيكولوجية وقد يكون القصور متزايداً أو متناقصاً.</a:t>
            </a:r>
          </a:p>
          <a:p>
            <a:endParaRPr lang="ar-S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just">
              <a:buNone/>
            </a:pPr>
            <a:r>
              <a:rPr lang="ar-SA" dirty="0" smtClean="0"/>
              <a:t>ثالثاً:الإعاقة </a:t>
            </a:r>
            <a:r>
              <a:rPr lang="en-US" dirty="0" smtClean="0"/>
              <a:t>handicap</a:t>
            </a:r>
          </a:p>
          <a:p>
            <a:pPr algn="just">
              <a:buNone/>
            </a:pPr>
            <a:r>
              <a:rPr lang="ar-SA" dirty="0" smtClean="0"/>
              <a:t>   هي </a:t>
            </a:r>
            <a:r>
              <a:rPr lang="ar-SA" dirty="0" smtClean="0"/>
              <a:t>حالة من عدم القدرة على تلبية الفرد لمتطلبات أداء دوره الطبيعي في الحياة المرتبطة بعمره وجنسه وخصائصه الاجتماعية والثقافية وذلك نتيجة الإصابة أو العجز في أداء الوظائف الفسيولوجية أو السيكولوجية.</a:t>
            </a:r>
            <a:endParaRPr lang="ar-SA" dirty="0"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ctr"/>
            <a:endParaRPr lang="ar-SA" dirty="0" smtClean="0"/>
          </a:p>
          <a:p>
            <a:pPr algn="ctr"/>
            <a:endParaRPr lang="ar-SA" dirty="0" smtClean="0"/>
          </a:p>
          <a:p>
            <a:pPr algn="ctr">
              <a:buNone/>
            </a:pPr>
            <a:r>
              <a:rPr lang="ar-SA" dirty="0" smtClean="0"/>
              <a:t>لماذا توعية المجتمع بالإعاقة؟</a:t>
            </a:r>
            <a:endParaRPr lang="ar-S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أسباب توعية المجتمع بالإعاقة</a:t>
            </a:r>
            <a:endParaRPr lang="ar-SA" dirty="0"/>
          </a:p>
        </p:txBody>
      </p:sp>
      <p:sp>
        <p:nvSpPr>
          <p:cNvPr id="3" name="عنصر نائب للمحتوى 2"/>
          <p:cNvSpPr>
            <a:spLocks noGrp="1"/>
          </p:cNvSpPr>
          <p:nvPr>
            <p:ph idx="1"/>
          </p:nvPr>
        </p:nvSpPr>
        <p:spPr>
          <a:xfrm>
            <a:off x="457200" y="1219200"/>
            <a:ext cx="8229600" cy="5257800"/>
          </a:xfrm>
        </p:spPr>
        <p:txBody>
          <a:bodyPr>
            <a:normAutofit fontScale="55000" lnSpcReduction="20000"/>
          </a:bodyPr>
          <a:lstStyle/>
          <a:p>
            <a:r>
              <a:rPr lang="ar-SA" sz="5800" dirty="0" smtClean="0"/>
              <a:t>أولاً: زيادة حجم مشكلة المعوقين:</a:t>
            </a:r>
          </a:p>
          <a:p>
            <a:r>
              <a:rPr lang="ar-SA" dirty="0" smtClean="0"/>
              <a:t>وتعود أسباب زيادة أعداد المعوقين في الوطن العربي مقارنةً بالمجتمعات الغربية إلى:</a:t>
            </a:r>
          </a:p>
          <a:p>
            <a:r>
              <a:rPr lang="ar-SA" dirty="0" smtClean="0"/>
              <a:t>1- ارتفاع معدل الفقر وتدني مستوى الخدمات الصحية والاجتماعية.</a:t>
            </a:r>
          </a:p>
          <a:p>
            <a:r>
              <a:rPr lang="ar-SA" dirty="0" smtClean="0"/>
              <a:t>2- ارتفاع مستوى الأمية وخاصة بين النساء.</a:t>
            </a:r>
          </a:p>
          <a:p>
            <a:r>
              <a:rPr lang="ar-SA" dirty="0" smtClean="0"/>
              <a:t>3-الحروب ونتائجها.</a:t>
            </a:r>
          </a:p>
          <a:p>
            <a:r>
              <a:rPr lang="ar-SA" dirty="0" smtClean="0"/>
              <a:t>4-السرعة الهائلة للتغير المادي والاجتماعي  في بعض المجتمعات العربية خاصة على الشباب والأطفال أدى إلى زيادة الإعاقات الناتجة عن تزايد حوادث السيارات والحوادث المنزلية والمدرسية....الخ.</a:t>
            </a:r>
          </a:p>
          <a:p>
            <a:r>
              <a:rPr lang="ar-SA" dirty="0" smtClean="0"/>
              <a:t>5- زيادة التقدم الطبي والتقني أسهم في تقليل نسبة الوفيات بين حالات الإصابة الشديدة.</a:t>
            </a:r>
          </a:p>
          <a:p>
            <a:r>
              <a:rPr lang="ar-SA" dirty="0" smtClean="0"/>
              <a:t>6-الكوارث الطبيعية كالزلازل ، المجاعات، الجفاف ، الفيضانات....الخ.</a:t>
            </a:r>
          </a:p>
          <a:p>
            <a:r>
              <a:rPr lang="ar-SA" dirty="0" smtClean="0"/>
              <a:t>أيضاً نسبة الإعاقة في الوطن العربي أكثر </a:t>
            </a:r>
            <a:r>
              <a:rPr lang="ar-SA" dirty="0" err="1" smtClean="0"/>
              <a:t>إ</a:t>
            </a:r>
            <a:r>
              <a:rPr lang="ar-SA" dirty="0" err="1" smtClean="0"/>
              <a:t>رتفاعاً</a:t>
            </a:r>
            <a:r>
              <a:rPr lang="ar-SA" dirty="0" smtClean="0"/>
              <a:t> بين الأطفال منها لدى كبار السن في دول العالم العربي وهذا يعود إلى الأسباب التالية:</a:t>
            </a:r>
          </a:p>
          <a:p>
            <a:r>
              <a:rPr lang="ar-SA" dirty="0" smtClean="0"/>
              <a:t>1-الزيادة الكبيرة في نسبة الحوادث المنزلية خاصة ثم الطرق لمن هم دون سن السادسة.</a:t>
            </a:r>
          </a:p>
          <a:p>
            <a:r>
              <a:rPr lang="ar-SA" dirty="0" smtClean="0"/>
              <a:t>2-أمراض سوء التغذية التي يعاني منها الأطفال الرضع، فضلاً عن انتشار الطفيليات .</a:t>
            </a:r>
          </a:p>
          <a:p>
            <a:r>
              <a:rPr lang="ar-SA" dirty="0" smtClean="0"/>
              <a:t>3-ارتفاع نسبة حالات الولادة المبكرة (</a:t>
            </a:r>
            <a:r>
              <a:rPr lang="ar-SA" dirty="0" err="1" smtClean="0"/>
              <a:t>الخدج</a:t>
            </a:r>
            <a:r>
              <a:rPr lang="ar-SA" dirty="0" smtClean="0"/>
              <a:t>) ونقص وزن الجنين عند الولادة.</a:t>
            </a:r>
          </a:p>
          <a:p>
            <a:r>
              <a:rPr lang="ar-SA" dirty="0" smtClean="0"/>
              <a:t>4- انتشار الأمراض الخطيرة التي تصيب الأطفال .</a:t>
            </a:r>
          </a:p>
          <a:p>
            <a:r>
              <a:rPr lang="ar-SA" dirty="0" smtClean="0"/>
              <a:t>5- قصور برامج التطعيم والتحصين ضد الأمراض القابلة للوقاية بالتحصين.</a:t>
            </a:r>
          </a:p>
          <a:p>
            <a:r>
              <a:rPr lang="ar-SA" dirty="0" smtClean="0"/>
              <a:t>6-انتشار أمراض العيون .</a:t>
            </a:r>
          </a:p>
          <a:p>
            <a:r>
              <a:rPr lang="ar-SA" dirty="0" smtClean="0"/>
              <a:t>7-اعتماد كثير من الأمهات على </a:t>
            </a:r>
            <a:r>
              <a:rPr lang="ar-SA" dirty="0" smtClean="0"/>
              <a:t>ا</a:t>
            </a:r>
            <a:r>
              <a:rPr lang="ar-SA" dirty="0" smtClean="0"/>
              <a:t>لخدم في تربية الأبناء دون إشراف مباشر من الأم.</a:t>
            </a:r>
          </a:p>
          <a:p>
            <a:endParaRPr lang="ar-S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258762"/>
          </a:xfrm>
        </p:spPr>
        <p:txBody>
          <a:bodyPr>
            <a:normAutofit fontScale="90000"/>
          </a:bodyPr>
          <a:lstStyle/>
          <a:p>
            <a:endParaRPr lang="ar-SA" dirty="0"/>
          </a:p>
        </p:txBody>
      </p:sp>
      <p:sp>
        <p:nvSpPr>
          <p:cNvPr id="3" name="عنصر نائب للمحتوى 2"/>
          <p:cNvSpPr>
            <a:spLocks noGrp="1"/>
          </p:cNvSpPr>
          <p:nvPr>
            <p:ph idx="1"/>
          </p:nvPr>
        </p:nvSpPr>
        <p:spPr>
          <a:xfrm>
            <a:off x="457200" y="609600"/>
            <a:ext cx="8229600" cy="5791200"/>
          </a:xfrm>
        </p:spPr>
        <p:txBody>
          <a:bodyPr>
            <a:normAutofit/>
          </a:bodyPr>
          <a:lstStyle/>
          <a:p>
            <a:pPr>
              <a:buNone/>
            </a:pPr>
            <a:endParaRPr lang="ar-SA" dirty="0" smtClean="0"/>
          </a:p>
          <a:p>
            <a:pPr>
              <a:buNone/>
            </a:pPr>
            <a:endParaRPr lang="ar-SA" dirty="0" smtClean="0"/>
          </a:p>
          <a:p>
            <a:pPr>
              <a:buNone/>
            </a:pPr>
            <a:r>
              <a:rPr lang="ar-SA" dirty="0" smtClean="0"/>
              <a:t>ثانياً: انتشار بعض العادات الاجتماعية ذات الصلة بالإعاقة:</a:t>
            </a:r>
          </a:p>
          <a:p>
            <a:pPr>
              <a:buNone/>
            </a:pPr>
            <a:r>
              <a:rPr lang="ar-SA" sz="1800" dirty="0" smtClean="0"/>
              <a:t>1- زواج الأقارب.</a:t>
            </a:r>
          </a:p>
          <a:p>
            <a:pPr>
              <a:buNone/>
            </a:pPr>
            <a:r>
              <a:rPr lang="ar-SA" sz="1800" dirty="0" smtClean="0"/>
              <a:t>2-تدني مستوى الوعي الصحي.</a:t>
            </a:r>
          </a:p>
          <a:p>
            <a:pPr>
              <a:buNone/>
            </a:pPr>
            <a:r>
              <a:rPr lang="ar-SA" sz="1800" dirty="0" smtClean="0"/>
              <a:t>3- انخفاض المستوى الاقتصادي والثقافي.</a:t>
            </a:r>
          </a:p>
          <a:p>
            <a:pPr>
              <a:buNone/>
            </a:pPr>
            <a:r>
              <a:rPr lang="ar-SA" sz="1800" dirty="0" smtClean="0"/>
              <a:t>4- الزواج المبكر وتأخر الزواج.</a:t>
            </a:r>
          </a:p>
          <a:p>
            <a:pPr>
              <a:buNone/>
            </a:pPr>
            <a:r>
              <a:rPr lang="ar-SA" sz="1800" dirty="0" smtClean="0"/>
              <a:t>5- كثرة الإنجاب.</a:t>
            </a:r>
          </a:p>
          <a:p>
            <a:pPr>
              <a:buNone/>
            </a:pPr>
            <a:r>
              <a:rPr lang="ar-SA" sz="1800" dirty="0" smtClean="0"/>
              <a:t>6- بعض العادات والتقاليد والممارسات الخاطئة.</a:t>
            </a:r>
          </a:p>
          <a:p>
            <a:pPr>
              <a:buNone/>
            </a:pPr>
            <a:endParaRPr lang="ar-SA" sz="1800" dirty="0" smtClean="0"/>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FFFFFF"/>
      </a:dk1>
      <a:lt1>
        <a:sysClr val="window" lastClr="000000"/>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1451</TotalTime>
  <Words>991</Words>
  <Application>Microsoft Office PowerPoint</Application>
  <PresentationFormat>عرض على الشاشة (3:4)‏</PresentationFormat>
  <Paragraphs>107</Paragraphs>
  <Slides>20</Slides>
  <Notes>0</Notes>
  <HiddenSlides>0</HiddenSlides>
  <MMClips>0</MMClips>
  <ScaleCrop>false</ScaleCrop>
  <HeadingPairs>
    <vt:vector size="4" baseType="variant">
      <vt:variant>
        <vt:lpstr>سمة</vt:lpstr>
      </vt:variant>
      <vt:variant>
        <vt:i4>1</vt:i4>
      </vt:variant>
      <vt:variant>
        <vt:lpstr>عناوين الشرائح</vt:lpstr>
      </vt:variant>
      <vt:variant>
        <vt:i4>20</vt:i4>
      </vt:variant>
    </vt:vector>
  </HeadingPairs>
  <TitlesOfParts>
    <vt:vector size="21" baseType="lpstr">
      <vt:lpstr>سمة Office</vt:lpstr>
      <vt:lpstr>              توعية العامة بمجالات الإعاقة مقدمة:</vt:lpstr>
      <vt:lpstr>ماذا يعني لك مفهوم توعية المجتمع بالإعاقة؟</vt:lpstr>
      <vt:lpstr>مفهوم توعية المجتمع بالإعاقة</vt:lpstr>
      <vt:lpstr>مراحل حدوث الإعاقة</vt:lpstr>
      <vt:lpstr>الشريحة 5</vt:lpstr>
      <vt:lpstr>الشريحة 6</vt:lpstr>
      <vt:lpstr>الشريحة 7</vt:lpstr>
      <vt:lpstr>أسباب توعية المجتمع بالإعاقة</vt:lpstr>
      <vt:lpstr>الشريحة 9</vt:lpstr>
      <vt:lpstr>الشريحة 10</vt:lpstr>
      <vt:lpstr>الشريحة 11</vt:lpstr>
      <vt:lpstr>الشريحة 12</vt:lpstr>
      <vt:lpstr>الشريحة 13</vt:lpstr>
      <vt:lpstr>الشريحة 14</vt:lpstr>
      <vt:lpstr>نسبة شيوع الإعاقة</vt:lpstr>
      <vt:lpstr>الشريحة 16</vt:lpstr>
      <vt:lpstr>مجالات التوعية</vt:lpstr>
      <vt:lpstr>الشريحة 18</vt:lpstr>
      <vt:lpstr>العاملون في مجال رعاية المعوقين</vt:lpstr>
      <vt:lpstr>الشريحة 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توعية العامة بمجالات الإعاقة مقدمة:</dc:title>
  <dc:creator>user0</dc:creator>
  <cp:lastModifiedBy>user0</cp:lastModifiedBy>
  <cp:revision>49</cp:revision>
  <dcterms:created xsi:type="dcterms:W3CDTF">2014-09-17T04:34:45Z</dcterms:created>
  <dcterms:modified xsi:type="dcterms:W3CDTF">2014-09-18T04:47:09Z</dcterms:modified>
</cp:coreProperties>
</file>