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BB3106-4421-4363-9536-F3F9208B25CE}" type="datetimeFigureOut">
              <a:rPr lang="ar-SA" smtClean="0"/>
              <a:pPr/>
              <a:t>12/05/37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F38217-E9E9-4CD6-BBC3-F4B3AFC7FE7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3357562"/>
            <a:ext cx="7772400" cy="107157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</a:rPr>
              <a:t>المحاضرة الرابعة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4414" y="4429132"/>
            <a:ext cx="6858048" cy="1428760"/>
          </a:xfrm>
        </p:spPr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rgbClr val="C00000"/>
                </a:solidFill>
              </a:rPr>
              <a:t>نظرية </a:t>
            </a:r>
            <a:r>
              <a:rPr lang="ar-SA" sz="4800" dirty="0" smtClean="0">
                <a:solidFill>
                  <a:srgbClr val="C00000"/>
                </a:solidFill>
              </a:rPr>
              <a:t>ثورنديك</a:t>
            </a:r>
            <a:endParaRPr lang="ar-SA" sz="4800" dirty="0" smtClean="0">
              <a:solidFill>
                <a:srgbClr val="C00000"/>
              </a:solidFill>
            </a:endParaRPr>
          </a:p>
        </p:txBody>
      </p:sp>
      <p:pic>
        <p:nvPicPr>
          <p:cNvPr id="4" name="صورة 3" descr="ثورنديك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1000108"/>
            <a:ext cx="2714644" cy="2305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- يعد إدوارد ثورنديك من أوائل علماء النفس الأمريكان الذين اعتقدوا بإمكانية فهم طبيعة الذكاء من خلال </a:t>
            </a:r>
            <a:r>
              <a:rPr lang="ar-SA" b="1" dirty="0" smtClean="0">
                <a:solidFill>
                  <a:srgbClr val="002060"/>
                </a:solidFill>
              </a:rPr>
              <a:t>(دراسات التعلم). </a:t>
            </a:r>
          </a:p>
          <a:p>
            <a:pPr>
              <a:buNone/>
            </a:pPr>
            <a:endParaRPr lang="ar-SA" dirty="0" smtClean="0">
              <a:solidFill>
                <a:srgbClr val="002060"/>
              </a:solidFill>
            </a:endParaRPr>
          </a:p>
          <a:p>
            <a:pPr algn="justLow">
              <a:buNone/>
            </a:pPr>
            <a:r>
              <a:rPr lang="ar-SA" dirty="0" smtClean="0">
                <a:solidFill>
                  <a:srgbClr val="002060"/>
                </a:solidFill>
              </a:rPr>
              <a:t>أي </a:t>
            </a:r>
            <a:r>
              <a:rPr lang="ar-SA" dirty="0" smtClean="0">
                <a:solidFill>
                  <a:srgbClr val="002060"/>
                </a:solidFill>
              </a:rPr>
              <a:t>أنه يرى أن القدرة الفكرية تعتمد على اكتساب المعرفة </a:t>
            </a:r>
            <a:r>
              <a:rPr lang="ar-SA" dirty="0" smtClean="0">
                <a:solidFill>
                  <a:srgbClr val="002060"/>
                </a:solidFill>
              </a:rPr>
              <a:t>وعدد الارتباطات </a:t>
            </a:r>
            <a:r>
              <a:rPr lang="ar-SA" dirty="0" smtClean="0">
                <a:solidFill>
                  <a:srgbClr val="002060"/>
                </a:solidFill>
              </a:rPr>
              <a:t>بين المثيرات والاستجابات عن طريق التعلم والخبرة وليس على عامل القدرة العقلية</a:t>
            </a:r>
            <a:r>
              <a:rPr lang="ar-SA" dirty="0" smtClean="0">
                <a:solidFill>
                  <a:srgbClr val="002060"/>
                </a:solidFill>
              </a:rPr>
              <a:t>. أي أنه الذكاء نشاط معقد للجهاز العصبي .</a:t>
            </a:r>
            <a:endParaRPr lang="ar-SA" dirty="0" smtClean="0">
              <a:solidFill>
                <a:srgbClr val="C00000"/>
              </a:solidFill>
            </a:endParaRPr>
          </a:p>
          <a:p>
            <a:pPr algn="justLow">
              <a:buNone/>
            </a:pPr>
            <a:r>
              <a:rPr lang="ar-SA" dirty="0" smtClean="0">
                <a:solidFill>
                  <a:srgbClr val="002060"/>
                </a:solidFill>
              </a:rPr>
              <a:t>حيث أنه عارض النظريات التي تعزو الفروق الفردية إلى كمية الطاقة العقلية كما في نظرية سبيرمان</a:t>
            </a:r>
            <a:r>
              <a:rPr lang="ar-SA" dirty="0" smtClean="0">
                <a:solidFill>
                  <a:srgbClr val="002060"/>
                </a:solidFill>
              </a:rPr>
              <a:t>! </a:t>
            </a: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ar-SA" sz="4400" dirty="0" smtClean="0">
                <a:solidFill>
                  <a:srgbClr val="C00000"/>
                </a:solidFill>
              </a:rPr>
              <a:t>نظرية ثورنديك (1874-1949)</a:t>
            </a:r>
            <a:endParaRPr lang="ar-SA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buFontTx/>
              <a:buChar char="-"/>
            </a:pPr>
            <a:r>
              <a:rPr lang="ar-SA" sz="2800" dirty="0" smtClean="0">
                <a:solidFill>
                  <a:srgbClr val="002060"/>
                </a:solidFill>
              </a:rPr>
              <a:t>رغم أن ثورنديك كان يعتقد بداية بوجود العامل العام إلا أنه ظل خمسة عشر عاما في نقاش علمي مع سبيرمان حول مفهوم العامل العام!</a:t>
            </a:r>
          </a:p>
          <a:p>
            <a:pPr algn="justLow">
              <a:buFontTx/>
              <a:buChar char="-"/>
            </a:pPr>
            <a:r>
              <a:rPr lang="ar-SA" sz="2800" dirty="0" smtClean="0">
                <a:solidFill>
                  <a:srgbClr val="002060"/>
                </a:solidFill>
              </a:rPr>
              <a:t>فكان من ضمن انتقاداته المنهجية لنظرية سبيرمان يعود إلى قلة عدد أفراد العينات ، أيضا من الناحية البنائية ففكرة اختزال القدرات العقلية في عامل واحد لم تقنع ثورنديك, حيث يعتقد بوجود عوامل أخرى مثل عوامل الذاكرة والإدراك والاستدلال.</a:t>
            </a:r>
            <a:endParaRPr lang="ar-SA" sz="2800" dirty="0" smtClean="0">
              <a:solidFill>
                <a:srgbClr val="002060"/>
              </a:solidFill>
            </a:endParaRPr>
          </a:p>
          <a:p>
            <a:pPr algn="justLow">
              <a:buFontTx/>
              <a:buChar char="-"/>
            </a:pPr>
            <a:r>
              <a:rPr lang="ar-SA" sz="2800" dirty="0" smtClean="0">
                <a:solidFill>
                  <a:srgbClr val="002060"/>
                </a:solidFill>
              </a:rPr>
              <a:t>وبحسب نظريته (العوامل المتعددة) يرى أن الذكاء ما هو إلا محصلة عدد من القدرات العقلية الفطرية التي تتسم بالترابط والتمايز في نفس الوقت.</a:t>
            </a:r>
            <a:endParaRPr lang="ar-SA" sz="2800" dirty="0" smtClean="0">
              <a:solidFill>
                <a:srgbClr val="002060"/>
              </a:solidFill>
            </a:endParaRPr>
          </a:p>
          <a:p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mtClean="0"/>
              <a:t>أ </a:t>
            </a:r>
            <a:r>
              <a:rPr lang="ar-SA" dirty="0" smtClean="0"/>
              <a:t>– </a:t>
            </a:r>
            <a:r>
              <a:rPr lang="ar-SA" b="1" u="sng" dirty="0" smtClean="0">
                <a:solidFill>
                  <a:srgbClr val="C00000"/>
                </a:solidFill>
              </a:rPr>
              <a:t>الذكاء التجريدي( ذكاء الأفكار المجردة</a:t>
            </a:r>
            <a:r>
              <a:rPr lang="ar-SA" b="1" u="sng" dirty="0" smtClean="0">
                <a:solidFill>
                  <a:srgbClr val="C00000"/>
                </a:solidFill>
              </a:rPr>
              <a:t>):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ويسمى أيضا ذكاء الأفراد المجردة ويتمثل هذا النوع، في قدرة الإنسان على التعامل مع اللغة ومفرداتها أو الرموز اللفظية والحسابية </a:t>
            </a:r>
            <a:r>
              <a:rPr lang="ar-SA" dirty="0" smtClean="0">
                <a:solidFill>
                  <a:srgbClr val="002060"/>
                </a:solidFill>
              </a:rPr>
              <a:t>.</a:t>
            </a: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ar-SA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C00000"/>
                </a:solidFill>
              </a:rPr>
              <a:t>ب- الذكاء الآلي( </a:t>
            </a:r>
            <a:r>
              <a:rPr lang="ar-SA" b="1" u="sng" dirty="0" smtClean="0">
                <a:solidFill>
                  <a:srgbClr val="C00000"/>
                </a:solidFill>
              </a:rPr>
              <a:t>العملي- الحركي): </a:t>
            </a:r>
            <a:endParaRPr lang="ar-SA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القدرة على تصور العلاقة بين الأشياء </a:t>
            </a:r>
            <a:r>
              <a:rPr lang="ar-SA" dirty="0" err="1" smtClean="0">
                <a:solidFill>
                  <a:srgbClr val="002060"/>
                </a:solidFill>
              </a:rPr>
              <a:t>العيانية</a:t>
            </a:r>
            <a:r>
              <a:rPr lang="ar-SA" dirty="0" smtClean="0">
                <a:solidFill>
                  <a:srgbClr val="002060"/>
                </a:solidFill>
              </a:rPr>
              <a:t> المحسوسة والتعامل معها تعاملاَ مادياً.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C00000"/>
                </a:solidFill>
              </a:rPr>
              <a:t>ج- الذكاء الاجتماعي: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قدرة الإنسان على فهم نفسه والآخرين ومن ثم استخدام ذلك الفهم في التعامل مع الآخرين بحكمة.</a:t>
            </a:r>
          </a:p>
          <a:p>
            <a:pPr>
              <a:buNone/>
            </a:pPr>
            <a:r>
              <a:rPr lang="ar-SA" dirty="0" smtClean="0">
                <a:solidFill>
                  <a:schemeClr val="accent1"/>
                </a:solidFill>
              </a:rPr>
              <a:t>ويرجع الذكاء الانفعالي في أساسه إلى مفهوم الذكاء الاجتماعي </a:t>
            </a:r>
            <a:r>
              <a:rPr lang="ar-SA" dirty="0" err="1" smtClean="0">
                <a:solidFill>
                  <a:schemeClr val="accent1"/>
                </a:solidFill>
              </a:rPr>
              <a:t>لثورنديك</a:t>
            </a:r>
            <a:r>
              <a:rPr lang="ar-SA" dirty="0" smtClean="0">
                <a:solidFill>
                  <a:schemeClr val="accent1"/>
                </a:solidFill>
              </a:rPr>
              <a:t> وربما يكونان مترادفين.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accent1"/>
                </a:solidFill>
              </a:rPr>
              <a:t>أنواع الذكاء</a:t>
            </a:r>
            <a:endParaRPr lang="ar-SA" sz="4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</TotalTime>
  <Words>259</Words>
  <Application>Microsoft Office PowerPoint</Application>
  <PresentationFormat>عرض على الشاشة (3:4)‏</PresentationFormat>
  <Paragraphs>19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ملتقى</vt:lpstr>
      <vt:lpstr>المحاضرة الرابعة</vt:lpstr>
      <vt:lpstr>نظرية ثورنديك (1874-1949)</vt:lpstr>
      <vt:lpstr>الشريحة 3</vt:lpstr>
      <vt:lpstr>أنواع الذكاء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</dc:title>
  <dc:creator>مرحبا</dc:creator>
  <cp:lastModifiedBy>مرحبا</cp:lastModifiedBy>
  <cp:revision>8</cp:revision>
  <dcterms:created xsi:type="dcterms:W3CDTF">2015-10-04T19:49:03Z</dcterms:created>
  <dcterms:modified xsi:type="dcterms:W3CDTF">2016-02-20T19:22:08Z</dcterms:modified>
</cp:coreProperties>
</file>