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32AAF6D8-D106-447B-AB16-060BC35BABB3}" type="datetimeFigureOut">
              <a:rPr lang="ar-SA" smtClean="0"/>
              <a:t>09/06/1438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95E8196-7DCF-4EF4-AD4E-FE40C2AB4C38}"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2AAF6D8-D106-447B-AB16-060BC35BABB3}" type="datetimeFigureOut">
              <a:rPr lang="ar-SA" smtClean="0"/>
              <a:t>09/06/1438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95E8196-7DCF-4EF4-AD4E-FE40C2AB4C3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2AAF6D8-D106-447B-AB16-060BC35BABB3}" type="datetimeFigureOut">
              <a:rPr lang="ar-SA" smtClean="0"/>
              <a:t>09/06/1438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95E8196-7DCF-4EF4-AD4E-FE40C2AB4C3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32AAF6D8-D106-447B-AB16-060BC35BABB3}" type="datetimeFigureOut">
              <a:rPr lang="ar-SA" smtClean="0"/>
              <a:t>09/06/1438</a:t>
            </a:fld>
            <a:endParaRPr lang="ar-SA"/>
          </a:p>
        </p:txBody>
      </p:sp>
      <p:sp>
        <p:nvSpPr>
          <p:cNvPr id="9" name="عنصر نائب لرقم الشريحة 8"/>
          <p:cNvSpPr>
            <a:spLocks noGrp="1"/>
          </p:cNvSpPr>
          <p:nvPr>
            <p:ph type="sldNum" sz="quarter" idx="15"/>
          </p:nvPr>
        </p:nvSpPr>
        <p:spPr/>
        <p:txBody>
          <a:bodyPr rtlCol="0"/>
          <a:lstStyle/>
          <a:p>
            <a:fld id="{795E8196-7DCF-4EF4-AD4E-FE40C2AB4C38}"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32AAF6D8-D106-447B-AB16-060BC35BABB3}" type="datetimeFigureOut">
              <a:rPr lang="ar-SA" smtClean="0"/>
              <a:t>09/06/1438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95E8196-7DCF-4EF4-AD4E-FE40C2AB4C38}"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2AAF6D8-D106-447B-AB16-060BC35BABB3}" type="datetimeFigureOut">
              <a:rPr lang="ar-SA" smtClean="0"/>
              <a:t>09/06/1438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95E8196-7DCF-4EF4-AD4E-FE40C2AB4C38}"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32AAF6D8-D106-447B-AB16-060BC35BABB3}" type="datetimeFigureOut">
              <a:rPr lang="ar-SA" smtClean="0"/>
              <a:t>09/06/1438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95E8196-7DCF-4EF4-AD4E-FE40C2AB4C38}"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32AAF6D8-D106-447B-AB16-060BC35BABB3}" type="datetimeFigureOut">
              <a:rPr lang="ar-SA" smtClean="0"/>
              <a:t>09/06/1438</a:t>
            </a:fld>
            <a:endParaRPr lang="ar-SA"/>
          </a:p>
        </p:txBody>
      </p:sp>
      <p:sp>
        <p:nvSpPr>
          <p:cNvPr id="7" name="عنصر نائب لرقم الشريحة 6"/>
          <p:cNvSpPr>
            <a:spLocks noGrp="1"/>
          </p:cNvSpPr>
          <p:nvPr>
            <p:ph type="sldNum" sz="quarter" idx="11"/>
          </p:nvPr>
        </p:nvSpPr>
        <p:spPr/>
        <p:txBody>
          <a:bodyPr rtlCol="0"/>
          <a:lstStyle/>
          <a:p>
            <a:fld id="{795E8196-7DCF-4EF4-AD4E-FE40C2AB4C38}"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AAF6D8-D106-447B-AB16-060BC35BABB3}" type="datetimeFigureOut">
              <a:rPr lang="ar-SA" smtClean="0"/>
              <a:t>09/06/1438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95E8196-7DCF-4EF4-AD4E-FE40C2AB4C3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32AAF6D8-D106-447B-AB16-060BC35BABB3}" type="datetimeFigureOut">
              <a:rPr lang="ar-SA" smtClean="0"/>
              <a:t>09/06/1438</a:t>
            </a:fld>
            <a:endParaRPr lang="ar-SA"/>
          </a:p>
        </p:txBody>
      </p:sp>
      <p:sp>
        <p:nvSpPr>
          <p:cNvPr id="22" name="عنصر نائب لرقم الشريحة 21"/>
          <p:cNvSpPr>
            <a:spLocks noGrp="1"/>
          </p:cNvSpPr>
          <p:nvPr>
            <p:ph type="sldNum" sz="quarter" idx="15"/>
          </p:nvPr>
        </p:nvSpPr>
        <p:spPr/>
        <p:txBody>
          <a:bodyPr rtlCol="0"/>
          <a:lstStyle/>
          <a:p>
            <a:fld id="{795E8196-7DCF-4EF4-AD4E-FE40C2AB4C38}"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32AAF6D8-D106-447B-AB16-060BC35BABB3}" type="datetimeFigureOut">
              <a:rPr lang="ar-SA" smtClean="0"/>
              <a:t>09/06/1438</a:t>
            </a:fld>
            <a:endParaRPr lang="ar-SA"/>
          </a:p>
        </p:txBody>
      </p:sp>
      <p:sp>
        <p:nvSpPr>
          <p:cNvPr id="18" name="عنصر نائب لرقم الشريحة 17"/>
          <p:cNvSpPr>
            <a:spLocks noGrp="1"/>
          </p:cNvSpPr>
          <p:nvPr>
            <p:ph type="sldNum" sz="quarter" idx="11"/>
          </p:nvPr>
        </p:nvSpPr>
        <p:spPr/>
        <p:txBody>
          <a:bodyPr rtlCol="0"/>
          <a:lstStyle/>
          <a:p>
            <a:fld id="{795E8196-7DCF-4EF4-AD4E-FE40C2AB4C38}"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2AAF6D8-D106-447B-AB16-060BC35BABB3}" type="datetimeFigureOut">
              <a:rPr lang="ar-SA" smtClean="0"/>
              <a:t>09/06/1438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95E8196-7DCF-4EF4-AD4E-FE40C2AB4C3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8232" y="2182710"/>
            <a:ext cx="6172200" cy="1894362"/>
          </a:xfrm>
        </p:spPr>
        <p:txBody>
          <a:bodyPr>
            <a:noAutofit/>
          </a:bodyPr>
          <a:lstStyle/>
          <a:p>
            <a:pPr algn="ctr"/>
            <a:r>
              <a:rPr lang="ar-SA" sz="5400" dirty="0" smtClean="0">
                <a:solidFill>
                  <a:schemeClr val="accent1">
                    <a:lumMod val="75000"/>
                  </a:schemeClr>
                </a:solidFill>
              </a:rPr>
              <a:t>المهرجانات والاحداث وارتباطها بتعزيز مكانة الجهات السياحية</a:t>
            </a:r>
            <a:endParaRPr lang="ar-SA" sz="5400" dirty="0">
              <a:solidFill>
                <a:schemeClr val="accent1">
                  <a:lumMod val="75000"/>
                </a:schemeClr>
              </a:solidFill>
            </a:endParaRPr>
          </a:p>
        </p:txBody>
      </p:sp>
      <p:sp>
        <p:nvSpPr>
          <p:cNvPr id="3" name="عنوان 1"/>
          <p:cNvSpPr txBox="1">
            <a:spLocks/>
          </p:cNvSpPr>
          <p:nvPr/>
        </p:nvSpPr>
        <p:spPr>
          <a:xfrm>
            <a:off x="4017168" y="-378296"/>
            <a:ext cx="7467600" cy="1143000"/>
          </a:xfrm>
          <a:prstGeom prst="rect">
            <a:avLst/>
          </a:prstGeom>
        </p:spPr>
        <p:txBody>
          <a:bodyPr vert="horz" anchor="b">
            <a:normAutofit/>
          </a:bodyPr>
          <a:lstStyle>
            <a:lvl1pPr algn="l" rtl="1" eaLnBrk="1" latinLnBrk="0" hangingPunct="1">
              <a:spcBef>
                <a:spcPct val="0"/>
              </a:spcBef>
              <a:buNone/>
              <a:defRPr kumimoji="0" sz="3000" b="1" kern="1200" cap="small" baseline="0">
                <a:solidFill>
                  <a:schemeClr val="tx2"/>
                </a:solidFill>
                <a:latin typeface="+mj-lt"/>
                <a:ea typeface="+mj-ea"/>
                <a:cs typeface="+mj-cs"/>
              </a:defRPr>
            </a:lvl1pPr>
          </a:lstStyle>
          <a:p>
            <a:pPr algn="ctr"/>
            <a:r>
              <a:rPr lang="ar-SA" sz="3600" dirty="0" smtClean="0">
                <a:solidFill>
                  <a:schemeClr val="accent1">
                    <a:lumMod val="50000"/>
                  </a:schemeClr>
                </a:solidFill>
              </a:rPr>
              <a:t>#الفصل الثالث</a:t>
            </a:r>
            <a:endParaRPr lang="ar-SA" sz="3600" dirty="0">
              <a:solidFill>
                <a:schemeClr val="accent1">
                  <a:lumMod val="50000"/>
                </a:schemeClr>
              </a:solidFill>
            </a:endParaRPr>
          </a:p>
        </p:txBody>
      </p:sp>
    </p:spTree>
    <p:extLst>
      <p:ext uri="{BB962C8B-B14F-4D97-AF65-F5344CB8AC3E}">
        <p14:creationId xmlns:p14="http://schemas.microsoft.com/office/powerpoint/2010/main" val="377977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208856" y="-99392"/>
            <a:ext cx="7467600" cy="1143000"/>
          </a:xfrm>
        </p:spPr>
        <p:txBody>
          <a:bodyPr>
            <a:normAutofit/>
          </a:bodyPr>
          <a:lstStyle/>
          <a:p>
            <a:pPr algn="r"/>
            <a:r>
              <a:rPr lang="ar-SA" sz="4800" b="1" dirty="0" smtClean="0">
                <a:solidFill>
                  <a:schemeClr val="accent1">
                    <a:lumMod val="50000"/>
                  </a:schemeClr>
                </a:solidFill>
              </a:rPr>
              <a:t>علاقة المجتمع المضيف بالزائرين</a:t>
            </a:r>
            <a:endParaRPr lang="ar-SA" sz="4800" b="1" dirty="0">
              <a:solidFill>
                <a:schemeClr val="accent1">
                  <a:lumMod val="50000"/>
                </a:schemeClr>
              </a:solidFill>
            </a:endParaRPr>
          </a:p>
        </p:txBody>
      </p:sp>
      <p:sp>
        <p:nvSpPr>
          <p:cNvPr id="5" name="عنصر نائب للمحتوى 2"/>
          <p:cNvSpPr>
            <a:spLocks noGrp="1"/>
          </p:cNvSpPr>
          <p:nvPr>
            <p:ph sz="quarter" idx="1"/>
          </p:nvPr>
        </p:nvSpPr>
        <p:spPr>
          <a:xfrm>
            <a:off x="1187624" y="1363560"/>
            <a:ext cx="7467600" cy="4873752"/>
          </a:xfrm>
        </p:spPr>
        <p:txBody>
          <a:bodyPr>
            <a:normAutofit/>
          </a:bodyPr>
          <a:lstStyle/>
          <a:p>
            <a:r>
              <a:rPr lang="ar-SA" sz="2800" b="1" dirty="0" smtClean="0">
                <a:solidFill>
                  <a:schemeClr val="accent1">
                    <a:lumMod val="75000"/>
                  </a:schemeClr>
                </a:solidFill>
              </a:rPr>
              <a:t>ترتبط القيم والمعتقدات التي يعتنقها الافراد في مجتمع ما ببعضها البعض بشكل معقد , كما انها تشكل المواقف والاتجاهات السلوكية للأفراد والطريقة التي يتصرفون فيها</a:t>
            </a:r>
          </a:p>
          <a:p>
            <a:endParaRPr lang="ar-SA" sz="2800" b="1" dirty="0">
              <a:solidFill>
                <a:schemeClr val="accent1">
                  <a:lumMod val="75000"/>
                </a:schemeClr>
              </a:solidFill>
            </a:endParaRPr>
          </a:p>
          <a:p>
            <a:r>
              <a:rPr lang="ar-SA" sz="2800" b="1" dirty="0" smtClean="0">
                <a:solidFill>
                  <a:schemeClr val="accent1">
                    <a:lumMod val="75000"/>
                  </a:schemeClr>
                </a:solidFill>
              </a:rPr>
              <a:t>يمثل الاحساس بالمجتمع الذي يمكن ان يشعر به الزائرون عند مشاركتهم في احد المهرجانات مزيجاً معنوياً من الخدمات والخبرات والتجارب وبجانب ان تلك المهرجانات تتيح للمواطنين المحلين تلبية احتياجاتهم الترفيه</a:t>
            </a:r>
            <a:endParaRPr lang="ar-SA" sz="2800" b="1" dirty="0">
              <a:solidFill>
                <a:schemeClr val="accent1">
                  <a:lumMod val="75000"/>
                </a:schemeClr>
              </a:solidFill>
            </a:endParaRPr>
          </a:p>
        </p:txBody>
      </p:sp>
    </p:spTree>
    <p:extLst>
      <p:ext uri="{BB962C8B-B14F-4D97-AF65-F5344CB8AC3E}">
        <p14:creationId xmlns:p14="http://schemas.microsoft.com/office/powerpoint/2010/main" val="1588544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92832" y="1484784"/>
            <a:ext cx="7467600" cy="4873752"/>
          </a:xfrm>
        </p:spPr>
        <p:txBody>
          <a:bodyPr/>
          <a:lstStyle/>
          <a:p>
            <a:r>
              <a:rPr lang="ar-SA" b="1" dirty="0" smtClean="0">
                <a:solidFill>
                  <a:schemeClr val="accent1">
                    <a:lumMod val="75000"/>
                  </a:schemeClr>
                </a:solidFill>
              </a:rPr>
              <a:t>ظاهرة المهرجانات الثقافية بالمجتمعات قد ظهرت وهي تهدف الى تحقيق المنفعة  العامة  </a:t>
            </a:r>
          </a:p>
          <a:p>
            <a:pPr marL="0" indent="0">
              <a:buNone/>
            </a:pPr>
            <a:endParaRPr lang="ar-SA" b="1" dirty="0" smtClean="0">
              <a:solidFill>
                <a:schemeClr val="accent1">
                  <a:lumMod val="75000"/>
                </a:schemeClr>
              </a:solidFill>
            </a:endParaRPr>
          </a:p>
          <a:p>
            <a:r>
              <a:rPr lang="ar-SA" sz="3200" b="1" dirty="0" smtClean="0">
                <a:solidFill>
                  <a:schemeClr val="accent1">
                    <a:lumMod val="50000"/>
                  </a:schemeClr>
                </a:solidFill>
              </a:rPr>
              <a:t>يمكن ان تنشا المهرجانات من الانسجام بين ثلاث عناصر </a:t>
            </a:r>
          </a:p>
          <a:p>
            <a:pPr marL="0" indent="0">
              <a:buNone/>
            </a:pPr>
            <a:endParaRPr lang="ar-SA" b="1" dirty="0" smtClean="0">
              <a:solidFill>
                <a:schemeClr val="accent1">
                  <a:lumMod val="75000"/>
                </a:schemeClr>
              </a:solidFill>
            </a:endParaRPr>
          </a:p>
          <a:p>
            <a:r>
              <a:rPr lang="ar-SA" b="1" dirty="0" smtClean="0">
                <a:solidFill>
                  <a:schemeClr val="accent1">
                    <a:lumMod val="75000"/>
                  </a:schemeClr>
                </a:solidFill>
              </a:rPr>
              <a:t>1- الجهات السياحية المقامة فيها ( المكان )</a:t>
            </a:r>
          </a:p>
          <a:p>
            <a:r>
              <a:rPr lang="ar-SA" b="1" dirty="0" smtClean="0">
                <a:solidFill>
                  <a:schemeClr val="accent1">
                    <a:lumMod val="75000"/>
                  </a:schemeClr>
                </a:solidFill>
              </a:rPr>
              <a:t>2- الاشخاص الذين يقيمون بالمكان </a:t>
            </a:r>
          </a:p>
          <a:p>
            <a:r>
              <a:rPr lang="ar-SA" b="1" dirty="0" smtClean="0">
                <a:solidFill>
                  <a:schemeClr val="accent1">
                    <a:lumMod val="75000"/>
                  </a:schemeClr>
                </a:solidFill>
              </a:rPr>
              <a:t>3-الزائرين الذين يوفدون للمهرجان</a:t>
            </a:r>
            <a:endParaRPr lang="ar-SA" b="1" dirty="0">
              <a:solidFill>
                <a:schemeClr val="accent1">
                  <a:lumMod val="75000"/>
                </a:schemeClr>
              </a:solidFill>
            </a:endParaRPr>
          </a:p>
        </p:txBody>
      </p:sp>
      <p:sp>
        <p:nvSpPr>
          <p:cNvPr id="4" name="عنوان 1"/>
          <p:cNvSpPr>
            <a:spLocks noGrp="1"/>
          </p:cNvSpPr>
          <p:nvPr>
            <p:ph type="title"/>
          </p:nvPr>
        </p:nvSpPr>
        <p:spPr>
          <a:xfrm>
            <a:off x="1208856" y="341784"/>
            <a:ext cx="7467600" cy="1143000"/>
          </a:xfrm>
        </p:spPr>
        <p:txBody>
          <a:bodyPr>
            <a:normAutofit fontScale="90000"/>
          </a:bodyPr>
          <a:lstStyle/>
          <a:p>
            <a:pPr algn="ctr"/>
            <a:r>
              <a:rPr lang="ar-SA" sz="4800" b="1" dirty="0" smtClean="0">
                <a:solidFill>
                  <a:schemeClr val="accent1">
                    <a:lumMod val="50000"/>
                  </a:schemeClr>
                </a:solidFill>
              </a:rPr>
              <a:t>كيفية مشاركة المجتمعات ثقافتها من خلال المهرجانات</a:t>
            </a:r>
            <a:endParaRPr lang="ar-SA" sz="4800" b="1" dirty="0">
              <a:solidFill>
                <a:schemeClr val="accent1">
                  <a:lumMod val="50000"/>
                </a:schemeClr>
              </a:solidFill>
            </a:endParaRPr>
          </a:p>
        </p:txBody>
      </p:sp>
    </p:spTree>
    <p:extLst>
      <p:ext uri="{BB962C8B-B14F-4D97-AF65-F5344CB8AC3E}">
        <p14:creationId xmlns:p14="http://schemas.microsoft.com/office/powerpoint/2010/main" val="385609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down)">
                                      <p:cBhvr>
                                        <p:cTn id="23" dur="500"/>
                                        <p:tgtEl>
                                          <p:spTgt spid="3">
                                            <p:txEl>
                                              <p:pRg st="5" end="5"/>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280864" y="-243408"/>
            <a:ext cx="7467600" cy="1143000"/>
          </a:xfrm>
        </p:spPr>
        <p:txBody>
          <a:bodyPr>
            <a:normAutofit/>
          </a:bodyPr>
          <a:lstStyle/>
          <a:p>
            <a:pPr algn="r"/>
            <a:r>
              <a:rPr lang="ar-SA" sz="4000" b="1" dirty="0" smtClean="0">
                <a:solidFill>
                  <a:schemeClr val="accent1">
                    <a:lumMod val="50000"/>
                  </a:schemeClr>
                </a:solidFill>
              </a:rPr>
              <a:t>المهرجانات وارتباطها بالمكان</a:t>
            </a:r>
            <a:endParaRPr lang="ar-SA" sz="4000" b="1" dirty="0">
              <a:solidFill>
                <a:schemeClr val="accent1">
                  <a:lumMod val="50000"/>
                </a:schemeClr>
              </a:solidFill>
            </a:endParaRPr>
          </a:p>
        </p:txBody>
      </p:sp>
      <p:sp>
        <p:nvSpPr>
          <p:cNvPr id="7" name="عنصر نائب للمحتوى 6"/>
          <p:cNvSpPr>
            <a:spLocks noGrp="1"/>
          </p:cNvSpPr>
          <p:nvPr>
            <p:ph sz="quarter" idx="1"/>
          </p:nvPr>
        </p:nvSpPr>
        <p:spPr>
          <a:xfrm>
            <a:off x="776808" y="1268760"/>
            <a:ext cx="7467600" cy="4873752"/>
          </a:xfrm>
        </p:spPr>
        <p:txBody>
          <a:bodyPr>
            <a:normAutofit/>
          </a:bodyPr>
          <a:lstStyle/>
          <a:p>
            <a:r>
              <a:rPr lang="ar-SA" sz="3200" b="1" dirty="0" smtClean="0">
                <a:solidFill>
                  <a:schemeClr val="accent1">
                    <a:lumMod val="75000"/>
                  </a:schemeClr>
                </a:solidFill>
              </a:rPr>
              <a:t>يقال ان المكان له روح طبيعية مميزة بيد ان الاحساس بالمكان يمكن ان يتغير من شخص لآخر ومن وقت لأخر</a:t>
            </a:r>
          </a:p>
          <a:p>
            <a:endParaRPr lang="ar-SA" sz="3200" b="1" dirty="0">
              <a:solidFill>
                <a:schemeClr val="accent1">
                  <a:lumMod val="75000"/>
                </a:schemeClr>
              </a:solidFill>
            </a:endParaRPr>
          </a:p>
          <a:p>
            <a:r>
              <a:rPr lang="ar-SA" sz="3200" b="1" dirty="0" smtClean="0">
                <a:solidFill>
                  <a:schemeClr val="accent1">
                    <a:lumMod val="75000"/>
                  </a:schemeClr>
                </a:solidFill>
              </a:rPr>
              <a:t>تعتبر السلطات المسئولة عن البيئيات الطبيعية العامة مثل المساحات الخضراء والميادين العامة والحدائق والشواطئ منوطة بالتركيز على الجوانب المرتبطة بالحفاظ على مستوى جودة المناظر الطبيعية لا رضا القائمين على تنظيم الحدث والزائرين</a:t>
            </a:r>
            <a:endParaRPr lang="ar-SA" sz="3200" b="1" dirty="0">
              <a:solidFill>
                <a:schemeClr val="accent1">
                  <a:lumMod val="75000"/>
                </a:schemeClr>
              </a:solidFill>
            </a:endParaRPr>
          </a:p>
        </p:txBody>
      </p:sp>
    </p:spTree>
    <p:extLst>
      <p:ext uri="{BB962C8B-B14F-4D97-AF65-F5344CB8AC3E}">
        <p14:creationId xmlns:p14="http://schemas.microsoft.com/office/powerpoint/2010/main" val="165844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down)">
                                      <p:cBhvr>
                                        <p:cTn id="11" dur="500"/>
                                        <p:tgtEl>
                                          <p:spTgt spid="7">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wipe(down)">
                                      <p:cBhvr>
                                        <p:cTn id="1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848816" y="1340768"/>
            <a:ext cx="7467600" cy="4873752"/>
          </a:xfrm>
        </p:spPr>
        <p:txBody>
          <a:bodyPr>
            <a:normAutofit/>
          </a:bodyPr>
          <a:lstStyle/>
          <a:p>
            <a:r>
              <a:rPr lang="ar-SA" sz="3200" b="1" dirty="0" smtClean="0">
                <a:solidFill>
                  <a:schemeClr val="accent1">
                    <a:lumMod val="75000"/>
                  </a:schemeClr>
                </a:solidFill>
              </a:rPr>
              <a:t>يمكن ان تكتسب الجهة السياحية مكانة عالية من حدث او مهرجان ضخم اذ تم توجيه الاهتمام الكافي لتوفير جميع السلع والخدمات لتنظيمه بشكل فعال </a:t>
            </a:r>
          </a:p>
          <a:p>
            <a:endParaRPr lang="ar-SA" sz="3200" b="1" dirty="0">
              <a:solidFill>
                <a:schemeClr val="accent1">
                  <a:lumMod val="75000"/>
                </a:schemeClr>
              </a:solidFill>
            </a:endParaRPr>
          </a:p>
          <a:p>
            <a:r>
              <a:rPr lang="ar-SA" sz="3200" b="1" dirty="0" smtClean="0">
                <a:solidFill>
                  <a:schemeClr val="accent1">
                    <a:lumMod val="75000"/>
                  </a:schemeClr>
                </a:solidFill>
              </a:rPr>
              <a:t>تتضمن مصادر الطاقة والمياه ووسائل الاتصال الجديدة وامكانية الاتصال بوسائل الاعلام والتكنلوجيا الحديثة وتوزيع التذاكر والتسويق والاجراءات الخاصة بالحالات الطارئة</a:t>
            </a:r>
            <a:endParaRPr lang="ar-SA" sz="3200" b="1" dirty="0">
              <a:solidFill>
                <a:schemeClr val="accent1">
                  <a:lumMod val="75000"/>
                </a:schemeClr>
              </a:solidFill>
            </a:endParaRPr>
          </a:p>
        </p:txBody>
      </p:sp>
      <p:sp>
        <p:nvSpPr>
          <p:cNvPr id="4" name="عنوان 1"/>
          <p:cNvSpPr>
            <a:spLocks noGrp="1"/>
          </p:cNvSpPr>
          <p:nvPr>
            <p:ph type="title"/>
          </p:nvPr>
        </p:nvSpPr>
        <p:spPr>
          <a:xfrm>
            <a:off x="2000944" y="-99392"/>
            <a:ext cx="7467600" cy="1143000"/>
          </a:xfrm>
        </p:spPr>
        <p:txBody>
          <a:bodyPr>
            <a:normAutofit/>
          </a:bodyPr>
          <a:lstStyle/>
          <a:p>
            <a:pPr algn="ctr"/>
            <a:r>
              <a:rPr lang="ar-SA" sz="4800" b="1" dirty="0" smtClean="0">
                <a:solidFill>
                  <a:schemeClr val="accent1">
                    <a:lumMod val="50000"/>
                  </a:schemeClr>
                </a:solidFill>
              </a:rPr>
              <a:t>البنية التحتية ووسائل الراحة</a:t>
            </a:r>
            <a:endParaRPr lang="ar-SA" sz="4800" b="1" dirty="0">
              <a:solidFill>
                <a:schemeClr val="accent1">
                  <a:lumMod val="50000"/>
                </a:schemeClr>
              </a:solidFill>
            </a:endParaRPr>
          </a:p>
        </p:txBody>
      </p:sp>
    </p:spTree>
    <p:extLst>
      <p:ext uri="{BB962C8B-B14F-4D97-AF65-F5344CB8AC3E}">
        <p14:creationId xmlns:p14="http://schemas.microsoft.com/office/powerpoint/2010/main" val="311189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704800" y="1507576"/>
            <a:ext cx="7467600" cy="4873752"/>
          </a:xfrm>
        </p:spPr>
        <p:txBody>
          <a:bodyPr>
            <a:normAutofit/>
          </a:bodyPr>
          <a:lstStyle/>
          <a:p>
            <a:r>
              <a:rPr lang="ar-SA" sz="3200" b="1" dirty="0" smtClean="0">
                <a:solidFill>
                  <a:schemeClr val="accent1">
                    <a:lumMod val="75000"/>
                  </a:schemeClr>
                </a:solidFill>
              </a:rPr>
              <a:t>من الامور الايجابية المتعارف عليها المرتبطة بإقامة المهرجانات والاحداث في الجهات السياحية ترسيخ القيم والتقاليد التي يعتنقها المواطنين المحليون وقد كتب الكثير عما يتحقق من تنمية الشعور بالاعتزاز لدى المجتمعات عن استضافتها لأحداث ناجحة</a:t>
            </a:r>
            <a:endParaRPr lang="ar-SA" sz="3200" b="1" dirty="0">
              <a:solidFill>
                <a:schemeClr val="accent1">
                  <a:lumMod val="75000"/>
                </a:schemeClr>
              </a:solidFill>
            </a:endParaRPr>
          </a:p>
        </p:txBody>
      </p:sp>
      <p:sp>
        <p:nvSpPr>
          <p:cNvPr id="4" name="عنوان 1"/>
          <p:cNvSpPr>
            <a:spLocks noGrp="1"/>
          </p:cNvSpPr>
          <p:nvPr>
            <p:ph type="title"/>
          </p:nvPr>
        </p:nvSpPr>
        <p:spPr>
          <a:xfrm>
            <a:off x="1187624" y="197768"/>
            <a:ext cx="7467600" cy="1143000"/>
          </a:xfrm>
        </p:spPr>
        <p:txBody>
          <a:bodyPr>
            <a:noAutofit/>
          </a:bodyPr>
          <a:lstStyle/>
          <a:p>
            <a:pPr algn="ctr"/>
            <a:r>
              <a:rPr lang="ar-SA" sz="3200" b="1" dirty="0" smtClean="0">
                <a:solidFill>
                  <a:schemeClr val="accent1">
                    <a:lumMod val="50000"/>
                  </a:schemeClr>
                </a:solidFill>
              </a:rPr>
              <a:t>التأثيرات الثقافية والاجتماعية للمهرجانات على المواطنين</a:t>
            </a:r>
            <a:endParaRPr lang="ar-SA" sz="3200" b="1" dirty="0">
              <a:solidFill>
                <a:schemeClr val="accent1">
                  <a:lumMod val="50000"/>
                </a:schemeClr>
              </a:solidFill>
            </a:endParaRPr>
          </a:p>
        </p:txBody>
      </p:sp>
    </p:spTree>
    <p:extLst>
      <p:ext uri="{BB962C8B-B14F-4D97-AF65-F5344CB8AC3E}">
        <p14:creationId xmlns:p14="http://schemas.microsoft.com/office/powerpoint/2010/main" val="167911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20824" y="1435568"/>
            <a:ext cx="7467600" cy="4873752"/>
          </a:xfrm>
        </p:spPr>
        <p:txBody>
          <a:bodyPr>
            <a:normAutofit/>
          </a:bodyPr>
          <a:lstStyle/>
          <a:p>
            <a:r>
              <a:rPr lang="ar-SA" sz="3200" b="1" dirty="0" smtClean="0">
                <a:solidFill>
                  <a:schemeClr val="accent1">
                    <a:lumMod val="75000"/>
                  </a:schemeClr>
                </a:solidFill>
              </a:rPr>
              <a:t>قد تمثل المهرجانات استثماراً بالنسبة للجهات السياحية فقد اصبحت تمثل جزء من استراتيجيات السياحة قائمة على ترويج للجهات السياحية وذلك لأنها تدر عائداً جديداُ للاقتصاد المحلي</a:t>
            </a:r>
            <a:endParaRPr lang="ar-SA" sz="3200" b="1" dirty="0">
              <a:solidFill>
                <a:schemeClr val="accent1">
                  <a:lumMod val="75000"/>
                </a:schemeClr>
              </a:solidFill>
            </a:endParaRPr>
          </a:p>
        </p:txBody>
      </p:sp>
      <p:sp>
        <p:nvSpPr>
          <p:cNvPr id="4" name="عنوان 1"/>
          <p:cNvSpPr>
            <a:spLocks noGrp="1"/>
          </p:cNvSpPr>
          <p:nvPr>
            <p:ph type="title"/>
          </p:nvPr>
        </p:nvSpPr>
        <p:spPr>
          <a:xfrm>
            <a:off x="2000944" y="-99392"/>
            <a:ext cx="7467600" cy="1143000"/>
          </a:xfrm>
        </p:spPr>
        <p:txBody>
          <a:bodyPr>
            <a:normAutofit/>
          </a:bodyPr>
          <a:lstStyle/>
          <a:p>
            <a:pPr algn="ctr"/>
            <a:r>
              <a:rPr lang="ar-SA" sz="4800" b="1" dirty="0" smtClean="0">
                <a:solidFill>
                  <a:schemeClr val="accent1">
                    <a:lumMod val="50000"/>
                  </a:schemeClr>
                </a:solidFill>
              </a:rPr>
              <a:t>الاهمية الاقتصادية للمهرجانات</a:t>
            </a:r>
            <a:endParaRPr lang="ar-SA" sz="4800" b="1" dirty="0">
              <a:solidFill>
                <a:schemeClr val="accent1">
                  <a:lumMod val="50000"/>
                </a:schemeClr>
              </a:solidFill>
            </a:endParaRPr>
          </a:p>
        </p:txBody>
      </p:sp>
    </p:spTree>
    <p:extLst>
      <p:ext uri="{BB962C8B-B14F-4D97-AF65-F5344CB8AC3E}">
        <p14:creationId xmlns:p14="http://schemas.microsoft.com/office/powerpoint/2010/main" val="424586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848816" y="620688"/>
            <a:ext cx="7467600" cy="4873752"/>
          </a:xfrm>
        </p:spPr>
        <p:txBody>
          <a:bodyPr/>
          <a:lstStyle/>
          <a:p>
            <a:r>
              <a:rPr lang="ar-SA" sz="4400" b="1" dirty="0" smtClean="0">
                <a:solidFill>
                  <a:schemeClr val="accent1">
                    <a:lumMod val="75000"/>
                  </a:schemeClr>
                </a:solidFill>
              </a:rPr>
              <a:t>يكشف هذا الفصل العلاقة بين المهرجانات والاحداث وازدهار الجهات السياحية واستراتيجيات التسويق</a:t>
            </a:r>
          </a:p>
          <a:p>
            <a:endParaRPr lang="ar-SA" dirty="0" smtClean="0">
              <a:solidFill>
                <a:schemeClr val="accent1">
                  <a:lumMod val="75000"/>
                </a:schemeClr>
              </a:solidFill>
            </a:endParaRPr>
          </a:p>
          <a:p>
            <a:pPr marL="0" indent="0">
              <a:buNone/>
            </a:pPr>
            <a:endParaRPr lang="ar-SA" dirty="0">
              <a:solidFill>
                <a:schemeClr val="accent1">
                  <a:lumMod val="75000"/>
                </a:schemeClr>
              </a:solidFill>
            </a:endParaRPr>
          </a:p>
        </p:txBody>
      </p:sp>
      <p:pic>
        <p:nvPicPr>
          <p:cNvPr id="1026" name="Picture 2" descr="نتيجة بحث الصور عن المهرجانات والفعالي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97" y="3932900"/>
            <a:ext cx="8714067" cy="28956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270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inVertical)">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7200" b="1" dirty="0" smtClean="0">
                <a:solidFill>
                  <a:schemeClr val="accent1">
                    <a:lumMod val="50000"/>
                  </a:schemeClr>
                </a:solidFill>
              </a:rPr>
              <a:t>مقدمه</a:t>
            </a:r>
            <a:endParaRPr lang="ar-SA" sz="7200" b="1" dirty="0">
              <a:solidFill>
                <a:schemeClr val="accent1">
                  <a:lumMod val="50000"/>
                </a:schemeClr>
              </a:solidFill>
            </a:endParaRPr>
          </a:p>
        </p:txBody>
      </p:sp>
      <p:sp>
        <p:nvSpPr>
          <p:cNvPr id="3" name="عنصر نائب للمحتوى 2"/>
          <p:cNvSpPr>
            <a:spLocks noGrp="1"/>
          </p:cNvSpPr>
          <p:nvPr>
            <p:ph sz="quarter" idx="1"/>
          </p:nvPr>
        </p:nvSpPr>
        <p:spPr/>
        <p:txBody>
          <a:bodyPr>
            <a:normAutofit/>
          </a:bodyPr>
          <a:lstStyle/>
          <a:p>
            <a:r>
              <a:rPr lang="ar-SA" sz="3200" b="1" dirty="0" smtClean="0">
                <a:solidFill>
                  <a:schemeClr val="accent1">
                    <a:lumMod val="75000"/>
                  </a:schemeClr>
                </a:solidFill>
              </a:rPr>
              <a:t>تلعب المهرجانات عدداً من الادوار المهمة في المدن او الاقاليم باعتبارها عوامل جذب وعوامل مساعدة في تشكيل الصورة العامة للجهات السياحية</a:t>
            </a:r>
          </a:p>
          <a:p>
            <a:endParaRPr lang="ar-SA" sz="3200" b="1" dirty="0" smtClean="0">
              <a:solidFill>
                <a:schemeClr val="accent1">
                  <a:lumMod val="75000"/>
                </a:schemeClr>
              </a:solidFill>
            </a:endParaRPr>
          </a:p>
          <a:p>
            <a:r>
              <a:rPr lang="ar-SA" sz="3200" b="1" dirty="0" smtClean="0">
                <a:solidFill>
                  <a:schemeClr val="accent1">
                    <a:lumMod val="75000"/>
                  </a:schemeClr>
                </a:solidFill>
              </a:rPr>
              <a:t>.تمثل المهرجانات عنصر جذب للمجتمعات التي تسعى لإبراز جوانب خاصة بها مثل التصميم المعماري للمدن الموجودة بها والفخر والاعتزاز .</a:t>
            </a:r>
            <a:endParaRPr lang="ar-SA" sz="3200" b="1" dirty="0">
              <a:solidFill>
                <a:schemeClr val="accent1">
                  <a:lumMod val="75000"/>
                </a:schemeClr>
              </a:solidFill>
            </a:endParaRPr>
          </a:p>
        </p:txBody>
      </p:sp>
    </p:spTree>
    <p:extLst>
      <p:ext uri="{BB962C8B-B14F-4D97-AF65-F5344CB8AC3E}">
        <p14:creationId xmlns:p14="http://schemas.microsoft.com/office/powerpoint/2010/main" val="205118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76808" y="-99392"/>
            <a:ext cx="7467600" cy="1143000"/>
          </a:xfrm>
        </p:spPr>
        <p:txBody>
          <a:bodyPr>
            <a:normAutofit/>
          </a:bodyPr>
          <a:lstStyle/>
          <a:p>
            <a:pPr algn="r"/>
            <a:r>
              <a:rPr lang="ar-SA" sz="4800" b="1" dirty="0" smtClean="0">
                <a:solidFill>
                  <a:schemeClr val="accent1">
                    <a:lumMod val="50000"/>
                  </a:schemeClr>
                </a:solidFill>
              </a:rPr>
              <a:t>كيفية ادارة المهرجانات</a:t>
            </a:r>
            <a:endParaRPr lang="ar-SA" sz="4800" b="1" dirty="0">
              <a:solidFill>
                <a:schemeClr val="accent1">
                  <a:lumMod val="50000"/>
                </a:schemeClr>
              </a:solidFill>
            </a:endParaRPr>
          </a:p>
        </p:txBody>
      </p:sp>
      <p:sp>
        <p:nvSpPr>
          <p:cNvPr id="3" name="عنصر نائب للمحتوى 2"/>
          <p:cNvSpPr>
            <a:spLocks noGrp="1"/>
          </p:cNvSpPr>
          <p:nvPr>
            <p:ph sz="quarter" idx="1"/>
          </p:nvPr>
        </p:nvSpPr>
        <p:spPr>
          <a:xfrm>
            <a:off x="848816" y="1196752"/>
            <a:ext cx="7467600" cy="4873752"/>
          </a:xfrm>
        </p:spPr>
        <p:txBody>
          <a:bodyPr>
            <a:normAutofit/>
          </a:bodyPr>
          <a:lstStyle/>
          <a:p>
            <a:pPr marL="0" indent="0">
              <a:buNone/>
            </a:pPr>
            <a:r>
              <a:rPr lang="ar-SA" sz="2800" b="1" dirty="0" smtClean="0">
                <a:solidFill>
                  <a:schemeClr val="accent1">
                    <a:lumMod val="75000"/>
                  </a:schemeClr>
                </a:solidFill>
              </a:rPr>
              <a:t>من المهم معرفة مصدر نشأة المهرجانات والاحداث الخاصة فقد تأتي مبادرات اقامة المهرجان من القطاع العام , حيث تستمر السلطات كواردها في إقامة الاحتفالات ذات الطابع القومي كتكريم الابطال القومين او الاحتفال بأحداث بارزة ماضية .</a:t>
            </a:r>
          </a:p>
          <a:p>
            <a:pPr marL="0" indent="0">
              <a:buNone/>
            </a:pPr>
            <a:endParaRPr lang="ar-SA" sz="2800" b="1" dirty="0">
              <a:solidFill>
                <a:schemeClr val="accent1">
                  <a:lumMod val="75000"/>
                </a:schemeClr>
              </a:solidFill>
            </a:endParaRPr>
          </a:p>
          <a:p>
            <a:pPr marL="0" indent="0">
              <a:buNone/>
            </a:pPr>
            <a:r>
              <a:rPr lang="ar-SA" sz="2800" b="1" dirty="0" smtClean="0">
                <a:solidFill>
                  <a:schemeClr val="accent1">
                    <a:lumMod val="75000"/>
                  </a:schemeClr>
                </a:solidFill>
              </a:rPr>
              <a:t>يمكن ان يتم تمويل المهرجانات والاحداث من قبل القطاع الخاص او قطاع الشركات فيمكن لأصحاب المشروعات والمجموعات ذات الاهتمامات الخاصة تنظيم الاحداث المرتبطة بالفنون او الرياضة ولها تذاكر دخول او الاحداث الترويجية التي من خلالها يتم جمع التبرعات.</a:t>
            </a:r>
            <a:endParaRPr lang="ar-SA" sz="2800" b="1" dirty="0">
              <a:solidFill>
                <a:schemeClr val="accent1">
                  <a:lumMod val="75000"/>
                </a:schemeClr>
              </a:solidFill>
            </a:endParaRPr>
          </a:p>
        </p:txBody>
      </p:sp>
    </p:spTree>
    <p:extLst>
      <p:ext uri="{BB962C8B-B14F-4D97-AF65-F5344CB8AC3E}">
        <p14:creationId xmlns:p14="http://schemas.microsoft.com/office/powerpoint/2010/main" val="323517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776808" y="1147536"/>
            <a:ext cx="7467600" cy="4873752"/>
          </a:xfrm>
        </p:spPr>
        <p:txBody>
          <a:bodyPr>
            <a:normAutofit/>
          </a:bodyPr>
          <a:lstStyle/>
          <a:p>
            <a:r>
              <a:rPr lang="ar-SA" sz="2800" b="1" dirty="0" smtClean="0">
                <a:solidFill>
                  <a:schemeClr val="accent1">
                    <a:lumMod val="75000"/>
                  </a:schemeClr>
                </a:solidFill>
              </a:rPr>
              <a:t>قد تختلف الهياكل التنظيمية للمهرجانات والاحداث لكن تتشابه تأثيراتها بالنسبة للجهات السياحية , فان كل مؤسسة مضيفة تكون مسئولة اما المجتمع المضيف والمساهمين الاخرين عن الادارة الفعالة للأحداث سواء تمثل هؤلاء المساهمون في الوكالات الحكومية او المشاركين و المشاهدين او الشركات الراعية او مجتمع الشركات  </a:t>
            </a:r>
          </a:p>
          <a:p>
            <a:endParaRPr lang="ar-SA" sz="2800" b="1" dirty="0" smtClean="0">
              <a:solidFill>
                <a:schemeClr val="accent1">
                  <a:lumMod val="75000"/>
                </a:schemeClr>
              </a:solidFill>
            </a:endParaRPr>
          </a:p>
          <a:p>
            <a:r>
              <a:rPr lang="ar-SA" sz="2800" b="1" dirty="0" smtClean="0">
                <a:solidFill>
                  <a:schemeClr val="accent1">
                    <a:lumMod val="75000"/>
                  </a:schemeClr>
                </a:solidFill>
              </a:rPr>
              <a:t>فان المؤسسة المضيفة تحتاج الى التعامل مع بعض الجوانب مثل مجموعة المخاطر المحتملة على سبيل المثال ظروف الطقس السيئة .</a:t>
            </a:r>
            <a:endParaRPr lang="ar-SA" sz="2800" b="1" dirty="0">
              <a:solidFill>
                <a:schemeClr val="accent1">
                  <a:lumMod val="75000"/>
                </a:schemeClr>
              </a:solidFill>
            </a:endParaRPr>
          </a:p>
        </p:txBody>
      </p:sp>
      <p:sp>
        <p:nvSpPr>
          <p:cNvPr id="4" name="عنوان 1"/>
          <p:cNvSpPr>
            <a:spLocks noGrp="1"/>
          </p:cNvSpPr>
          <p:nvPr>
            <p:ph type="title"/>
          </p:nvPr>
        </p:nvSpPr>
        <p:spPr>
          <a:xfrm>
            <a:off x="1064840" y="-99392"/>
            <a:ext cx="7467600" cy="1143000"/>
          </a:xfrm>
        </p:spPr>
        <p:txBody>
          <a:bodyPr>
            <a:normAutofit/>
          </a:bodyPr>
          <a:lstStyle/>
          <a:p>
            <a:pPr algn="r"/>
            <a:r>
              <a:rPr lang="ar-SA" sz="4800" b="1" dirty="0" smtClean="0">
                <a:solidFill>
                  <a:schemeClr val="accent1">
                    <a:lumMod val="50000"/>
                  </a:schemeClr>
                </a:solidFill>
              </a:rPr>
              <a:t>كيفية ادارة المهرجانات</a:t>
            </a:r>
            <a:endParaRPr lang="ar-SA" sz="4800" b="1" dirty="0">
              <a:solidFill>
                <a:schemeClr val="accent1">
                  <a:lumMod val="50000"/>
                </a:schemeClr>
              </a:solidFill>
            </a:endParaRPr>
          </a:p>
        </p:txBody>
      </p:sp>
    </p:spTree>
    <p:extLst>
      <p:ext uri="{BB962C8B-B14F-4D97-AF65-F5344CB8AC3E}">
        <p14:creationId xmlns:p14="http://schemas.microsoft.com/office/powerpoint/2010/main" val="403698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20824" y="1196752"/>
            <a:ext cx="7467600" cy="4873752"/>
          </a:xfrm>
        </p:spPr>
        <p:txBody>
          <a:bodyPr>
            <a:normAutofit/>
          </a:bodyPr>
          <a:lstStyle/>
          <a:p>
            <a:r>
              <a:rPr lang="ar-SA" sz="2800" b="1" dirty="0" smtClean="0">
                <a:solidFill>
                  <a:schemeClr val="accent1">
                    <a:lumMod val="75000"/>
                  </a:schemeClr>
                </a:solidFill>
              </a:rPr>
              <a:t>لكي تتمكن الجهات السياحية من الاستفادة من المهرجانات والاحداث الخاصة بفعالية فان وضع نموذج استراتيجي متكامل وتنظيمي من شانه ان يحقق افضل النتائج لجميع المساهمين</a:t>
            </a:r>
          </a:p>
          <a:p>
            <a:endParaRPr lang="ar-SA" sz="2800" b="1" dirty="0" smtClean="0">
              <a:solidFill>
                <a:schemeClr val="accent1">
                  <a:lumMod val="75000"/>
                </a:schemeClr>
              </a:solidFill>
            </a:endParaRPr>
          </a:p>
          <a:p>
            <a:r>
              <a:rPr lang="ar-SA" sz="2800" b="1" dirty="0" smtClean="0">
                <a:solidFill>
                  <a:schemeClr val="accent1">
                    <a:lumMod val="75000"/>
                  </a:schemeClr>
                </a:solidFill>
              </a:rPr>
              <a:t>قد تساعد الخيارات الخاصة بإقامة المهرجان الجهات السياحية في التعامل مع حالات الذروة والهبوط في مواسم الزيارات السياحية ومن خلال تحديد السوق المستهدفة من المهرجان او الحدث يسعى مديرو الجهات السياحية الى تقليل الاثار العكسية السلبية للأحداث وزيادة مميزاتها .</a:t>
            </a:r>
          </a:p>
          <a:p>
            <a:pPr marL="0" indent="0">
              <a:buNone/>
            </a:pPr>
            <a:endParaRPr lang="ar-SA" sz="2800" b="1" dirty="0">
              <a:solidFill>
                <a:schemeClr val="accent1">
                  <a:lumMod val="75000"/>
                </a:schemeClr>
              </a:solidFill>
            </a:endParaRPr>
          </a:p>
        </p:txBody>
      </p:sp>
      <p:sp>
        <p:nvSpPr>
          <p:cNvPr id="5" name="عنوان 1"/>
          <p:cNvSpPr>
            <a:spLocks noGrp="1"/>
          </p:cNvSpPr>
          <p:nvPr>
            <p:ph type="title"/>
          </p:nvPr>
        </p:nvSpPr>
        <p:spPr>
          <a:xfrm>
            <a:off x="1064840" y="-99392"/>
            <a:ext cx="7467600" cy="1143000"/>
          </a:xfrm>
        </p:spPr>
        <p:txBody>
          <a:bodyPr>
            <a:normAutofit/>
          </a:bodyPr>
          <a:lstStyle/>
          <a:p>
            <a:pPr algn="r"/>
            <a:r>
              <a:rPr lang="ar-SA" sz="4800" b="1" dirty="0" smtClean="0">
                <a:solidFill>
                  <a:schemeClr val="accent1">
                    <a:lumMod val="50000"/>
                  </a:schemeClr>
                </a:solidFill>
              </a:rPr>
              <a:t>ادارة الجهات السياحية</a:t>
            </a:r>
            <a:endParaRPr lang="ar-SA" sz="4800" b="1" dirty="0">
              <a:solidFill>
                <a:schemeClr val="accent1">
                  <a:lumMod val="50000"/>
                </a:schemeClr>
              </a:solidFill>
            </a:endParaRPr>
          </a:p>
        </p:txBody>
      </p:sp>
    </p:spTree>
    <p:extLst>
      <p:ext uri="{BB962C8B-B14F-4D97-AF65-F5344CB8AC3E}">
        <p14:creationId xmlns:p14="http://schemas.microsoft.com/office/powerpoint/2010/main" val="112819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043608" y="1363560"/>
            <a:ext cx="7467600" cy="4873752"/>
          </a:xfrm>
        </p:spPr>
        <p:txBody>
          <a:bodyPr>
            <a:normAutofit/>
          </a:bodyPr>
          <a:lstStyle/>
          <a:p>
            <a:r>
              <a:rPr lang="ar-SA" sz="3600" b="1" dirty="0" smtClean="0">
                <a:solidFill>
                  <a:schemeClr val="accent1">
                    <a:lumMod val="75000"/>
                  </a:schemeClr>
                </a:solidFill>
              </a:rPr>
              <a:t>سيحدد الاسلوب الاستراتيجي لإدارة الاحداث والامكانيات الاستثمارية الخاصة بالأحداث , على اختلاف نطاقها وحجمها وطابعها العام وانشطتها ومتطلباتها وهياكلها التنظيمية والجمهور الموجة اليه</a:t>
            </a:r>
            <a:endParaRPr lang="ar-SA" sz="3600" b="1" dirty="0">
              <a:solidFill>
                <a:schemeClr val="accent1">
                  <a:lumMod val="75000"/>
                </a:schemeClr>
              </a:solidFill>
            </a:endParaRPr>
          </a:p>
        </p:txBody>
      </p:sp>
      <p:sp>
        <p:nvSpPr>
          <p:cNvPr id="4" name="عنوان 1"/>
          <p:cNvSpPr>
            <a:spLocks noGrp="1"/>
          </p:cNvSpPr>
          <p:nvPr>
            <p:ph type="title"/>
          </p:nvPr>
        </p:nvSpPr>
        <p:spPr>
          <a:xfrm>
            <a:off x="1064840" y="-99392"/>
            <a:ext cx="7467600" cy="1143000"/>
          </a:xfrm>
        </p:spPr>
        <p:txBody>
          <a:bodyPr>
            <a:normAutofit/>
          </a:bodyPr>
          <a:lstStyle/>
          <a:p>
            <a:pPr algn="r"/>
            <a:r>
              <a:rPr lang="ar-SA" sz="4800" b="1" dirty="0" smtClean="0">
                <a:solidFill>
                  <a:schemeClr val="accent1">
                    <a:lumMod val="50000"/>
                  </a:schemeClr>
                </a:solidFill>
              </a:rPr>
              <a:t>كيفية ادارة المهرجانات</a:t>
            </a:r>
            <a:endParaRPr lang="ar-SA" sz="4800" b="1" dirty="0">
              <a:solidFill>
                <a:schemeClr val="accent1">
                  <a:lumMod val="50000"/>
                </a:schemeClr>
              </a:solidFill>
            </a:endParaRPr>
          </a:p>
        </p:txBody>
      </p:sp>
    </p:spTree>
    <p:extLst>
      <p:ext uri="{BB962C8B-B14F-4D97-AF65-F5344CB8AC3E}">
        <p14:creationId xmlns:p14="http://schemas.microsoft.com/office/powerpoint/2010/main" val="272007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187624" y="1363560"/>
            <a:ext cx="7467600" cy="4873752"/>
          </a:xfrm>
        </p:spPr>
        <p:txBody>
          <a:bodyPr>
            <a:normAutofit/>
          </a:bodyPr>
          <a:lstStyle/>
          <a:p>
            <a:r>
              <a:rPr lang="ar-SA" sz="2800" b="1" dirty="0" smtClean="0">
                <a:solidFill>
                  <a:schemeClr val="accent1">
                    <a:lumMod val="75000"/>
                  </a:schemeClr>
                </a:solidFill>
              </a:rPr>
              <a:t>يتم التأكيد بشكل كبير على دور الشراكة بين الجهات الاساسية البارزة المسئولة عن ادارة الحدث , فوجود وفرة في حجم الانتاج لا يوثر بصورة ايجابية على جهات التنظيم فحسب , بل ان مشاركة الموارد من شأنها ان تزيد من درجة </a:t>
            </a:r>
            <a:r>
              <a:rPr lang="ar-SA" sz="2800" b="1" dirty="0">
                <a:solidFill>
                  <a:schemeClr val="accent1">
                    <a:lumMod val="75000"/>
                  </a:schemeClr>
                </a:solidFill>
              </a:rPr>
              <a:t>ج</a:t>
            </a:r>
            <a:r>
              <a:rPr lang="ar-SA" sz="2800" b="1" dirty="0" smtClean="0">
                <a:solidFill>
                  <a:schemeClr val="accent1">
                    <a:lumMod val="75000"/>
                  </a:schemeClr>
                </a:solidFill>
              </a:rPr>
              <a:t>اذبية الجهة السياحية بالنسبة للمقيمين والمحليين والزائرين ويمكن اقامة حدث اكثر نجاحاً عندما يتم فهم متطلبات جميع المساهمين.</a:t>
            </a:r>
            <a:endParaRPr lang="ar-SA" sz="2800" b="1" dirty="0">
              <a:solidFill>
                <a:schemeClr val="accent1">
                  <a:lumMod val="75000"/>
                </a:schemeClr>
              </a:solidFill>
            </a:endParaRPr>
          </a:p>
        </p:txBody>
      </p:sp>
      <p:sp>
        <p:nvSpPr>
          <p:cNvPr id="4" name="عنوان 1"/>
          <p:cNvSpPr>
            <a:spLocks noGrp="1"/>
          </p:cNvSpPr>
          <p:nvPr>
            <p:ph type="title"/>
          </p:nvPr>
        </p:nvSpPr>
        <p:spPr>
          <a:xfrm>
            <a:off x="1064840" y="-99392"/>
            <a:ext cx="7467600" cy="1143000"/>
          </a:xfrm>
        </p:spPr>
        <p:txBody>
          <a:bodyPr>
            <a:normAutofit/>
          </a:bodyPr>
          <a:lstStyle/>
          <a:p>
            <a:pPr algn="r"/>
            <a:r>
              <a:rPr lang="ar-SA" sz="4800" b="1" dirty="0" smtClean="0">
                <a:solidFill>
                  <a:schemeClr val="accent1">
                    <a:lumMod val="50000"/>
                  </a:schemeClr>
                </a:solidFill>
              </a:rPr>
              <a:t>المساهمون في تنظيم الاحداث</a:t>
            </a:r>
            <a:endParaRPr lang="ar-SA" sz="4800" b="1" dirty="0">
              <a:solidFill>
                <a:schemeClr val="accent1">
                  <a:lumMod val="50000"/>
                </a:schemeClr>
              </a:solidFill>
            </a:endParaRPr>
          </a:p>
        </p:txBody>
      </p:sp>
    </p:spTree>
    <p:extLst>
      <p:ext uri="{BB962C8B-B14F-4D97-AF65-F5344CB8AC3E}">
        <p14:creationId xmlns:p14="http://schemas.microsoft.com/office/powerpoint/2010/main" val="377832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208856" y="-99392"/>
            <a:ext cx="7467600" cy="1143000"/>
          </a:xfrm>
        </p:spPr>
        <p:txBody>
          <a:bodyPr>
            <a:normAutofit/>
          </a:bodyPr>
          <a:lstStyle/>
          <a:p>
            <a:pPr algn="r"/>
            <a:r>
              <a:rPr lang="ar-SA" sz="4800" b="1" dirty="0" smtClean="0">
                <a:solidFill>
                  <a:schemeClr val="accent1">
                    <a:lumMod val="50000"/>
                  </a:schemeClr>
                </a:solidFill>
              </a:rPr>
              <a:t>المساهمون في تنظيم الاحداث</a:t>
            </a:r>
            <a:endParaRPr lang="ar-SA" sz="4800" b="1" dirty="0">
              <a:solidFill>
                <a:schemeClr val="accent1">
                  <a:lumMod val="50000"/>
                </a:schemeClr>
              </a:solidFill>
            </a:endParaRPr>
          </a:p>
        </p:txBody>
      </p:sp>
      <p:sp>
        <p:nvSpPr>
          <p:cNvPr id="5" name="عنصر نائب للمحتوى 2"/>
          <p:cNvSpPr>
            <a:spLocks noGrp="1"/>
          </p:cNvSpPr>
          <p:nvPr>
            <p:ph sz="quarter" idx="1"/>
          </p:nvPr>
        </p:nvSpPr>
        <p:spPr>
          <a:xfrm>
            <a:off x="1187624" y="1363560"/>
            <a:ext cx="7467600" cy="4873752"/>
          </a:xfrm>
        </p:spPr>
        <p:txBody>
          <a:bodyPr>
            <a:normAutofit/>
          </a:bodyPr>
          <a:lstStyle/>
          <a:p>
            <a:r>
              <a:rPr lang="ar-SA" sz="2800" b="1" dirty="0" smtClean="0">
                <a:solidFill>
                  <a:schemeClr val="accent1">
                    <a:lumMod val="75000"/>
                  </a:schemeClr>
                </a:solidFill>
              </a:rPr>
              <a:t>يمكن للحكومات على كافة المستويات وضع سياسة عامة لعملية كشف عن الخصائص المميزة للجهات السياحية وتقاليدها وقيمها والسياق المناسب وتحقيق التطور للمدينة او القرية الذي توجد به الجهات السياحية على المدى الطويل</a:t>
            </a:r>
          </a:p>
          <a:p>
            <a:pPr marL="0" indent="0">
              <a:buNone/>
            </a:pPr>
            <a:endParaRPr lang="ar-SA" sz="2800" b="1" dirty="0" smtClean="0">
              <a:solidFill>
                <a:schemeClr val="accent1">
                  <a:lumMod val="75000"/>
                </a:schemeClr>
              </a:solidFill>
            </a:endParaRPr>
          </a:p>
          <a:p>
            <a:r>
              <a:rPr lang="ar-SA" sz="2800" b="1" dirty="0" smtClean="0">
                <a:solidFill>
                  <a:schemeClr val="accent1">
                    <a:lumMod val="75000"/>
                  </a:schemeClr>
                </a:solidFill>
              </a:rPr>
              <a:t>يمكن للسلطات الحكومية ان تتيح انماطاً من الشراكة بين الحكومة المحلية واهتمامات المجتمع والقطاع الخاص والافراد, قد يساعد ذلك في الحفاظ على الطبيعة غير المتوقعة للمهرجانات كما يمكنه ان يوفر الدعم الممكن</a:t>
            </a:r>
            <a:endParaRPr lang="ar-SA" sz="2800" b="1" dirty="0">
              <a:solidFill>
                <a:schemeClr val="accent1">
                  <a:lumMod val="75000"/>
                </a:schemeClr>
              </a:solidFill>
            </a:endParaRPr>
          </a:p>
        </p:txBody>
      </p:sp>
    </p:spTree>
    <p:extLst>
      <p:ext uri="{BB962C8B-B14F-4D97-AF65-F5344CB8AC3E}">
        <p14:creationId xmlns:p14="http://schemas.microsoft.com/office/powerpoint/2010/main" val="36825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146</TotalTime>
  <Words>713</Words>
  <Application>Microsoft Office PowerPoint</Application>
  <PresentationFormat>عرض على الشاشة (3:4)‏</PresentationFormat>
  <Paragraphs>51</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مشربية</vt:lpstr>
      <vt:lpstr>المهرجانات والاحداث وارتباطها بتعزيز مكانة الجهات السياحية</vt:lpstr>
      <vt:lpstr>عرض تقديمي في PowerPoint</vt:lpstr>
      <vt:lpstr>مقدمه</vt:lpstr>
      <vt:lpstr>كيفية ادارة المهرجانات</vt:lpstr>
      <vt:lpstr>كيفية ادارة المهرجانات</vt:lpstr>
      <vt:lpstr>ادارة الجهات السياحية</vt:lpstr>
      <vt:lpstr>كيفية ادارة المهرجانات</vt:lpstr>
      <vt:lpstr>المساهمون في تنظيم الاحداث</vt:lpstr>
      <vt:lpstr>المساهمون في تنظيم الاحداث</vt:lpstr>
      <vt:lpstr>علاقة المجتمع المضيف بالزائرين</vt:lpstr>
      <vt:lpstr>كيفية مشاركة المجتمعات ثقافتها من خلال المهرجانات</vt:lpstr>
      <vt:lpstr>المهرجانات وارتباطها بالمكان</vt:lpstr>
      <vt:lpstr>البنية التحتية ووسائل الراحة</vt:lpstr>
      <vt:lpstr>التأثيرات الثقافية والاجتماعية للمهرجانات على المواطنين</vt:lpstr>
      <vt:lpstr>الاهمية الاقتصادية للمهرجانات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المهرجانات والاحداث وارتباطها بتعزيز مكانة الجهات السياحية</dc:title>
  <dc:creator>HP</dc:creator>
  <cp:lastModifiedBy>HP</cp:lastModifiedBy>
  <cp:revision>23</cp:revision>
  <dcterms:created xsi:type="dcterms:W3CDTF">2017-02-28T19:11:02Z</dcterms:created>
  <dcterms:modified xsi:type="dcterms:W3CDTF">2017-03-06T22:12:02Z</dcterms:modified>
</cp:coreProperties>
</file>