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34DC-DB61-444B-98FA-3028ADDF9D76}" type="datetimeFigureOut">
              <a:rPr lang="ar-SA" smtClean="0"/>
              <a:t>20/02/1439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04734-F97A-4A60-BF07-A4000E187F6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المحاسبة في شركات المساهمة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1"/>
                </a:solidFill>
              </a:rPr>
              <a:t>الفصل الثالث عشر 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الأسهم العادية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u="sng" dirty="0" smtClean="0"/>
              <a:t>حقوق حامل الأسهم </a:t>
            </a:r>
          </a:p>
          <a:p>
            <a:r>
              <a:rPr lang="ar-SA" dirty="0" smtClean="0"/>
              <a:t>الأكثر شيوعا في المملكة</a:t>
            </a:r>
            <a:endParaRPr lang="en-US" dirty="0" smtClean="0"/>
          </a:p>
          <a:p>
            <a:r>
              <a:rPr lang="ar-SA" b="1" dirty="0" smtClean="0"/>
              <a:t>السهم العادي يمثل جزءا من رأس مال الشركة يتمتع حامله بحقوق منها:</a:t>
            </a:r>
            <a:endParaRPr lang="en-US" dirty="0" smtClean="0"/>
          </a:p>
          <a:p>
            <a:r>
              <a:rPr lang="ar-SA" dirty="0" smtClean="0"/>
              <a:t>1</a:t>
            </a:r>
            <a:r>
              <a:rPr lang="ar-SA" dirty="0" err="1" smtClean="0"/>
              <a:t>).</a:t>
            </a:r>
            <a:r>
              <a:rPr lang="ar-SA" dirty="0" smtClean="0"/>
              <a:t> حق التصويت في الجمعيات العمومية للمساهمين.</a:t>
            </a:r>
            <a:endParaRPr lang="en-US" dirty="0" smtClean="0"/>
          </a:p>
          <a:p>
            <a:r>
              <a:rPr lang="ar-SA" dirty="0" smtClean="0"/>
              <a:t>2</a:t>
            </a:r>
            <a:r>
              <a:rPr lang="ar-SA" dirty="0" err="1" smtClean="0"/>
              <a:t>).</a:t>
            </a:r>
            <a:r>
              <a:rPr lang="ar-SA" dirty="0" smtClean="0"/>
              <a:t> حق الحصول على أرباح عند تقرير الشركة توزيع الأرباح على حملة الأسهم العادية.</a:t>
            </a:r>
            <a:endParaRPr lang="en-US" dirty="0" smtClean="0"/>
          </a:p>
          <a:p>
            <a:r>
              <a:rPr lang="ar-SA" dirty="0" smtClean="0"/>
              <a:t>3</a:t>
            </a:r>
            <a:r>
              <a:rPr lang="ar-SA" dirty="0" err="1" smtClean="0"/>
              <a:t>).</a:t>
            </a:r>
            <a:r>
              <a:rPr lang="ar-SA" dirty="0" smtClean="0"/>
              <a:t> حق الحصول على جزء من نتيجة تصفية الشركة المساهمة في حالة تصفيتها و حصول فائض من المال بعد تسديد التزامات الدائنين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التزامات</a:t>
            </a:r>
          </a:p>
          <a:p>
            <a:r>
              <a:rPr lang="ar-SA" dirty="0" smtClean="0"/>
              <a:t>تسديد قيمة السهم للشركة.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الأسهم الممتازة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هي الأسهم التي تعطى لحاملها الحق في التمتع بميزة إضافية من تلك الحقوق التي يتمتع </a:t>
            </a:r>
            <a:r>
              <a:rPr lang="ar-SA" b="1" dirty="0" err="1" smtClean="0"/>
              <a:t>بها</a:t>
            </a:r>
            <a:r>
              <a:rPr lang="ar-SA" b="1" dirty="0" smtClean="0"/>
              <a:t> حملة الأسهم </a:t>
            </a:r>
            <a:r>
              <a:rPr lang="ar-SA" b="1" dirty="0" err="1" smtClean="0"/>
              <a:t>العادية.</a:t>
            </a:r>
            <a:r>
              <a:rPr lang="ar-SA" b="1" dirty="0" smtClean="0"/>
              <a:t>  </a:t>
            </a:r>
            <a:endParaRPr lang="en-US" dirty="0" smtClean="0"/>
          </a:p>
          <a:p>
            <a:r>
              <a:rPr lang="ar-SA" dirty="0" smtClean="0"/>
              <a:t>1</a:t>
            </a:r>
            <a:r>
              <a:rPr lang="ar-SA" dirty="0" err="1" smtClean="0"/>
              <a:t>).</a:t>
            </a:r>
            <a:r>
              <a:rPr lang="ar-SA" dirty="0" smtClean="0"/>
              <a:t> يحصل حامل السهم الممتاز على نسبة معينة من الأرباح </a:t>
            </a:r>
            <a:r>
              <a:rPr lang="ar-SA" b="1" u="sng" dirty="0" smtClean="0"/>
              <a:t>قبل</a:t>
            </a:r>
            <a:r>
              <a:rPr lang="ar-SA" dirty="0" smtClean="0"/>
              <a:t> أن يحصل حملة الأسهم العادية على شيء.</a:t>
            </a:r>
            <a:endParaRPr lang="en-US" dirty="0" smtClean="0"/>
          </a:p>
          <a:p>
            <a:r>
              <a:rPr lang="ar-SA" dirty="0" smtClean="0"/>
              <a:t>2</a:t>
            </a:r>
            <a:r>
              <a:rPr lang="ar-SA" dirty="0" err="1" smtClean="0"/>
              <a:t>).</a:t>
            </a:r>
            <a:r>
              <a:rPr lang="ar-SA" dirty="0" smtClean="0"/>
              <a:t> أنها مجمعة </a:t>
            </a:r>
            <a:r>
              <a:rPr lang="ar-SA" dirty="0" err="1" smtClean="0"/>
              <a:t>للأرباح </a:t>
            </a:r>
            <a:r>
              <a:rPr lang="ar-SA" dirty="0" smtClean="0"/>
              <a:t>( عندما لا تتحقق أرباح في سنة معينة  تكفي لدفع هذه النسبة لحملة الأسهم الممتازة فان ما لم يدفع لهم من أرباح ينقل إلى العام أو الأعوام القادمة و يدفع لحملة الأسهم الممتازة نصيبهم من الأرباح عن الأعوام السابقة قبل أن يدفع لحملة الأسهم العادية شيئا) 3</a:t>
            </a:r>
            <a:r>
              <a:rPr lang="ar-SA" dirty="0" err="1" smtClean="0"/>
              <a:t>).</a:t>
            </a:r>
            <a:r>
              <a:rPr lang="ar-SA" dirty="0" smtClean="0"/>
              <a:t> الأولوية في استرداد القيمة الاسمية لأسهمهم في حالة إفلاس الشركة و </a:t>
            </a:r>
            <a:r>
              <a:rPr lang="ar-SA" dirty="0" err="1" smtClean="0"/>
              <a:t>تصفيتها .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العيوب</a:t>
            </a:r>
          </a:p>
          <a:p>
            <a:r>
              <a:rPr lang="ar-SA" dirty="0" smtClean="0"/>
              <a:t>1</a:t>
            </a:r>
            <a:r>
              <a:rPr lang="ar-SA" dirty="0" err="1" smtClean="0"/>
              <a:t>).</a:t>
            </a:r>
            <a:r>
              <a:rPr lang="ar-SA" dirty="0" smtClean="0"/>
              <a:t> ليس لها حق التصويت في الجمعيات العمومية للمساهمين.</a:t>
            </a:r>
            <a:endParaRPr lang="en-US" dirty="0" smtClean="0"/>
          </a:p>
          <a:p>
            <a:r>
              <a:rPr lang="ar-SA" dirty="0" smtClean="0"/>
              <a:t>2</a:t>
            </a:r>
            <a:r>
              <a:rPr lang="ar-SA" dirty="0" err="1" smtClean="0"/>
              <a:t>).</a:t>
            </a:r>
            <a:r>
              <a:rPr lang="ar-SA" dirty="0" smtClean="0"/>
              <a:t> يتمتع حملة الأسهم العادية بفائض الأرباح بعد دفع حصة الأسهم الممتازة التي يحددها الصك.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حصص التأسيس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</a:t>
            </a:r>
            <a:r>
              <a:rPr lang="ar-SA" dirty="0" err="1" smtClean="0"/>
              <a:t>).</a:t>
            </a:r>
            <a:r>
              <a:rPr lang="ar-SA" dirty="0" smtClean="0"/>
              <a:t> لا تدخل في تكوين رأس مال الشركة و لا يشترك أصحابها في إدارة </a:t>
            </a:r>
            <a:r>
              <a:rPr lang="ar-SA" dirty="0" err="1" smtClean="0"/>
              <a:t>الشركة.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2</a:t>
            </a:r>
            <a:r>
              <a:rPr lang="ar-SA" dirty="0" err="1" smtClean="0"/>
              <a:t>).</a:t>
            </a:r>
            <a:r>
              <a:rPr lang="ar-SA" dirty="0" smtClean="0"/>
              <a:t> يجوز أن تمنح هذه الحصص نسبة من الأرباح الصافية لا تزيد عن 10% من الأرباح بعد توزيع نصيب على المساهمين لا يقل عن 5%  من رأس المال المدفوع.</a:t>
            </a:r>
            <a:endParaRPr lang="en-US" dirty="0" smtClean="0"/>
          </a:p>
          <a:p>
            <a:r>
              <a:rPr lang="ar-SA" dirty="0" smtClean="0"/>
              <a:t>3</a:t>
            </a:r>
            <a:r>
              <a:rPr lang="ar-SA" dirty="0" err="1" smtClean="0"/>
              <a:t>).</a:t>
            </a:r>
            <a:r>
              <a:rPr lang="ar-SA" dirty="0" smtClean="0"/>
              <a:t> يجوز أن تمنح عند التصفية.</a:t>
            </a:r>
            <a:endParaRPr lang="en-US" dirty="0" smtClean="0"/>
          </a:p>
          <a:p>
            <a:r>
              <a:rPr lang="ar-SA" dirty="0" smtClean="0"/>
              <a:t>4</a:t>
            </a:r>
            <a:r>
              <a:rPr lang="ar-SA" dirty="0" err="1" smtClean="0"/>
              <a:t>).</a:t>
            </a:r>
            <a:r>
              <a:rPr lang="ar-SA" dirty="0" smtClean="0"/>
              <a:t> وهي تصدر لمن  يقدم إلى  الشركة  براءة </a:t>
            </a:r>
            <a:r>
              <a:rPr lang="ar-SA" dirty="0" err="1" smtClean="0"/>
              <a:t>اختراع …..</a:t>
            </a:r>
            <a:endParaRPr lang="en-US" dirty="0" smtClean="0"/>
          </a:p>
          <a:p>
            <a:r>
              <a:rPr lang="ar-SA" dirty="0" smtClean="0"/>
              <a:t>5</a:t>
            </a:r>
            <a:r>
              <a:rPr lang="ar-SA" dirty="0" err="1" smtClean="0"/>
              <a:t>).</a:t>
            </a:r>
            <a:r>
              <a:rPr lang="ar-SA" dirty="0" smtClean="0"/>
              <a:t> لا يوجد لها قيود إثبات في تاريخ التأسيس.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أنواعها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السهم الاسمي: </a:t>
            </a:r>
            <a:r>
              <a:rPr lang="ar-SA" dirty="0" smtClean="0"/>
              <a:t>أن اسم مالكه مكتوب في صك </a:t>
            </a:r>
            <a:r>
              <a:rPr lang="ar-SA" dirty="0" err="1" smtClean="0"/>
              <a:t>السهم </a:t>
            </a:r>
            <a:r>
              <a:rPr lang="ar-SA" dirty="0" smtClean="0"/>
              <a:t>( اسم المشتري) عن طريق تقييدها في سجلات الشركة.</a:t>
            </a:r>
          </a:p>
          <a:p>
            <a:r>
              <a:rPr lang="ar-SA" b="1" dirty="0" smtClean="0"/>
              <a:t>السهم لحامله: </a:t>
            </a:r>
            <a:r>
              <a:rPr lang="ar-SA" dirty="0" smtClean="0"/>
              <a:t>صك لا يحمل اسم شخص معين و إنما يتم تداوله بنقله فقط من حوزة البائع إلى حوزة المشتري.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تكوين شركات المساهمة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u="sng" dirty="0" smtClean="0">
                <a:solidFill>
                  <a:srgbClr val="C00000"/>
                </a:solidFill>
              </a:rPr>
              <a:t>أنواع </a:t>
            </a:r>
            <a:r>
              <a:rPr lang="ar-SA" b="1" u="sng" dirty="0" err="1" smtClean="0">
                <a:solidFill>
                  <a:srgbClr val="C00000"/>
                </a:solidFill>
              </a:rPr>
              <a:t>الإكتتاب</a:t>
            </a:r>
            <a:endParaRPr lang="ar-SA" b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ar-SA" dirty="0" smtClean="0"/>
              <a:t>يتم تقسيمها إلى 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5292080" y="2636912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3059832" y="2636912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5076056" y="3501008"/>
            <a:ext cx="2736304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اكتتاب المؤسسين في جميع رأس المال 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3568" y="3356992"/>
            <a:ext cx="295232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اكتتاب المؤسسين في جزء من رأس المال وطرح الباقي </a:t>
            </a:r>
            <a:r>
              <a:rPr lang="ar-SA" sz="2800" dirty="0" err="1" smtClean="0">
                <a:solidFill>
                  <a:schemeClr val="tx1"/>
                </a:solidFill>
              </a:rPr>
              <a:t>للإكتتاب</a:t>
            </a:r>
            <a:r>
              <a:rPr lang="ar-SA" sz="2800" dirty="0" smtClean="0">
                <a:solidFill>
                  <a:schemeClr val="tx1"/>
                </a:solidFill>
              </a:rPr>
              <a:t> العام 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أرباح الشركة المساهمة وكيفية توزيعها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أرباح الشركة </a:t>
            </a:r>
            <a:r>
              <a:rPr lang="ar-SA" b="1" dirty="0" err="1" smtClean="0"/>
              <a:t>المساهمة </a:t>
            </a:r>
            <a:r>
              <a:rPr lang="ar-SA" dirty="0" smtClean="0"/>
              <a:t>: هي صافي الدخل بعد الزكاة الشرعية و ضرائب استثمار المال الأجنبي إن وجدت.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تعديل رأس مال الشركة المساهمة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يمكن تعديل رأس مال الشركة المساهمة إما عن </a:t>
            </a:r>
            <a:r>
              <a:rPr lang="ar-SA" dirty="0" err="1" smtClean="0">
                <a:solidFill>
                  <a:srgbClr val="C00000"/>
                </a:solidFill>
              </a:rPr>
              <a:t>طريق </a:t>
            </a:r>
            <a:r>
              <a:rPr lang="ar-SA" dirty="0" err="1">
                <a:solidFill>
                  <a:srgbClr val="C00000"/>
                </a:solidFill>
              </a:rPr>
              <a:t>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1- زيادة رأس </a:t>
            </a:r>
            <a:r>
              <a:rPr lang="ar-SA" dirty="0" err="1" smtClean="0"/>
              <a:t>المال.</a:t>
            </a:r>
            <a:r>
              <a:rPr lang="ar-SA" dirty="0" smtClean="0"/>
              <a:t> </a:t>
            </a:r>
          </a:p>
          <a:p>
            <a:r>
              <a:rPr lang="ar-SA" dirty="0" smtClean="0"/>
              <a:t>2- تخفيض رأس </a:t>
            </a:r>
            <a:r>
              <a:rPr lang="ar-SA" dirty="0" err="1" smtClean="0"/>
              <a:t>المال 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تعريف شركات المساهمة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2"/>
                </a:solidFill>
              </a:rPr>
              <a:t>تعرف على أنها</a:t>
            </a:r>
            <a:r>
              <a:rPr lang="ar-SA" dirty="0" smtClean="0"/>
              <a:t>: شركة ينقسم رأس مالها إلى </a:t>
            </a:r>
            <a:r>
              <a:rPr lang="ar-SA" b="1" dirty="0" smtClean="0"/>
              <a:t>أسهم </a:t>
            </a:r>
            <a:r>
              <a:rPr lang="ar-SA" dirty="0" smtClean="0"/>
              <a:t>متساوية، قابلة للتداول، و لا يسأل الشركاء فيها إلا بالمبالغ التي يملكونها في الشركة.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خصائص شركات المساهمة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خصائصها</a:t>
            </a:r>
            <a:r>
              <a:rPr lang="ar-SA" dirty="0" smtClean="0"/>
              <a:t>:</a:t>
            </a:r>
            <a:endParaRPr lang="en-US" dirty="0" smtClean="0"/>
          </a:p>
          <a:p>
            <a:r>
              <a:rPr lang="ar-SA" b="1" dirty="0" smtClean="0"/>
              <a:t>1</a:t>
            </a:r>
            <a:r>
              <a:rPr lang="ar-SA" b="1" dirty="0" err="1" smtClean="0"/>
              <a:t>).</a:t>
            </a:r>
            <a:r>
              <a:rPr lang="ar-SA" b="1" dirty="0" smtClean="0"/>
              <a:t> لها شخصية محاسبية </a:t>
            </a:r>
            <a:r>
              <a:rPr lang="ar-SA" b="1" dirty="0" err="1" smtClean="0"/>
              <a:t>مستقلة </a:t>
            </a:r>
            <a:r>
              <a:rPr lang="ar-SA" b="1" dirty="0" smtClean="0"/>
              <a:t>(اعتبارية</a:t>
            </a:r>
            <a:r>
              <a:rPr lang="ar-SA" b="1" dirty="0" err="1" smtClean="0"/>
              <a:t>)</a:t>
            </a:r>
            <a:endParaRPr lang="en-US" dirty="0" smtClean="0"/>
          </a:p>
          <a:p>
            <a:pPr lvl="0"/>
            <a:r>
              <a:rPr lang="ar-SA" dirty="0" smtClean="0"/>
              <a:t>أن الشركة مستقلة عن حملة </a:t>
            </a:r>
            <a:r>
              <a:rPr lang="ar-SA" dirty="0" err="1" smtClean="0"/>
              <a:t>أسهمها </a:t>
            </a:r>
            <a:r>
              <a:rPr lang="ar-SA" dirty="0" smtClean="0"/>
              <a:t>( ملاكها</a:t>
            </a:r>
            <a:r>
              <a:rPr lang="ar-SA" dirty="0" err="1" smtClean="0"/>
              <a:t>)</a:t>
            </a:r>
            <a:endParaRPr lang="en-US" dirty="0" smtClean="0"/>
          </a:p>
          <a:p>
            <a:pPr lvl="0"/>
            <a:r>
              <a:rPr lang="ar-SA" dirty="0" smtClean="0"/>
              <a:t>الشركة نفسها تبيع  و تشتري وتلتزم بالإضافة إلى أنها مسئولة عن ديونها.</a:t>
            </a:r>
            <a:endParaRPr lang="en-US" dirty="0" smtClean="0"/>
          </a:p>
          <a:p>
            <a:r>
              <a:rPr lang="ar-SA" dirty="0" smtClean="0"/>
              <a:t>لا تتأثر الشركة بنقل ملكية أسهمها من شخص لآخر أو موت أو إفلاس أحد حملة الأسهم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2</a:t>
            </a:r>
            <a:r>
              <a:rPr lang="ar-SA" b="1" dirty="0" err="1" smtClean="0"/>
              <a:t>).</a:t>
            </a:r>
            <a:r>
              <a:rPr lang="ar-SA" b="1" dirty="0" smtClean="0"/>
              <a:t> إدارة الشركة</a:t>
            </a:r>
            <a:endParaRPr lang="en-US" dirty="0" smtClean="0"/>
          </a:p>
          <a:p>
            <a:pPr lvl="0"/>
            <a:r>
              <a:rPr lang="ar-SA" dirty="0" smtClean="0"/>
              <a:t>إن إدارة الشركة منفصلة عن </a:t>
            </a:r>
            <a:r>
              <a:rPr lang="ar-SA" dirty="0" err="1" smtClean="0"/>
              <a:t>ملاكها </a:t>
            </a:r>
            <a:r>
              <a:rPr lang="ar-SA" dirty="0" smtClean="0"/>
              <a:t>(حملة أسهمها</a:t>
            </a:r>
            <a:r>
              <a:rPr lang="ar-SA" dirty="0" err="1" smtClean="0"/>
              <a:t>).</a:t>
            </a:r>
            <a:endParaRPr lang="en-US" dirty="0" smtClean="0"/>
          </a:p>
          <a:p>
            <a:pPr lvl="0"/>
            <a:r>
              <a:rPr lang="ar-SA" dirty="0" smtClean="0"/>
              <a:t>أن إدارة الشركة تكون عن </a:t>
            </a:r>
            <a:r>
              <a:rPr lang="ar-SA" dirty="0" err="1" smtClean="0"/>
              <a:t>طريق :</a:t>
            </a:r>
            <a:endParaRPr lang="en-US" dirty="0" smtClean="0"/>
          </a:p>
          <a:p>
            <a:r>
              <a:rPr lang="ar-SA" dirty="0" smtClean="0"/>
              <a:t>الجمعيات العمومية للمساهمين </a:t>
            </a:r>
            <a:r>
              <a:rPr lang="en-US" dirty="0" smtClean="0">
                <a:sym typeface="Wingdings"/>
              </a:rPr>
              <a:t></a:t>
            </a:r>
            <a:r>
              <a:rPr lang="ar-SA" dirty="0" smtClean="0"/>
              <a:t> مجلس الإدارة </a:t>
            </a:r>
            <a:r>
              <a:rPr lang="en-US" dirty="0" smtClean="0">
                <a:sym typeface="Wingdings"/>
              </a:rPr>
              <a:t></a:t>
            </a:r>
            <a:r>
              <a:rPr lang="ar-SA" dirty="0" smtClean="0"/>
              <a:t>عضو  مجلس الإدارة المنتدب( المدير العام</a:t>
            </a:r>
            <a:r>
              <a:rPr lang="ar-SA" dirty="0" err="1" smtClean="0"/>
              <a:t>)</a:t>
            </a:r>
            <a:r>
              <a:rPr lang="ar-SA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ar-SA" dirty="0" smtClean="0"/>
              <a:t>الموظفين.</a:t>
            </a:r>
            <a:endParaRPr lang="en-US" dirty="0" smtClean="0"/>
          </a:p>
          <a:p>
            <a:r>
              <a:rPr lang="ar-SA" b="1" dirty="0" smtClean="0"/>
              <a:t>3</a:t>
            </a:r>
            <a:r>
              <a:rPr lang="ar-SA" b="1" dirty="0" err="1" smtClean="0"/>
              <a:t>).</a:t>
            </a:r>
            <a:r>
              <a:rPr lang="ar-SA" b="1" dirty="0" smtClean="0"/>
              <a:t> سهولة تبادل الأسهم</a:t>
            </a:r>
            <a:endParaRPr lang="en-US" dirty="0" smtClean="0"/>
          </a:p>
          <a:p>
            <a:r>
              <a:rPr lang="ar-SA" dirty="0" smtClean="0"/>
              <a:t>يجوز لحملة الأسهم تداول أسهم الشركة دون الحاجة إلى أخذ موافقة </a:t>
            </a:r>
            <a:r>
              <a:rPr lang="ar-SA" dirty="0" err="1" smtClean="0"/>
              <a:t>الشركاء .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4</a:t>
            </a:r>
            <a:r>
              <a:rPr lang="ar-SA" b="1" dirty="0" err="1" smtClean="0"/>
              <a:t>).</a:t>
            </a:r>
            <a:r>
              <a:rPr lang="ar-SA" b="1" dirty="0" smtClean="0"/>
              <a:t> العمل في ظل نظام الشركات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تكوين شركات المساهمة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لابد من دراسة كل </a:t>
            </a:r>
            <a:r>
              <a:rPr lang="ar-SA" dirty="0" err="1" smtClean="0">
                <a:solidFill>
                  <a:srgbClr val="C00000"/>
                </a:solidFill>
              </a:rPr>
              <a:t>من 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مراحل تأسيس شركات المساهمة </a:t>
            </a:r>
          </a:p>
          <a:p>
            <a:r>
              <a:rPr lang="ar-SA" dirty="0" smtClean="0"/>
              <a:t>أنواع الأسهم التي تصدرها الشركة 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u="sng" dirty="0" err="1" smtClean="0"/>
              <a:t>).</a:t>
            </a:r>
            <a:r>
              <a:rPr lang="ar-SA" b="1" u="sng" dirty="0" smtClean="0"/>
              <a:t> مراحل تأسيس شركات المساهمة</a:t>
            </a:r>
            <a:endParaRPr lang="en-US" dirty="0" smtClean="0"/>
          </a:p>
          <a:p>
            <a:r>
              <a:rPr lang="ar-SA" dirty="0" smtClean="0"/>
              <a:t>1</a:t>
            </a:r>
            <a:r>
              <a:rPr lang="ar-SA" dirty="0" err="1" smtClean="0"/>
              <a:t>).</a:t>
            </a:r>
            <a:r>
              <a:rPr lang="ar-SA" dirty="0" smtClean="0"/>
              <a:t> اتفاق مجموعة من رجال </a:t>
            </a:r>
            <a:r>
              <a:rPr lang="ar-SA" dirty="0" err="1" smtClean="0"/>
              <a:t>الأعمال </a:t>
            </a:r>
            <a:r>
              <a:rPr lang="ar-SA" dirty="0" smtClean="0"/>
              <a:t>( المؤسسين) على تأسيس </a:t>
            </a:r>
            <a:r>
              <a:rPr lang="ar-SA" dirty="0" err="1" smtClean="0"/>
              <a:t>الشركة.</a:t>
            </a:r>
            <a:r>
              <a:rPr lang="ar-S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                                    </a:t>
            </a:r>
            <a:r>
              <a:rPr lang="en-US" dirty="0" smtClean="0">
                <a:sym typeface="Wingdings"/>
              </a:rPr>
              <a:t></a:t>
            </a:r>
            <a:endParaRPr lang="en-US" dirty="0" smtClean="0"/>
          </a:p>
          <a:p>
            <a:r>
              <a:rPr lang="ar-SA" dirty="0" smtClean="0"/>
              <a:t>2</a:t>
            </a:r>
            <a:r>
              <a:rPr lang="ar-SA" dirty="0" err="1" smtClean="0"/>
              <a:t>).</a:t>
            </a:r>
            <a:r>
              <a:rPr lang="ar-SA" dirty="0" smtClean="0"/>
              <a:t> تقديم طلب إلى وزارة التجارة إلى تأسيس الشركة </a:t>
            </a:r>
            <a:r>
              <a:rPr lang="ar-SA" dirty="0" err="1" smtClean="0"/>
              <a:t>المساهمة </a:t>
            </a:r>
            <a:r>
              <a:rPr lang="ar-SA" dirty="0" smtClean="0"/>
              <a:t>( و يشمل الطلب معلومات عن أسماء المؤسسين.....الخ</a:t>
            </a:r>
            <a:r>
              <a:rPr lang="ar-SA" dirty="0" err="1" smtClean="0"/>
              <a:t>)</a:t>
            </a:r>
            <a:r>
              <a:rPr lang="ar-S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                                    </a:t>
            </a:r>
            <a:r>
              <a:rPr lang="en-US" dirty="0" smtClean="0">
                <a:sym typeface="Wingdings"/>
              </a:rPr>
              <a:t></a:t>
            </a:r>
            <a:endParaRPr lang="en-US" dirty="0" smtClean="0"/>
          </a:p>
          <a:p>
            <a:r>
              <a:rPr lang="ar-SA" dirty="0" smtClean="0"/>
              <a:t>3</a:t>
            </a:r>
            <a:r>
              <a:rPr lang="ar-SA" dirty="0" err="1" smtClean="0"/>
              <a:t>).</a:t>
            </a:r>
            <a:r>
              <a:rPr lang="ar-SA" dirty="0" smtClean="0"/>
              <a:t> الحصول على الموافقة من وزير التجارة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4</a:t>
            </a:r>
            <a:r>
              <a:rPr lang="ar-SA" dirty="0" err="1" smtClean="0"/>
              <a:t>).</a:t>
            </a:r>
            <a:r>
              <a:rPr lang="ar-SA" dirty="0" smtClean="0"/>
              <a:t> أن يتم الاكتتاب في كل راس المال و ذلك في نشره بالجرائد </a:t>
            </a:r>
            <a:r>
              <a:rPr lang="ar-SA" dirty="0" err="1" smtClean="0"/>
              <a:t>اليومية.</a:t>
            </a:r>
            <a:r>
              <a:rPr lang="ar-SA" dirty="0" smtClean="0"/>
              <a:t> </a:t>
            </a:r>
            <a:endParaRPr lang="en-US" dirty="0" smtClean="0"/>
          </a:p>
          <a:p>
            <a:pPr lvl="0"/>
            <a:r>
              <a:rPr lang="ar-SA" dirty="0" smtClean="0"/>
              <a:t>يكون الاكتتاب مفتوحا لمدة لا تقل عن 10 أيام  ولا تزيد عن 90 يوما بقرار من وزير التجارة.</a:t>
            </a:r>
            <a:endParaRPr lang="en-US" dirty="0" smtClean="0"/>
          </a:p>
          <a:p>
            <a:r>
              <a:rPr lang="ar-SA" dirty="0" smtClean="0"/>
              <a:t>                                       </a:t>
            </a:r>
            <a:r>
              <a:rPr lang="en-US" dirty="0" smtClean="0">
                <a:sym typeface="Wingdings"/>
              </a:rPr>
              <a:t>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5</a:t>
            </a:r>
            <a:r>
              <a:rPr lang="ar-SA" dirty="0" err="1" smtClean="0"/>
              <a:t>).</a:t>
            </a:r>
            <a:r>
              <a:rPr lang="ar-SA" dirty="0" smtClean="0"/>
              <a:t> إيداع حصيلة الاكتتاب في أحد </a:t>
            </a:r>
            <a:r>
              <a:rPr lang="ar-SA" dirty="0" err="1" smtClean="0"/>
              <a:t>البنوك </a:t>
            </a:r>
            <a:r>
              <a:rPr lang="ar-SA" dirty="0" smtClean="0"/>
              <a:t>( البنك الذي يحددها وزير التجارة) و استلام القسط المطلوب سداده و الذي لا يجوز أن يقل عن 25% من القيمة الاسمية للأسهم المكتتب فيها.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6</a:t>
            </a:r>
            <a:r>
              <a:rPr lang="ar-SA" dirty="0" err="1" smtClean="0"/>
              <a:t>).</a:t>
            </a:r>
            <a:r>
              <a:rPr lang="ar-SA" dirty="0" smtClean="0"/>
              <a:t> وعندما يتم الاكتتاب في راس المال و الانتهاء من فترة الاكتتاب يتم اجتماع الجمعية التأسيسية.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                                   </a:t>
            </a:r>
            <a:r>
              <a:rPr lang="en-US" dirty="0" smtClean="0">
                <a:sym typeface="Wingdings"/>
              </a:rPr>
              <a:t></a:t>
            </a:r>
            <a:endParaRPr lang="en-US" dirty="0" smtClean="0"/>
          </a:p>
          <a:p>
            <a:r>
              <a:rPr lang="ar-SA" dirty="0" smtClean="0"/>
              <a:t>7</a:t>
            </a:r>
            <a:r>
              <a:rPr lang="ar-SA" dirty="0" err="1" smtClean="0"/>
              <a:t>).</a:t>
            </a:r>
            <a:r>
              <a:rPr lang="ar-SA" dirty="0" smtClean="0"/>
              <a:t> يتقدم المؤسسين إلى وزارة التجارة خلال 15 بوما من الاجتماع بإعلان تأسيس الشركة.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                                 </a:t>
            </a:r>
            <a:r>
              <a:rPr lang="en-US" dirty="0" smtClean="0">
                <a:sym typeface="Wingdings"/>
              </a:rPr>
              <a:t></a:t>
            </a:r>
            <a:endParaRPr lang="en-US" dirty="0" smtClean="0"/>
          </a:p>
          <a:p>
            <a:r>
              <a:rPr lang="ar-SA" dirty="0" smtClean="0"/>
              <a:t>8</a:t>
            </a:r>
            <a:r>
              <a:rPr lang="ar-SA" dirty="0" err="1" smtClean="0"/>
              <a:t>).</a:t>
            </a:r>
            <a:r>
              <a:rPr lang="ar-SA" dirty="0" smtClean="0"/>
              <a:t> ثم يصدر قرار وزير التجارة بتأسيس الشركة فانه يبدأ التسجيل في سجلات الشركة.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أنواع الاسهم التي تصدرها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ويتم تقسيمها </a:t>
            </a:r>
            <a:r>
              <a:rPr lang="ar-SA" dirty="0" err="1" smtClean="0"/>
              <a:t>إلى:</a:t>
            </a:r>
            <a:r>
              <a:rPr lang="ar-SA" u="sng" dirty="0" smtClean="0"/>
              <a:t> </a:t>
            </a:r>
          </a:p>
          <a:p>
            <a:r>
              <a:rPr lang="ar-SA" b="1" dirty="0" smtClean="0"/>
              <a:t>1</a:t>
            </a:r>
            <a:r>
              <a:rPr lang="ar-SA" b="1" dirty="0" err="1" smtClean="0"/>
              <a:t>).</a:t>
            </a:r>
            <a:r>
              <a:rPr lang="ar-SA" b="1" u="sng" dirty="0" smtClean="0"/>
              <a:t> الأسهم العادية</a:t>
            </a:r>
          </a:p>
          <a:p>
            <a:r>
              <a:rPr lang="ar-SA" b="1" dirty="0" smtClean="0"/>
              <a:t>2</a:t>
            </a:r>
            <a:r>
              <a:rPr lang="ar-SA" b="1" dirty="0" err="1" smtClean="0"/>
              <a:t>).</a:t>
            </a:r>
            <a:r>
              <a:rPr lang="ar-SA" b="1" dirty="0" smtClean="0"/>
              <a:t> </a:t>
            </a:r>
            <a:r>
              <a:rPr lang="ar-SA" b="1" u="sng" dirty="0" smtClean="0"/>
              <a:t>الأسهم الممتازة</a:t>
            </a:r>
          </a:p>
          <a:p>
            <a:r>
              <a:rPr lang="ar-SA" b="1" dirty="0" smtClean="0"/>
              <a:t>3</a:t>
            </a:r>
            <a:r>
              <a:rPr lang="ar-SA" b="1" u="sng" dirty="0" err="1" smtClean="0"/>
              <a:t>).</a:t>
            </a:r>
            <a:r>
              <a:rPr lang="ar-SA" b="1" u="sng" dirty="0" smtClean="0"/>
              <a:t> حصص التأسيس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784</Words>
  <Application>Microsoft Office PowerPoint</Application>
  <PresentationFormat>عرض على الشاشة (3:4)‏</PresentationFormat>
  <Paragraphs>77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المحاسبة في شركات المساهمة </vt:lpstr>
      <vt:lpstr>تعريف شركات المساهمة </vt:lpstr>
      <vt:lpstr>خصائص شركات المساهمة </vt:lpstr>
      <vt:lpstr>الشريحة 4</vt:lpstr>
      <vt:lpstr>تكوين شركات المساهمة </vt:lpstr>
      <vt:lpstr>الشريحة 6</vt:lpstr>
      <vt:lpstr>الشريحة 7</vt:lpstr>
      <vt:lpstr>الشريحة 8</vt:lpstr>
      <vt:lpstr>أنواع الاسهم التي تصدرها </vt:lpstr>
      <vt:lpstr>الأسهم العادية </vt:lpstr>
      <vt:lpstr>الشريحة 11</vt:lpstr>
      <vt:lpstr>الأسهم الممتازة </vt:lpstr>
      <vt:lpstr>الشريحة 13</vt:lpstr>
      <vt:lpstr>حصص التأسيس</vt:lpstr>
      <vt:lpstr>أنواعها </vt:lpstr>
      <vt:lpstr>تكوين شركات المساهمة </vt:lpstr>
      <vt:lpstr>أرباح الشركة المساهمة وكيفية توزيعها</vt:lpstr>
      <vt:lpstr>تعديل رأس مال الشركة المساهمة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شركات المساهمة </dc:title>
  <dc:creator>Amal alfawaz</dc:creator>
  <cp:lastModifiedBy>Amal alfawaz</cp:lastModifiedBy>
  <cp:revision>1</cp:revision>
  <dcterms:created xsi:type="dcterms:W3CDTF">2017-11-09T16:12:55Z</dcterms:created>
  <dcterms:modified xsi:type="dcterms:W3CDTF">2017-11-09T16:37:10Z</dcterms:modified>
</cp:coreProperties>
</file>