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EB9076-BEF5-4971-A04A-335819482F30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pPr rtl="1"/>
          <a:endParaRPr lang="ar-SA"/>
        </a:p>
      </dgm:t>
    </dgm:pt>
    <dgm:pt modelId="{E966826B-DD1F-4BEC-BDD6-647FB41B9959}">
      <dgm:prSet phldrT="[نص]" custT="1"/>
      <dgm:spPr/>
      <dgm:t>
        <a:bodyPr/>
        <a:lstStyle/>
        <a:p>
          <a:pPr algn="ctr" rtl="1"/>
          <a:r>
            <a:rPr lang="ar-SA" sz="2400" b="1" dirty="0" smtClean="0"/>
            <a:t>المنشئات </a:t>
          </a:r>
          <a:r>
            <a:rPr lang="ar-SA" sz="2400" b="1" dirty="0" err="1" smtClean="0"/>
            <a:t>الإقتصادية</a:t>
          </a:r>
          <a:r>
            <a:rPr lang="ar-SA" sz="2400" b="1" dirty="0" smtClean="0"/>
            <a:t> تأخذ ثلاث أشكال من ناحية ملكيتها</a:t>
          </a:r>
          <a:endParaRPr lang="ar-SA" sz="2400" b="1" dirty="0"/>
        </a:p>
      </dgm:t>
    </dgm:pt>
    <dgm:pt modelId="{CD80698C-FB48-469A-8B4F-3E3018E4CC3E}" type="parTrans" cxnId="{E74B8CDA-3DC3-4F1B-8B38-DA11580F5A96}">
      <dgm:prSet/>
      <dgm:spPr/>
      <dgm:t>
        <a:bodyPr/>
        <a:lstStyle/>
        <a:p>
          <a:pPr rtl="1"/>
          <a:endParaRPr lang="ar-SA"/>
        </a:p>
      </dgm:t>
    </dgm:pt>
    <dgm:pt modelId="{D5F77981-530F-4C12-BB87-662F6F0020DD}" type="sibTrans" cxnId="{E74B8CDA-3DC3-4F1B-8B38-DA11580F5A96}">
      <dgm:prSet/>
      <dgm:spPr/>
      <dgm:t>
        <a:bodyPr/>
        <a:lstStyle/>
        <a:p>
          <a:pPr rtl="1"/>
          <a:endParaRPr lang="ar-SA"/>
        </a:p>
      </dgm:t>
    </dgm:pt>
    <dgm:pt modelId="{F764DDF0-C59C-4236-AA34-CADA6AD94C8C}">
      <dgm:prSet phldrT="[نص]" custT="1"/>
      <dgm:spPr/>
      <dgm:t>
        <a:bodyPr/>
        <a:lstStyle/>
        <a:p>
          <a:pPr rtl="1"/>
          <a:r>
            <a:rPr lang="ar-SA" sz="2400" b="1" dirty="0" smtClean="0"/>
            <a:t>شركات الاموال</a:t>
          </a:r>
          <a:endParaRPr lang="ar-SA" sz="2400" b="1" dirty="0"/>
        </a:p>
      </dgm:t>
    </dgm:pt>
    <dgm:pt modelId="{520169D3-A82F-456A-9C83-25F32CBB18BC}" type="parTrans" cxnId="{5C6B9BDD-E9D8-432B-A06C-64264B720E7E}">
      <dgm:prSet/>
      <dgm:spPr/>
      <dgm:t>
        <a:bodyPr/>
        <a:lstStyle/>
        <a:p>
          <a:pPr rtl="1"/>
          <a:endParaRPr lang="ar-SA"/>
        </a:p>
      </dgm:t>
    </dgm:pt>
    <dgm:pt modelId="{7CDE3D09-E0C0-4B5C-A74A-EDA9CB8C312B}" type="sibTrans" cxnId="{5C6B9BDD-E9D8-432B-A06C-64264B720E7E}">
      <dgm:prSet/>
      <dgm:spPr/>
      <dgm:t>
        <a:bodyPr/>
        <a:lstStyle/>
        <a:p>
          <a:pPr rtl="1"/>
          <a:endParaRPr lang="ar-SA"/>
        </a:p>
      </dgm:t>
    </dgm:pt>
    <dgm:pt modelId="{ADE26605-B4D3-4241-A204-A19B0CDDE7FE}">
      <dgm:prSet phldrT="[نص]" custT="1"/>
      <dgm:spPr/>
      <dgm:t>
        <a:bodyPr/>
        <a:lstStyle/>
        <a:p>
          <a:pPr rtl="1"/>
          <a:r>
            <a:rPr lang="ar-SA" sz="2400" b="1" dirty="0" smtClean="0"/>
            <a:t>شركات الاشخاص</a:t>
          </a:r>
          <a:endParaRPr lang="ar-SA" sz="2400" b="1" dirty="0"/>
        </a:p>
      </dgm:t>
    </dgm:pt>
    <dgm:pt modelId="{AFCD037D-9D35-4188-B358-510CFA9ABD69}" type="parTrans" cxnId="{E0E04338-F08D-4D19-859E-F68BF1CF5B38}">
      <dgm:prSet/>
      <dgm:spPr/>
      <dgm:t>
        <a:bodyPr/>
        <a:lstStyle/>
        <a:p>
          <a:pPr rtl="1"/>
          <a:endParaRPr lang="ar-SA"/>
        </a:p>
      </dgm:t>
    </dgm:pt>
    <dgm:pt modelId="{F8161ED4-374B-4850-903C-D72E9E907DE0}" type="sibTrans" cxnId="{E0E04338-F08D-4D19-859E-F68BF1CF5B38}">
      <dgm:prSet/>
      <dgm:spPr/>
      <dgm:t>
        <a:bodyPr/>
        <a:lstStyle/>
        <a:p>
          <a:pPr rtl="1"/>
          <a:endParaRPr lang="ar-SA"/>
        </a:p>
      </dgm:t>
    </dgm:pt>
    <dgm:pt modelId="{C5D1D66E-0E19-4329-8427-9ECFF73EDE04}">
      <dgm:prSet phldrT="[نص]" custT="1"/>
      <dgm:spPr/>
      <dgm:t>
        <a:bodyPr/>
        <a:lstStyle/>
        <a:p>
          <a:pPr rtl="1"/>
          <a:r>
            <a:rPr lang="ar-SA" sz="2400" b="1" dirty="0" smtClean="0"/>
            <a:t>المنشئات الفردية </a:t>
          </a:r>
          <a:endParaRPr lang="ar-SA" sz="2400" b="1" dirty="0"/>
        </a:p>
      </dgm:t>
    </dgm:pt>
    <dgm:pt modelId="{BE345DD1-2A35-48D1-B08C-4B0C7FA74C8E}" type="parTrans" cxnId="{C6A2E6A7-6E1E-4F97-8A1C-ED5B8E42D967}">
      <dgm:prSet/>
      <dgm:spPr/>
      <dgm:t>
        <a:bodyPr/>
        <a:lstStyle/>
        <a:p>
          <a:pPr rtl="1"/>
          <a:endParaRPr lang="ar-SA"/>
        </a:p>
      </dgm:t>
    </dgm:pt>
    <dgm:pt modelId="{A9B507D9-F0E9-4373-AF50-730B7D902514}" type="sibTrans" cxnId="{C6A2E6A7-6E1E-4F97-8A1C-ED5B8E42D967}">
      <dgm:prSet/>
      <dgm:spPr/>
      <dgm:t>
        <a:bodyPr/>
        <a:lstStyle/>
        <a:p>
          <a:pPr rtl="1"/>
          <a:endParaRPr lang="ar-SA"/>
        </a:p>
      </dgm:t>
    </dgm:pt>
    <dgm:pt modelId="{191E4184-A4A7-4DEB-9868-03DFE8808E97}" type="pres">
      <dgm:prSet presAssocID="{B5EB9076-BEF5-4971-A04A-335819482F3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1D76BB1C-BDA4-488E-9B6C-BA706102FDBE}" type="pres">
      <dgm:prSet presAssocID="{E966826B-DD1F-4BEC-BDD6-647FB41B9959}" presName="hierRoot1" presStyleCnt="0">
        <dgm:presLayoutVars>
          <dgm:hierBranch val="init"/>
        </dgm:presLayoutVars>
      </dgm:prSet>
      <dgm:spPr/>
    </dgm:pt>
    <dgm:pt modelId="{FD06D3A9-FE58-4C51-830A-D9C30155544A}" type="pres">
      <dgm:prSet presAssocID="{E966826B-DD1F-4BEC-BDD6-647FB41B9959}" presName="rootComposite1" presStyleCnt="0"/>
      <dgm:spPr/>
    </dgm:pt>
    <dgm:pt modelId="{C5F3B8F6-5D41-4063-8E97-94BBDFDBA8A6}" type="pres">
      <dgm:prSet presAssocID="{E966826B-DD1F-4BEC-BDD6-647FB41B9959}" presName="rootText1" presStyleLbl="node0" presStyleIdx="0" presStyleCnt="1" custScaleX="289073" custScaleY="40733" custLinFactY="-1816" custLinFactNeighborX="-2114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63321AF-16FB-4DA9-8466-4FC642ED72A1}" type="pres">
      <dgm:prSet presAssocID="{E966826B-DD1F-4BEC-BDD6-647FB41B9959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792B1BEA-FD24-4E9F-97AF-6099D2E47D2E}" type="pres">
      <dgm:prSet presAssocID="{E966826B-DD1F-4BEC-BDD6-647FB41B9959}" presName="hierChild2" presStyleCnt="0"/>
      <dgm:spPr/>
    </dgm:pt>
    <dgm:pt modelId="{993E3716-0A74-4AA9-88D9-AC86468E660B}" type="pres">
      <dgm:prSet presAssocID="{520169D3-A82F-456A-9C83-25F32CBB18BC}" presName="Name37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8839EE7C-C09B-413A-93F9-8045C551D3D0}" type="pres">
      <dgm:prSet presAssocID="{F764DDF0-C59C-4236-AA34-CADA6AD94C8C}" presName="hierRoot2" presStyleCnt="0">
        <dgm:presLayoutVars>
          <dgm:hierBranch val="init"/>
        </dgm:presLayoutVars>
      </dgm:prSet>
      <dgm:spPr/>
    </dgm:pt>
    <dgm:pt modelId="{4DB010B1-2529-466E-BFA8-E197CF85F426}" type="pres">
      <dgm:prSet presAssocID="{F764DDF0-C59C-4236-AA34-CADA6AD94C8C}" presName="rootComposite" presStyleCnt="0"/>
      <dgm:spPr/>
    </dgm:pt>
    <dgm:pt modelId="{13B49C17-1536-4337-B0E2-79FA26C76297}" type="pres">
      <dgm:prSet presAssocID="{F764DDF0-C59C-4236-AA34-CADA6AD94C8C}" presName="rootText" presStyleLbl="node2" presStyleIdx="0" presStyleCnt="3" custScaleY="4918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1A1CF99-45C1-40FF-9A73-E2B8D6911CC8}" type="pres">
      <dgm:prSet presAssocID="{F764DDF0-C59C-4236-AA34-CADA6AD94C8C}" presName="rootConnector" presStyleLbl="node2" presStyleIdx="0" presStyleCnt="3"/>
      <dgm:spPr/>
      <dgm:t>
        <a:bodyPr/>
        <a:lstStyle/>
        <a:p>
          <a:pPr rtl="1"/>
          <a:endParaRPr lang="ar-SA"/>
        </a:p>
      </dgm:t>
    </dgm:pt>
    <dgm:pt modelId="{98F5A152-6154-4F4E-834C-ED46DB9285FC}" type="pres">
      <dgm:prSet presAssocID="{F764DDF0-C59C-4236-AA34-CADA6AD94C8C}" presName="hierChild4" presStyleCnt="0"/>
      <dgm:spPr/>
    </dgm:pt>
    <dgm:pt modelId="{F6F7CFF0-507C-41A0-AC8E-4BAD1044CECF}" type="pres">
      <dgm:prSet presAssocID="{F764DDF0-C59C-4236-AA34-CADA6AD94C8C}" presName="hierChild5" presStyleCnt="0"/>
      <dgm:spPr/>
    </dgm:pt>
    <dgm:pt modelId="{77BD210B-183E-4E8F-8829-ED99AB9AB286}" type="pres">
      <dgm:prSet presAssocID="{AFCD037D-9D35-4188-B358-510CFA9ABD69}" presName="Name37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0A4ADFEF-1088-46E2-8BE5-0E7FBBB3871C}" type="pres">
      <dgm:prSet presAssocID="{ADE26605-B4D3-4241-A204-A19B0CDDE7FE}" presName="hierRoot2" presStyleCnt="0">
        <dgm:presLayoutVars>
          <dgm:hierBranch val="init"/>
        </dgm:presLayoutVars>
      </dgm:prSet>
      <dgm:spPr/>
    </dgm:pt>
    <dgm:pt modelId="{8CABEBFC-4F51-4C76-8488-6AD9263188CF}" type="pres">
      <dgm:prSet presAssocID="{ADE26605-B4D3-4241-A204-A19B0CDDE7FE}" presName="rootComposite" presStyleCnt="0"/>
      <dgm:spPr/>
    </dgm:pt>
    <dgm:pt modelId="{449EB41B-61CC-4AEF-A2B8-B5C73284B54F}" type="pres">
      <dgm:prSet presAssocID="{ADE26605-B4D3-4241-A204-A19B0CDDE7FE}" presName="rootText" presStyleLbl="node2" presStyleIdx="1" presStyleCnt="3" custScaleY="3971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37EECA9-F06B-4D2E-A851-B391ED4F5D9A}" type="pres">
      <dgm:prSet presAssocID="{ADE26605-B4D3-4241-A204-A19B0CDDE7FE}" presName="rootConnector" presStyleLbl="node2" presStyleIdx="1" presStyleCnt="3"/>
      <dgm:spPr/>
      <dgm:t>
        <a:bodyPr/>
        <a:lstStyle/>
        <a:p>
          <a:pPr rtl="1"/>
          <a:endParaRPr lang="ar-SA"/>
        </a:p>
      </dgm:t>
    </dgm:pt>
    <dgm:pt modelId="{13FE46B8-2C16-46BB-95F6-DA2D934B1EEB}" type="pres">
      <dgm:prSet presAssocID="{ADE26605-B4D3-4241-A204-A19B0CDDE7FE}" presName="hierChild4" presStyleCnt="0"/>
      <dgm:spPr/>
    </dgm:pt>
    <dgm:pt modelId="{DF5762DF-4E3F-4F53-BD6D-AC686AEC007C}" type="pres">
      <dgm:prSet presAssocID="{ADE26605-B4D3-4241-A204-A19B0CDDE7FE}" presName="hierChild5" presStyleCnt="0"/>
      <dgm:spPr/>
    </dgm:pt>
    <dgm:pt modelId="{6EFF73B3-AAF3-4AC5-8FA9-E44434DF911E}" type="pres">
      <dgm:prSet presAssocID="{BE345DD1-2A35-48D1-B08C-4B0C7FA74C8E}" presName="Name37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C7D0CF7D-848D-40F3-8828-F15D579C9EAD}" type="pres">
      <dgm:prSet presAssocID="{C5D1D66E-0E19-4329-8427-9ECFF73EDE04}" presName="hierRoot2" presStyleCnt="0">
        <dgm:presLayoutVars>
          <dgm:hierBranch val="init"/>
        </dgm:presLayoutVars>
      </dgm:prSet>
      <dgm:spPr/>
    </dgm:pt>
    <dgm:pt modelId="{D2315EDD-65CE-478C-92F6-987CFB667C59}" type="pres">
      <dgm:prSet presAssocID="{C5D1D66E-0E19-4329-8427-9ECFF73EDE04}" presName="rootComposite" presStyleCnt="0"/>
      <dgm:spPr/>
    </dgm:pt>
    <dgm:pt modelId="{E81D426A-7C34-4385-A7AB-EC8EC8C81AD8}" type="pres">
      <dgm:prSet presAssocID="{C5D1D66E-0E19-4329-8427-9ECFF73EDE04}" presName="rootText" presStyleLbl="node2" presStyleIdx="2" presStyleCnt="3" custScaleY="4918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0C3802B-01B5-43E1-9072-7959EBCAB9D9}" type="pres">
      <dgm:prSet presAssocID="{C5D1D66E-0E19-4329-8427-9ECFF73EDE04}" presName="rootConnector" presStyleLbl="node2" presStyleIdx="2" presStyleCnt="3"/>
      <dgm:spPr/>
      <dgm:t>
        <a:bodyPr/>
        <a:lstStyle/>
        <a:p>
          <a:pPr rtl="1"/>
          <a:endParaRPr lang="ar-SA"/>
        </a:p>
      </dgm:t>
    </dgm:pt>
    <dgm:pt modelId="{29159E5F-550D-4394-8F5E-4F9310E7CFF7}" type="pres">
      <dgm:prSet presAssocID="{C5D1D66E-0E19-4329-8427-9ECFF73EDE04}" presName="hierChild4" presStyleCnt="0"/>
      <dgm:spPr/>
    </dgm:pt>
    <dgm:pt modelId="{CC849E2B-D411-4942-A2FB-1ECDCE6760D9}" type="pres">
      <dgm:prSet presAssocID="{C5D1D66E-0E19-4329-8427-9ECFF73EDE04}" presName="hierChild5" presStyleCnt="0"/>
      <dgm:spPr/>
    </dgm:pt>
    <dgm:pt modelId="{97684B16-577C-487B-A267-179D6ACC6065}" type="pres">
      <dgm:prSet presAssocID="{E966826B-DD1F-4BEC-BDD6-647FB41B9959}" presName="hierChild3" presStyleCnt="0"/>
      <dgm:spPr/>
    </dgm:pt>
  </dgm:ptLst>
  <dgm:cxnLst>
    <dgm:cxn modelId="{D8BC6234-D7DD-4119-91BF-5FFF457B89CF}" type="presOf" srcId="{BE345DD1-2A35-48D1-B08C-4B0C7FA74C8E}" destId="{6EFF73B3-AAF3-4AC5-8FA9-E44434DF911E}" srcOrd="0" destOrd="0" presId="urn:microsoft.com/office/officeart/2005/8/layout/orgChart1"/>
    <dgm:cxn modelId="{D00A766E-4E19-4887-9EC4-1C15B9EB6D65}" type="presOf" srcId="{AFCD037D-9D35-4188-B358-510CFA9ABD69}" destId="{77BD210B-183E-4E8F-8829-ED99AB9AB286}" srcOrd="0" destOrd="0" presId="urn:microsoft.com/office/officeart/2005/8/layout/orgChart1"/>
    <dgm:cxn modelId="{7103FB62-8699-4A12-8EBE-58582FC87CA9}" type="presOf" srcId="{520169D3-A82F-456A-9C83-25F32CBB18BC}" destId="{993E3716-0A74-4AA9-88D9-AC86468E660B}" srcOrd="0" destOrd="0" presId="urn:microsoft.com/office/officeart/2005/8/layout/orgChart1"/>
    <dgm:cxn modelId="{5C6B9BDD-E9D8-432B-A06C-64264B720E7E}" srcId="{E966826B-DD1F-4BEC-BDD6-647FB41B9959}" destId="{F764DDF0-C59C-4236-AA34-CADA6AD94C8C}" srcOrd="0" destOrd="0" parTransId="{520169D3-A82F-456A-9C83-25F32CBB18BC}" sibTransId="{7CDE3D09-E0C0-4B5C-A74A-EDA9CB8C312B}"/>
    <dgm:cxn modelId="{DDBAA9CD-F7E2-4718-86DC-7A16E1286054}" type="presOf" srcId="{C5D1D66E-0E19-4329-8427-9ECFF73EDE04}" destId="{E0C3802B-01B5-43E1-9072-7959EBCAB9D9}" srcOrd="1" destOrd="0" presId="urn:microsoft.com/office/officeart/2005/8/layout/orgChart1"/>
    <dgm:cxn modelId="{8A4C7AAC-F310-481F-997F-A7B43B1B54A7}" type="presOf" srcId="{ADE26605-B4D3-4241-A204-A19B0CDDE7FE}" destId="{449EB41B-61CC-4AEF-A2B8-B5C73284B54F}" srcOrd="0" destOrd="0" presId="urn:microsoft.com/office/officeart/2005/8/layout/orgChart1"/>
    <dgm:cxn modelId="{BD379081-7A48-4F39-BE8A-7C32EDB65BC0}" type="presOf" srcId="{ADE26605-B4D3-4241-A204-A19B0CDDE7FE}" destId="{E37EECA9-F06B-4D2E-A851-B391ED4F5D9A}" srcOrd="1" destOrd="0" presId="urn:microsoft.com/office/officeart/2005/8/layout/orgChart1"/>
    <dgm:cxn modelId="{C94111AE-D2CC-45A3-A906-52B7D1B1A82D}" type="presOf" srcId="{B5EB9076-BEF5-4971-A04A-335819482F30}" destId="{191E4184-A4A7-4DEB-9868-03DFE8808E97}" srcOrd="0" destOrd="0" presId="urn:microsoft.com/office/officeart/2005/8/layout/orgChart1"/>
    <dgm:cxn modelId="{46FE8C13-364F-4BCE-9BEF-667FEA43BCD9}" type="presOf" srcId="{F764DDF0-C59C-4236-AA34-CADA6AD94C8C}" destId="{13B49C17-1536-4337-B0E2-79FA26C76297}" srcOrd="0" destOrd="0" presId="urn:microsoft.com/office/officeart/2005/8/layout/orgChart1"/>
    <dgm:cxn modelId="{B2F9EA41-C93D-4EAC-9421-DCA47FD8D8EF}" type="presOf" srcId="{C5D1D66E-0E19-4329-8427-9ECFF73EDE04}" destId="{E81D426A-7C34-4385-A7AB-EC8EC8C81AD8}" srcOrd="0" destOrd="0" presId="urn:microsoft.com/office/officeart/2005/8/layout/orgChart1"/>
    <dgm:cxn modelId="{ABBDCF0B-3564-4734-8979-1BA9AC381749}" type="presOf" srcId="{E966826B-DD1F-4BEC-BDD6-647FB41B9959}" destId="{263321AF-16FB-4DA9-8466-4FC642ED72A1}" srcOrd="1" destOrd="0" presId="urn:microsoft.com/office/officeart/2005/8/layout/orgChart1"/>
    <dgm:cxn modelId="{E0E04338-F08D-4D19-859E-F68BF1CF5B38}" srcId="{E966826B-DD1F-4BEC-BDD6-647FB41B9959}" destId="{ADE26605-B4D3-4241-A204-A19B0CDDE7FE}" srcOrd="1" destOrd="0" parTransId="{AFCD037D-9D35-4188-B358-510CFA9ABD69}" sibTransId="{F8161ED4-374B-4850-903C-D72E9E907DE0}"/>
    <dgm:cxn modelId="{E74B8CDA-3DC3-4F1B-8B38-DA11580F5A96}" srcId="{B5EB9076-BEF5-4971-A04A-335819482F30}" destId="{E966826B-DD1F-4BEC-BDD6-647FB41B9959}" srcOrd="0" destOrd="0" parTransId="{CD80698C-FB48-469A-8B4F-3E3018E4CC3E}" sibTransId="{D5F77981-530F-4C12-BB87-662F6F0020DD}"/>
    <dgm:cxn modelId="{C6A2E6A7-6E1E-4F97-8A1C-ED5B8E42D967}" srcId="{E966826B-DD1F-4BEC-BDD6-647FB41B9959}" destId="{C5D1D66E-0E19-4329-8427-9ECFF73EDE04}" srcOrd="2" destOrd="0" parTransId="{BE345DD1-2A35-48D1-B08C-4B0C7FA74C8E}" sibTransId="{A9B507D9-F0E9-4373-AF50-730B7D902514}"/>
    <dgm:cxn modelId="{2F663FA9-FF24-4676-A237-905BF992D90A}" type="presOf" srcId="{F764DDF0-C59C-4236-AA34-CADA6AD94C8C}" destId="{81A1CF99-45C1-40FF-9A73-E2B8D6911CC8}" srcOrd="1" destOrd="0" presId="urn:microsoft.com/office/officeart/2005/8/layout/orgChart1"/>
    <dgm:cxn modelId="{AC35E913-2E74-4A79-84D1-200154F0205B}" type="presOf" srcId="{E966826B-DD1F-4BEC-BDD6-647FB41B9959}" destId="{C5F3B8F6-5D41-4063-8E97-94BBDFDBA8A6}" srcOrd="0" destOrd="0" presId="urn:microsoft.com/office/officeart/2005/8/layout/orgChart1"/>
    <dgm:cxn modelId="{66844D1D-C29C-4B0A-80C2-1E303E6C1C4B}" type="presParOf" srcId="{191E4184-A4A7-4DEB-9868-03DFE8808E97}" destId="{1D76BB1C-BDA4-488E-9B6C-BA706102FDBE}" srcOrd="0" destOrd="0" presId="urn:microsoft.com/office/officeart/2005/8/layout/orgChart1"/>
    <dgm:cxn modelId="{A1B75B34-DB9E-4B53-9285-F4C9DEB09BF3}" type="presParOf" srcId="{1D76BB1C-BDA4-488E-9B6C-BA706102FDBE}" destId="{FD06D3A9-FE58-4C51-830A-D9C30155544A}" srcOrd="0" destOrd="0" presId="urn:microsoft.com/office/officeart/2005/8/layout/orgChart1"/>
    <dgm:cxn modelId="{BC62539B-684D-4950-AD23-8744B9E04224}" type="presParOf" srcId="{FD06D3A9-FE58-4C51-830A-D9C30155544A}" destId="{C5F3B8F6-5D41-4063-8E97-94BBDFDBA8A6}" srcOrd="0" destOrd="0" presId="urn:microsoft.com/office/officeart/2005/8/layout/orgChart1"/>
    <dgm:cxn modelId="{9EC77948-B260-4F81-8820-1A551B259527}" type="presParOf" srcId="{FD06D3A9-FE58-4C51-830A-D9C30155544A}" destId="{263321AF-16FB-4DA9-8466-4FC642ED72A1}" srcOrd="1" destOrd="0" presId="urn:microsoft.com/office/officeart/2005/8/layout/orgChart1"/>
    <dgm:cxn modelId="{3888796E-4CF8-4D99-B456-653F3F55E116}" type="presParOf" srcId="{1D76BB1C-BDA4-488E-9B6C-BA706102FDBE}" destId="{792B1BEA-FD24-4E9F-97AF-6099D2E47D2E}" srcOrd="1" destOrd="0" presId="urn:microsoft.com/office/officeart/2005/8/layout/orgChart1"/>
    <dgm:cxn modelId="{812671F3-E61E-4657-B6AF-578C5066A4F4}" type="presParOf" srcId="{792B1BEA-FD24-4E9F-97AF-6099D2E47D2E}" destId="{993E3716-0A74-4AA9-88D9-AC86468E660B}" srcOrd="0" destOrd="0" presId="urn:microsoft.com/office/officeart/2005/8/layout/orgChart1"/>
    <dgm:cxn modelId="{4FD7DEC9-7E3A-4EE4-8B43-DC8EEA07AFB3}" type="presParOf" srcId="{792B1BEA-FD24-4E9F-97AF-6099D2E47D2E}" destId="{8839EE7C-C09B-413A-93F9-8045C551D3D0}" srcOrd="1" destOrd="0" presId="urn:microsoft.com/office/officeart/2005/8/layout/orgChart1"/>
    <dgm:cxn modelId="{8E64390F-86A5-4B3E-9AE4-B46A191A88B8}" type="presParOf" srcId="{8839EE7C-C09B-413A-93F9-8045C551D3D0}" destId="{4DB010B1-2529-466E-BFA8-E197CF85F426}" srcOrd="0" destOrd="0" presId="urn:microsoft.com/office/officeart/2005/8/layout/orgChart1"/>
    <dgm:cxn modelId="{DF5DB361-EBAC-4C2B-927E-2913D1A6FFA5}" type="presParOf" srcId="{4DB010B1-2529-466E-BFA8-E197CF85F426}" destId="{13B49C17-1536-4337-B0E2-79FA26C76297}" srcOrd="0" destOrd="0" presId="urn:microsoft.com/office/officeart/2005/8/layout/orgChart1"/>
    <dgm:cxn modelId="{8F4F7FCD-62D4-4D4F-BBEE-B02C9A75BE9C}" type="presParOf" srcId="{4DB010B1-2529-466E-BFA8-E197CF85F426}" destId="{81A1CF99-45C1-40FF-9A73-E2B8D6911CC8}" srcOrd="1" destOrd="0" presId="urn:microsoft.com/office/officeart/2005/8/layout/orgChart1"/>
    <dgm:cxn modelId="{90AB08BB-143C-45FD-8555-F40D886EA495}" type="presParOf" srcId="{8839EE7C-C09B-413A-93F9-8045C551D3D0}" destId="{98F5A152-6154-4F4E-834C-ED46DB9285FC}" srcOrd="1" destOrd="0" presId="urn:microsoft.com/office/officeart/2005/8/layout/orgChart1"/>
    <dgm:cxn modelId="{FF0C83E4-EE7A-43B6-AD8A-D6D3E202DFEF}" type="presParOf" srcId="{8839EE7C-C09B-413A-93F9-8045C551D3D0}" destId="{F6F7CFF0-507C-41A0-AC8E-4BAD1044CECF}" srcOrd="2" destOrd="0" presId="urn:microsoft.com/office/officeart/2005/8/layout/orgChart1"/>
    <dgm:cxn modelId="{EE170882-9F5E-41EE-B057-A8079A348834}" type="presParOf" srcId="{792B1BEA-FD24-4E9F-97AF-6099D2E47D2E}" destId="{77BD210B-183E-4E8F-8829-ED99AB9AB286}" srcOrd="2" destOrd="0" presId="urn:microsoft.com/office/officeart/2005/8/layout/orgChart1"/>
    <dgm:cxn modelId="{FBA7ABE3-286F-43B2-BCC9-EA67B3655E8F}" type="presParOf" srcId="{792B1BEA-FD24-4E9F-97AF-6099D2E47D2E}" destId="{0A4ADFEF-1088-46E2-8BE5-0E7FBBB3871C}" srcOrd="3" destOrd="0" presId="urn:microsoft.com/office/officeart/2005/8/layout/orgChart1"/>
    <dgm:cxn modelId="{50428618-A6BF-4F97-BEAE-47B1582BEEB1}" type="presParOf" srcId="{0A4ADFEF-1088-46E2-8BE5-0E7FBBB3871C}" destId="{8CABEBFC-4F51-4C76-8488-6AD9263188CF}" srcOrd="0" destOrd="0" presId="urn:microsoft.com/office/officeart/2005/8/layout/orgChart1"/>
    <dgm:cxn modelId="{7A49BD57-5C32-4E00-BABD-45684FD75183}" type="presParOf" srcId="{8CABEBFC-4F51-4C76-8488-6AD9263188CF}" destId="{449EB41B-61CC-4AEF-A2B8-B5C73284B54F}" srcOrd="0" destOrd="0" presId="urn:microsoft.com/office/officeart/2005/8/layout/orgChart1"/>
    <dgm:cxn modelId="{910CE83E-5492-4F87-9701-CCF0E4870841}" type="presParOf" srcId="{8CABEBFC-4F51-4C76-8488-6AD9263188CF}" destId="{E37EECA9-F06B-4D2E-A851-B391ED4F5D9A}" srcOrd="1" destOrd="0" presId="urn:microsoft.com/office/officeart/2005/8/layout/orgChart1"/>
    <dgm:cxn modelId="{D6067270-BF6C-4ADC-A00C-9C3BD00AC565}" type="presParOf" srcId="{0A4ADFEF-1088-46E2-8BE5-0E7FBBB3871C}" destId="{13FE46B8-2C16-46BB-95F6-DA2D934B1EEB}" srcOrd="1" destOrd="0" presId="urn:microsoft.com/office/officeart/2005/8/layout/orgChart1"/>
    <dgm:cxn modelId="{BC716FD6-9710-4D41-A865-F09DEAB8E744}" type="presParOf" srcId="{0A4ADFEF-1088-46E2-8BE5-0E7FBBB3871C}" destId="{DF5762DF-4E3F-4F53-BD6D-AC686AEC007C}" srcOrd="2" destOrd="0" presId="urn:microsoft.com/office/officeart/2005/8/layout/orgChart1"/>
    <dgm:cxn modelId="{D4123D20-3402-41A6-A89F-66997B0A8A31}" type="presParOf" srcId="{792B1BEA-FD24-4E9F-97AF-6099D2E47D2E}" destId="{6EFF73B3-AAF3-4AC5-8FA9-E44434DF911E}" srcOrd="4" destOrd="0" presId="urn:microsoft.com/office/officeart/2005/8/layout/orgChart1"/>
    <dgm:cxn modelId="{97826FA6-E69A-4C6F-8A9A-FD7170C3361E}" type="presParOf" srcId="{792B1BEA-FD24-4E9F-97AF-6099D2E47D2E}" destId="{C7D0CF7D-848D-40F3-8828-F15D579C9EAD}" srcOrd="5" destOrd="0" presId="urn:microsoft.com/office/officeart/2005/8/layout/orgChart1"/>
    <dgm:cxn modelId="{382B29DD-6F6E-4BB5-83C8-014EBE646BC8}" type="presParOf" srcId="{C7D0CF7D-848D-40F3-8828-F15D579C9EAD}" destId="{D2315EDD-65CE-478C-92F6-987CFB667C59}" srcOrd="0" destOrd="0" presId="urn:microsoft.com/office/officeart/2005/8/layout/orgChart1"/>
    <dgm:cxn modelId="{079C0C6A-E4B9-42C2-845B-ECF459377025}" type="presParOf" srcId="{D2315EDD-65CE-478C-92F6-987CFB667C59}" destId="{E81D426A-7C34-4385-A7AB-EC8EC8C81AD8}" srcOrd="0" destOrd="0" presId="urn:microsoft.com/office/officeart/2005/8/layout/orgChart1"/>
    <dgm:cxn modelId="{02491533-F9D2-482A-8B82-E56BA50FA35E}" type="presParOf" srcId="{D2315EDD-65CE-478C-92F6-987CFB667C59}" destId="{E0C3802B-01B5-43E1-9072-7959EBCAB9D9}" srcOrd="1" destOrd="0" presId="urn:microsoft.com/office/officeart/2005/8/layout/orgChart1"/>
    <dgm:cxn modelId="{4237E98E-AADF-4C51-A8B8-1D54EFCA4588}" type="presParOf" srcId="{C7D0CF7D-848D-40F3-8828-F15D579C9EAD}" destId="{29159E5F-550D-4394-8F5E-4F9310E7CFF7}" srcOrd="1" destOrd="0" presId="urn:microsoft.com/office/officeart/2005/8/layout/orgChart1"/>
    <dgm:cxn modelId="{CACAEBF9-588C-4728-8B0E-760651257319}" type="presParOf" srcId="{C7D0CF7D-848D-40F3-8828-F15D579C9EAD}" destId="{CC849E2B-D411-4942-A2FB-1ECDCE6760D9}" srcOrd="2" destOrd="0" presId="urn:microsoft.com/office/officeart/2005/8/layout/orgChart1"/>
    <dgm:cxn modelId="{64D65A25-BC2B-4386-8E70-7435D62F5752}" type="presParOf" srcId="{1D76BB1C-BDA4-488E-9B6C-BA706102FDBE}" destId="{97684B16-577C-487B-A267-179D6ACC606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FF73B3-AAF3-4AC5-8FA9-E44434DF911E}">
      <dsp:nvSpPr>
        <dsp:cNvPr id="0" name=""/>
        <dsp:cNvSpPr/>
      </dsp:nvSpPr>
      <dsp:spPr>
        <a:xfrm>
          <a:off x="4063937" y="1050261"/>
          <a:ext cx="2962113" cy="1730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471"/>
              </a:lnTo>
              <a:lnTo>
                <a:pt x="2962113" y="1477471"/>
              </a:lnTo>
              <a:lnTo>
                <a:pt x="2962113" y="173010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BD210B-183E-4E8F-8829-ED99AB9AB286}">
      <dsp:nvSpPr>
        <dsp:cNvPr id="0" name=""/>
        <dsp:cNvSpPr/>
      </dsp:nvSpPr>
      <dsp:spPr>
        <a:xfrm>
          <a:off x="4018217" y="1050261"/>
          <a:ext cx="91440" cy="17301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77471"/>
              </a:lnTo>
              <a:lnTo>
                <a:pt x="96582" y="1477471"/>
              </a:lnTo>
              <a:lnTo>
                <a:pt x="96582" y="173010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3E3716-0A74-4AA9-88D9-AC86468E660B}">
      <dsp:nvSpPr>
        <dsp:cNvPr id="0" name=""/>
        <dsp:cNvSpPr/>
      </dsp:nvSpPr>
      <dsp:spPr>
        <a:xfrm>
          <a:off x="1203548" y="1050261"/>
          <a:ext cx="2860388" cy="1730101"/>
        </a:xfrm>
        <a:custGeom>
          <a:avLst/>
          <a:gdLst/>
          <a:ahLst/>
          <a:cxnLst/>
          <a:rect l="0" t="0" r="0" b="0"/>
          <a:pathLst>
            <a:path>
              <a:moveTo>
                <a:pt x="2860388" y="0"/>
              </a:moveTo>
              <a:lnTo>
                <a:pt x="2860388" y="1477471"/>
              </a:lnTo>
              <a:lnTo>
                <a:pt x="0" y="1477471"/>
              </a:lnTo>
              <a:lnTo>
                <a:pt x="0" y="173010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F3B8F6-5D41-4063-8E97-94BBDFDBA8A6}">
      <dsp:nvSpPr>
        <dsp:cNvPr id="0" name=""/>
        <dsp:cNvSpPr/>
      </dsp:nvSpPr>
      <dsp:spPr>
        <a:xfrm>
          <a:off x="586399" y="560244"/>
          <a:ext cx="6955075" cy="4900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المنشئات </a:t>
          </a:r>
          <a:r>
            <a:rPr lang="ar-SA" sz="2400" b="1" kern="1200" dirty="0" err="1" smtClean="0"/>
            <a:t>الإقتصادية</a:t>
          </a:r>
          <a:r>
            <a:rPr lang="ar-SA" sz="2400" b="1" kern="1200" dirty="0" smtClean="0"/>
            <a:t> تأخذ ثلاث أشكال من ناحية ملكيتها</a:t>
          </a:r>
          <a:endParaRPr lang="ar-SA" sz="2400" b="1" kern="1200" dirty="0"/>
        </a:p>
      </dsp:txBody>
      <dsp:txXfrm>
        <a:off x="586399" y="560244"/>
        <a:ext cx="6955075" cy="490016"/>
      </dsp:txXfrm>
    </dsp:sp>
    <dsp:sp modelId="{13B49C17-1536-4337-B0E2-79FA26C76297}">
      <dsp:nvSpPr>
        <dsp:cNvPr id="0" name=""/>
        <dsp:cNvSpPr/>
      </dsp:nvSpPr>
      <dsp:spPr>
        <a:xfrm>
          <a:off x="552" y="2780362"/>
          <a:ext cx="2405992" cy="5917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شركات الاموال</a:t>
          </a:r>
          <a:endParaRPr lang="ar-SA" sz="2400" b="1" kern="1200" dirty="0"/>
        </a:p>
      </dsp:txBody>
      <dsp:txXfrm>
        <a:off x="552" y="2780362"/>
        <a:ext cx="2405992" cy="591741"/>
      </dsp:txXfrm>
    </dsp:sp>
    <dsp:sp modelId="{449EB41B-61CC-4AEF-A2B8-B5C73284B54F}">
      <dsp:nvSpPr>
        <dsp:cNvPr id="0" name=""/>
        <dsp:cNvSpPr/>
      </dsp:nvSpPr>
      <dsp:spPr>
        <a:xfrm>
          <a:off x="2911803" y="2780362"/>
          <a:ext cx="2405992" cy="4777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شركات الاشخاص</a:t>
          </a:r>
          <a:endParaRPr lang="ar-SA" sz="2400" b="1" kern="1200" dirty="0"/>
        </a:p>
      </dsp:txBody>
      <dsp:txXfrm>
        <a:off x="2911803" y="2780362"/>
        <a:ext cx="2405992" cy="477757"/>
      </dsp:txXfrm>
    </dsp:sp>
    <dsp:sp modelId="{E81D426A-7C34-4385-A7AB-EC8EC8C81AD8}">
      <dsp:nvSpPr>
        <dsp:cNvPr id="0" name=""/>
        <dsp:cNvSpPr/>
      </dsp:nvSpPr>
      <dsp:spPr>
        <a:xfrm>
          <a:off x="5823054" y="2780362"/>
          <a:ext cx="2405992" cy="5917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المنشئات الفردية </a:t>
          </a:r>
          <a:endParaRPr lang="ar-SA" sz="2400" b="1" kern="1200" dirty="0"/>
        </a:p>
      </dsp:txBody>
      <dsp:txXfrm>
        <a:off x="5823054" y="2780362"/>
        <a:ext cx="2405992" cy="5917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D005-8F1B-4DC8-9037-2A3658924439}" type="datetimeFigureOut">
              <a:rPr lang="ar-SA" smtClean="0"/>
              <a:pPr/>
              <a:t>23/02/1439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32E8-5AA4-40AD-ADC9-BB942A9D907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D005-8F1B-4DC8-9037-2A3658924439}" type="datetimeFigureOut">
              <a:rPr lang="ar-SA" smtClean="0"/>
              <a:pPr/>
              <a:t>23/02/1439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32E8-5AA4-40AD-ADC9-BB942A9D907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D005-8F1B-4DC8-9037-2A3658924439}" type="datetimeFigureOut">
              <a:rPr lang="ar-SA" smtClean="0"/>
              <a:pPr/>
              <a:t>23/02/1439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32E8-5AA4-40AD-ADC9-BB942A9D907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D005-8F1B-4DC8-9037-2A3658924439}" type="datetimeFigureOut">
              <a:rPr lang="ar-SA" smtClean="0"/>
              <a:pPr/>
              <a:t>23/02/1439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32E8-5AA4-40AD-ADC9-BB942A9D907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D005-8F1B-4DC8-9037-2A3658924439}" type="datetimeFigureOut">
              <a:rPr lang="ar-SA" smtClean="0"/>
              <a:pPr/>
              <a:t>23/02/1439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32E8-5AA4-40AD-ADC9-BB942A9D907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D005-8F1B-4DC8-9037-2A3658924439}" type="datetimeFigureOut">
              <a:rPr lang="ar-SA" smtClean="0"/>
              <a:pPr/>
              <a:t>23/02/1439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32E8-5AA4-40AD-ADC9-BB942A9D907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D005-8F1B-4DC8-9037-2A3658924439}" type="datetimeFigureOut">
              <a:rPr lang="ar-SA" smtClean="0"/>
              <a:pPr/>
              <a:t>23/02/1439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32E8-5AA4-40AD-ADC9-BB942A9D907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D005-8F1B-4DC8-9037-2A3658924439}" type="datetimeFigureOut">
              <a:rPr lang="ar-SA" smtClean="0"/>
              <a:pPr/>
              <a:t>23/02/1439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32E8-5AA4-40AD-ADC9-BB942A9D907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D005-8F1B-4DC8-9037-2A3658924439}" type="datetimeFigureOut">
              <a:rPr lang="ar-SA" smtClean="0"/>
              <a:pPr/>
              <a:t>23/02/1439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32E8-5AA4-40AD-ADC9-BB942A9D907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D005-8F1B-4DC8-9037-2A3658924439}" type="datetimeFigureOut">
              <a:rPr lang="ar-SA" smtClean="0"/>
              <a:pPr/>
              <a:t>23/02/1439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32E8-5AA4-40AD-ADC9-BB942A9D907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D005-8F1B-4DC8-9037-2A3658924439}" type="datetimeFigureOut">
              <a:rPr lang="ar-SA" smtClean="0"/>
              <a:pPr/>
              <a:t>23/02/1439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32E8-5AA4-40AD-ADC9-BB942A9D907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AD005-8F1B-4DC8-9037-2A3658924439}" type="datetimeFigureOut">
              <a:rPr lang="ar-SA" smtClean="0"/>
              <a:pPr/>
              <a:t>23/02/1439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F32E8-5AA4-40AD-ADC9-BB942A9D907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المحاسبة في شركات التضامن </a:t>
            </a:r>
            <a:endParaRPr lang="ar-SA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bg2">
                    <a:lumMod val="10000"/>
                  </a:schemeClr>
                </a:solidFill>
              </a:rPr>
              <a:t>الفصل الثاني عشر</a:t>
            </a:r>
            <a:endParaRPr lang="ar-SA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تغير الشركاء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قد يتغير الشركاء في شركة التضامن إما بدخول شريك أو خروج شريك أو وفاة </a:t>
            </a:r>
            <a:r>
              <a:rPr lang="ar-SA" sz="3600" dirty="0" err="1" smtClean="0"/>
              <a:t>شريك.</a:t>
            </a:r>
            <a:r>
              <a:rPr lang="ar-SA" sz="3600" dirty="0" smtClean="0"/>
              <a:t> </a:t>
            </a:r>
            <a:endParaRPr lang="ar-SA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تغير الشركاء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دخول شريك مع بقاء </a:t>
            </a:r>
            <a:r>
              <a:rPr lang="ar-SA" dirty="0" err="1" smtClean="0">
                <a:solidFill>
                  <a:srgbClr val="C00000"/>
                </a:solidFill>
              </a:rPr>
              <a:t>الشركاء:</a:t>
            </a:r>
            <a:endParaRPr lang="ar-SA" dirty="0" smtClean="0">
              <a:solidFill>
                <a:srgbClr val="C00000"/>
              </a:solidFill>
            </a:endParaRPr>
          </a:p>
          <a:p>
            <a:r>
              <a:rPr lang="ar-SA" dirty="0" smtClean="0"/>
              <a:t>يوجد </a:t>
            </a:r>
            <a:r>
              <a:rPr lang="ar-SA" dirty="0" err="1" smtClean="0"/>
              <a:t>حالتين :</a:t>
            </a:r>
            <a:endParaRPr lang="ar-SA" dirty="0" smtClean="0"/>
          </a:p>
          <a:p>
            <a:r>
              <a:rPr lang="ar-SA" dirty="0" smtClean="0"/>
              <a:t>1- </a:t>
            </a:r>
            <a:r>
              <a:rPr lang="ar-SA" sz="2400" dirty="0" smtClean="0">
                <a:solidFill>
                  <a:srgbClr val="C00000"/>
                </a:solidFill>
              </a:rPr>
              <a:t>شراء جزء من </a:t>
            </a:r>
            <a:r>
              <a:rPr lang="ar-SA" sz="2400" dirty="0" err="1" smtClean="0">
                <a:solidFill>
                  <a:srgbClr val="C00000"/>
                </a:solidFill>
              </a:rPr>
              <a:t>الشركة </a:t>
            </a:r>
            <a:r>
              <a:rPr lang="ar-SA" sz="2400" dirty="0" smtClean="0"/>
              <a:t>(أن يدخل شريك جديد مع بقاء رأس المال كما هو بأن يكون هناك إعادة توزيع لراس المال بين الشركاء ودفع الفرق للشركاء الموجودين</a:t>
            </a:r>
            <a:r>
              <a:rPr lang="ar-SA" sz="2400" dirty="0" err="1" smtClean="0"/>
              <a:t>)</a:t>
            </a:r>
            <a:endParaRPr lang="ar-SA" sz="2400" dirty="0" smtClean="0"/>
          </a:p>
          <a:p>
            <a:r>
              <a:rPr lang="ar-SA" sz="2400" dirty="0" smtClean="0"/>
              <a:t>2- </a:t>
            </a:r>
            <a:r>
              <a:rPr lang="ar-SA" sz="2400" dirty="0" smtClean="0">
                <a:solidFill>
                  <a:srgbClr val="C00000"/>
                </a:solidFill>
              </a:rPr>
              <a:t>استثمار مبلغ من المال في الشركة</a:t>
            </a:r>
            <a:r>
              <a:rPr lang="ar-SA" sz="2400" dirty="0" smtClean="0"/>
              <a:t>(بمعنى زيادة رأس مال الشركة بقيمة رأس مال الشريك الجديد</a:t>
            </a:r>
            <a:r>
              <a:rPr lang="ar-SA" sz="2400" dirty="0" err="1" smtClean="0"/>
              <a:t>)</a:t>
            </a:r>
            <a:endParaRPr lang="ar-SA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تغير الشركاء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خروج شريك مع </a:t>
            </a:r>
            <a:r>
              <a:rPr lang="ar-SA" dirty="0" err="1" smtClean="0">
                <a:solidFill>
                  <a:srgbClr val="C00000"/>
                </a:solidFill>
              </a:rPr>
              <a:t>إستمرار</a:t>
            </a:r>
            <a:r>
              <a:rPr lang="ar-SA" dirty="0" smtClean="0">
                <a:solidFill>
                  <a:srgbClr val="C00000"/>
                </a:solidFill>
              </a:rPr>
              <a:t> الشركة ببقية </a:t>
            </a:r>
            <a:r>
              <a:rPr lang="ar-SA" dirty="0" err="1" smtClean="0">
                <a:solidFill>
                  <a:srgbClr val="C00000"/>
                </a:solidFill>
              </a:rPr>
              <a:t>الشركاء:</a:t>
            </a:r>
            <a:endParaRPr lang="ar-SA" dirty="0" smtClean="0">
              <a:solidFill>
                <a:srgbClr val="C00000"/>
              </a:solidFill>
            </a:endParaRPr>
          </a:p>
          <a:p>
            <a:r>
              <a:rPr lang="ar-SA" dirty="0" smtClean="0"/>
              <a:t>يوجد </a:t>
            </a:r>
            <a:r>
              <a:rPr lang="ar-SA" dirty="0" err="1" smtClean="0"/>
              <a:t>حالتين:</a:t>
            </a:r>
            <a:endParaRPr lang="ar-SA" dirty="0" smtClean="0"/>
          </a:p>
          <a:p>
            <a:r>
              <a:rPr lang="ar-SA" dirty="0" smtClean="0"/>
              <a:t>1- أن يخفض رأس مال الشركة بنصيب الشريك الخارج.</a:t>
            </a:r>
          </a:p>
          <a:p>
            <a:r>
              <a:rPr lang="ar-SA" dirty="0" smtClean="0"/>
              <a:t>2- أن يشتري بقية الشركاء نصيب الشريك الخارج ويبقى رأس مال الشركة كما هو.</a:t>
            </a: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تغير الشركاء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وفاة شريك في شركة التضامن </a:t>
            </a:r>
          </a:p>
          <a:p>
            <a:r>
              <a:rPr lang="ar-SA" dirty="0" smtClean="0"/>
              <a:t>عند ذلك تؤول نسبة الشريك المتوفى إلى الورثة ويبقى الأمر في يد الورثة إما البقاء في الشركة أو بيعها.</a:t>
            </a: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حل شركة التضامن وتصفيتها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>
                <a:solidFill>
                  <a:srgbClr val="C00000"/>
                </a:solidFill>
              </a:rPr>
              <a:t>يقصد </a:t>
            </a:r>
            <a:r>
              <a:rPr lang="ar-SA" dirty="0" err="1" smtClean="0">
                <a:solidFill>
                  <a:srgbClr val="C00000"/>
                </a:solidFill>
              </a:rPr>
              <a:t>بالتصفية :</a:t>
            </a:r>
            <a:endParaRPr lang="ar-SA" dirty="0" smtClean="0">
              <a:solidFill>
                <a:srgbClr val="C00000"/>
              </a:solidFill>
            </a:endParaRPr>
          </a:p>
          <a:p>
            <a:r>
              <a:rPr lang="ar-SA" dirty="0" smtClean="0"/>
              <a:t>تسديد ديون الشركة وتوزيع ممتلكاتها بين الشركاء حسب أنصبتهم فيها.</a:t>
            </a:r>
          </a:p>
          <a:p>
            <a:r>
              <a:rPr lang="ar-SA" dirty="0" smtClean="0">
                <a:solidFill>
                  <a:srgbClr val="C00000"/>
                </a:solidFill>
              </a:rPr>
              <a:t>إجراءات </a:t>
            </a:r>
            <a:r>
              <a:rPr lang="ar-SA" dirty="0" err="1" smtClean="0">
                <a:solidFill>
                  <a:srgbClr val="C00000"/>
                </a:solidFill>
              </a:rPr>
              <a:t>التصفية:</a:t>
            </a:r>
            <a:endParaRPr lang="ar-SA" dirty="0" smtClean="0">
              <a:solidFill>
                <a:srgbClr val="C00000"/>
              </a:solidFill>
            </a:endParaRPr>
          </a:p>
          <a:p>
            <a:r>
              <a:rPr lang="ar-SA" dirty="0" smtClean="0"/>
              <a:t>1- إنهاء جميع الأعمال </a:t>
            </a:r>
            <a:r>
              <a:rPr lang="ar-SA" dirty="0" err="1" smtClean="0"/>
              <a:t>العالقة .</a:t>
            </a:r>
            <a:endParaRPr lang="ar-SA" dirty="0" smtClean="0"/>
          </a:p>
          <a:p>
            <a:r>
              <a:rPr lang="ar-SA" dirty="0" smtClean="0"/>
              <a:t>2- بيع جميع أصول الشركة.</a:t>
            </a:r>
          </a:p>
          <a:p>
            <a:r>
              <a:rPr lang="ar-SA" dirty="0" smtClean="0"/>
              <a:t>3- تسديد ديون الشركة.</a:t>
            </a:r>
          </a:p>
          <a:p>
            <a:r>
              <a:rPr lang="ar-SA" dirty="0" smtClean="0"/>
              <a:t>4- تقسيم المتبقي بين الشركاء حسب أنصبتهم في الأرباح والخسائر.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تعريف الشركة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ar-SA" sz="2800" dirty="0" smtClean="0"/>
          </a:p>
          <a:p>
            <a:pPr algn="ctr">
              <a:buNone/>
            </a:pPr>
            <a:r>
              <a:rPr lang="ar-SA" sz="2800" dirty="0" smtClean="0"/>
              <a:t>عقد يلتزم بمقتضاه شخصان أوأكثر بأن يساهم كل منهم في مشروع </a:t>
            </a:r>
          </a:p>
          <a:p>
            <a:pPr algn="ctr">
              <a:buNone/>
            </a:pPr>
            <a:r>
              <a:rPr lang="ar-SA" sz="2800" dirty="0" smtClean="0"/>
              <a:t>يستهدف الربح بتقديم حصة من مال أو عمل لاقتسام ما قد ينشأ عن المشروع من ربح أو خسارة </a:t>
            </a:r>
            <a:endParaRPr lang="ar-SA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أنواع الشركات </a:t>
            </a:r>
            <a:endParaRPr lang="ar-SA" b="1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0" y="1700808"/>
          <a:ext cx="8229600" cy="515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رابط كسهم مستقيم 5"/>
          <p:cNvCxnSpPr/>
          <p:nvPr/>
        </p:nvCxnSpPr>
        <p:spPr>
          <a:xfrm>
            <a:off x="7524328" y="472514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>
            <a:off x="4572000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>
            <a:off x="1691680" y="472514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مستطيل 10"/>
          <p:cNvSpPr/>
          <p:nvPr/>
        </p:nvSpPr>
        <p:spPr>
          <a:xfrm>
            <a:off x="6156176" y="5301208"/>
            <a:ext cx="2088232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dirty="0" smtClean="0"/>
              <a:t>يملكها شخص واحد</a:t>
            </a:r>
            <a:endParaRPr lang="ar-SA" sz="2000" dirty="0"/>
          </a:p>
        </p:txBody>
      </p:sp>
      <p:sp>
        <p:nvSpPr>
          <p:cNvPr id="12" name="مستطيل 11"/>
          <p:cNvSpPr/>
          <p:nvPr/>
        </p:nvSpPr>
        <p:spPr>
          <a:xfrm>
            <a:off x="3203848" y="5229200"/>
            <a:ext cx="2808312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dirty="0" smtClean="0"/>
              <a:t>يملكها أكثر من شخص ويكون الجميع أو بعضهم مسئولون عن ديون الشركة في جميع </a:t>
            </a:r>
            <a:r>
              <a:rPr lang="ar-SA" dirty="0" err="1" smtClean="0"/>
              <a:t>أموالهم .</a:t>
            </a:r>
            <a:endParaRPr lang="ar-SA" dirty="0"/>
          </a:p>
        </p:txBody>
      </p:sp>
      <p:sp>
        <p:nvSpPr>
          <p:cNvPr id="13" name="مستطيل 12"/>
          <p:cNvSpPr/>
          <p:nvPr/>
        </p:nvSpPr>
        <p:spPr>
          <a:xfrm>
            <a:off x="0" y="5085184"/>
            <a:ext cx="2843808" cy="13681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dirty="0" smtClean="0"/>
              <a:t>يملكها أكثر من شخص وتحدد مسؤولية كل شخص عن ديون الشركة في حدود ملكيته في أسهمها دون أن تتعدى لأموالهم الخاصة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شركات الأشخاص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800" dirty="0" smtClean="0"/>
              <a:t>تقوم على </a:t>
            </a:r>
            <a:r>
              <a:rPr lang="ar-SA" sz="2800" dirty="0" smtClean="0"/>
              <a:t>الاعتبار </a:t>
            </a:r>
            <a:r>
              <a:rPr lang="ar-SA" sz="2800" dirty="0" smtClean="0"/>
              <a:t>الشخصي </a:t>
            </a:r>
            <a:r>
              <a:rPr lang="ar-SA" sz="2800" dirty="0" smtClean="0"/>
              <a:t>للإفراد </a:t>
            </a:r>
            <a:r>
              <a:rPr lang="ar-SA" sz="2800" dirty="0" smtClean="0"/>
              <a:t>وتتكون في الغالب من أشخاص </a:t>
            </a:r>
          </a:p>
          <a:p>
            <a:r>
              <a:rPr lang="ar-SA" sz="2800" dirty="0" smtClean="0"/>
              <a:t>يعرف كل منهم الآخر معرفة تامة ويثق </a:t>
            </a:r>
            <a:r>
              <a:rPr lang="ar-SA" sz="2800" dirty="0" err="1" smtClean="0"/>
              <a:t>به.</a:t>
            </a:r>
            <a:endParaRPr lang="ar-SA" sz="2800" dirty="0" smtClean="0"/>
          </a:p>
          <a:p>
            <a:r>
              <a:rPr lang="ar-SA" sz="2800" dirty="0" err="1" smtClean="0"/>
              <a:t>أنواعها :</a:t>
            </a:r>
            <a:endParaRPr lang="ar-SA" sz="2800" dirty="0" smtClean="0"/>
          </a:p>
          <a:p>
            <a:r>
              <a:rPr lang="ar-SA" sz="2800" dirty="0" smtClean="0"/>
              <a:t>1- شركات </a:t>
            </a:r>
            <a:r>
              <a:rPr lang="ar-SA" sz="2800" dirty="0" err="1" smtClean="0"/>
              <a:t>التضامن </a:t>
            </a:r>
            <a:r>
              <a:rPr lang="ar-SA" sz="2800" dirty="0" smtClean="0"/>
              <a:t>:وهي الشركة تتكون من شريكين أو أكثر مسئولين بالتضامن في جميع أموالهم عن ديون </a:t>
            </a:r>
            <a:r>
              <a:rPr lang="ar-SA" sz="2800" dirty="0" smtClean="0"/>
              <a:t>الشركه.</a:t>
            </a:r>
            <a:endParaRPr lang="ar-SA" sz="2800" dirty="0" smtClean="0"/>
          </a:p>
          <a:p>
            <a:r>
              <a:rPr lang="ar-SA" sz="2800" dirty="0" smtClean="0"/>
              <a:t>2- شركات التوصية </a:t>
            </a:r>
            <a:r>
              <a:rPr lang="ar-SA" sz="2800" dirty="0" err="1" smtClean="0"/>
              <a:t>البسيطه.</a:t>
            </a:r>
            <a:endParaRPr lang="ar-SA" sz="2800" dirty="0" smtClean="0"/>
          </a:p>
          <a:p>
            <a:r>
              <a:rPr lang="ar-SA" sz="2800" dirty="0" smtClean="0"/>
              <a:t>3- شركات </a:t>
            </a:r>
            <a:r>
              <a:rPr lang="ar-SA" sz="2800" dirty="0" err="1" smtClean="0"/>
              <a:t>المحاصه</a:t>
            </a:r>
            <a:r>
              <a:rPr lang="ar-SA" sz="2800" dirty="0" smtClean="0"/>
              <a:t> </a:t>
            </a:r>
            <a:r>
              <a:rPr lang="ar-SA" sz="2800" dirty="0" err="1" smtClean="0"/>
              <a:t>.</a:t>
            </a:r>
            <a:endParaRPr lang="ar-SA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تكوين شركات التضامن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4" name="شكل بيضاوي 3"/>
          <p:cNvSpPr/>
          <p:nvPr/>
        </p:nvSpPr>
        <p:spPr>
          <a:xfrm>
            <a:off x="539552" y="1556792"/>
            <a:ext cx="7632848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C00000"/>
                </a:solidFill>
              </a:rPr>
              <a:t>أشكال تكوين شركات التضامن من حيث تكوين رأس المال </a:t>
            </a:r>
            <a:endParaRPr lang="ar-SA" sz="3200" dirty="0">
              <a:solidFill>
                <a:srgbClr val="C00000"/>
              </a:solidFill>
            </a:endParaRPr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6948264" y="2852936"/>
            <a:ext cx="57606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>
            <a:off x="4572000" y="2996952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flipH="1">
            <a:off x="1475656" y="2996952"/>
            <a:ext cx="64807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مستطيل 11"/>
          <p:cNvSpPr/>
          <p:nvPr/>
        </p:nvSpPr>
        <p:spPr>
          <a:xfrm>
            <a:off x="6228184" y="4005064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schemeClr val="tx1"/>
                </a:solidFill>
              </a:rPr>
              <a:t>دفع راس المال نقدا</a:t>
            </a:r>
            <a:endParaRPr lang="ar-SA" sz="2000" dirty="0">
              <a:solidFill>
                <a:schemeClr val="tx1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2987824" y="4221088"/>
            <a:ext cx="252028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schemeClr val="tx1"/>
                </a:solidFill>
              </a:rPr>
              <a:t>دفع رأس المال نقدا وعينا </a:t>
            </a:r>
          </a:p>
          <a:p>
            <a:pPr algn="ctr"/>
            <a:r>
              <a:rPr lang="ar-SA" sz="2000" dirty="0" smtClean="0">
                <a:solidFill>
                  <a:schemeClr val="tx1"/>
                </a:solidFill>
              </a:rPr>
              <a:t>(نقود+ أصول</a:t>
            </a:r>
            <a:r>
              <a:rPr lang="ar-SA" sz="2000" dirty="0" err="1" smtClean="0"/>
              <a:t>)</a:t>
            </a:r>
            <a:endParaRPr lang="ar-SA" sz="2000" dirty="0"/>
          </a:p>
        </p:txBody>
      </p:sp>
      <p:sp>
        <p:nvSpPr>
          <p:cNvPr id="14" name="مستطيل 13"/>
          <p:cNvSpPr/>
          <p:nvPr/>
        </p:nvSpPr>
        <p:spPr>
          <a:xfrm>
            <a:off x="251520" y="4077072"/>
            <a:ext cx="252028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schemeClr val="tx1"/>
                </a:solidFill>
              </a:rPr>
              <a:t>أن يحول أحد الشركاء منشأته الفردية القائمة بأصولها وخصومها ويمثل الفرق كل أو بعض راس مال الشركة</a:t>
            </a:r>
            <a:endParaRPr lang="ar-SA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توزيع الارباح والخسائر في شركات التضامن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لا توجد مشكلة في المنشئات الفردية حيث تؤول الأرباح والخسائر لشخص واحد.</a:t>
            </a:r>
          </a:p>
          <a:p>
            <a:r>
              <a:rPr lang="ar-SA" dirty="0" smtClean="0">
                <a:solidFill>
                  <a:srgbClr val="C00000"/>
                </a:solidFill>
              </a:rPr>
              <a:t>تظهر المشكلة في توزيع الارباح والخسائر في شركات التضامن لعدة </a:t>
            </a:r>
            <a:r>
              <a:rPr lang="ar-SA" dirty="0" err="1" smtClean="0">
                <a:solidFill>
                  <a:srgbClr val="C00000"/>
                </a:solidFill>
              </a:rPr>
              <a:t>أسباب </a:t>
            </a:r>
            <a:r>
              <a:rPr lang="ar-SA" dirty="0" err="1" smtClean="0"/>
              <a:t>:</a:t>
            </a:r>
            <a:endParaRPr lang="ar-SA" dirty="0" smtClean="0"/>
          </a:p>
          <a:p>
            <a:r>
              <a:rPr lang="ar-SA" dirty="0" smtClean="0"/>
              <a:t>1- وجود أكثر من شريك يملك </a:t>
            </a:r>
            <a:r>
              <a:rPr lang="ar-SA" dirty="0" err="1" smtClean="0"/>
              <a:t>الشركة .</a:t>
            </a:r>
            <a:endParaRPr lang="ar-SA" dirty="0" smtClean="0"/>
          </a:p>
          <a:p>
            <a:r>
              <a:rPr lang="ar-SA" dirty="0" smtClean="0"/>
              <a:t>2-</a:t>
            </a:r>
            <a:r>
              <a:rPr lang="ar-SA" dirty="0" err="1" smtClean="0"/>
              <a:t>أختلاف</a:t>
            </a:r>
            <a:r>
              <a:rPr lang="ar-SA" dirty="0" smtClean="0"/>
              <a:t> حصص الشركاء في رأس مال الشركة </a:t>
            </a:r>
          </a:p>
          <a:p>
            <a:r>
              <a:rPr lang="ar-SA" dirty="0" smtClean="0"/>
              <a:t>3- بعض الشركاء يعمل في الشركة والبعض الآخر </a:t>
            </a:r>
            <a:r>
              <a:rPr lang="ar-SA" dirty="0" err="1" smtClean="0"/>
              <a:t>لايعمل</a:t>
            </a:r>
            <a:r>
              <a:rPr lang="ar-SA" dirty="0" smtClean="0"/>
              <a:t> </a:t>
            </a:r>
            <a:r>
              <a:rPr lang="ar-SA" dirty="0" err="1" smtClean="0"/>
              <a:t>بها.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>قيود اليومية الخاصة بتوزيع الارباح والخسائر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1- في حالة تحقيق </a:t>
            </a:r>
            <a:r>
              <a:rPr lang="ar-SA" dirty="0" err="1" smtClean="0"/>
              <a:t>الارباح: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          *****من </a:t>
            </a:r>
            <a:r>
              <a:rPr lang="ar-SA" dirty="0" err="1" smtClean="0"/>
              <a:t>حـ</a:t>
            </a:r>
            <a:r>
              <a:rPr lang="ar-SA" dirty="0" smtClean="0"/>
              <a:t>/ متاجرة ارباح وخسائر</a:t>
            </a:r>
          </a:p>
          <a:p>
            <a:pPr>
              <a:buNone/>
            </a:pPr>
            <a:r>
              <a:rPr lang="ar-SA" dirty="0"/>
              <a:t> </a:t>
            </a:r>
            <a:r>
              <a:rPr lang="ar-SA" dirty="0" smtClean="0"/>
              <a:t>                          إلى مذكورين</a:t>
            </a:r>
          </a:p>
          <a:p>
            <a:pPr>
              <a:buNone/>
            </a:pPr>
            <a:r>
              <a:rPr lang="ar-SA" dirty="0" smtClean="0"/>
              <a:t>          *****</a:t>
            </a:r>
            <a:r>
              <a:rPr lang="ar-SA" dirty="0" err="1" smtClean="0"/>
              <a:t>حـ</a:t>
            </a:r>
            <a:r>
              <a:rPr lang="ar-SA" dirty="0" smtClean="0"/>
              <a:t>/جاري الشريك أ(حسب حصته في الارباح</a:t>
            </a:r>
            <a:r>
              <a:rPr lang="ar-SA" dirty="0" err="1" smtClean="0"/>
              <a:t>)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          *****</a:t>
            </a:r>
            <a:r>
              <a:rPr lang="ar-SA" dirty="0" err="1" smtClean="0"/>
              <a:t>حـ</a:t>
            </a:r>
            <a:r>
              <a:rPr lang="ar-SA" dirty="0" smtClean="0"/>
              <a:t>/جاري الشريك ب(حسب حصته في الأرباح</a:t>
            </a:r>
            <a:r>
              <a:rPr lang="ar-SA" dirty="0" err="1" smtClean="0"/>
              <a:t>)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في حالة تحقيق </a:t>
            </a:r>
            <a:r>
              <a:rPr lang="ar-SA" dirty="0" err="1" smtClean="0"/>
              <a:t>الخسائر :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من مذكورين </a:t>
            </a:r>
          </a:p>
          <a:p>
            <a:pPr>
              <a:buNone/>
            </a:pPr>
            <a:r>
              <a:rPr lang="ar-SA" dirty="0" smtClean="0"/>
              <a:t>       *** </a:t>
            </a:r>
            <a:r>
              <a:rPr lang="ar-SA" dirty="0" err="1" smtClean="0"/>
              <a:t>حـ</a:t>
            </a:r>
            <a:r>
              <a:rPr lang="ar-SA" dirty="0" smtClean="0"/>
              <a:t>/جاري الشريك أ(حسب حصته في الخسائر</a:t>
            </a:r>
            <a:r>
              <a:rPr lang="ar-SA" dirty="0" err="1" smtClean="0"/>
              <a:t>)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       *** </a:t>
            </a:r>
            <a:r>
              <a:rPr lang="ar-SA" dirty="0" err="1" smtClean="0"/>
              <a:t>حـ</a:t>
            </a:r>
            <a:r>
              <a:rPr lang="ar-SA" dirty="0" smtClean="0"/>
              <a:t>/جاري الشريك ب(حسب حصته في الخسائر</a:t>
            </a:r>
            <a:r>
              <a:rPr lang="ar-SA" dirty="0" err="1" smtClean="0"/>
              <a:t>)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                   *** </a:t>
            </a:r>
            <a:r>
              <a:rPr lang="ar-SA" dirty="0" err="1" smtClean="0"/>
              <a:t>إلىحـ</a:t>
            </a:r>
            <a:r>
              <a:rPr lang="ar-SA" dirty="0" smtClean="0"/>
              <a:t>/متاجرة أرباح وخسائر 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شكل بيضاوي 3"/>
          <p:cNvSpPr/>
          <p:nvPr/>
        </p:nvSpPr>
        <p:spPr>
          <a:xfrm>
            <a:off x="1475656" y="1988840"/>
            <a:ext cx="554461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C00000"/>
                </a:solidFill>
              </a:rPr>
              <a:t>طرق توزيع الأرباح والخسائر في شركات التضامن </a:t>
            </a:r>
            <a:endParaRPr lang="ar-SA" sz="2000" b="1" dirty="0">
              <a:solidFill>
                <a:srgbClr val="C00000"/>
              </a:solidFill>
            </a:endParaRPr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6444208" y="2708920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>
            <a:off x="5220072" y="299695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>
            <a:off x="3707904" y="299695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flipH="1">
            <a:off x="1403648" y="2924944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مستطيل 12"/>
          <p:cNvSpPr/>
          <p:nvPr/>
        </p:nvSpPr>
        <p:spPr>
          <a:xfrm>
            <a:off x="6804248" y="3717032"/>
            <a:ext cx="1584176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dirty="0" smtClean="0"/>
              <a:t>توزيع الأرباح والخسائر بنسب متفق عليها </a:t>
            </a:r>
            <a:r>
              <a:rPr lang="ar-SA" dirty="0" err="1" smtClean="0"/>
              <a:t>إما :</a:t>
            </a:r>
            <a:endParaRPr lang="ar-SA" dirty="0" smtClean="0"/>
          </a:p>
          <a:p>
            <a:r>
              <a:rPr lang="ar-SA" dirty="0" smtClean="0"/>
              <a:t>1-بالتساوي</a:t>
            </a:r>
          </a:p>
          <a:p>
            <a:r>
              <a:rPr lang="ar-SA" dirty="0" smtClean="0"/>
              <a:t>2- حسب نسب متفق عليها</a:t>
            </a:r>
            <a:endParaRPr lang="ar-SA" dirty="0"/>
          </a:p>
        </p:txBody>
      </p:sp>
      <p:sp>
        <p:nvSpPr>
          <p:cNvPr id="14" name="مستطيل 13"/>
          <p:cNvSpPr/>
          <p:nvPr/>
        </p:nvSpPr>
        <p:spPr>
          <a:xfrm>
            <a:off x="4572000" y="3717032"/>
            <a:ext cx="2016224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توزيع الأرباح والخسائر حسب نسب تكوين رأس المال</a:t>
            </a:r>
          </a:p>
          <a:p>
            <a:pPr algn="ctr"/>
            <a:r>
              <a:rPr lang="ar-SA" dirty="0" smtClean="0"/>
              <a:t>يوجد </a:t>
            </a:r>
            <a:r>
              <a:rPr lang="ar-SA" dirty="0" err="1" smtClean="0"/>
              <a:t>حالتين:</a:t>
            </a:r>
            <a:endParaRPr lang="ar-SA" dirty="0" smtClean="0"/>
          </a:p>
          <a:p>
            <a:pPr algn="ctr"/>
            <a:r>
              <a:rPr lang="ar-SA" dirty="0" smtClean="0"/>
              <a:t>1-عندما لايتغير راس مال الشركة خلال السنة</a:t>
            </a:r>
          </a:p>
          <a:p>
            <a:pPr algn="ctr"/>
            <a:r>
              <a:rPr lang="ar-SA" dirty="0" smtClean="0"/>
              <a:t>2- إذا تغير رأس المال إما بالزيادة أو النقص</a:t>
            </a:r>
            <a:endParaRPr lang="ar-SA" dirty="0"/>
          </a:p>
        </p:txBody>
      </p:sp>
      <p:sp>
        <p:nvSpPr>
          <p:cNvPr id="15" name="مستطيل 14"/>
          <p:cNvSpPr/>
          <p:nvPr/>
        </p:nvSpPr>
        <p:spPr>
          <a:xfrm>
            <a:off x="2699792" y="3789040"/>
            <a:ext cx="1584176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توزيع الأرباح والخسائر مع </a:t>
            </a:r>
            <a:r>
              <a:rPr lang="ar-SA" dirty="0" err="1" smtClean="0"/>
              <a:t>إحتساب</a:t>
            </a:r>
            <a:r>
              <a:rPr lang="ar-SA" dirty="0" smtClean="0"/>
              <a:t> فوائد رأس المال ثم توزيع الباقي بنسب متفق عليها</a:t>
            </a:r>
            <a:endParaRPr lang="ar-SA" dirty="0"/>
          </a:p>
        </p:txBody>
      </p:sp>
      <p:sp>
        <p:nvSpPr>
          <p:cNvPr id="16" name="مستطيل 15"/>
          <p:cNvSpPr/>
          <p:nvPr/>
        </p:nvSpPr>
        <p:spPr>
          <a:xfrm>
            <a:off x="683568" y="3573016"/>
            <a:ext cx="1728192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توزيع </a:t>
            </a:r>
            <a:r>
              <a:rPr lang="ar-SA" dirty="0" err="1" smtClean="0"/>
              <a:t>الارياح</a:t>
            </a:r>
            <a:r>
              <a:rPr lang="ar-SA" dirty="0" smtClean="0"/>
              <a:t> والخسائر مع </a:t>
            </a:r>
            <a:r>
              <a:rPr lang="ar-SA" dirty="0" err="1" smtClean="0"/>
              <a:t>إحتساب</a:t>
            </a:r>
            <a:r>
              <a:rPr lang="ar-SA" dirty="0" smtClean="0"/>
              <a:t> راتب الشريك العامل ثم يوزع الباقي بين الشركاء بنسب متفق عليها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586</Words>
  <Application>Microsoft Office PowerPoint</Application>
  <PresentationFormat>عرض على الشاشة (3:4)‏</PresentationFormat>
  <Paragraphs>78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سمة Office</vt:lpstr>
      <vt:lpstr>المحاسبة في شركات التضامن </vt:lpstr>
      <vt:lpstr>تعريف الشركة</vt:lpstr>
      <vt:lpstr>أنواع الشركات </vt:lpstr>
      <vt:lpstr>شركات الأشخاص</vt:lpstr>
      <vt:lpstr>تكوين شركات التضامن </vt:lpstr>
      <vt:lpstr>توزيع الارباح والخسائر في شركات التضامن </vt:lpstr>
      <vt:lpstr>قيود اليومية الخاصة بتوزيع الارباح والخسائر</vt:lpstr>
      <vt:lpstr>الشريحة 8</vt:lpstr>
      <vt:lpstr>الشريحة 9</vt:lpstr>
      <vt:lpstr>تغير الشركاء </vt:lpstr>
      <vt:lpstr>تغير الشركاء</vt:lpstr>
      <vt:lpstr>تغير الشركاء</vt:lpstr>
      <vt:lpstr>تغير الشركاء</vt:lpstr>
      <vt:lpstr>حل شركة التضامن وتصفيتها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المحاسبة في شركات التضامن </dc:title>
  <dc:creator>Amal alfawaz</dc:creator>
  <cp:lastModifiedBy>Amal alfawaz</cp:lastModifiedBy>
  <cp:revision>2</cp:revision>
  <dcterms:created xsi:type="dcterms:W3CDTF">2017-11-08T17:54:46Z</dcterms:created>
  <dcterms:modified xsi:type="dcterms:W3CDTF">2017-11-12T16:41:50Z</dcterms:modified>
</cp:coreProperties>
</file>