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303" r:id="rId13"/>
    <p:sldId id="268" r:id="rId14"/>
    <p:sldId id="304" r:id="rId15"/>
    <p:sldId id="269" r:id="rId16"/>
    <p:sldId id="270" r:id="rId17"/>
    <p:sldId id="271" r:id="rId18"/>
    <p:sldId id="272" r:id="rId19"/>
    <p:sldId id="273" r:id="rId20"/>
    <p:sldId id="274" r:id="rId21"/>
    <p:sldId id="300" r:id="rId22"/>
    <p:sldId id="275" r:id="rId23"/>
    <p:sldId id="276" r:id="rId24"/>
    <p:sldId id="277" r:id="rId25"/>
    <p:sldId id="278" r:id="rId26"/>
    <p:sldId id="279" r:id="rId27"/>
    <p:sldId id="280" r:id="rId28"/>
    <p:sldId id="281" r:id="rId29"/>
    <p:sldId id="282" r:id="rId30"/>
    <p:sldId id="283" r:id="rId31"/>
    <p:sldId id="301"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302" r:id="rId47"/>
    <p:sldId id="298" r:id="rId48"/>
    <p:sldId id="299" r:id="rId4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B66FAC0-7661-4B3D-B2A8-3B90305C814A}" type="datetimeFigureOut">
              <a:rPr lang="ar-SA" smtClean="0"/>
              <a:t>18/01/39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359842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66FAC0-7661-4B3D-B2A8-3B90305C814A}" type="datetimeFigureOut">
              <a:rPr lang="ar-SA" smtClean="0"/>
              <a:t>18/01/39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127144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66FAC0-7661-4B3D-B2A8-3B90305C814A}" type="datetimeFigureOut">
              <a:rPr lang="ar-SA" smtClean="0"/>
              <a:t>18/01/39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413538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66FAC0-7661-4B3D-B2A8-3B90305C814A}" type="datetimeFigureOut">
              <a:rPr lang="ar-SA" smtClean="0"/>
              <a:t>18/01/39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211375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66FAC0-7661-4B3D-B2A8-3B90305C814A}" type="datetimeFigureOut">
              <a:rPr lang="ar-SA" smtClean="0"/>
              <a:t>18/01/39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187521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B66FAC0-7661-4B3D-B2A8-3B90305C814A}" type="datetimeFigureOut">
              <a:rPr lang="ar-SA" smtClean="0"/>
              <a:t>18/01/39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167879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B66FAC0-7661-4B3D-B2A8-3B90305C814A}" type="datetimeFigureOut">
              <a:rPr lang="ar-SA" smtClean="0"/>
              <a:t>18/01/39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252384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B66FAC0-7661-4B3D-B2A8-3B90305C814A}" type="datetimeFigureOut">
              <a:rPr lang="ar-SA" smtClean="0"/>
              <a:t>18/01/39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199157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66FAC0-7661-4B3D-B2A8-3B90305C814A}" type="datetimeFigureOut">
              <a:rPr lang="ar-SA" smtClean="0"/>
              <a:t>18/01/39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168796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66FAC0-7661-4B3D-B2A8-3B90305C814A}" type="datetimeFigureOut">
              <a:rPr lang="ar-SA" smtClean="0"/>
              <a:t>18/01/39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3903069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66FAC0-7661-4B3D-B2A8-3B90305C814A}" type="datetimeFigureOut">
              <a:rPr lang="ar-SA" smtClean="0"/>
              <a:t>18/01/39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095878-8A02-4FF2-81AB-0F7FC33908F2}" type="slidenum">
              <a:rPr lang="ar-SA" smtClean="0"/>
              <a:t>‹#›</a:t>
            </a:fld>
            <a:endParaRPr lang="ar-SA"/>
          </a:p>
        </p:txBody>
      </p:sp>
    </p:spTree>
    <p:extLst>
      <p:ext uri="{BB962C8B-B14F-4D97-AF65-F5344CB8AC3E}">
        <p14:creationId xmlns:p14="http://schemas.microsoft.com/office/powerpoint/2010/main" val="324929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66FAC0-7661-4B3D-B2A8-3B90305C814A}" type="datetimeFigureOut">
              <a:rPr lang="ar-SA" smtClean="0"/>
              <a:t>18/01/39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5095878-8A02-4FF2-81AB-0F7FC33908F2}" type="slidenum">
              <a:rPr lang="ar-SA" smtClean="0"/>
              <a:t>‹#›</a:t>
            </a:fld>
            <a:endParaRPr lang="ar-SA"/>
          </a:p>
        </p:txBody>
      </p:sp>
    </p:spTree>
    <p:extLst>
      <p:ext uri="{BB962C8B-B14F-4D97-AF65-F5344CB8AC3E}">
        <p14:creationId xmlns:p14="http://schemas.microsoft.com/office/powerpoint/2010/main" val="391845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المحاسبة الضريبية والزكاة </a:t>
            </a:r>
            <a:endParaRPr lang="ar-SA" dirty="0"/>
          </a:p>
        </p:txBody>
      </p:sp>
      <p:sp>
        <p:nvSpPr>
          <p:cNvPr id="3" name="عنوان فرعي 2"/>
          <p:cNvSpPr>
            <a:spLocks noGrp="1"/>
          </p:cNvSpPr>
          <p:nvPr>
            <p:ph type="subTitle" idx="1"/>
          </p:nvPr>
        </p:nvSpPr>
        <p:spPr/>
        <p:txBody>
          <a:bodyPr/>
          <a:lstStyle/>
          <a:p>
            <a:r>
              <a:rPr lang="ar-SA" dirty="0" smtClean="0"/>
              <a:t>الفصل الثالث </a:t>
            </a:r>
          </a:p>
          <a:p>
            <a:r>
              <a:rPr lang="ar-SA" dirty="0" smtClean="0"/>
              <a:t>نطاق الضريبة </a:t>
            </a:r>
            <a:endParaRPr lang="ar-SA" dirty="0"/>
          </a:p>
        </p:txBody>
      </p:sp>
    </p:spTree>
    <p:extLst>
      <p:ext uri="{BB962C8B-B14F-4D97-AF65-F5344CB8AC3E}">
        <p14:creationId xmlns:p14="http://schemas.microsoft.com/office/powerpoint/2010/main" val="3263484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حقوق المكلفين بالضريبة </a:t>
            </a:r>
            <a:endParaRPr lang="ar-SA" dirty="0"/>
          </a:p>
        </p:txBody>
      </p:sp>
      <p:sp>
        <p:nvSpPr>
          <p:cNvPr id="3" name="عنصر نائب للمحتوى 2"/>
          <p:cNvSpPr>
            <a:spLocks noGrp="1"/>
          </p:cNvSpPr>
          <p:nvPr>
            <p:ph idx="1"/>
          </p:nvPr>
        </p:nvSpPr>
        <p:spPr/>
        <p:txBody>
          <a:bodyPr>
            <a:normAutofit lnSpcReduction="10000"/>
          </a:bodyPr>
          <a:lstStyle/>
          <a:p>
            <a:endParaRPr lang="en-US" dirty="0" smtClean="0"/>
          </a:p>
          <a:p>
            <a:r>
              <a:rPr lang="ar-SA" b="1" u="sng" dirty="0" smtClean="0"/>
              <a:t>2- الحق في الإشعار بالربط والاعتراض عليه :</a:t>
            </a:r>
            <a:endParaRPr lang="en-US" dirty="0" smtClean="0"/>
          </a:p>
          <a:p>
            <a:r>
              <a:rPr lang="ar-SA" dirty="0" smtClean="0"/>
              <a:t>للمصلحة الحق في إجراء تصحيح وتعديل مبلغ الضريبة الواردة في إقرار المكلف للتوافق مع أحكام النظام ، كما أن لها  الحق </a:t>
            </a:r>
            <a:r>
              <a:rPr lang="ar-SA" dirty="0"/>
              <a:t> </a:t>
            </a:r>
            <a:r>
              <a:rPr lang="ar-SA" dirty="0" smtClean="0"/>
              <a:t>في إجراء الربط الضريبي إذا لم يقدم المكلف إقراره وإجراء ربط إضافي , وعلى المصلحة إشعار المكلف بالربط الضريبي بخطاب رسمي مسجل و للمكلف الحق في الاعتراض على الربط وإعادة الربط عليه وفقاً لقواعد النظام الضريبي .</a:t>
            </a:r>
          </a:p>
          <a:p>
            <a:endParaRPr lang="ar-SA" dirty="0"/>
          </a:p>
        </p:txBody>
      </p:sp>
    </p:spTree>
    <p:extLst>
      <p:ext uri="{BB962C8B-B14F-4D97-AF65-F5344CB8AC3E}">
        <p14:creationId xmlns:p14="http://schemas.microsoft.com/office/powerpoint/2010/main" val="237504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حقوق المكلفين بالضريبة </a:t>
            </a:r>
            <a:endParaRPr lang="ar-SA" dirty="0"/>
          </a:p>
        </p:txBody>
      </p:sp>
      <p:sp>
        <p:nvSpPr>
          <p:cNvPr id="3" name="عنصر نائب للمحتوى 2"/>
          <p:cNvSpPr>
            <a:spLocks noGrp="1"/>
          </p:cNvSpPr>
          <p:nvPr>
            <p:ph idx="1"/>
          </p:nvPr>
        </p:nvSpPr>
        <p:spPr/>
        <p:txBody>
          <a:bodyPr>
            <a:noAutofit/>
          </a:bodyPr>
          <a:lstStyle/>
          <a:p>
            <a:r>
              <a:rPr lang="ar-SA" sz="2400" b="1" u="sng" dirty="0" smtClean="0"/>
              <a:t>3- </a:t>
            </a:r>
            <a:r>
              <a:rPr lang="ar-SA" sz="2400" b="1" u="sng" dirty="0"/>
              <a:t>الحق في رد المبالغ الزائدة :</a:t>
            </a:r>
            <a:endParaRPr lang="en-US" sz="2400" dirty="0"/>
          </a:p>
          <a:p>
            <a:r>
              <a:rPr lang="ar-SA" sz="2400" dirty="0">
                <a:effectLst>
                  <a:outerShdw blurRad="38100" dist="38100" dir="2700000" algn="tl">
                    <a:srgbClr val="000000">
                      <a:alpha val="43137"/>
                    </a:srgbClr>
                  </a:outerShdw>
                </a:effectLst>
              </a:rPr>
              <a:t>يحق للمكلف استرداد كافة المبالغ الزائدة وذلك </a:t>
            </a:r>
            <a:r>
              <a:rPr lang="ar-SA" sz="2400" u="sng" dirty="0">
                <a:effectLst>
                  <a:outerShdw blurRad="38100" dist="38100" dir="2700000" algn="tl">
                    <a:srgbClr val="000000">
                      <a:alpha val="43137"/>
                    </a:srgbClr>
                  </a:outerShdw>
                </a:effectLst>
              </a:rPr>
              <a:t>وفقاً للضوابط التالية </a:t>
            </a:r>
            <a:r>
              <a:rPr lang="ar-SA" sz="2400" dirty="0"/>
              <a:t>:</a:t>
            </a:r>
            <a:endParaRPr lang="en-US" sz="2400" dirty="0"/>
          </a:p>
          <a:p>
            <a:endParaRPr lang="ar-SA" sz="2400" dirty="0" smtClean="0"/>
          </a:p>
          <a:p>
            <a:pPr marL="0" indent="0">
              <a:buNone/>
            </a:pPr>
            <a:r>
              <a:rPr lang="ar-SA" sz="2400" dirty="0"/>
              <a:t>1</a:t>
            </a:r>
            <a:r>
              <a:rPr lang="ar-SA" sz="2400" dirty="0" smtClean="0"/>
              <a:t>- </a:t>
            </a:r>
            <a:r>
              <a:rPr lang="ar-SA" sz="2400" dirty="0"/>
              <a:t>يحق للمكلف استرداد المبالغ في أي وقت خلال 5 سنوات من سنة الضريبة المسددة عنها </a:t>
            </a:r>
            <a:r>
              <a:rPr lang="ar-SA" sz="2400" dirty="0" smtClean="0"/>
              <a:t>بالزيادة.</a:t>
            </a:r>
            <a:endParaRPr lang="en-US" sz="2400" dirty="0"/>
          </a:p>
          <a:p>
            <a:pPr marL="0" indent="0">
              <a:buNone/>
            </a:pPr>
            <a:r>
              <a:rPr lang="ar-SA" sz="2400" dirty="0"/>
              <a:t/>
            </a:r>
            <a:br>
              <a:rPr lang="ar-SA" sz="2400" dirty="0"/>
            </a:br>
            <a:r>
              <a:rPr lang="ar-SA" sz="2400" dirty="0"/>
              <a:t>2- يجب على مصلحة الزكاة والدخل التحقق من وجود مبالغ مدفوعة بالزيادة من قبل </a:t>
            </a:r>
            <a:r>
              <a:rPr lang="ar-SA" sz="2400" dirty="0" smtClean="0"/>
              <a:t>المكلف. </a:t>
            </a:r>
            <a:endParaRPr lang="en-US" sz="2400" dirty="0"/>
          </a:p>
          <a:p>
            <a:pPr marL="0" indent="0">
              <a:buNone/>
            </a:pPr>
            <a:r>
              <a:rPr lang="ar-SA" sz="2400" dirty="0"/>
              <a:t> </a:t>
            </a:r>
            <a:br>
              <a:rPr lang="ar-SA" sz="2400" dirty="0"/>
            </a:br>
            <a:r>
              <a:rPr lang="ar-SA" sz="2400" dirty="0"/>
              <a:t>3-لا ينظر إلى أي مطالبات رد مبالغ سددت بالزيادة إذا كان هناك إقرارات ضريبية لم تقدم للمصلحة </a:t>
            </a:r>
            <a:r>
              <a:rPr lang="ar-SA" sz="2400" dirty="0" smtClean="0"/>
              <a:t>.</a:t>
            </a:r>
            <a:endParaRPr lang="ar-SA" sz="2400" dirty="0"/>
          </a:p>
        </p:txBody>
      </p:sp>
    </p:spTree>
    <p:extLst>
      <p:ext uri="{BB962C8B-B14F-4D97-AF65-F5344CB8AC3E}">
        <p14:creationId xmlns:p14="http://schemas.microsoft.com/office/powerpoint/2010/main" val="295454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حقوق المكلفين بالضريبة </a:t>
            </a:r>
          </a:p>
        </p:txBody>
      </p:sp>
      <p:sp>
        <p:nvSpPr>
          <p:cNvPr id="3" name="عنصر نائب للمحتوى 2"/>
          <p:cNvSpPr>
            <a:spLocks noGrp="1"/>
          </p:cNvSpPr>
          <p:nvPr>
            <p:ph idx="1"/>
          </p:nvPr>
        </p:nvSpPr>
        <p:spPr/>
        <p:txBody>
          <a:bodyPr>
            <a:normAutofit fontScale="92500"/>
          </a:bodyPr>
          <a:lstStyle/>
          <a:p>
            <a:pPr marL="0" indent="0">
              <a:buNone/>
            </a:pPr>
            <a:endParaRPr lang="en-US" dirty="0"/>
          </a:p>
          <a:p>
            <a:pPr marL="0" indent="0">
              <a:buNone/>
            </a:pPr>
            <a:r>
              <a:rPr lang="ar-SA" dirty="0"/>
              <a:t/>
            </a:r>
            <a:br>
              <a:rPr lang="ar-SA" dirty="0"/>
            </a:br>
            <a:r>
              <a:rPr lang="ar-SA" dirty="0"/>
              <a:t>4- لا ينظر إلى مطالبات رد المبالغ الزائدة في حالات الاعتراض والاستئناف إلا بعد صدور حكم يؤكد استحقاق المكلف لها .</a:t>
            </a:r>
            <a:endParaRPr lang="en-US" dirty="0"/>
          </a:p>
          <a:p>
            <a:pPr marL="0" indent="0">
              <a:buNone/>
            </a:pPr>
            <a:r>
              <a:rPr lang="ar-SA" dirty="0"/>
              <a:t/>
            </a:r>
            <a:br>
              <a:rPr lang="ar-SA" dirty="0"/>
            </a:br>
            <a:r>
              <a:rPr lang="ar-SA" dirty="0"/>
              <a:t>5- إذا تأخرت المصلحة في رد المبالغ التي ثبت سدادها بالزيادة يصرف للمكلف تعويض قدره 1% من المبلغ الزائد عن كل 30 يوما تبدأ بعد 30 يوما على طلب الاسترداد حتى تاريخ الرد .</a:t>
            </a:r>
          </a:p>
          <a:p>
            <a:endParaRPr lang="ar-SA" dirty="0"/>
          </a:p>
        </p:txBody>
      </p:sp>
    </p:spTree>
    <p:extLst>
      <p:ext uri="{BB962C8B-B14F-4D97-AF65-F5344CB8AC3E}">
        <p14:creationId xmlns:p14="http://schemas.microsoft.com/office/powerpoint/2010/main" val="572685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حقوق المكلفين بالضريبة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u="sng" dirty="0" smtClean="0"/>
              <a:t>4 - </a:t>
            </a:r>
            <a:r>
              <a:rPr lang="ar-SA" b="1" u="sng" dirty="0"/>
              <a:t>الحق في تقسيط الضريبة :</a:t>
            </a:r>
            <a:endParaRPr lang="en-US" dirty="0"/>
          </a:p>
          <a:p>
            <a:r>
              <a:rPr lang="ar-SA" dirty="0" smtClean="0"/>
              <a:t>يحق </a:t>
            </a:r>
            <a:r>
              <a:rPr lang="ar-SA" dirty="0"/>
              <a:t>لمصلحة الزكاة والدخل  تقسيط المبالغ المستحقة على المكلف متى توفرت الأسباب والمبررات الكافية في إطار </a:t>
            </a:r>
            <a:r>
              <a:rPr lang="ar-SA" dirty="0" smtClean="0"/>
              <a:t>الضوابط.</a:t>
            </a:r>
            <a:endParaRPr lang="en-US" dirty="0"/>
          </a:p>
          <a:p>
            <a:r>
              <a:rPr lang="ar-SA" dirty="0"/>
              <a:t> </a:t>
            </a:r>
            <a:r>
              <a:rPr lang="ar-SA" dirty="0" smtClean="0"/>
              <a:t> والشروط </a:t>
            </a:r>
            <a:r>
              <a:rPr lang="ar-SA" dirty="0"/>
              <a:t>التي تحددها اللائحة ، كما يحق  للمصلحة إلغاء التقسيط متى تبين لها أن حقوق الخزينة العامة معرضة للضياع </a:t>
            </a:r>
            <a:r>
              <a:rPr lang="ar-SA" dirty="0" smtClean="0"/>
              <a:t>..</a:t>
            </a:r>
            <a:endParaRPr lang="ar-SA" dirty="0"/>
          </a:p>
        </p:txBody>
      </p:sp>
    </p:spTree>
    <p:extLst>
      <p:ext uri="{BB962C8B-B14F-4D97-AF65-F5344CB8AC3E}">
        <p14:creationId xmlns:p14="http://schemas.microsoft.com/office/powerpoint/2010/main" val="1105302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حقوق المكلفين بالضريبة </a:t>
            </a:r>
          </a:p>
        </p:txBody>
      </p:sp>
      <p:sp>
        <p:nvSpPr>
          <p:cNvPr id="3" name="عنصر نائب للمحتوى 2"/>
          <p:cNvSpPr>
            <a:spLocks noGrp="1"/>
          </p:cNvSpPr>
          <p:nvPr>
            <p:ph idx="1"/>
          </p:nvPr>
        </p:nvSpPr>
        <p:spPr/>
        <p:txBody>
          <a:bodyPr>
            <a:normAutofit fontScale="85000" lnSpcReduction="20000"/>
          </a:bodyPr>
          <a:lstStyle/>
          <a:p>
            <a:endParaRPr lang="en-US" dirty="0"/>
          </a:p>
          <a:p>
            <a:r>
              <a:rPr lang="ar-SA" u="sng" dirty="0"/>
              <a:t>ويجب مراعاة الاتي :</a:t>
            </a:r>
          </a:p>
          <a:p>
            <a:pPr marL="0" indent="0">
              <a:buNone/>
            </a:pPr>
            <a:r>
              <a:rPr lang="ar-SA" dirty="0"/>
              <a:t>1- أن يقدم المكلف طلب خطي يوضح قيمة الضريبة و الفترة المالية وأسباب عدم المقدرة على الدفع.</a:t>
            </a:r>
            <a:endParaRPr lang="en-US" dirty="0"/>
          </a:p>
          <a:p>
            <a:pPr marL="0" indent="0">
              <a:buNone/>
            </a:pPr>
            <a:r>
              <a:rPr lang="ar-SA" dirty="0"/>
              <a:t/>
            </a:r>
            <a:br>
              <a:rPr lang="ar-SA" dirty="0"/>
            </a:br>
            <a:r>
              <a:rPr lang="ar-SA" dirty="0"/>
              <a:t>2- لا تزيد مدة التقسيط عن عدد السنوات المستحق عنها الالتزام.</a:t>
            </a:r>
            <a:endParaRPr lang="en-US" dirty="0"/>
          </a:p>
          <a:p>
            <a:pPr marL="0" indent="0">
              <a:buNone/>
            </a:pPr>
            <a:r>
              <a:rPr lang="ar-SA" dirty="0"/>
              <a:t/>
            </a:r>
            <a:br>
              <a:rPr lang="ar-SA" dirty="0"/>
            </a:br>
            <a:r>
              <a:rPr lang="ar-SA" dirty="0"/>
              <a:t>3- لا يشمل التقسيط الضرائب والغرامات التي قام المكلف بحجزها من المنبع.</a:t>
            </a:r>
            <a:endParaRPr lang="en-US" dirty="0"/>
          </a:p>
          <a:p>
            <a:pPr marL="0" indent="0">
              <a:buNone/>
            </a:pPr>
            <a:r>
              <a:rPr lang="ar-SA" dirty="0"/>
              <a:t/>
            </a:r>
            <a:br>
              <a:rPr lang="ar-SA" dirty="0"/>
            </a:br>
            <a:r>
              <a:rPr lang="ar-SA" dirty="0"/>
              <a:t>4- يعتبر قرار التقسيط لا غيا في حالة التوقف عن سداد قسطين متتاليين..</a:t>
            </a:r>
          </a:p>
          <a:p>
            <a:endParaRPr lang="ar-SA" dirty="0"/>
          </a:p>
        </p:txBody>
      </p:sp>
    </p:spTree>
    <p:extLst>
      <p:ext uri="{BB962C8B-B14F-4D97-AF65-F5344CB8AC3E}">
        <p14:creationId xmlns:p14="http://schemas.microsoft.com/office/powerpoint/2010/main" val="1045051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حقوق المكلفين بالضريبة </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b="1" u="sng" dirty="0" smtClean="0"/>
              <a:t>5 - </a:t>
            </a:r>
            <a:r>
              <a:rPr lang="ar-SA" b="1" u="sng" dirty="0"/>
              <a:t>الحق في </a:t>
            </a:r>
            <a:r>
              <a:rPr lang="ar-SA" b="1" u="sng" dirty="0" smtClean="0"/>
              <a:t>إسقاط  </a:t>
            </a:r>
            <a:r>
              <a:rPr lang="ar-SA" b="1" u="sng" dirty="0"/>
              <a:t>دين الضريبة والغرامات :</a:t>
            </a:r>
            <a:endParaRPr lang="en-US" dirty="0"/>
          </a:p>
          <a:p>
            <a:r>
              <a:rPr lang="ar-SA" dirty="0" smtClean="0"/>
              <a:t>وذلك </a:t>
            </a:r>
            <a:r>
              <a:rPr lang="ar-SA" dirty="0"/>
              <a:t>عند ما تتوفر أسباب استحالة تحصيلها كما في الحالات التالية : </a:t>
            </a:r>
            <a:endParaRPr lang="en-US" dirty="0"/>
          </a:p>
          <a:p>
            <a:pPr marL="0" indent="0">
              <a:buNone/>
            </a:pPr>
            <a:endParaRPr lang="en-US" dirty="0"/>
          </a:p>
          <a:p>
            <a:pPr marL="0" indent="0">
              <a:buNone/>
            </a:pPr>
            <a:r>
              <a:rPr lang="ar-SA" dirty="0" smtClean="0"/>
              <a:t>1- </a:t>
            </a:r>
            <a:r>
              <a:rPr lang="ar-SA" dirty="0"/>
              <a:t>إفلاس المكلف بموجب حكم </a:t>
            </a:r>
            <a:r>
              <a:rPr lang="ar-SA" dirty="0" smtClean="0"/>
              <a:t>قضائي</a:t>
            </a:r>
          </a:p>
          <a:p>
            <a:pPr marL="0" indent="0">
              <a:buNone/>
            </a:pPr>
            <a:r>
              <a:rPr lang="ar-SA" dirty="0"/>
              <a:t/>
            </a:r>
            <a:br>
              <a:rPr lang="ar-SA" dirty="0"/>
            </a:br>
            <a:r>
              <a:rPr lang="ar-SA" dirty="0"/>
              <a:t>2- وفاة الشخص الطبيعي وثبوت عدم وجود تركة يمكن استيفاء الدين منها</a:t>
            </a:r>
            <a:endParaRPr lang="en-US" dirty="0"/>
          </a:p>
          <a:p>
            <a:pPr marL="0" indent="0">
              <a:buNone/>
            </a:pPr>
            <a:r>
              <a:rPr lang="ar-SA" dirty="0"/>
              <a:t/>
            </a:r>
            <a:br>
              <a:rPr lang="ar-SA" dirty="0"/>
            </a:br>
            <a:r>
              <a:rPr lang="ar-SA" dirty="0"/>
              <a:t>3- عدم وجود أموال منقولة أو غير منقولة لسداد الدين </a:t>
            </a:r>
            <a:endParaRPr lang="en-US" dirty="0"/>
          </a:p>
          <a:p>
            <a:pPr marL="0" indent="0">
              <a:buNone/>
            </a:pPr>
            <a:r>
              <a:rPr lang="ar-SA" dirty="0"/>
              <a:t/>
            </a:r>
            <a:br>
              <a:rPr lang="ar-SA" dirty="0"/>
            </a:br>
            <a:r>
              <a:rPr lang="ar-SA" dirty="0"/>
              <a:t>4- المبالغ التي اتخذت بحقها كافة إجراءات التحصيل الإلزامي دون جدوى</a:t>
            </a:r>
            <a:endParaRPr lang="en-US" dirty="0"/>
          </a:p>
          <a:p>
            <a:endParaRPr lang="ar-SA" dirty="0"/>
          </a:p>
        </p:txBody>
      </p:sp>
    </p:spTree>
    <p:extLst>
      <p:ext uri="{BB962C8B-B14F-4D97-AF65-F5344CB8AC3E}">
        <p14:creationId xmlns:p14="http://schemas.microsoft.com/office/powerpoint/2010/main" val="3836853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التزامات المكلفين بالضريبة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u="sng" dirty="0" smtClean="0"/>
              <a:t> </a:t>
            </a:r>
            <a:endParaRPr lang="en-US" dirty="0"/>
          </a:p>
          <a:p>
            <a:pPr marL="0" indent="0">
              <a:buNone/>
            </a:pPr>
            <a:r>
              <a:rPr lang="ar-SA" b="1" u="sng" dirty="0" smtClean="0"/>
              <a:t>1- </a:t>
            </a:r>
            <a:r>
              <a:rPr lang="ar-SA" b="1" u="sng" dirty="0"/>
              <a:t>الالتزام باستعمال التاريخ الهجري في كافة الإجراءات </a:t>
            </a:r>
            <a:r>
              <a:rPr lang="ar-SA" b="1" u="sng" dirty="0" smtClean="0"/>
              <a:t>الرسمية</a:t>
            </a:r>
            <a:endParaRPr lang="en-US" dirty="0"/>
          </a:p>
          <a:p>
            <a:r>
              <a:rPr lang="ar-SA" dirty="0" smtClean="0"/>
              <a:t>لأن </a:t>
            </a:r>
            <a:r>
              <a:rPr lang="ar-SA" dirty="0"/>
              <a:t>التاريخ الهجري هو التاريخ الرسمي الذي تعمل به المملكة والمعتمد لديها ، </a:t>
            </a:r>
            <a:r>
              <a:rPr lang="ar-SA" dirty="0" smtClean="0"/>
              <a:t>وإذا كان هناك </a:t>
            </a:r>
            <a:r>
              <a:rPr lang="ar-SA" dirty="0"/>
              <a:t>حالات تستدعي الإشارة فيها إلى التاريخ </a:t>
            </a:r>
            <a:r>
              <a:rPr lang="ar-SA" dirty="0" smtClean="0"/>
              <a:t>الميلادي  </a:t>
            </a:r>
            <a:r>
              <a:rPr lang="ar-SA" dirty="0"/>
              <a:t>فيكتب التاريخ الهجري ثم يشار إلى ما </a:t>
            </a:r>
            <a:r>
              <a:rPr lang="ar-SA" dirty="0" err="1" smtClean="0"/>
              <a:t>يوافقه</a:t>
            </a:r>
            <a:r>
              <a:rPr lang="ar-SA" dirty="0" smtClean="0"/>
              <a:t> </a:t>
            </a:r>
            <a:r>
              <a:rPr lang="ar-SA" dirty="0"/>
              <a:t>من التاريخ الميلادي </a:t>
            </a:r>
            <a:r>
              <a:rPr lang="ar-SA" dirty="0" smtClean="0"/>
              <a:t>.</a:t>
            </a:r>
            <a:endParaRPr lang="ar-SA" dirty="0"/>
          </a:p>
        </p:txBody>
      </p:sp>
    </p:spTree>
    <p:extLst>
      <p:ext uri="{BB962C8B-B14F-4D97-AF65-F5344CB8AC3E}">
        <p14:creationId xmlns:p14="http://schemas.microsoft.com/office/powerpoint/2010/main" val="4153222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التزامات المكلفين بالضريبة </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b="1" u="sng" dirty="0" smtClean="0"/>
              <a:t> 2- الالتزام </a:t>
            </a:r>
            <a:r>
              <a:rPr lang="ar-SA" b="1" u="sng" dirty="0"/>
              <a:t>بتسجيل النشاط الجديد </a:t>
            </a:r>
            <a:r>
              <a:rPr lang="ar-SA" b="1" u="sng" dirty="0" smtClean="0"/>
              <a:t>:</a:t>
            </a:r>
            <a:r>
              <a:rPr lang="ar-SA" b="1" dirty="0"/>
              <a:t> </a:t>
            </a:r>
            <a:endParaRPr lang="en-US" dirty="0"/>
          </a:p>
          <a:p>
            <a:pPr marL="0" indent="0">
              <a:buNone/>
            </a:pPr>
            <a:r>
              <a:rPr lang="ar-SA" dirty="0" smtClean="0"/>
              <a:t>-يجب </a:t>
            </a:r>
            <a:r>
              <a:rPr lang="ar-SA" dirty="0"/>
              <a:t>على كل شخص خاضع للضريبة أن يقوم بتسجيل نشاطه لدى مصلحة الزكاة والدخل قبل نهاية سنته المالية الأولى ، سواء </a:t>
            </a:r>
            <a:r>
              <a:rPr lang="ar-SA" dirty="0" smtClean="0"/>
              <a:t>كان </a:t>
            </a:r>
            <a:r>
              <a:rPr lang="ar-SA" dirty="0"/>
              <a:t>نشاطا مهنيا أو تجاريا أو صناعيا أو خدميا وسواء كان على شكل منشأة فردية أو شركة أشخاص أو أموال .</a:t>
            </a:r>
            <a:endParaRPr lang="en-US" dirty="0"/>
          </a:p>
          <a:p>
            <a:pPr marL="0" indent="0">
              <a:buNone/>
            </a:pPr>
            <a:r>
              <a:rPr lang="ar-SA" dirty="0" smtClean="0"/>
              <a:t>-أما </a:t>
            </a:r>
            <a:r>
              <a:rPr lang="ar-SA" dirty="0"/>
              <a:t>الأشخاص أو الجهات الملزمون باستقطاع الضريبة فيلزمون بالتسجيل قبل تسديد الدفعة الأولى </a:t>
            </a:r>
            <a:r>
              <a:rPr lang="ar-SA" dirty="0" smtClean="0"/>
              <a:t>.</a:t>
            </a:r>
          </a:p>
          <a:p>
            <a:pPr marL="0" indent="0">
              <a:buNone/>
            </a:pPr>
            <a:r>
              <a:rPr lang="ar-SA" dirty="0" smtClean="0"/>
              <a:t> -أما </a:t>
            </a:r>
            <a:r>
              <a:rPr lang="ar-SA" dirty="0"/>
              <a:t>الجهات </a:t>
            </a:r>
            <a:r>
              <a:rPr lang="ar-SA" dirty="0" smtClean="0"/>
              <a:t>الحكومية</a:t>
            </a:r>
            <a:r>
              <a:rPr lang="ar-SA" dirty="0"/>
              <a:t> </a:t>
            </a:r>
            <a:r>
              <a:rPr lang="ar-SA" dirty="0" smtClean="0"/>
              <a:t>والمؤسسات </a:t>
            </a:r>
            <a:r>
              <a:rPr lang="ar-SA" dirty="0"/>
              <a:t>العامة فيتم تسجيلها من قبل المصلحة </a:t>
            </a:r>
            <a:r>
              <a:rPr lang="ar-SA" dirty="0" smtClean="0"/>
              <a:t>.</a:t>
            </a:r>
          </a:p>
          <a:p>
            <a:pPr marL="0" indent="0">
              <a:buNone/>
            </a:pPr>
            <a:r>
              <a:rPr lang="ar-SA" dirty="0" smtClean="0"/>
              <a:t> -وفي </a:t>
            </a:r>
            <a:r>
              <a:rPr lang="ar-SA" dirty="0"/>
              <a:t>حالة عدم التسجيل في الموعد النظامي تفرض غرامة مالية قدرها </a:t>
            </a:r>
            <a:r>
              <a:rPr lang="ar-SA" dirty="0" smtClean="0"/>
              <a:t>ألف</a:t>
            </a:r>
            <a:r>
              <a:rPr lang="ar-SA" dirty="0"/>
              <a:t> </a:t>
            </a:r>
            <a:r>
              <a:rPr lang="ar-SA" dirty="0" smtClean="0"/>
              <a:t>ريال </a:t>
            </a:r>
            <a:r>
              <a:rPr lang="ar-SA" dirty="0"/>
              <a:t>على الشخص الطبيعي ، وعشرة آلاف ريال على شركات الأموال وخمسة آلاف ريال على الكيانات الأخرى . </a:t>
            </a:r>
            <a:endParaRPr lang="en-US" dirty="0"/>
          </a:p>
          <a:p>
            <a:pPr marL="0" indent="0">
              <a:buNone/>
            </a:pPr>
            <a:endParaRPr lang="en-US" dirty="0"/>
          </a:p>
          <a:p>
            <a:pPr marL="0" indent="0">
              <a:buNone/>
            </a:pPr>
            <a:endParaRPr lang="ar-SA" dirty="0"/>
          </a:p>
        </p:txBody>
      </p:sp>
    </p:spTree>
    <p:extLst>
      <p:ext uri="{BB962C8B-B14F-4D97-AF65-F5344CB8AC3E}">
        <p14:creationId xmlns:p14="http://schemas.microsoft.com/office/powerpoint/2010/main" val="566549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التزامات المكلفين بالضريبة </a:t>
            </a:r>
            <a:endParaRPr lang="ar-SA"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SA" b="1" u="sng" dirty="0"/>
              <a:t> </a:t>
            </a:r>
            <a:r>
              <a:rPr lang="ar-SA" b="1" u="sng" dirty="0" smtClean="0"/>
              <a:t> 3 - </a:t>
            </a:r>
            <a:r>
              <a:rPr lang="ar-SA" b="1" u="sng" dirty="0"/>
              <a:t>الالتزام بمسك الدفاتر والسجلات باللغة العربية :</a:t>
            </a:r>
            <a:endParaRPr lang="en-US" dirty="0"/>
          </a:p>
          <a:p>
            <a:pPr marL="0" indent="0">
              <a:buNone/>
            </a:pPr>
            <a:endParaRPr lang="en-US" dirty="0"/>
          </a:p>
          <a:p>
            <a:r>
              <a:rPr lang="ar-SA" dirty="0"/>
              <a:t>يعتبر وجود النظام المحاسبي أمراً ملزماً للأفراد والشركات الذين يزاولون أعمالاً تجارية أو صناعية ، يبين فيها رأس المال وما </a:t>
            </a:r>
            <a:r>
              <a:rPr lang="ar-SA" dirty="0" smtClean="0"/>
              <a:t>دخل </a:t>
            </a:r>
            <a:r>
              <a:rPr lang="ar-SA" dirty="0"/>
              <a:t>عليهم أو خرج منهم في خلال كل عام لتكون مرجعاً لمصلحة الزكاة والدخل . </a:t>
            </a:r>
            <a:endParaRPr lang="en-US" dirty="0"/>
          </a:p>
          <a:p>
            <a:pPr marL="0" indent="0">
              <a:buNone/>
            </a:pPr>
            <a:endParaRPr lang="en-US" dirty="0" smtClean="0"/>
          </a:p>
          <a:p>
            <a:r>
              <a:rPr lang="ar-SA" dirty="0"/>
              <a:t>ويجب أن تمسك الدفاتر والحسابات باللغة العربية حتى تتمكن مصلحة الزكاة والدخل من الرجوع إليها عند اللزوم </a:t>
            </a:r>
            <a:r>
              <a:rPr lang="ar-SA" dirty="0" smtClean="0"/>
              <a:t>.</a:t>
            </a:r>
            <a:endParaRPr lang="en-US" dirty="0"/>
          </a:p>
          <a:p>
            <a:pPr marL="0" indent="0">
              <a:buNone/>
            </a:pPr>
            <a:endParaRPr lang="en-US" dirty="0"/>
          </a:p>
          <a:p>
            <a:r>
              <a:rPr lang="ar-SA" dirty="0"/>
              <a:t>في حالة إمساك الدفاتر التجارية بغير اللغة العربية يجب أن يقوم المكلف بترجمة دفاتره والمصادقة عليها من محاسبه </a:t>
            </a:r>
            <a:r>
              <a:rPr lang="ar-SA" dirty="0" smtClean="0"/>
              <a:t>القانوني المرخص </a:t>
            </a:r>
            <a:r>
              <a:rPr lang="ar-SA" dirty="0"/>
              <a:t>له </a:t>
            </a:r>
            <a:r>
              <a:rPr lang="ar-SA" dirty="0" smtClean="0"/>
              <a:t>.</a:t>
            </a:r>
          </a:p>
          <a:p>
            <a:endParaRPr lang="ar-SA" dirty="0" smtClean="0"/>
          </a:p>
          <a:p>
            <a:r>
              <a:rPr lang="ar-SA" dirty="0" smtClean="0"/>
              <a:t>ويجوز للمكلف مسك حساباته عن طريق الحاسب الآلي وفقاً لضوابط معينه .</a:t>
            </a:r>
            <a:endParaRPr lang="ar-SA" dirty="0"/>
          </a:p>
        </p:txBody>
      </p:sp>
    </p:spTree>
    <p:extLst>
      <p:ext uri="{BB962C8B-B14F-4D97-AF65-F5344CB8AC3E}">
        <p14:creationId xmlns:p14="http://schemas.microsoft.com/office/powerpoint/2010/main" val="1757808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التزامات المكلفين بالضريبة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u="sng" dirty="0" smtClean="0"/>
              <a:t> 4- </a:t>
            </a:r>
            <a:r>
              <a:rPr lang="ar-SA" b="1" u="sng" dirty="0"/>
              <a:t>الالتزام باعتماد الحسابات من محاسب قانوني :</a:t>
            </a:r>
            <a:endParaRPr lang="en-US" dirty="0"/>
          </a:p>
          <a:p>
            <a:r>
              <a:rPr lang="ar-SA" dirty="0" smtClean="0"/>
              <a:t>يجب </a:t>
            </a:r>
            <a:r>
              <a:rPr lang="ar-SA" dirty="0"/>
              <a:t>على المكلف الذي يتجاوز دخله الخاضع للضريبة مليون ريال أن يشهد محاسب قانوني معتمد  بصحة الإقرار </a:t>
            </a:r>
            <a:r>
              <a:rPr lang="ar-SA" u="sng" dirty="0">
                <a:effectLst>
                  <a:outerShdw blurRad="38100" dist="38100" dir="2700000" algn="tl">
                    <a:srgbClr val="000000">
                      <a:alpha val="43137"/>
                    </a:srgbClr>
                  </a:outerShdw>
                </a:effectLst>
              </a:rPr>
              <a:t>وفقا لما يلي </a:t>
            </a:r>
            <a:r>
              <a:rPr lang="ar-SA" dirty="0"/>
              <a:t> </a:t>
            </a:r>
            <a:endParaRPr lang="en-US" dirty="0"/>
          </a:p>
          <a:p>
            <a:r>
              <a:rPr lang="ar-SA" dirty="0" smtClean="0"/>
              <a:t>أ - </a:t>
            </a:r>
            <a:r>
              <a:rPr lang="ar-SA" dirty="0"/>
              <a:t>يشهد بأن الإقرار معد من واقع الدفاتر المحاسبية المعدة لغرض العرض والإفصاح </a:t>
            </a:r>
            <a:r>
              <a:rPr lang="ar-SA" dirty="0" smtClean="0"/>
              <a:t>.</a:t>
            </a:r>
            <a:endParaRPr lang="en-US" dirty="0"/>
          </a:p>
          <a:p>
            <a:pPr marL="0" indent="0">
              <a:buNone/>
            </a:pPr>
            <a:r>
              <a:rPr lang="ar-SA" dirty="0" smtClean="0"/>
              <a:t>  ب - </a:t>
            </a:r>
            <a:r>
              <a:rPr lang="ar-SA" dirty="0"/>
              <a:t>يشهد بأن الإقرار معد وفقا للأنظمة الضريبية المعمول بها  في المملكة </a:t>
            </a:r>
            <a:r>
              <a:rPr lang="ar-SA" dirty="0" smtClean="0"/>
              <a:t>.</a:t>
            </a:r>
            <a:endParaRPr lang="ar-SA" dirty="0"/>
          </a:p>
        </p:txBody>
      </p:sp>
    </p:spTree>
    <p:extLst>
      <p:ext uri="{BB962C8B-B14F-4D97-AF65-F5344CB8AC3E}">
        <p14:creationId xmlns:p14="http://schemas.microsoft.com/office/powerpoint/2010/main" val="1021011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نظام ضريبة الدخل في المملكة العربية السعودية </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يعتبر نظام ضريبة الدخل أول نظام يسري أحكامة لأول مره في 1370/1/10 هـ وبمقتضاه كانت ضريبة الدخل تفرض على غير المواطنين واستثنى منة المواطنين السعوديين بتطبيق نظام جباية الزكاة عليهم , وتنفيذاً لأحكام الاتفاقية الاقتصادية الموحدة بين دول مجلس التعاون بتاريخ 1403/3/21 هـ صدر مرسوم ملكي بالموافقة على معاملة مواطني دول مجلس التعاون معاملة المواطنين السعوديين .</a:t>
            </a:r>
          </a:p>
          <a:p>
            <a:r>
              <a:rPr lang="ar-SA" dirty="0" smtClean="0"/>
              <a:t>ورغبة في مواكبة التطور في النظم الضريبية وتشجيع الاستثمار الأجنبي صدر قرار بتبني نظام جديد عام 1425/1/15 هـ </a:t>
            </a:r>
            <a:endParaRPr lang="ar-SA" dirty="0"/>
          </a:p>
        </p:txBody>
      </p:sp>
    </p:spTree>
    <p:extLst>
      <p:ext uri="{BB962C8B-B14F-4D97-AF65-F5344CB8AC3E}">
        <p14:creationId xmlns:p14="http://schemas.microsoft.com/office/powerpoint/2010/main" val="3688796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التزامات المكلفين بالضريبة </a:t>
            </a:r>
            <a:endParaRPr lang="ar-SA" dirty="0"/>
          </a:p>
        </p:txBody>
      </p:sp>
      <p:sp>
        <p:nvSpPr>
          <p:cNvPr id="3" name="عنصر نائب للمحتوى 2"/>
          <p:cNvSpPr>
            <a:spLocks noGrp="1"/>
          </p:cNvSpPr>
          <p:nvPr>
            <p:ph idx="1"/>
          </p:nvPr>
        </p:nvSpPr>
        <p:spPr/>
        <p:txBody>
          <a:bodyPr>
            <a:noAutofit/>
          </a:bodyPr>
          <a:lstStyle/>
          <a:p>
            <a:pPr marL="0" indent="0">
              <a:buNone/>
            </a:pPr>
            <a:r>
              <a:rPr lang="ar-SA" sz="2400" b="1" u="sng" dirty="0" smtClean="0"/>
              <a:t> 5 الالتزام </a:t>
            </a:r>
            <a:r>
              <a:rPr lang="ar-SA" sz="2400" b="1" u="sng" dirty="0"/>
              <a:t>بتقديم الإقرارات في مواعيدها النظامية </a:t>
            </a:r>
            <a:r>
              <a:rPr lang="ar-SA" sz="2400" b="1" u="sng" dirty="0" smtClean="0"/>
              <a:t>:</a:t>
            </a:r>
          </a:p>
          <a:p>
            <a:pPr marL="0" indent="0">
              <a:buNone/>
            </a:pPr>
            <a:r>
              <a:rPr lang="ar-SA" sz="2400" dirty="0"/>
              <a:t>ي</a:t>
            </a:r>
            <a:r>
              <a:rPr lang="ar-SA" sz="2400" u="sng" dirty="0" smtClean="0"/>
              <a:t>جب </a:t>
            </a:r>
            <a:r>
              <a:rPr lang="ar-SA" sz="2400" u="sng" dirty="0"/>
              <a:t>على المكلفين ما يلي :  </a:t>
            </a:r>
            <a:endParaRPr lang="en-US" sz="2400" u="sng" dirty="0"/>
          </a:p>
          <a:p>
            <a:pPr marL="0" indent="0">
              <a:buNone/>
            </a:pPr>
            <a:r>
              <a:rPr lang="ar-SA" sz="2400" dirty="0" smtClean="0"/>
              <a:t>- </a:t>
            </a:r>
            <a:r>
              <a:rPr lang="ar-SA" sz="2400" dirty="0"/>
              <a:t>تقديم الإقرارات الضريبية وفقا للنماذج المعتمدة من قبل مصلحة الزكاة والدخل ، وتسديد الضريبة المستحقة بموجبها إلى المصلحة خلال ( 120 يوما ) من انتهاء السنة الضريبية التي يمثلها الإقرار والإفصاح عن كافة الإيرادات .</a:t>
            </a:r>
            <a:endParaRPr lang="en-US" sz="2400" dirty="0"/>
          </a:p>
          <a:p>
            <a:pPr marL="0" indent="0">
              <a:buNone/>
            </a:pPr>
            <a:endParaRPr lang="en-US" sz="2400" dirty="0"/>
          </a:p>
          <a:p>
            <a:pPr marL="0" indent="0">
              <a:buNone/>
            </a:pPr>
            <a:r>
              <a:rPr lang="ar-SA" sz="2400" dirty="0" smtClean="0"/>
              <a:t>-  </a:t>
            </a:r>
            <a:r>
              <a:rPr lang="ar-SA" sz="2400" dirty="0"/>
              <a:t>يجب على المكلف الذي توقف عن مزاولة النشاط إشعار المصلحة بتوقفه وتقديم إقرار ضريبي عن الفترة التي تنتهي بتاريخ </a:t>
            </a:r>
            <a:r>
              <a:rPr lang="ar-SA" sz="2400" dirty="0" smtClean="0"/>
              <a:t>التوقف </a:t>
            </a:r>
            <a:r>
              <a:rPr lang="ar-SA" sz="2400" dirty="0"/>
              <a:t>وذلك خلال ( 60 يوما ) من تاريخ التوقف . </a:t>
            </a:r>
            <a:endParaRPr lang="en-US" sz="2400" dirty="0"/>
          </a:p>
          <a:p>
            <a:pPr marL="0" indent="0">
              <a:buNone/>
            </a:pPr>
            <a:endParaRPr lang="ar-SA" sz="2400" dirty="0" smtClean="0"/>
          </a:p>
          <a:p>
            <a:pPr marL="0" indent="0">
              <a:buNone/>
            </a:pPr>
            <a:r>
              <a:rPr lang="ar-SA" sz="2400" dirty="0"/>
              <a:t>-</a:t>
            </a:r>
            <a:r>
              <a:rPr lang="ar-SA" sz="2400" dirty="0" smtClean="0"/>
              <a:t> </a:t>
            </a:r>
            <a:r>
              <a:rPr lang="ar-SA" sz="2400" dirty="0"/>
              <a:t>يجب على شركة الأشخاص تقديم إقرار معلومات خلال ( 60 يوما ) من نهاية السنة الضريبية . </a:t>
            </a:r>
          </a:p>
        </p:txBody>
      </p:sp>
    </p:spTree>
    <p:extLst>
      <p:ext uri="{BB962C8B-B14F-4D97-AF65-F5344CB8AC3E}">
        <p14:creationId xmlns:p14="http://schemas.microsoft.com/office/powerpoint/2010/main" val="3975985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التزامات المكلفين بالضريبة </a:t>
            </a:r>
          </a:p>
        </p:txBody>
      </p:sp>
      <p:sp>
        <p:nvSpPr>
          <p:cNvPr id="3" name="عنصر نائب للمحتوى 2"/>
          <p:cNvSpPr>
            <a:spLocks noGrp="1"/>
          </p:cNvSpPr>
          <p:nvPr>
            <p:ph idx="1"/>
          </p:nvPr>
        </p:nvSpPr>
        <p:spPr/>
        <p:txBody>
          <a:bodyPr>
            <a:normAutofit fontScale="92500" lnSpcReduction="20000"/>
          </a:bodyPr>
          <a:lstStyle/>
          <a:p>
            <a:pPr marL="0" indent="0">
              <a:buNone/>
            </a:pPr>
            <a:endParaRPr lang="ar-SA" dirty="0"/>
          </a:p>
          <a:p>
            <a:endParaRPr lang="en-US" dirty="0"/>
          </a:p>
          <a:p>
            <a:pPr marL="0" indent="0">
              <a:buNone/>
            </a:pPr>
            <a:r>
              <a:rPr lang="ar-SA" dirty="0"/>
              <a:t> - يجب على كل شخص يعهد إليه بمسؤولية تصفية شركة  ، إجراءات التركة ، الإفلاس ، أو الإعسار أن يشعر المصلحة خطيا وأن يقدم الإقرار الضريبي في الموعد النظامي حتى انتهاء التصفية وتسديد الضريبة في مدة لا تتجاوز ( 60 يوما ) من تاريخ انتهاء التصفية </a:t>
            </a:r>
            <a:endParaRPr lang="en-US" dirty="0"/>
          </a:p>
          <a:p>
            <a:pPr marL="0" indent="0">
              <a:buNone/>
            </a:pPr>
            <a:endParaRPr lang="ar-SA" dirty="0"/>
          </a:p>
          <a:p>
            <a:pPr marL="0" indent="0">
              <a:buNone/>
            </a:pPr>
            <a:r>
              <a:rPr lang="ar-SA" dirty="0"/>
              <a:t>-  يقع عبء إثبات ما ورد في الإقرار الضريبي على المكلف وفي حالة عدم تمكنه من الإثبات يحق للمصلحة تطبيق </a:t>
            </a:r>
            <a:r>
              <a:rPr lang="ar-SA" dirty="0" err="1"/>
              <a:t>الجزاءات</a:t>
            </a:r>
            <a:r>
              <a:rPr lang="ar-SA" dirty="0"/>
              <a:t> النظامية عليه . </a:t>
            </a:r>
            <a:endParaRPr lang="en-US" dirty="0"/>
          </a:p>
          <a:p>
            <a:endParaRPr lang="ar-SA" dirty="0"/>
          </a:p>
        </p:txBody>
      </p:sp>
    </p:spTree>
    <p:extLst>
      <p:ext uri="{BB962C8B-B14F-4D97-AF65-F5344CB8AC3E}">
        <p14:creationId xmlns:p14="http://schemas.microsoft.com/office/powerpoint/2010/main" val="1649279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التزامات المكلفين بالضريبة </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b="1" u="sng" dirty="0" smtClean="0"/>
              <a:t>6 - </a:t>
            </a:r>
            <a:r>
              <a:rPr lang="ar-SA" b="1" u="sng" dirty="0"/>
              <a:t>الالتزام بتسديد الضريبة على دفعات معجلة :</a:t>
            </a:r>
            <a:endParaRPr lang="en-US" dirty="0"/>
          </a:p>
          <a:p>
            <a:pPr marL="0" indent="0">
              <a:buNone/>
            </a:pPr>
            <a:r>
              <a:rPr lang="ar-SA" dirty="0"/>
              <a:t> </a:t>
            </a:r>
            <a:endParaRPr lang="en-US" dirty="0"/>
          </a:p>
          <a:p>
            <a:pPr marL="0" indent="0">
              <a:buNone/>
            </a:pPr>
            <a:r>
              <a:rPr lang="ar-SA" dirty="0"/>
              <a:t>يجب على المكلف الذي يحقق إيرادا في السنة الضريبية أن يدفع مبلغ الضريبة على أقساط دورية خلال السنة الضريبية مقدما </a:t>
            </a:r>
            <a:r>
              <a:rPr lang="ar-SA" dirty="0" smtClean="0"/>
              <a:t> تحت </a:t>
            </a:r>
            <a:r>
              <a:rPr lang="ar-SA" dirty="0"/>
              <a:t>حساب الضريبة. </a:t>
            </a:r>
            <a:endParaRPr lang="ar-SA" dirty="0" smtClean="0"/>
          </a:p>
          <a:p>
            <a:pPr marL="0" indent="0">
              <a:buNone/>
            </a:pPr>
            <a:r>
              <a:rPr lang="ar-SA" dirty="0" smtClean="0"/>
              <a:t>وفي </a:t>
            </a:r>
            <a:r>
              <a:rPr lang="ar-SA" dirty="0"/>
              <a:t>نهاية السنة المالية للمكلف تقوم المصلحة باتخاذ إجراءات الربط و تحديد مبلغ الضريبة وتتم التسوية </a:t>
            </a:r>
            <a:r>
              <a:rPr lang="ar-SA" dirty="0" smtClean="0"/>
              <a:t> النهائية </a:t>
            </a:r>
            <a:r>
              <a:rPr lang="ar-SA" dirty="0"/>
              <a:t>بين المكلف والمصلحة حيث يطالب المكلف بدفع ما تبقى عليه أو يرد له ما قد يزيد عن قيمة الضريبة المربوطة أو </a:t>
            </a:r>
            <a:r>
              <a:rPr lang="ar-SA" dirty="0" smtClean="0"/>
              <a:t> يرحل </a:t>
            </a:r>
            <a:r>
              <a:rPr lang="ar-SA" dirty="0"/>
              <a:t>هذا المبلغ كقسط مقدم تحت حساب الضريبة .. </a:t>
            </a:r>
          </a:p>
        </p:txBody>
      </p:sp>
    </p:spTree>
    <p:extLst>
      <p:ext uri="{BB962C8B-B14F-4D97-AF65-F5344CB8AC3E}">
        <p14:creationId xmlns:p14="http://schemas.microsoft.com/office/powerpoint/2010/main" val="1552723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التزامات المكلفين بالضريبة </a:t>
            </a:r>
            <a:endParaRPr lang="ar-SA" dirty="0"/>
          </a:p>
        </p:txBody>
      </p:sp>
      <p:sp>
        <p:nvSpPr>
          <p:cNvPr id="3" name="عنصر نائب للمحتوى 2"/>
          <p:cNvSpPr>
            <a:spLocks noGrp="1"/>
          </p:cNvSpPr>
          <p:nvPr>
            <p:ph idx="1"/>
          </p:nvPr>
        </p:nvSpPr>
        <p:spPr/>
        <p:txBody>
          <a:bodyPr>
            <a:noAutofit/>
          </a:bodyPr>
          <a:lstStyle/>
          <a:p>
            <a:pPr marL="0" indent="0">
              <a:buNone/>
            </a:pPr>
            <a:r>
              <a:rPr lang="ar-SA" sz="2000" u="sng" dirty="0" smtClean="0"/>
              <a:t>ويتم ذلك وفقا لضوابط معينة هي : </a:t>
            </a:r>
            <a:endParaRPr lang="en-US" sz="2000" u="sng" dirty="0" smtClean="0"/>
          </a:p>
          <a:p>
            <a:pPr marL="0" indent="0">
              <a:buNone/>
            </a:pPr>
            <a:r>
              <a:rPr lang="ar-SA" sz="2000" dirty="0" smtClean="0"/>
              <a:t> </a:t>
            </a:r>
            <a:endParaRPr lang="en-US" sz="2000" dirty="0" smtClean="0"/>
          </a:p>
          <a:p>
            <a:pPr marL="0" indent="0">
              <a:buNone/>
            </a:pPr>
            <a:r>
              <a:rPr lang="ar-SA" sz="2000" dirty="0" smtClean="0"/>
              <a:t>1- تحقق إيرادات للمكلف خلال السنة الضريبية </a:t>
            </a:r>
            <a:r>
              <a:rPr lang="ar-SA" sz="2000" dirty="0" smtClean="0"/>
              <a:t>.</a:t>
            </a:r>
            <a:endParaRPr lang="en-US" sz="2000" dirty="0" smtClean="0"/>
          </a:p>
          <a:p>
            <a:pPr marL="0" indent="0">
              <a:buNone/>
            </a:pPr>
            <a:r>
              <a:rPr lang="ar-SA" sz="2000" dirty="0" smtClean="0"/>
              <a:t/>
            </a:r>
            <a:br>
              <a:rPr lang="ar-SA" sz="2000" dirty="0" smtClean="0"/>
            </a:br>
            <a:r>
              <a:rPr lang="ar-SA" sz="2000" dirty="0" smtClean="0"/>
              <a:t>2- أن تكون الدفعة بما نسبته  25% من ضريبة المكلف المستحقة عليه ناقصا الضريبة المستقطعة عنه في السنة الضريبية </a:t>
            </a:r>
            <a:r>
              <a:rPr lang="ar-SA" sz="2000" dirty="0" smtClean="0"/>
              <a:t>السابقة.</a:t>
            </a:r>
            <a:endParaRPr lang="en-US" sz="2000" dirty="0" smtClean="0"/>
          </a:p>
          <a:p>
            <a:pPr marL="0" indent="0">
              <a:buNone/>
            </a:pPr>
            <a:r>
              <a:rPr lang="ar-SA" sz="2000" dirty="0" smtClean="0"/>
              <a:t> </a:t>
            </a:r>
            <a:endParaRPr lang="en-US" sz="2000" dirty="0" smtClean="0"/>
          </a:p>
          <a:p>
            <a:pPr marL="0" indent="0">
              <a:buNone/>
            </a:pPr>
            <a:r>
              <a:rPr lang="ar-SA" sz="2000" dirty="0" smtClean="0"/>
              <a:t>3- أن يتم السداد على ثلاث دفعات متساوية في أو قبل اليوم الأخير من الشهر السادس ، والشهر التاسع ، والشهر الثاني عشر </a:t>
            </a:r>
            <a:r>
              <a:rPr lang="ar-SA" sz="2000" dirty="0" smtClean="0"/>
              <a:t>من </a:t>
            </a:r>
            <a:r>
              <a:rPr lang="ar-SA" sz="2000" dirty="0" smtClean="0"/>
              <a:t>السنة الضريبية </a:t>
            </a:r>
            <a:r>
              <a:rPr lang="ar-SA" sz="2000" dirty="0" smtClean="0"/>
              <a:t>.</a:t>
            </a:r>
            <a:endParaRPr lang="en-US" sz="2000" dirty="0" smtClean="0"/>
          </a:p>
          <a:p>
            <a:pPr marL="0" indent="0">
              <a:buNone/>
            </a:pPr>
            <a:r>
              <a:rPr lang="ar-SA" sz="2000" dirty="0" smtClean="0"/>
              <a:t> </a:t>
            </a:r>
            <a:endParaRPr lang="en-US" sz="2000" dirty="0" smtClean="0"/>
          </a:p>
          <a:p>
            <a:pPr marL="0" indent="0">
              <a:buNone/>
            </a:pPr>
            <a:r>
              <a:rPr lang="ar-SA" sz="2000" dirty="0" smtClean="0"/>
              <a:t>4- عند التأخر عن سداد الدفعة عن موعدها المحدد تضاف غرامة تأخير قدرها 1% من قيمة الدفعة عن كل 30 يوم </a:t>
            </a:r>
            <a:r>
              <a:rPr lang="ar-SA" sz="2000" dirty="0" smtClean="0"/>
              <a:t>تأخير</a:t>
            </a:r>
            <a:r>
              <a:rPr lang="ar-SA" sz="2000" dirty="0"/>
              <a:t> </a:t>
            </a:r>
            <a:r>
              <a:rPr lang="ar-SA" sz="2000" dirty="0" smtClean="0"/>
              <a:t>  </a:t>
            </a:r>
            <a:r>
              <a:rPr lang="en-US" sz="2000" dirty="0" smtClean="0"/>
              <a:t> </a:t>
            </a:r>
            <a:r>
              <a:rPr lang="ar-SA" sz="2000" b="1" dirty="0" smtClean="0"/>
              <a:t>25  % × ( أ -  ب </a:t>
            </a:r>
            <a:r>
              <a:rPr lang="ar-SA" sz="2000" b="1" dirty="0" smtClean="0"/>
              <a:t>)  .</a:t>
            </a:r>
            <a:endParaRPr lang="ar-SA" sz="2000" dirty="0"/>
          </a:p>
        </p:txBody>
      </p:sp>
    </p:spTree>
    <p:extLst>
      <p:ext uri="{BB962C8B-B14F-4D97-AF65-F5344CB8AC3E}">
        <p14:creationId xmlns:p14="http://schemas.microsoft.com/office/powerpoint/2010/main" val="739109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32656"/>
            <a:ext cx="8229600" cy="1143000"/>
          </a:xfrm>
        </p:spPr>
        <p:txBody>
          <a:bodyPr>
            <a:normAutofit fontScale="90000"/>
          </a:bodyPr>
          <a:lstStyle/>
          <a:p>
            <a:r>
              <a:rPr lang="ar-SA" b="1" dirty="0" smtClean="0"/>
              <a:t/>
            </a:r>
            <a:br>
              <a:rPr lang="ar-SA" b="1" dirty="0" smtClean="0"/>
            </a:br>
            <a:r>
              <a:rPr lang="ar-SA" b="1" dirty="0" smtClean="0"/>
              <a:t>الالتزام بتسديد الضريبة على دفعات معجلة :</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u="sng" dirty="0" smtClean="0">
                <a:effectLst/>
              </a:rPr>
              <a:t/>
            </a:r>
            <a:br>
              <a:rPr lang="en-US" u="sng" dirty="0" smtClean="0">
                <a:effectLst/>
              </a:rPr>
            </a:br>
            <a:r>
              <a:rPr lang="ar-SA" u="sng" dirty="0" smtClean="0"/>
              <a:t> ومقدار الدفعة هو ناتج المعادلة التالية </a:t>
            </a:r>
            <a:r>
              <a:rPr lang="ar-SA" u="sng" dirty="0" smtClean="0"/>
              <a:t> </a:t>
            </a:r>
            <a:r>
              <a:rPr lang="ar-SA" u="sng" dirty="0" smtClean="0"/>
              <a:t>حيث أن : </a:t>
            </a:r>
            <a:endParaRPr lang="en-US" u="sng" dirty="0" smtClean="0"/>
          </a:p>
          <a:p>
            <a:pPr marL="0" indent="0">
              <a:buNone/>
            </a:pPr>
            <a:endParaRPr lang="en-US" dirty="0" smtClean="0"/>
          </a:p>
          <a:p>
            <a:pPr marL="0" indent="0">
              <a:buNone/>
            </a:pPr>
            <a:r>
              <a:rPr lang="ar-SA" dirty="0" smtClean="0"/>
              <a:t>أ = ضريبة المكلف عن السنة السابقة طبقا لإقراره </a:t>
            </a:r>
            <a:endParaRPr lang="en-US" dirty="0" smtClean="0"/>
          </a:p>
          <a:p>
            <a:pPr marL="0" indent="0">
              <a:buNone/>
            </a:pPr>
            <a:endParaRPr lang="en-US" dirty="0" smtClean="0"/>
          </a:p>
          <a:p>
            <a:pPr marL="0" indent="0">
              <a:buNone/>
            </a:pPr>
            <a:r>
              <a:rPr lang="ar-SA" dirty="0" smtClean="0"/>
              <a:t>ب = مقدار الضريبة المسددة عن طريق الاستقطاع من المنبع في السنة السابقة </a:t>
            </a:r>
            <a:endParaRPr lang="en-US" dirty="0" smtClean="0"/>
          </a:p>
          <a:p>
            <a:pPr marL="0" indent="0">
              <a:buNone/>
            </a:pPr>
            <a:endParaRPr lang="en-US" dirty="0" smtClean="0"/>
          </a:p>
          <a:p>
            <a:pPr marL="0" indent="0">
              <a:buNone/>
            </a:pPr>
            <a:r>
              <a:rPr lang="ar-SA" b="1" dirty="0" smtClean="0"/>
              <a:t>ملاحظة هامة / لا يلزم المكلف بتسديد دفعات معجلة إذا لم يبلغ ناتج المعادلة أعلاه مبلغا قدره 500,000 ريال</a:t>
            </a:r>
            <a:endParaRPr lang="ar-SA" dirty="0" smtClean="0"/>
          </a:p>
          <a:p>
            <a:pPr marL="0" indent="0">
              <a:buNone/>
            </a:pPr>
            <a:endParaRPr lang="ar-SA" dirty="0" smtClean="0"/>
          </a:p>
          <a:p>
            <a:endParaRPr lang="ar-SA" dirty="0"/>
          </a:p>
        </p:txBody>
      </p:sp>
    </p:spTree>
    <p:extLst>
      <p:ext uri="{BB962C8B-B14F-4D97-AF65-F5344CB8AC3E}">
        <p14:creationId xmlns:p14="http://schemas.microsoft.com/office/powerpoint/2010/main" val="4203946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en-US" b="1" dirty="0" smtClean="0"/>
              <a:t> </a:t>
            </a:r>
            <a:r>
              <a:rPr lang="ar-SA" b="1" dirty="0"/>
              <a:t>إقليمية </a:t>
            </a:r>
            <a:r>
              <a:rPr lang="ar-SA" b="1" dirty="0" smtClean="0"/>
              <a:t>الضريبة</a:t>
            </a:r>
            <a:r>
              <a:rPr lang="en-US" dirty="0"/>
              <a:t/>
            </a:r>
            <a:br>
              <a:rPr lang="en-US" dirty="0"/>
            </a:br>
            <a:endParaRPr lang="ar-SA" dirty="0"/>
          </a:p>
        </p:txBody>
      </p:sp>
      <p:sp>
        <p:nvSpPr>
          <p:cNvPr id="3" name="عنصر نائب للمحتوى 2"/>
          <p:cNvSpPr>
            <a:spLocks noGrp="1"/>
          </p:cNvSpPr>
          <p:nvPr>
            <p:ph idx="1"/>
          </p:nvPr>
        </p:nvSpPr>
        <p:spPr/>
        <p:txBody>
          <a:bodyPr>
            <a:noAutofit/>
          </a:bodyPr>
          <a:lstStyle/>
          <a:p>
            <a:pPr marL="0" indent="0">
              <a:buNone/>
            </a:pPr>
            <a:r>
              <a:rPr lang="ar-SA" sz="2800" dirty="0"/>
              <a:t>إن للنظام الضريبي نطاقاً زمنياً إذ الأصل هو عدم رجعية النظام الضريبي حيث لا يحق اللجوء إلى الرجعية إلا في أضيق </a:t>
            </a:r>
            <a:r>
              <a:rPr lang="ar-SA" sz="2800" dirty="0" smtClean="0"/>
              <a:t>الحدود </a:t>
            </a:r>
            <a:r>
              <a:rPr lang="ar-SA" sz="2800" dirty="0"/>
              <a:t>وفي حالة الظروف الاستثنائية .</a:t>
            </a:r>
            <a:endParaRPr lang="en-US" sz="2800" dirty="0"/>
          </a:p>
          <a:p>
            <a:pPr marL="0" indent="0">
              <a:buNone/>
            </a:pPr>
            <a:r>
              <a:rPr lang="ar-SA" sz="2800" dirty="0"/>
              <a:t> </a:t>
            </a:r>
            <a:endParaRPr lang="en-US" sz="2800" dirty="0"/>
          </a:p>
          <a:p>
            <a:pPr marL="0" indent="0">
              <a:buNone/>
            </a:pPr>
            <a:r>
              <a:rPr lang="ar-SA" sz="2800" dirty="0"/>
              <a:t>مبدأ إقليمية الضريبة هو نطاق سريان النظام الضريبي من حيث المكان ، حيث يتحدد بوجه عام بحدود الدولة الإقليمية .</a:t>
            </a:r>
            <a:endParaRPr lang="en-US" sz="2800" dirty="0"/>
          </a:p>
          <a:p>
            <a:pPr marL="0" indent="0">
              <a:buNone/>
            </a:pPr>
            <a:r>
              <a:rPr lang="ar-SA" sz="2800" dirty="0"/>
              <a:t> </a:t>
            </a:r>
            <a:endParaRPr lang="en-US" sz="2800" dirty="0"/>
          </a:p>
          <a:p>
            <a:pPr marL="0" indent="0">
              <a:buNone/>
            </a:pPr>
            <a:r>
              <a:rPr lang="ar-SA" sz="2800" dirty="0"/>
              <a:t>والنظام الضريبي لأي دولة يطبق إقليميا عندما يقوم على واحد أو أكثر من المبادئ الثلاثة التالية : مبدأ التبعية السياسية ، مبدأ </a:t>
            </a:r>
            <a:r>
              <a:rPr lang="ar-SA" sz="2800" dirty="0" smtClean="0"/>
              <a:t>التبعية </a:t>
            </a:r>
            <a:r>
              <a:rPr lang="ar-SA" sz="2800" dirty="0"/>
              <a:t>الاقتصادية ومبدأ الإقامة .  </a:t>
            </a:r>
            <a:endParaRPr lang="en-US" sz="2800" dirty="0"/>
          </a:p>
          <a:p>
            <a:pPr marL="0" indent="0">
              <a:buNone/>
            </a:pPr>
            <a:r>
              <a:rPr lang="ar-SA" sz="2800" dirty="0"/>
              <a:t> </a:t>
            </a:r>
            <a:endParaRPr lang="en-US" sz="2800" dirty="0"/>
          </a:p>
          <a:p>
            <a:pPr marL="0" indent="0">
              <a:buNone/>
            </a:pPr>
            <a:r>
              <a:rPr lang="ar-SA" sz="2800" dirty="0"/>
              <a:t> </a:t>
            </a:r>
          </a:p>
        </p:txBody>
      </p:sp>
    </p:spTree>
    <p:extLst>
      <p:ext uri="{BB962C8B-B14F-4D97-AF65-F5344CB8AC3E}">
        <p14:creationId xmlns:p14="http://schemas.microsoft.com/office/powerpoint/2010/main" val="3749440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en-US" b="1" dirty="0"/>
              <a:t> </a:t>
            </a:r>
            <a:r>
              <a:rPr lang="ar-SA" b="1" dirty="0"/>
              <a:t>إقليمية الضريبة</a:t>
            </a:r>
            <a:r>
              <a:rPr lang="en-US" dirty="0"/>
              <a:t/>
            </a:r>
            <a:br>
              <a:rPr lang="en-US" dirty="0"/>
            </a:br>
            <a:endParaRPr lang="ar-SA" dirty="0"/>
          </a:p>
        </p:txBody>
      </p:sp>
      <p:sp>
        <p:nvSpPr>
          <p:cNvPr id="3" name="عنصر نائب للمحتوى 2"/>
          <p:cNvSpPr>
            <a:spLocks noGrp="1"/>
          </p:cNvSpPr>
          <p:nvPr>
            <p:ph idx="1"/>
          </p:nvPr>
        </p:nvSpPr>
        <p:spPr/>
        <p:txBody>
          <a:bodyPr/>
          <a:lstStyle/>
          <a:p>
            <a:pPr marL="0" indent="0">
              <a:buNone/>
            </a:pPr>
            <a:endParaRPr lang="ar-SA" dirty="0" smtClean="0"/>
          </a:p>
          <a:p>
            <a:pPr marL="0" indent="0">
              <a:buNone/>
            </a:pPr>
            <a:r>
              <a:rPr lang="ar-SA" dirty="0" smtClean="0"/>
              <a:t>ونظام </a:t>
            </a:r>
            <a:r>
              <a:rPr lang="ar-SA" dirty="0"/>
              <a:t>ضريبة الدخل في المملكة يأخذ بمبدأ إقليمية الضريبة الذي يستند على مبدأ التبعية الاقتصادية ، وهي عبارة عن العلاقة </a:t>
            </a:r>
            <a:r>
              <a:rPr lang="ar-SA" dirty="0" smtClean="0"/>
              <a:t> التي </a:t>
            </a:r>
            <a:r>
              <a:rPr lang="ar-SA" dirty="0"/>
              <a:t>تنشأ بين الأشخاص الطبيعيين والمعنويين الأجانب والمملكة بحكم مساهمتهم في الحياة الاقتصادية والاجتماعية داخل المملكة </a:t>
            </a:r>
            <a:r>
              <a:rPr lang="ar-SA" dirty="0" smtClean="0"/>
              <a:t>.</a:t>
            </a:r>
            <a:endParaRPr lang="ar-SA" dirty="0"/>
          </a:p>
        </p:txBody>
      </p:sp>
    </p:spTree>
    <p:extLst>
      <p:ext uri="{BB962C8B-B14F-4D97-AF65-F5344CB8AC3E}">
        <p14:creationId xmlns:p14="http://schemas.microsoft.com/office/powerpoint/2010/main" val="2430513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en-US" b="1" dirty="0"/>
              <a:t> </a:t>
            </a:r>
            <a:r>
              <a:rPr lang="ar-SA" b="1" dirty="0"/>
              <a:t>إقليمية الضريبة</a:t>
            </a:r>
            <a:r>
              <a:rPr lang="en-US" dirty="0"/>
              <a:t/>
            </a:r>
            <a:br>
              <a:rPr lang="en-US" dirty="0"/>
            </a:br>
            <a:endParaRPr lang="ar-SA" dirty="0"/>
          </a:p>
        </p:txBody>
      </p:sp>
      <p:sp>
        <p:nvSpPr>
          <p:cNvPr id="3" name="عنصر نائب للمحتوى 2"/>
          <p:cNvSpPr>
            <a:spLocks noGrp="1"/>
          </p:cNvSpPr>
          <p:nvPr>
            <p:ph idx="1"/>
          </p:nvPr>
        </p:nvSpPr>
        <p:spPr/>
        <p:txBody>
          <a:bodyPr/>
          <a:lstStyle/>
          <a:p>
            <a:pPr marL="0" indent="0">
              <a:buNone/>
            </a:pPr>
            <a:r>
              <a:rPr lang="ar-SA" u="sng" dirty="0"/>
              <a:t> إن نظام ضريبة الدخل جعل تحقق إقليمية الضريبة والخضوع لها يتم بتحقق شرطين :</a:t>
            </a:r>
            <a:endParaRPr lang="en-US" u="sng" dirty="0"/>
          </a:p>
          <a:p>
            <a:pPr marL="0" indent="0">
              <a:buNone/>
            </a:pPr>
            <a:r>
              <a:rPr lang="ar-SA" dirty="0"/>
              <a:t/>
            </a:r>
            <a:br>
              <a:rPr lang="ar-SA" dirty="0"/>
            </a:br>
            <a:r>
              <a:rPr lang="ar-SA" dirty="0"/>
              <a:t>1- ممارسة النشاط  من خلال منشأة دائمة بقصد الربح داخل المملكة أو داخلها و خارجها في آن واحد</a:t>
            </a:r>
            <a:endParaRPr lang="en-US" dirty="0"/>
          </a:p>
          <a:p>
            <a:pPr marL="0" indent="0">
              <a:buNone/>
            </a:pPr>
            <a:r>
              <a:rPr lang="ar-SA" dirty="0"/>
              <a:t/>
            </a:r>
            <a:br>
              <a:rPr lang="ar-SA" dirty="0"/>
            </a:br>
            <a:r>
              <a:rPr lang="ar-SA" dirty="0"/>
              <a:t>2- مصدرية الدخل حيث تسري الضريبة على الدخول المتحققة داخل المملكة من عمل أو نشاط داخلها</a:t>
            </a:r>
          </a:p>
        </p:txBody>
      </p:sp>
    </p:spTree>
    <p:extLst>
      <p:ext uri="{BB962C8B-B14F-4D97-AF65-F5344CB8AC3E}">
        <p14:creationId xmlns:p14="http://schemas.microsoft.com/office/powerpoint/2010/main" val="3749214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إقليمية الضريبة </a:t>
            </a:r>
            <a:endParaRPr lang="ar-SA" dirty="0"/>
          </a:p>
        </p:txBody>
      </p:sp>
      <p:sp>
        <p:nvSpPr>
          <p:cNvPr id="3" name="عنصر نائب للمحتوى 2"/>
          <p:cNvSpPr>
            <a:spLocks noGrp="1"/>
          </p:cNvSpPr>
          <p:nvPr>
            <p:ph idx="1"/>
          </p:nvPr>
        </p:nvSpPr>
        <p:spPr/>
        <p:txBody>
          <a:bodyPr>
            <a:normAutofit fontScale="77500" lnSpcReduction="20000"/>
          </a:bodyPr>
          <a:lstStyle/>
          <a:p>
            <a:r>
              <a:rPr lang="en-US" b="1" u="sng" dirty="0"/>
              <a:t> </a:t>
            </a:r>
            <a:r>
              <a:rPr lang="ar-SA" b="1" u="sng" dirty="0"/>
              <a:t>المنشأة الدائمة : </a:t>
            </a:r>
            <a:endParaRPr lang="en-US" dirty="0"/>
          </a:p>
          <a:p>
            <a:r>
              <a:rPr lang="ar-SA" dirty="0"/>
              <a:t> </a:t>
            </a:r>
            <a:endParaRPr lang="en-US" dirty="0"/>
          </a:p>
          <a:p>
            <a:r>
              <a:rPr lang="ar-SA" dirty="0">
                <a:effectLst>
                  <a:outerShdw blurRad="38100" dist="38100" dir="2700000" algn="tl">
                    <a:srgbClr val="000000">
                      <a:alpha val="43137"/>
                    </a:srgbClr>
                  </a:outerShdw>
                </a:effectLst>
              </a:rPr>
              <a:t>تشمل عبارة المنشأة الدائمة على الحالات التالية : </a:t>
            </a:r>
            <a:endParaRPr lang="en-US" dirty="0">
              <a:effectLst>
                <a:outerShdw blurRad="38100" dist="38100" dir="2700000" algn="tl">
                  <a:srgbClr val="000000">
                    <a:alpha val="43137"/>
                  </a:srgbClr>
                </a:outerShdw>
              </a:effectLst>
            </a:endParaRPr>
          </a:p>
          <a:p>
            <a:r>
              <a:rPr lang="ar-SA" dirty="0"/>
              <a:t> </a:t>
            </a:r>
            <a:endParaRPr lang="en-US" dirty="0"/>
          </a:p>
          <a:p>
            <a:r>
              <a:rPr lang="ar-SA" dirty="0"/>
              <a:t>1- مواقع الإنشاء، ومرافق التجميع، وممارسة الأعمال </a:t>
            </a:r>
            <a:r>
              <a:rPr lang="ar-SA" dirty="0" err="1"/>
              <a:t>الإشرافية</a:t>
            </a:r>
            <a:r>
              <a:rPr lang="ar-SA" dirty="0"/>
              <a:t> المتعلقة </a:t>
            </a:r>
            <a:r>
              <a:rPr lang="ar-SA" dirty="0" smtClean="0"/>
              <a:t>بها.</a:t>
            </a:r>
            <a:endParaRPr lang="en-US" dirty="0"/>
          </a:p>
          <a:p>
            <a:r>
              <a:rPr lang="ar-SA" dirty="0"/>
              <a:t/>
            </a:r>
            <a:br>
              <a:rPr lang="ar-SA" dirty="0"/>
            </a:br>
            <a:r>
              <a:rPr lang="ar-SA" dirty="0"/>
              <a:t>2- التركيبات والمواقع المستخدمة في أعمال المسح للموارد </a:t>
            </a:r>
            <a:r>
              <a:rPr lang="ar-SA" dirty="0" smtClean="0"/>
              <a:t>الطبيعية.</a:t>
            </a:r>
            <a:endParaRPr lang="en-US" dirty="0"/>
          </a:p>
          <a:p>
            <a:r>
              <a:rPr lang="ar-SA" dirty="0"/>
              <a:t> </a:t>
            </a:r>
            <a:br>
              <a:rPr lang="ar-SA" dirty="0"/>
            </a:br>
            <a:r>
              <a:rPr lang="ar-SA" dirty="0"/>
              <a:t>3- قاعدة ثابتة يمارس منها الشخص الطبيعي غير المقيم </a:t>
            </a:r>
            <a:r>
              <a:rPr lang="ar-SA" dirty="0" smtClean="0"/>
              <a:t>نشاطه.</a:t>
            </a:r>
            <a:endParaRPr lang="en-US" dirty="0"/>
          </a:p>
          <a:p>
            <a:r>
              <a:rPr lang="ar-SA" dirty="0"/>
              <a:t/>
            </a:r>
            <a:br>
              <a:rPr lang="ar-SA" dirty="0"/>
            </a:br>
            <a:r>
              <a:rPr lang="ar-SA" dirty="0"/>
              <a:t>4- فرع شركة غير مقيمة مصرح له بمزاولة الأعمال في </a:t>
            </a:r>
            <a:r>
              <a:rPr lang="ar-SA" dirty="0" smtClean="0"/>
              <a:t>المملكة.</a:t>
            </a:r>
            <a:endParaRPr lang="en-US" dirty="0"/>
          </a:p>
          <a:p>
            <a:endParaRPr lang="ar-SA" dirty="0"/>
          </a:p>
        </p:txBody>
      </p:sp>
    </p:spTree>
    <p:extLst>
      <p:ext uri="{BB962C8B-B14F-4D97-AF65-F5344CB8AC3E}">
        <p14:creationId xmlns:p14="http://schemas.microsoft.com/office/powerpoint/2010/main" val="265103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إقليمية الضريبة </a:t>
            </a:r>
          </a:p>
        </p:txBody>
      </p:sp>
      <p:sp>
        <p:nvSpPr>
          <p:cNvPr id="3" name="عنصر نائب للمحتوى 2"/>
          <p:cNvSpPr>
            <a:spLocks noGrp="1"/>
          </p:cNvSpPr>
          <p:nvPr>
            <p:ph idx="1"/>
          </p:nvPr>
        </p:nvSpPr>
        <p:spPr/>
        <p:txBody>
          <a:bodyPr>
            <a:normAutofit fontScale="70000" lnSpcReduction="20000"/>
          </a:bodyPr>
          <a:lstStyle/>
          <a:p>
            <a:pPr marL="0" indent="0">
              <a:buNone/>
            </a:pPr>
            <a:r>
              <a:rPr lang="ar-SA" b="1" u="sng" dirty="0"/>
              <a:t>لا يعد المكان منشأة دائمة لغير المقيم في المملكة إذا استخدم في المملكة للأغراض الآتية فقط :</a:t>
            </a:r>
            <a:endParaRPr lang="en-US" dirty="0"/>
          </a:p>
          <a:p>
            <a:pPr marL="0" indent="0">
              <a:buNone/>
            </a:pPr>
            <a:r>
              <a:rPr lang="ar-SA" b="1" dirty="0"/>
              <a:t/>
            </a:r>
            <a:br>
              <a:rPr lang="ar-SA" b="1" dirty="0"/>
            </a:br>
            <a:r>
              <a:rPr lang="ar-SA" dirty="0"/>
              <a:t>1- تخزين أو عرض أو توريد بضاعة أو منتجات تعود إلى غير </a:t>
            </a:r>
            <a:r>
              <a:rPr lang="ar-SA" dirty="0" smtClean="0"/>
              <a:t>المقيم.</a:t>
            </a:r>
            <a:endParaRPr lang="en-US" dirty="0"/>
          </a:p>
          <a:p>
            <a:pPr marL="0" indent="0">
              <a:buNone/>
            </a:pPr>
            <a:r>
              <a:rPr lang="ar-SA" dirty="0"/>
              <a:t/>
            </a:r>
            <a:br>
              <a:rPr lang="ar-SA" dirty="0"/>
            </a:br>
            <a:r>
              <a:rPr lang="ar-SA" dirty="0"/>
              <a:t>2- الإبقاء على مخزون من بضاعة أو منتجات تعود إلى غير المقيم لغرض المعالجة من قبل شخص </a:t>
            </a:r>
            <a:r>
              <a:rPr lang="ar-SA" dirty="0" smtClean="0"/>
              <a:t>آخر. </a:t>
            </a:r>
            <a:endParaRPr lang="en-US" dirty="0"/>
          </a:p>
          <a:p>
            <a:pPr marL="0" indent="0">
              <a:buNone/>
            </a:pPr>
            <a:r>
              <a:rPr lang="ar-SA" dirty="0"/>
              <a:t> </a:t>
            </a:r>
            <a:endParaRPr lang="en-US" dirty="0"/>
          </a:p>
          <a:p>
            <a:pPr marL="0" indent="0">
              <a:buNone/>
            </a:pPr>
            <a:r>
              <a:rPr lang="ar-SA" dirty="0"/>
              <a:t>3- شراء بضاعة أو منتجات لغرض تجميع المعلومات فقط لغير </a:t>
            </a:r>
            <a:r>
              <a:rPr lang="ar-SA" dirty="0" smtClean="0"/>
              <a:t>المقيم.</a:t>
            </a:r>
            <a:endParaRPr lang="en-US" dirty="0"/>
          </a:p>
          <a:p>
            <a:pPr marL="0" indent="0">
              <a:buNone/>
            </a:pPr>
            <a:r>
              <a:rPr lang="ar-SA" dirty="0"/>
              <a:t/>
            </a:r>
            <a:br>
              <a:rPr lang="ar-SA" dirty="0"/>
            </a:br>
            <a:r>
              <a:rPr lang="ar-SA" dirty="0"/>
              <a:t>4- أداء نشاطات أخرى ذات طبيعة إعدادية أو مساعدة لمصلحة غير </a:t>
            </a:r>
            <a:r>
              <a:rPr lang="ar-SA" dirty="0" smtClean="0"/>
              <a:t>المقيم.</a:t>
            </a:r>
            <a:endParaRPr lang="en-US" dirty="0"/>
          </a:p>
          <a:p>
            <a:pPr marL="0" indent="0">
              <a:buNone/>
            </a:pPr>
            <a:r>
              <a:rPr lang="ar-SA" dirty="0"/>
              <a:t/>
            </a:r>
            <a:br>
              <a:rPr lang="ar-SA" dirty="0"/>
            </a:br>
            <a:r>
              <a:rPr lang="ar-SA" dirty="0"/>
              <a:t>5- إعداد العقود للتوقيع عليها والمتعلقة بقروض، أو توريد بضائع، أو أعمال خدمات </a:t>
            </a:r>
            <a:r>
              <a:rPr lang="ar-SA" dirty="0" smtClean="0"/>
              <a:t>فنية.</a:t>
            </a:r>
            <a:endParaRPr lang="ar-SA" dirty="0"/>
          </a:p>
        </p:txBody>
      </p:sp>
    </p:spTree>
    <p:extLst>
      <p:ext uri="{BB962C8B-B14F-4D97-AF65-F5344CB8AC3E}">
        <p14:creationId xmlns:p14="http://schemas.microsoft.com/office/powerpoint/2010/main" val="304025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المكلفون بالضريبة </a:t>
            </a:r>
            <a:endParaRPr lang="ar-SA" dirty="0"/>
          </a:p>
        </p:txBody>
      </p:sp>
      <p:sp>
        <p:nvSpPr>
          <p:cNvPr id="3" name="عنصر نائب للمحتوى 2"/>
          <p:cNvSpPr>
            <a:spLocks noGrp="1"/>
          </p:cNvSpPr>
          <p:nvPr>
            <p:ph idx="1"/>
          </p:nvPr>
        </p:nvSpPr>
        <p:spPr/>
        <p:txBody>
          <a:bodyPr>
            <a:normAutofit/>
          </a:bodyPr>
          <a:lstStyle/>
          <a:p>
            <a:endParaRPr lang="ar-SA" dirty="0" smtClean="0"/>
          </a:p>
          <a:p>
            <a:r>
              <a:rPr lang="ar-SA" u="sng" dirty="0" smtClean="0">
                <a:effectLst>
                  <a:outerShdw blurRad="38100" dist="38100" dir="2700000" algn="tl">
                    <a:srgbClr val="000000">
                      <a:alpha val="43137"/>
                    </a:srgbClr>
                  </a:outerShdw>
                </a:effectLst>
              </a:rPr>
              <a:t>المكلف</a:t>
            </a:r>
            <a:r>
              <a:rPr lang="ar-SA" dirty="0" smtClean="0"/>
              <a:t> </a:t>
            </a:r>
            <a:r>
              <a:rPr lang="ar-SA" dirty="0"/>
              <a:t>هو الشخص الطبيعي أو الاعتباري </a:t>
            </a:r>
            <a:r>
              <a:rPr lang="ar-SA" dirty="0" smtClean="0"/>
              <a:t>الخاضع للضريبة </a:t>
            </a:r>
            <a:r>
              <a:rPr lang="ar-SA" dirty="0"/>
              <a:t>وبذلك يتحمل أعبائها ويلتزم بدفعها لمصلحة الزكاة والدخل مباشرة </a:t>
            </a:r>
            <a:r>
              <a:rPr lang="ar-SA" dirty="0" smtClean="0"/>
              <a:t>أو </a:t>
            </a:r>
            <a:r>
              <a:rPr lang="ar-SA" dirty="0"/>
              <a:t>عن طريق الغير الملزم باستقطاعها من </a:t>
            </a:r>
            <a:r>
              <a:rPr lang="ar-SA" dirty="0" smtClean="0"/>
              <a:t>المنبع .</a:t>
            </a:r>
          </a:p>
        </p:txBody>
      </p:sp>
    </p:spTree>
    <p:extLst>
      <p:ext uri="{BB962C8B-B14F-4D97-AF65-F5344CB8AC3E}">
        <p14:creationId xmlns:p14="http://schemas.microsoft.com/office/powerpoint/2010/main" val="733760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t> </a:t>
            </a:r>
            <a:r>
              <a:rPr lang="ar-SA" b="1" dirty="0"/>
              <a:t>مصدرية </a:t>
            </a:r>
            <a:r>
              <a:rPr lang="ar-SA" b="1" dirty="0" smtClean="0"/>
              <a:t>الـدخـــل</a:t>
            </a:r>
            <a:r>
              <a:rPr lang="en-US" dirty="0"/>
              <a:t/>
            </a:r>
            <a:br>
              <a:rPr lang="en-US" dirty="0"/>
            </a:b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u="sng" dirty="0">
                <a:effectLst>
                  <a:outerShdw blurRad="38100" dist="38100" dir="2700000" algn="tl">
                    <a:srgbClr val="000000">
                      <a:alpha val="43137"/>
                    </a:srgbClr>
                  </a:outerShdw>
                </a:effectLst>
              </a:rPr>
              <a:t/>
            </a:r>
            <a:br>
              <a:rPr lang="ar-SA" u="sng" dirty="0">
                <a:effectLst>
                  <a:outerShdw blurRad="38100" dist="38100" dir="2700000" algn="tl">
                    <a:srgbClr val="000000">
                      <a:alpha val="43137"/>
                    </a:srgbClr>
                  </a:outerShdw>
                </a:effectLst>
              </a:rPr>
            </a:br>
            <a:r>
              <a:rPr lang="ar-SA" u="sng" dirty="0">
                <a:effectLst>
                  <a:outerShdw blurRad="38100" dist="38100" dir="2700000" algn="tl">
                    <a:srgbClr val="000000">
                      <a:alpha val="43137"/>
                    </a:srgbClr>
                  </a:outerShdw>
                </a:effectLst>
              </a:rPr>
              <a:t>يعد الدخل متحققاً من مصدر في المملكة في أي من الحالات التالية على سبيل المثال  :</a:t>
            </a:r>
            <a:endParaRPr lang="en-US" u="sng" dirty="0">
              <a:effectLst>
                <a:outerShdw blurRad="38100" dist="38100" dir="2700000" algn="tl">
                  <a:srgbClr val="000000">
                    <a:alpha val="43137"/>
                  </a:srgbClr>
                </a:outerShdw>
              </a:effectLst>
            </a:endParaRPr>
          </a:p>
          <a:p>
            <a:pPr marL="0" indent="0">
              <a:buNone/>
            </a:pPr>
            <a:r>
              <a:rPr lang="ar-SA" dirty="0"/>
              <a:t> </a:t>
            </a:r>
            <a:endParaRPr lang="en-US" dirty="0"/>
          </a:p>
          <a:p>
            <a:pPr marL="0" indent="0">
              <a:buNone/>
            </a:pPr>
            <a:r>
              <a:rPr lang="ar-SA" dirty="0"/>
              <a:t>1- إذا نشأ عن نشاط تم في المملكة      </a:t>
            </a:r>
            <a:endParaRPr lang="en-US" dirty="0"/>
          </a:p>
          <a:p>
            <a:pPr marL="0" indent="0">
              <a:buNone/>
            </a:pPr>
            <a:r>
              <a:rPr lang="ar-SA" dirty="0"/>
              <a:t>                                    </a:t>
            </a:r>
            <a:endParaRPr lang="en-US" dirty="0"/>
          </a:p>
          <a:p>
            <a:pPr marL="0" indent="0">
              <a:buNone/>
            </a:pPr>
            <a:r>
              <a:rPr lang="ar-SA" dirty="0"/>
              <a:t>2- إذا نشأ عن ممتلكات غير منقولة موجودة في المملكة </a:t>
            </a:r>
            <a:endParaRPr lang="en-US" dirty="0"/>
          </a:p>
          <a:p>
            <a:pPr marL="0" indent="0">
              <a:buNone/>
            </a:pPr>
            <a:r>
              <a:rPr lang="ar-SA" dirty="0"/>
              <a:t/>
            </a:r>
            <a:br>
              <a:rPr lang="ar-SA" dirty="0"/>
            </a:br>
            <a:r>
              <a:rPr lang="ar-SA" dirty="0"/>
              <a:t>3- إذا نشأ عن التخلص من الحصص أو الشراكة في شركة مقيمة</a:t>
            </a:r>
            <a:endParaRPr lang="en-US" dirty="0"/>
          </a:p>
          <a:p>
            <a:pPr marL="0" indent="0">
              <a:buNone/>
            </a:pPr>
            <a:r>
              <a:rPr lang="ar-SA" dirty="0"/>
              <a:t/>
            </a:r>
            <a:br>
              <a:rPr lang="ar-SA" dirty="0"/>
            </a:br>
            <a:r>
              <a:rPr lang="ar-SA" dirty="0"/>
              <a:t>4- إذا نشأ عن تأجير ممتلكات منقولة مستخدمة في </a:t>
            </a:r>
            <a:r>
              <a:rPr lang="ar-SA" dirty="0" smtClean="0"/>
              <a:t>المملكة</a:t>
            </a:r>
            <a:endParaRPr lang="ar-SA" dirty="0"/>
          </a:p>
        </p:txBody>
      </p:sp>
    </p:spTree>
    <p:extLst>
      <p:ext uri="{BB962C8B-B14F-4D97-AF65-F5344CB8AC3E}">
        <p14:creationId xmlns:p14="http://schemas.microsoft.com/office/powerpoint/2010/main" val="2943645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مصدرية الدخل </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endParaRPr lang="en-US" dirty="0"/>
          </a:p>
          <a:p>
            <a:pPr marL="0" indent="0">
              <a:buNone/>
            </a:pPr>
            <a:r>
              <a:rPr lang="ar-SA" dirty="0"/>
              <a:t> </a:t>
            </a:r>
            <a:endParaRPr lang="en-US" dirty="0"/>
          </a:p>
          <a:p>
            <a:pPr marL="0" indent="0">
              <a:buNone/>
            </a:pPr>
            <a:r>
              <a:rPr lang="ar-SA" dirty="0"/>
              <a:t>5- إذا نشأ عن بيع أو ترخيص باستخدام ممتلكات صناعية أو فكرية في </a:t>
            </a:r>
            <a:r>
              <a:rPr lang="ar-SA" dirty="0" smtClean="0"/>
              <a:t>المملكة.</a:t>
            </a:r>
            <a:endParaRPr lang="en-US" dirty="0"/>
          </a:p>
          <a:p>
            <a:pPr marL="0" indent="0">
              <a:buNone/>
            </a:pPr>
            <a:r>
              <a:rPr lang="ar-SA" dirty="0"/>
              <a:t> </a:t>
            </a:r>
            <a:endParaRPr lang="en-US" dirty="0"/>
          </a:p>
          <a:p>
            <a:pPr marL="0" indent="0">
              <a:buNone/>
            </a:pPr>
            <a:r>
              <a:rPr lang="ar-SA" dirty="0"/>
              <a:t>6- مبالغ يدفعها مقيم مقابل خدمات تمت بالكامل أو جزئياً في المملكة  </a:t>
            </a:r>
            <a:r>
              <a:rPr lang="ar-SA" dirty="0" smtClean="0"/>
              <a:t>.     </a:t>
            </a:r>
            <a:endParaRPr lang="en-US" dirty="0"/>
          </a:p>
          <a:p>
            <a:pPr marL="0" indent="0">
              <a:buNone/>
            </a:pPr>
            <a:r>
              <a:rPr lang="ar-SA" dirty="0"/>
              <a:t> </a:t>
            </a:r>
            <a:endParaRPr lang="en-US" dirty="0"/>
          </a:p>
          <a:p>
            <a:pPr marL="0" indent="0">
              <a:buNone/>
            </a:pPr>
            <a:r>
              <a:rPr lang="ar-SA" dirty="0"/>
              <a:t> 7- مبالغ مقابل استغلال مورد طبيعي في </a:t>
            </a:r>
            <a:r>
              <a:rPr lang="ar-SA" dirty="0" smtClean="0"/>
              <a:t>المملكة0</a:t>
            </a:r>
            <a:endParaRPr lang="en-US" dirty="0"/>
          </a:p>
          <a:p>
            <a:endParaRPr lang="ar-SA" dirty="0"/>
          </a:p>
        </p:txBody>
      </p:sp>
    </p:spTree>
    <p:extLst>
      <p:ext uri="{BB962C8B-B14F-4D97-AF65-F5344CB8AC3E}">
        <p14:creationId xmlns:p14="http://schemas.microsoft.com/office/powerpoint/2010/main" val="863083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الأنشطة </a:t>
            </a:r>
            <a:r>
              <a:rPr lang="ar-SA" b="1" dirty="0"/>
              <a:t>الخاضعة </a:t>
            </a:r>
            <a:r>
              <a:rPr lang="ar-SA" b="1" dirty="0" smtClean="0"/>
              <a:t>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r>
              <a:rPr lang="ar-SA" dirty="0"/>
              <a:t>يقصد بالنشاط الخاضع للضريبة جميع أوجه النشاط على اختلاف أنواعها مثل: النشاط التجاري ، الصناعي ، الزراعي ، </a:t>
            </a:r>
            <a:r>
              <a:rPr lang="ar-SA" dirty="0" smtClean="0"/>
              <a:t>الخدمي, </a:t>
            </a:r>
            <a:r>
              <a:rPr lang="ar-SA" dirty="0"/>
              <a:t> </a:t>
            </a:r>
            <a:r>
              <a:rPr lang="ar-SA" dirty="0" smtClean="0"/>
              <a:t>أعمال </a:t>
            </a:r>
            <a:r>
              <a:rPr lang="ar-SA" dirty="0"/>
              <a:t>البنوك ، التأمين </a:t>
            </a:r>
            <a:r>
              <a:rPr lang="ar-SA" dirty="0" smtClean="0"/>
              <a:t>, والاستشارات </a:t>
            </a:r>
            <a:r>
              <a:rPr lang="ar-SA" dirty="0"/>
              <a:t>باختلاف </a:t>
            </a:r>
            <a:r>
              <a:rPr lang="ar-SA" dirty="0" smtClean="0"/>
              <a:t>أنواعها ومجالاتها , وعمليات </a:t>
            </a:r>
            <a:r>
              <a:rPr lang="ar-SA" dirty="0"/>
              <a:t>النقل وتأجير الممتلكات المنقولة وغير المنقولة </a:t>
            </a:r>
            <a:r>
              <a:rPr lang="ar-SA" dirty="0" smtClean="0"/>
              <a:t>الملموسة </a:t>
            </a:r>
            <a:r>
              <a:rPr lang="ar-SA" dirty="0"/>
              <a:t>وغير الملموسة </a:t>
            </a:r>
            <a:r>
              <a:rPr lang="ar-SA" dirty="0" smtClean="0"/>
              <a:t>, وكذلك </a:t>
            </a:r>
            <a:r>
              <a:rPr lang="ar-SA" dirty="0"/>
              <a:t>النشاط المهني والحرفي أو أي نشاط آخر مشابه القصد منه تحقيق الربح كالوكالات </a:t>
            </a:r>
            <a:r>
              <a:rPr lang="ar-SA" dirty="0" smtClean="0"/>
              <a:t>وأعمال السمسرة </a:t>
            </a:r>
            <a:r>
              <a:rPr lang="ar-SA" dirty="0"/>
              <a:t>.</a:t>
            </a:r>
          </a:p>
        </p:txBody>
      </p:sp>
    </p:spTree>
    <p:extLst>
      <p:ext uri="{BB962C8B-B14F-4D97-AF65-F5344CB8AC3E}">
        <p14:creationId xmlns:p14="http://schemas.microsoft.com/office/powerpoint/2010/main" val="975418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SA" b="1" u="sng" dirty="0" smtClean="0"/>
              <a:t>أولا </a:t>
            </a:r>
            <a:r>
              <a:rPr lang="ar-SA" b="1" u="sng" dirty="0"/>
              <a:t>: نشاط المهن الحرة والحرف </a:t>
            </a:r>
            <a:endParaRPr lang="en-US" dirty="0"/>
          </a:p>
          <a:p>
            <a:pPr marL="0" indent="0">
              <a:buNone/>
            </a:pPr>
            <a:r>
              <a:rPr lang="ar-SA" b="1" dirty="0"/>
              <a:t/>
            </a:r>
            <a:br>
              <a:rPr lang="ar-SA" b="1" dirty="0"/>
            </a:br>
            <a:r>
              <a:rPr lang="ar-SA" dirty="0"/>
              <a:t>يقصد بالمهن الحرة تلك المهن التي يكون العمل العنصر الأساسي فيها ، والتي تحتاج  مزاولتها إلى كفاءة عالية أو </a:t>
            </a:r>
            <a:r>
              <a:rPr lang="ar-SA" dirty="0" smtClean="0"/>
              <a:t>خبرة</a:t>
            </a:r>
            <a:r>
              <a:rPr lang="ar-SA" dirty="0"/>
              <a:t> </a:t>
            </a:r>
            <a:r>
              <a:rPr lang="ar-SA" dirty="0" smtClean="0"/>
              <a:t>ومؤهلات </a:t>
            </a:r>
            <a:r>
              <a:rPr lang="ar-SA" dirty="0"/>
              <a:t>عالية كمهنة الطبيب ، المحامي ، المحاسب التي يزاولها الأشخاص على وجه الاستقلال .</a:t>
            </a:r>
            <a:endParaRPr lang="en-US" dirty="0"/>
          </a:p>
          <a:p>
            <a:pPr marL="0" indent="0">
              <a:buNone/>
            </a:pPr>
            <a:r>
              <a:rPr lang="ar-SA" dirty="0"/>
              <a:t> </a:t>
            </a:r>
            <a:endParaRPr lang="en-US" dirty="0"/>
          </a:p>
          <a:p>
            <a:pPr marL="0" indent="0">
              <a:buNone/>
            </a:pPr>
            <a:r>
              <a:rPr lang="ar-SA" dirty="0"/>
              <a:t>وعلى العكس من ذلك فإن أصحاب الحرف يمارسون أعمالا يدوية بصفة مستقلة معتمدين بذلك على مهاراتهم وخبرتهم الشخصية  </a:t>
            </a:r>
            <a:r>
              <a:rPr lang="ar-SA" dirty="0" smtClean="0"/>
              <a:t>والدخل </a:t>
            </a:r>
            <a:r>
              <a:rPr lang="ar-SA" dirty="0"/>
              <a:t>الذي يحصل عليه صاحب المهنة أو الحرفة ليس ربحاً وإنما هو تعويض عن أتعاب نظير الخدمات التي يؤديها </a:t>
            </a:r>
            <a:r>
              <a:rPr lang="ar-SA" dirty="0" smtClean="0"/>
              <a:t>للغير،</a:t>
            </a:r>
            <a:r>
              <a:rPr lang="ar-SA" dirty="0"/>
              <a:t> </a:t>
            </a:r>
            <a:r>
              <a:rPr lang="ar-SA" dirty="0" smtClean="0"/>
              <a:t>فوعاء </a:t>
            </a:r>
            <a:r>
              <a:rPr lang="ar-SA" dirty="0"/>
              <a:t>الضريبة ينصب على دخل العمل الناتج من النشاط الشخصي لصاحب المهنة أو الحرفة .</a:t>
            </a:r>
            <a:endParaRPr lang="en-US" dirty="0"/>
          </a:p>
          <a:p>
            <a:pPr marL="0" indent="0">
              <a:buNone/>
            </a:pPr>
            <a:r>
              <a:rPr lang="ar-SA" dirty="0"/>
              <a:t> </a:t>
            </a:r>
            <a:endParaRPr lang="en-US" dirty="0"/>
          </a:p>
          <a:p>
            <a:pPr marL="0" indent="0">
              <a:buNone/>
            </a:pPr>
            <a:r>
              <a:rPr lang="ar-SA" dirty="0"/>
              <a:t>والعنصر الأساسي لهؤلاء هو العمل واستخدامهم لبعض الأدوات والمعدات اللازمة لعملهم لا يعد من قبيل استثمار رأس المال </a:t>
            </a:r>
            <a:r>
              <a:rPr lang="ar-SA" dirty="0" smtClean="0"/>
              <a:t>.</a:t>
            </a:r>
            <a:endParaRPr lang="ar-SA" dirty="0"/>
          </a:p>
        </p:txBody>
      </p:sp>
    </p:spTree>
    <p:extLst>
      <p:ext uri="{BB962C8B-B14F-4D97-AF65-F5344CB8AC3E}">
        <p14:creationId xmlns:p14="http://schemas.microsoft.com/office/powerpoint/2010/main" val="2764730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a:xfrm>
            <a:off x="395536" y="1556792"/>
            <a:ext cx="8229600" cy="4525963"/>
          </a:xfrm>
        </p:spPr>
        <p:txBody>
          <a:bodyPr>
            <a:normAutofit fontScale="92500" lnSpcReduction="10000"/>
          </a:bodyPr>
          <a:lstStyle/>
          <a:p>
            <a:pPr marL="0" indent="0">
              <a:buNone/>
            </a:pPr>
            <a:r>
              <a:rPr lang="en-US" b="1" u="sng" dirty="0"/>
              <a:t> </a:t>
            </a:r>
            <a:r>
              <a:rPr lang="ar-SA" b="1" u="sng" dirty="0"/>
              <a:t>ثانيا : نشاط التجارة والصناعة </a:t>
            </a:r>
            <a:endParaRPr lang="en-US" dirty="0"/>
          </a:p>
          <a:p>
            <a:pPr marL="0" indent="0">
              <a:buNone/>
            </a:pPr>
            <a:r>
              <a:rPr lang="ar-SA" b="1" dirty="0"/>
              <a:t/>
            </a:r>
            <a:br>
              <a:rPr lang="ar-SA" b="1" dirty="0"/>
            </a:br>
            <a:r>
              <a:rPr lang="ar-SA" dirty="0"/>
              <a:t>يمكن وصف </a:t>
            </a:r>
            <a:r>
              <a:rPr lang="ar-SA" u="sng" dirty="0"/>
              <a:t>المنشآت التجارية </a:t>
            </a:r>
            <a:r>
              <a:rPr lang="ar-SA" dirty="0"/>
              <a:t>الهادفة للربح بأنها تزاول أعمالاً تتميز بالسعي وراء الربح سواء أكانت هذه الأعمال تجارية طبقاً </a:t>
            </a:r>
            <a:r>
              <a:rPr lang="ar-SA" dirty="0" smtClean="0"/>
              <a:t>لأحكام </a:t>
            </a:r>
            <a:r>
              <a:rPr lang="ar-SA" dirty="0"/>
              <a:t>القانون التجاري أو غير تجارية طبقاً لهذا القانون مثل / أعمال الموردين ومنشآت الاستيراد والتصدير ومنشآت تبادل</a:t>
            </a:r>
            <a:endParaRPr lang="en-US" dirty="0"/>
          </a:p>
          <a:p>
            <a:pPr marL="0" indent="0">
              <a:buNone/>
            </a:pPr>
            <a:r>
              <a:rPr lang="ar-SA" dirty="0"/>
              <a:t> </a:t>
            </a:r>
            <a:r>
              <a:rPr lang="ar-SA" dirty="0" smtClean="0"/>
              <a:t>النقود </a:t>
            </a:r>
            <a:r>
              <a:rPr lang="ar-SA" dirty="0"/>
              <a:t>. </a:t>
            </a:r>
            <a:endParaRPr lang="ar-SA" dirty="0" smtClean="0"/>
          </a:p>
          <a:p>
            <a:pPr marL="0" indent="0">
              <a:buNone/>
            </a:pPr>
            <a:r>
              <a:rPr lang="ar-SA" dirty="0" smtClean="0"/>
              <a:t>أما </a:t>
            </a:r>
            <a:r>
              <a:rPr lang="ar-SA" u="sng" dirty="0"/>
              <a:t>المنشآت الصناعية </a:t>
            </a:r>
            <a:r>
              <a:rPr lang="ar-SA" dirty="0"/>
              <a:t>فهي المنشآت التي تقوم بتحويل الخامات والمواد الأولية إلى سلع جاهزة أو نصف مصنعة </a:t>
            </a:r>
            <a:r>
              <a:rPr lang="ar-SA" dirty="0" smtClean="0"/>
              <a:t>صالحة للاستخدام </a:t>
            </a:r>
            <a:r>
              <a:rPr lang="ar-SA" dirty="0"/>
              <a:t>مثل / الصناعات الكيماوية والمعدنية </a:t>
            </a:r>
            <a:r>
              <a:rPr lang="ar-SA" dirty="0" smtClean="0"/>
              <a:t>.</a:t>
            </a:r>
            <a:endParaRPr lang="ar-SA" dirty="0"/>
          </a:p>
        </p:txBody>
      </p:sp>
    </p:spTree>
    <p:extLst>
      <p:ext uri="{BB962C8B-B14F-4D97-AF65-F5344CB8AC3E}">
        <p14:creationId xmlns:p14="http://schemas.microsoft.com/office/powerpoint/2010/main" val="1849457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pPr marL="0" indent="0">
              <a:buNone/>
            </a:pPr>
            <a:r>
              <a:rPr lang="ar-SA" b="1" u="sng" dirty="0"/>
              <a:t>ثالثا : نشاط استئجار وتأجير الممتلكات المنقولة وغير المنقولة </a:t>
            </a:r>
            <a:endParaRPr lang="en-US" dirty="0"/>
          </a:p>
          <a:p>
            <a:pPr marL="0" indent="0">
              <a:buNone/>
            </a:pPr>
            <a:r>
              <a:rPr lang="ar-SA" dirty="0"/>
              <a:t>يدخل ضمن هذه الأعمال نشاط استئجار وتأجير الممتلكات المنقولة وغير المنقولة مثل/ سيارات النقل ، المراكب ، وسائل </a:t>
            </a:r>
            <a:r>
              <a:rPr lang="ar-SA" dirty="0" smtClean="0"/>
              <a:t>النقل</a:t>
            </a:r>
            <a:r>
              <a:rPr lang="ar-SA" dirty="0"/>
              <a:t> </a:t>
            </a:r>
            <a:r>
              <a:rPr lang="ar-SA" dirty="0" smtClean="0"/>
              <a:t>الأخرى </a:t>
            </a:r>
            <a:r>
              <a:rPr lang="ar-SA" dirty="0"/>
              <a:t>، الآلات و المعدات ، كل ذلك يعد طريقة من طرق استغلال المحل التجاري وما يحصل عليه المؤجر على هذا </a:t>
            </a:r>
            <a:r>
              <a:rPr lang="ar-SA" dirty="0" smtClean="0"/>
              <a:t>النحو</a:t>
            </a:r>
            <a:r>
              <a:rPr lang="ar-SA" dirty="0"/>
              <a:t> </a:t>
            </a:r>
            <a:r>
              <a:rPr lang="ar-SA" dirty="0" smtClean="0"/>
              <a:t>يعتبر </a:t>
            </a:r>
            <a:r>
              <a:rPr lang="ar-SA" dirty="0"/>
              <a:t>ربحاً خاضعاً للضريبة </a:t>
            </a:r>
            <a:r>
              <a:rPr lang="ar-SA" dirty="0" smtClean="0"/>
              <a:t>.</a:t>
            </a:r>
            <a:endParaRPr lang="ar-SA" dirty="0"/>
          </a:p>
        </p:txBody>
      </p:sp>
    </p:spTree>
    <p:extLst>
      <p:ext uri="{BB962C8B-B14F-4D97-AF65-F5344CB8AC3E}">
        <p14:creationId xmlns:p14="http://schemas.microsoft.com/office/powerpoint/2010/main" val="750996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a:bodyPr>
          <a:lstStyle/>
          <a:p>
            <a:pPr marL="0" indent="0">
              <a:buNone/>
            </a:pPr>
            <a:r>
              <a:rPr lang="en-US" b="1" u="sng" dirty="0"/>
              <a:t> </a:t>
            </a:r>
            <a:r>
              <a:rPr lang="ar-SA" b="1" u="sng" dirty="0"/>
              <a:t>رابعا : استخدام حقوق الاختراع </a:t>
            </a:r>
            <a:r>
              <a:rPr lang="ar-SA" b="1" dirty="0"/>
              <a:t/>
            </a:r>
            <a:br>
              <a:rPr lang="ar-SA" b="1" dirty="0"/>
            </a:br>
            <a:r>
              <a:rPr lang="ar-SA" b="1" dirty="0"/>
              <a:t/>
            </a:r>
            <a:br>
              <a:rPr lang="ar-SA" b="1" dirty="0"/>
            </a:br>
            <a:r>
              <a:rPr lang="ar-SA" dirty="0"/>
              <a:t>عند استعمال حق الاختراع المملوك لشركة أجنبية من قبل شركة وطنية مقابل مبلغ سنوي فإن هذا المقابل الذي تتقاضاه الشركة</a:t>
            </a:r>
            <a:endParaRPr lang="en-US" dirty="0"/>
          </a:p>
          <a:p>
            <a:pPr marL="0" indent="0">
              <a:buNone/>
            </a:pPr>
            <a:r>
              <a:rPr lang="ar-SA" dirty="0"/>
              <a:t> </a:t>
            </a:r>
            <a:r>
              <a:rPr lang="ar-SA" dirty="0" smtClean="0"/>
              <a:t>الأجنبية  </a:t>
            </a:r>
            <a:r>
              <a:rPr lang="ar-SA" dirty="0"/>
              <a:t>سنوياً ( إتاوة )  يخضع بالكامل للضريبة في المملكة .</a:t>
            </a:r>
            <a:endParaRPr lang="en-US" dirty="0"/>
          </a:p>
          <a:p>
            <a:pPr marL="0" indent="0">
              <a:buNone/>
            </a:pPr>
            <a:r>
              <a:rPr lang="ar-SA" dirty="0"/>
              <a:t> </a:t>
            </a:r>
            <a:endParaRPr lang="en-US" dirty="0"/>
          </a:p>
          <a:p>
            <a:pPr marL="0" indent="0">
              <a:buNone/>
            </a:pPr>
            <a:r>
              <a:rPr lang="ar-SA" dirty="0"/>
              <a:t>الإتاوة هي : الدفعات المستلمة مقابل استخدام الحقوق الفكرية والتي تشتمل على حقوق التأليف ، براءات الاختراع ، </a:t>
            </a:r>
            <a:r>
              <a:rPr lang="ar-SA" dirty="0" smtClean="0"/>
              <a:t>التصاميم</a:t>
            </a:r>
            <a:r>
              <a:rPr lang="ar-SA" dirty="0"/>
              <a:t> </a:t>
            </a:r>
            <a:r>
              <a:rPr lang="ar-SA" dirty="0" smtClean="0"/>
              <a:t>,الأسماء </a:t>
            </a:r>
            <a:r>
              <a:rPr lang="ar-SA" dirty="0"/>
              <a:t>التجارية والشهرة </a:t>
            </a:r>
            <a:r>
              <a:rPr lang="ar-SA" dirty="0" smtClean="0"/>
              <a:t>.</a:t>
            </a:r>
            <a:endParaRPr lang="ar-SA" dirty="0"/>
          </a:p>
        </p:txBody>
      </p:sp>
    </p:spTree>
    <p:extLst>
      <p:ext uri="{BB962C8B-B14F-4D97-AF65-F5344CB8AC3E}">
        <p14:creationId xmlns:p14="http://schemas.microsoft.com/office/powerpoint/2010/main" val="164670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b="1" u="sng" dirty="0"/>
              <a:t>خامسا : نشاط السمسرة والعمولة </a:t>
            </a:r>
            <a:endParaRPr lang="en-US" dirty="0"/>
          </a:p>
          <a:p>
            <a:r>
              <a:rPr lang="ar-SA" dirty="0"/>
              <a:t>أخضع نظام ضريبة الدخل بعض العمليات الناتجة عن العمل فقط  للضريبة مثل / عمليات السمسرة والعمولة التي يحصل عليها </a:t>
            </a:r>
            <a:r>
              <a:rPr lang="ar-SA" dirty="0" smtClean="0"/>
              <a:t>الوكلاء </a:t>
            </a:r>
            <a:r>
              <a:rPr lang="ar-SA" dirty="0"/>
              <a:t>بالعمولة ( السماسرة ) حتى وإن كانت عن عملية واحدة عارضة ، فهم يعتبرون تجارا ولو لم </a:t>
            </a:r>
            <a:r>
              <a:rPr lang="ar-SA" dirty="0" err="1"/>
              <a:t>يمتهنوا</a:t>
            </a:r>
            <a:r>
              <a:rPr lang="ar-SA" dirty="0"/>
              <a:t> التجارة حرفة لهم </a:t>
            </a:r>
            <a:r>
              <a:rPr lang="ar-SA" dirty="0" smtClean="0"/>
              <a:t>.</a:t>
            </a:r>
            <a:endParaRPr lang="ar-SA" dirty="0"/>
          </a:p>
        </p:txBody>
      </p:sp>
    </p:spTree>
    <p:extLst>
      <p:ext uri="{BB962C8B-B14F-4D97-AF65-F5344CB8AC3E}">
        <p14:creationId xmlns:p14="http://schemas.microsoft.com/office/powerpoint/2010/main" val="616209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b="1" u="sng" dirty="0"/>
              <a:t>سادسا : نشاط أعمال المقاولات والتركيبات </a:t>
            </a:r>
            <a:endParaRPr lang="en-US" dirty="0"/>
          </a:p>
          <a:p>
            <a:pPr marL="0" indent="0">
              <a:buNone/>
            </a:pPr>
            <a:r>
              <a:rPr lang="en-US" dirty="0"/>
              <a:t> </a:t>
            </a:r>
          </a:p>
          <a:p>
            <a:pPr marL="0" indent="0">
              <a:buNone/>
            </a:pPr>
            <a:r>
              <a:rPr lang="ar-SA" dirty="0"/>
              <a:t>يقصد بأعمال المقاولات والتركيبات أعمال تشييد المباني وشق الطرق وإقامة الموانئ والقنوات وخطوط أنابيب المياه </a:t>
            </a:r>
            <a:r>
              <a:rPr lang="ar-SA" dirty="0" smtClean="0"/>
              <a:t>والبترول</a:t>
            </a:r>
            <a:r>
              <a:rPr lang="ar-SA" dirty="0"/>
              <a:t> </a:t>
            </a:r>
            <a:r>
              <a:rPr lang="ar-SA" dirty="0" smtClean="0"/>
              <a:t>والغاز </a:t>
            </a:r>
            <a:r>
              <a:rPr lang="ar-SA" dirty="0"/>
              <a:t>.. وفي الغالب فإن هذه الأعمال تقوم بها شركات أجنبية يتم الاتفاق معها على تنفيذها .</a:t>
            </a:r>
            <a:endParaRPr lang="en-US" dirty="0"/>
          </a:p>
          <a:p>
            <a:pPr marL="0" indent="0">
              <a:buNone/>
            </a:pPr>
            <a:r>
              <a:rPr lang="ar-SA" dirty="0"/>
              <a:t> </a:t>
            </a:r>
            <a:r>
              <a:rPr lang="ar-SA" dirty="0" smtClean="0"/>
              <a:t>ووفقا </a:t>
            </a:r>
            <a:r>
              <a:rPr lang="ar-SA" dirty="0"/>
              <a:t>لنظام ضريبة الدخل في المملكة إذا حصل المكلف فرداً كان أو شركة على عقد مقاولة لمدة تقل عن سنة كاملة </a:t>
            </a:r>
            <a:r>
              <a:rPr lang="ar-SA" dirty="0" smtClean="0"/>
              <a:t>فيعامل</a:t>
            </a:r>
            <a:r>
              <a:rPr lang="ar-SA" dirty="0"/>
              <a:t> </a:t>
            </a:r>
            <a:r>
              <a:rPr lang="ar-SA" dirty="0" smtClean="0"/>
              <a:t>معاملة </a:t>
            </a:r>
            <a:r>
              <a:rPr lang="ar-SA" dirty="0"/>
              <a:t>سائر المكلفين الذين تتم محاسبتهم على أساس سنة كاملة من ناحية تقديم الميزانيات والحسابات ودفع الضريبة </a:t>
            </a:r>
            <a:r>
              <a:rPr lang="ar-SA" dirty="0" smtClean="0"/>
              <a:t>.</a:t>
            </a:r>
            <a:endParaRPr lang="ar-SA" dirty="0"/>
          </a:p>
        </p:txBody>
      </p:sp>
    </p:spTree>
    <p:extLst>
      <p:ext uri="{BB962C8B-B14F-4D97-AF65-F5344CB8AC3E}">
        <p14:creationId xmlns:p14="http://schemas.microsoft.com/office/powerpoint/2010/main" val="3065999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dirty="0" smtClean="0"/>
              <a:t>نشاط المقاولات تستغرق عملياتها عدة سنوات ويتم تحديد أرباحها </a:t>
            </a:r>
            <a:r>
              <a:rPr lang="ar-SA" u="sng" dirty="0" smtClean="0"/>
              <a:t>بإحدى طريقتين </a:t>
            </a:r>
            <a:r>
              <a:rPr lang="ar-SA" dirty="0" smtClean="0"/>
              <a:t>:</a:t>
            </a:r>
          </a:p>
          <a:p>
            <a:r>
              <a:rPr lang="ar-SA" dirty="0" smtClean="0"/>
              <a:t>1- طريقة نسبة الإنجاز .</a:t>
            </a:r>
          </a:p>
          <a:p>
            <a:r>
              <a:rPr lang="ar-SA" dirty="0" smtClean="0"/>
              <a:t>2- طريقة الإنجاز الكلي .</a:t>
            </a:r>
            <a:endParaRPr lang="ar-SA" dirty="0"/>
          </a:p>
        </p:txBody>
      </p:sp>
    </p:spTree>
    <p:extLst>
      <p:ext uri="{BB962C8B-B14F-4D97-AF65-F5344CB8AC3E}">
        <p14:creationId xmlns:p14="http://schemas.microsoft.com/office/powerpoint/2010/main" val="280102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smtClean="0"/>
              <a:t/>
            </a:r>
            <a:br>
              <a:rPr lang="ar-SA" b="1" u="sng" dirty="0" smtClean="0"/>
            </a:br>
            <a:r>
              <a:rPr lang="ar-SA" b="1" u="sng" dirty="0" smtClean="0"/>
              <a:t>المكلفون بالضريبة وفقا للنظام</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dirty="0" smtClean="0"/>
              <a:t>1-الشخص الطبيعي المقيم غير سعودي الذي يمارس النشاط في المملكة.</a:t>
            </a:r>
          </a:p>
          <a:p>
            <a:pPr marL="0" indent="0">
              <a:buNone/>
            </a:pPr>
            <a:r>
              <a:rPr lang="ar-SA" dirty="0" smtClean="0"/>
              <a:t>2-(الأشخاص الاعتباريين ) شركات الأموال المقيمة عن حصص الشركاء غير السعوديين التي تمارس النشاط في المملكة .</a:t>
            </a:r>
          </a:p>
          <a:p>
            <a:pPr marL="0" indent="0">
              <a:buNone/>
            </a:pPr>
            <a:r>
              <a:rPr lang="ar-SA" dirty="0" smtClean="0"/>
              <a:t>3-الشخص غير المقيم الذي يمارس النشاط في المملكة من خلال منشأة دائمة .</a:t>
            </a:r>
          </a:p>
          <a:p>
            <a:pPr marL="0" indent="0">
              <a:buNone/>
            </a:pPr>
            <a:r>
              <a:rPr lang="ar-SA" dirty="0" smtClean="0"/>
              <a:t>4-الشخص غير المقيم الذي لديه دخل خاضع للضريبة من مصادر في المملكة.</a:t>
            </a:r>
          </a:p>
          <a:p>
            <a:pPr marL="0" indent="0">
              <a:buNone/>
            </a:pPr>
            <a:r>
              <a:rPr lang="ar-SA" dirty="0" smtClean="0"/>
              <a:t>5-الشخص الذي يعمل في مجال استثمار الغاز الطبيعي (طبيعي أو اعتباري , سعودي أو غير سعودي , مقيم أو غير مقيم ).</a:t>
            </a:r>
          </a:p>
          <a:p>
            <a:pPr marL="0" indent="0">
              <a:buNone/>
            </a:pPr>
            <a:r>
              <a:rPr lang="ar-SA" dirty="0" smtClean="0"/>
              <a:t>6-الشخص الذي يعمل في إنتاج الزيت والمواد الهيدروكربونية (طبيعي أو اعتباري , سعودي أو غير سعودي , مقيم أو غير مقيم )</a:t>
            </a:r>
          </a:p>
          <a:p>
            <a:pPr marL="0" indent="0">
              <a:buNone/>
            </a:pPr>
            <a:endParaRPr lang="ar-SA" dirty="0"/>
          </a:p>
        </p:txBody>
      </p:sp>
    </p:spTree>
    <p:extLst>
      <p:ext uri="{BB962C8B-B14F-4D97-AF65-F5344CB8AC3E}">
        <p14:creationId xmlns:p14="http://schemas.microsoft.com/office/powerpoint/2010/main" val="13992564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b="1" u="sng" dirty="0"/>
              <a:t>سابعا : نشاط الشحن والنقل </a:t>
            </a:r>
            <a:endParaRPr lang="en-US" dirty="0"/>
          </a:p>
          <a:p>
            <a:pPr marL="0" indent="0">
              <a:buNone/>
            </a:pPr>
            <a:r>
              <a:rPr lang="ar-SA" b="1" dirty="0"/>
              <a:t/>
            </a:r>
            <a:br>
              <a:rPr lang="ar-SA" b="1" dirty="0"/>
            </a:br>
            <a:r>
              <a:rPr lang="ar-SA" dirty="0"/>
              <a:t>وهي الأنشطة التي تقوم بها شركات الملاحة والطيران والنقل و الشحن . </a:t>
            </a:r>
            <a:endParaRPr lang="ar-SA" dirty="0" smtClean="0"/>
          </a:p>
          <a:p>
            <a:pPr marL="0" indent="0">
              <a:buNone/>
            </a:pPr>
            <a:r>
              <a:rPr lang="ar-SA" dirty="0" smtClean="0"/>
              <a:t>وهذه </a:t>
            </a:r>
            <a:r>
              <a:rPr lang="ar-SA" dirty="0"/>
              <a:t>الأعمال تخضع للضريبة لكونها تزاول </a:t>
            </a:r>
            <a:r>
              <a:rPr lang="ar-SA" dirty="0" smtClean="0"/>
              <a:t>عن</a:t>
            </a:r>
            <a:r>
              <a:rPr lang="ar-SA" dirty="0"/>
              <a:t> </a:t>
            </a:r>
            <a:r>
              <a:rPr lang="ar-SA" dirty="0" smtClean="0"/>
              <a:t>طريق </a:t>
            </a:r>
            <a:r>
              <a:rPr lang="ar-SA" dirty="0"/>
              <a:t>منشأة </a:t>
            </a:r>
            <a:r>
              <a:rPr lang="ar-SA" dirty="0" smtClean="0"/>
              <a:t>دائمة.</a:t>
            </a:r>
          </a:p>
          <a:p>
            <a:pPr marL="0" indent="0">
              <a:buNone/>
            </a:pPr>
            <a:r>
              <a:rPr lang="ar-SA" dirty="0" smtClean="0"/>
              <a:t> </a:t>
            </a:r>
            <a:r>
              <a:rPr lang="ar-SA" dirty="0"/>
              <a:t>ومنعاً للازدواج الضريبي الدولي ، وتسهيلاً لحركة النقل الدولي  فإن معظم المعاهدات الضريبية الدولية </a:t>
            </a:r>
            <a:r>
              <a:rPr lang="ar-SA" dirty="0" smtClean="0"/>
              <a:t>تنص </a:t>
            </a:r>
            <a:r>
              <a:rPr lang="ar-SA" dirty="0"/>
              <a:t>على أن هذه الشركات لا تخضع للضريبة إلا في الدولة التي يوجد بها المركز الرئيسي . </a:t>
            </a:r>
            <a:endParaRPr lang="ar-SA" dirty="0" smtClean="0"/>
          </a:p>
          <a:p>
            <a:pPr marL="0" indent="0">
              <a:buNone/>
            </a:pPr>
            <a:r>
              <a:rPr lang="ar-SA" dirty="0" smtClean="0"/>
              <a:t>وحيث أن مثل هذه المؤسسات تواجه صعوبات في تقديم إقراراتهم فيتم تحديد الوعاء الضريبي بنسبة (5%) من إجمالي الدخل .</a:t>
            </a:r>
            <a:endParaRPr lang="en-US" dirty="0"/>
          </a:p>
          <a:p>
            <a:pPr marL="0" indent="0">
              <a:buNone/>
            </a:pPr>
            <a:endParaRPr lang="ar-SA" dirty="0"/>
          </a:p>
        </p:txBody>
      </p:sp>
    </p:spTree>
    <p:extLst>
      <p:ext uri="{BB962C8B-B14F-4D97-AF65-F5344CB8AC3E}">
        <p14:creationId xmlns:p14="http://schemas.microsoft.com/office/powerpoint/2010/main" val="26073935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Autofit/>
          </a:bodyPr>
          <a:lstStyle/>
          <a:p>
            <a:pPr marL="0" indent="0">
              <a:buNone/>
            </a:pPr>
            <a:r>
              <a:rPr lang="en-US" sz="2400" b="1" u="sng" dirty="0"/>
              <a:t> </a:t>
            </a:r>
            <a:r>
              <a:rPr lang="ar-SA" sz="2400" b="1" u="sng" dirty="0"/>
              <a:t>ثامنا : نشاط الأعمال المصاحبة للتوريد </a:t>
            </a:r>
            <a:endParaRPr lang="en-US" sz="2400" dirty="0"/>
          </a:p>
          <a:p>
            <a:pPr marL="0" indent="0">
              <a:buNone/>
            </a:pPr>
            <a:r>
              <a:rPr lang="ar-SA" sz="2400" b="1" dirty="0"/>
              <a:t/>
            </a:r>
            <a:br>
              <a:rPr lang="ar-SA" sz="2400" b="1" dirty="0"/>
            </a:br>
            <a:r>
              <a:rPr lang="ar-SA" sz="2400" b="1" dirty="0" smtClean="0"/>
              <a:t>- </a:t>
            </a:r>
            <a:r>
              <a:rPr lang="ar-SA" sz="2400" dirty="0" smtClean="0"/>
              <a:t>لا </a:t>
            </a:r>
            <a:r>
              <a:rPr lang="ar-SA" sz="2400" dirty="0"/>
              <a:t>تعد عقود توريد البضائع إلى المملكة نشأت عن نشاط تم في المملكة ما لم تتضمن العقود أعمالاً مصاحبة كأعمال النقل </a:t>
            </a:r>
            <a:r>
              <a:rPr lang="ar-SA" sz="2400" dirty="0" smtClean="0"/>
              <a:t>أو </a:t>
            </a:r>
            <a:r>
              <a:rPr lang="ar-SA" sz="2400" dirty="0"/>
              <a:t>التركيب أو الصيانة أو التدريب ونحوها يتم ممارستها داخل المملكة .</a:t>
            </a:r>
            <a:endParaRPr lang="en-US" sz="2400" dirty="0"/>
          </a:p>
          <a:p>
            <a:pPr marL="0" indent="0">
              <a:buNone/>
            </a:pPr>
            <a:r>
              <a:rPr lang="ar-SA" sz="2400" dirty="0"/>
              <a:t> </a:t>
            </a:r>
            <a:r>
              <a:rPr lang="ar-SA" sz="2400" dirty="0" smtClean="0"/>
              <a:t>- وفي </a:t>
            </a:r>
            <a:r>
              <a:rPr lang="ar-SA" sz="2400" dirty="0"/>
              <a:t>هذه الحالة تعد الأعمال المصاحبة فقط نشأت عن نشاط في المملكة وبالتالي تفرض عليها ضريبة الدخل دون قيمة </a:t>
            </a:r>
            <a:r>
              <a:rPr lang="ar-SA" sz="2400" dirty="0" smtClean="0"/>
              <a:t>التوريد</a:t>
            </a:r>
            <a:r>
              <a:rPr lang="ar-SA" sz="2400" dirty="0"/>
              <a:t> </a:t>
            </a:r>
            <a:r>
              <a:rPr lang="ar-SA" sz="2400" dirty="0" smtClean="0"/>
              <a:t>فلا </a:t>
            </a:r>
            <a:r>
              <a:rPr lang="ar-SA" sz="2400" dirty="0"/>
              <a:t>تخضع للضريبة لعدم توفر شرطي الخضوع للضريبة في المملكة وهي المصدرية وممارسة العمل في المملكة . </a:t>
            </a:r>
            <a:endParaRPr lang="en-US" sz="2400" dirty="0"/>
          </a:p>
          <a:p>
            <a:pPr marL="0" indent="0">
              <a:buNone/>
            </a:pPr>
            <a:r>
              <a:rPr lang="ar-SA" sz="2400" dirty="0"/>
              <a:t> </a:t>
            </a:r>
            <a:r>
              <a:rPr lang="ar-SA" sz="2400" dirty="0" smtClean="0"/>
              <a:t>- وفي </a:t>
            </a:r>
            <a:r>
              <a:rPr lang="ar-SA" sz="2400" dirty="0"/>
              <a:t>حالة وجود أعمال مصاحبة لعقود التوريد للمملكة غير محددة القيمة بشكل مفصل في العقد ، فتقدر إيرادات كل عمل </a:t>
            </a:r>
            <a:r>
              <a:rPr lang="ar-SA" sz="2400" dirty="0" smtClean="0"/>
              <a:t>مصاحب </a:t>
            </a:r>
            <a:r>
              <a:rPr lang="ar-SA" sz="2400" dirty="0"/>
              <a:t>تم ممارسته داخل المملكة بما نسبته 10% من إجمالي قيمة العقد . </a:t>
            </a:r>
            <a:endParaRPr lang="en-US" sz="2400" dirty="0"/>
          </a:p>
          <a:p>
            <a:pPr marL="0" indent="0">
              <a:buNone/>
            </a:pPr>
            <a:endParaRPr lang="ar-SA" sz="2400" dirty="0"/>
          </a:p>
        </p:txBody>
      </p:sp>
    </p:spTree>
    <p:extLst>
      <p:ext uri="{BB962C8B-B14F-4D97-AF65-F5344CB8AC3E}">
        <p14:creationId xmlns:p14="http://schemas.microsoft.com/office/powerpoint/2010/main" val="13244093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pPr marL="0" indent="0">
              <a:buNone/>
            </a:pPr>
            <a:r>
              <a:rPr lang="ar-SA" b="1" u="sng" dirty="0"/>
              <a:t>تاسعا : نشاط الإدارة </a:t>
            </a:r>
            <a:r>
              <a:rPr lang="ar-SA" b="1" dirty="0"/>
              <a:t/>
            </a:r>
            <a:br>
              <a:rPr lang="ar-SA" b="1" dirty="0"/>
            </a:br>
            <a:endParaRPr lang="en-US" dirty="0"/>
          </a:p>
          <a:p>
            <a:pPr marL="0" indent="0">
              <a:buNone/>
            </a:pPr>
            <a:r>
              <a:rPr lang="ar-SA" dirty="0"/>
              <a:t>في حالة قيام بعض الشركات الأجنبية بتأجير العدد والآلات لإحدى المنشآت الوطنية بشرط قيام الشركات الأجنبية بإدارة </a:t>
            </a:r>
            <a:r>
              <a:rPr lang="ar-SA" dirty="0" smtClean="0"/>
              <a:t>هذه</a:t>
            </a:r>
            <a:r>
              <a:rPr lang="ar-SA" dirty="0"/>
              <a:t> </a:t>
            </a:r>
            <a:r>
              <a:rPr lang="ar-SA" dirty="0" smtClean="0"/>
              <a:t>العدد </a:t>
            </a:r>
            <a:r>
              <a:rPr lang="ar-SA" dirty="0"/>
              <a:t>والآلات وبحيث لا تتحمل المنشأة الوطنية المستأجرة أية مخاطر أو مصاريف سوى مبلغ الإيجار فإن مبلغ الإيجار يخضع  </a:t>
            </a:r>
            <a:r>
              <a:rPr lang="ar-SA" dirty="0" smtClean="0"/>
              <a:t>للضريبة </a:t>
            </a:r>
            <a:r>
              <a:rPr lang="ar-SA" dirty="0"/>
              <a:t>في المملكة لتوفر شرطي </a:t>
            </a:r>
            <a:r>
              <a:rPr lang="ar-SA" dirty="0" smtClean="0"/>
              <a:t>المصدرية والممارسة </a:t>
            </a:r>
            <a:r>
              <a:rPr lang="ar-SA" dirty="0"/>
              <a:t>وبالتالي فإن عملية الإدارة تمثل منشأة دائمة </a:t>
            </a:r>
            <a:r>
              <a:rPr lang="ar-SA" dirty="0" smtClean="0"/>
              <a:t>.</a:t>
            </a:r>
            <a:endParaRPr lang="ar-SA" dirty="0"/>
          </a:p>
        </p:txBody>
      </p:sp>
    </p:spTree>
    <p:extLst>
      <p:ext uri="{BB962C8B-B14F-4D97-AF65-F5344CB8AC3E}">
        <p14:creationId xmlns:p14="http://schemas.microsoft.com/office/powerpoint/2010/main" val="33105163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Autofit/>
          </a:bodyPr>
          <a:lstStyle/>
          <a:p>
            <a:pPr marL="0" indent="0">
              <a:buNone/>
            </a:pPr>
            <a:r>
              <a:rPr lang="ar-SA" sz="2400" b="1" u="sng" dirty="0"/>
              <a:t>عاشرا : نشاط التأمين </a:t>
            </a:r>
            <a:endParaRPr lang="en-US" sz="2400" dirty="0"/>
          </a:p>
          <a:p>
            <a:pPr marL="0" indent="0">
              <a:buNone/>
            </a:pPr>
            <a:r>
              <a:rPr lang="ar-SA" sz="2400" b="1" dirty="0"/>
              <a:t/>
            </a:r>
            <a:br>
              <a:rPr lang="ar-SA" sz="2400" b="1" dirty="0"/>
            </a:br>
            <a:r>
              <a:rPr lang="ar-SA" sz="2400" dirty="0"/>
              <a:t>يعرف التأمين من الناحية القانونية بأنه عقد بين طرفين المؤمن والمؤمن عليه يحصل بموجبه الطرف الثاني نظير أقساط </a:t>
            </a:r>
            <a:r>
              <a:rPr lang="ar-SA" sz="2400" dirty="0" smtClean="0"/>
              <a:t>يدفعها</a:t>
            </a:r>
            <a:r>
              <a:rPr lang="ar-SA" sz="2400" dirty="0"/>
              <a:t> </a:t>
            </a:r>
            <a:r>
              <a:rPr lang="ar-SA" sz="2400" dirty="0" smtClean="0"/>
              <a:t>للطرف </a:t>
            </a:r>
            <a:r>
              <a:rPr lang="ar-SA" sz="2400" dirty="0"/>
              <a:t>الأول على تعويض من الطرف الأول في حالة تحقق خطر معين منصوص عليه في عقد التأمين .</a:t>
            </a:r>
            <a:endParaRPr lang="en-US" sz="2400" dirty="0"/>
          </a:p>
          <a:p>
            <a:pPr marL="0" indent="0">
              <a:buNone/>
            </a:pPr>
            <a:r>
              <a:rPr lang="ar-SA" sz="2400" dirty="0"/>
              <a:t> </a:t>
            </a:r>
            <a:endParaRPr lang="en-US" sz="2400" dirty="0"/>
          </a:p>
          <a:p>
            <a:pPr marL="0" indent="0">
              <a:buNone/>
            </a:pPr>
            <a:r>
              <a:rPr lang="ar-SA" sz="2400" dirty="0"/>
              <a:t>ووفقا للنظام الضريبي في المملكة يوجد نوعين لنشاط التأمين : </a:t>
            </a:r>
            <a:endParaRPr lang="en-US" sz="2400" dirty="0"/>
          </a:p>
          <a:p>
            <a:pPr marL="0" indent="0">
              <a:buNone/>
            </a:pPr>
            <a:r>
              <a:rPr lang="ar-SA" sz="2400" dirty="0"/>
              <a:t> </a:t>
            </a:r>
            <a:r>
              <a:rPr lang="ar-SA" sz="2400" u="sng" dirty="0" smtClean="0"/>
              <a:t>التأمين </a:t>
            </a:r>
            <a:r>
              <a:rPr lang="ar-SA" sz="2400" u="sng" dirty="0"/>
              <a:t>الغير ادخاري ( التأمين العام ) : </a:t>
            </a:r>
            <a:r>
              <a:rPr lang="ar-SA" sz="2400" dirty="0"/>
              <a:t>هو التأمين على الممتلكات ضد السرقة ، الحريق ... </a:t>
            </a:r>
            <a:endParaRPr lang="en-US" sz="2400" dirty="0"/>
          </a:p>
          <a:p>
            <a:pPr marL="0" indent="0">
              <a:buNone/>
            </a:pPr>
            <a:r>
              <a:rPr lang="ar-SA" sz="2400" dirty="0"/>
              <a:t> </a:t>
            </a:r>
            <a:r>
              <a:rPr lang="ar-SA" sz="2400" u="sng" dirty="0" smtClean="0"/>
              <a:t>التأمين </a:t>
            </a:r>
            <a:r>
              <a:rPr lang="ar-SA" sz="2400" u="sng" dirty="0"/>
              <a:t>الادخاري ( التأمين على الحياة ) :</a:t>
            </a:r>
            <a:r>
              <a:rPr lang="ar-SA" sz="2400" dirty="0"/>
              <a:t>  إصدار وثائق التأمين التي تستحق عوائدها عند نهاية العقد أو وفاة الشخص </a:t>
            </a:r>
            <a:r>
              <a:rPr lang="ar-SA" sz="2400" dirty="0" smtClean="0"/>
              <a:t>المؤمن </a:t>
            </a:r>
            <a:r>
              <a:rPr lang="ar-SA" sz="2400" dirty="0"/>
              <a:t>عليه .</a:t>
            </a:r>
            <a:endParaRPr lang="en-US" sz="2400" dirty="0"/>
          </a:p>
          <a:p>
            <a:pPr marL="0" indent="0">
              <a:buNone/>
            </a:pPr>
            <a:endParaRPr lang="ar-SA" sz="2400" dirty="0"/>
          </a:p>
        </p:txBody>
      </p:sp>
    </p:spTree>
    <p:extLst>
      <p:ext uri="{BB962C8B-B14F-4D97-AF65-F5344CB8AC3E}">
        <p14:creationId xmlns:p14="http://schemas.microsoft.com/office/powerpoint/2010/main" val="1880950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a:bodyPr>
          <a:lstStyle/>
          <a:p>
            <a:pPr marL="0" indent="0">
              <a:buNone/>
            </a:pPr>
            <a:r>
              <a:rPr lang="en-US" b="1" u="sng" dirty="0"/>
              <a:t> </a:t>
            </a:r>
            <a:r>
              <a:rPr lang="ar-SA" b="1" u="sng" dirty="0"/>
              <a:t>شركات التأمين الغير مقيمة والتي تمارس نشاط التأمين العام في المملكة من خلال منشأة دائمة ( فرع ) </a:t>
            </a:r>
            <a:endParaRPr lang="en-US" dirty="0"/>
          </a:p>
          <a:p>
            <a:pPr marL="0" indent="0">
              <a:buNone/>
            </a:pPr>
            <a:r>
              <a:rPr lang="ar-SA" dirty="0"/>
              <a:t> </a:t>
            </a:r>
            <a:endParaRPr lang="en-US" dirty="0"/>
          </a:p>
          <a:p>
            <a:pPr marL="0" indent="0">
              <a:buNone/>
            </a:pPr>
            <a:r>
              <a:rPr lang="ar-SA" dirty="0"/>
              <a:t>نقارن بين صافي دخل الفرع في المملكة و صافي الدخل وفقا للمعادلة العالمية ، ويتم احتساب ضريبة الدخل </a:t>
            </a:r>
            <a:r>
              <a:rPr lang="ar-SA" dirty="0" smtClean="0"/>
              <a:t>على</a:t>
            </a:r>
            <a:r>
              <a:rPr lang="ar-SA" dirty="0"/>
              <a:t> </a:t>
            </a:r>
            <a:r>
              <a:rPr lang="ar-SA" dirty="0" smtClean="0"/>
              <a:t>أساس </a:t>
            </a:r>
            <a:r>
              <a:rPr lang="ar-SA" dirty="0"/>
              <a:t>أيهما أكبر .. </a:t>
            </a:r>
            <a:r>
              <a:rPr lang="ar-SA" dirty="0" smtClean="0"/>
              <a:t>ويتم </a:t>
            </a:r>
            <a:r>
              <a:rPr lang="ar-SA" dirty="0"/>
              <a:t>الوصول إلى صافي الدخل وفقا للمعادلة العالمية :</a:t>
            </a:r>
            <a:endParaRPr lang="en-US" dirty="0"/>
          </a:p>
          <a:p>
            <a:pPr marL="0" indent="0">
              <a:buNone/>
            </a:pPr>
            <a:r>
              <a:rPr lang="ar-SA" dirty="0"/>
              <a:t/>
            </a:r>
            <a:br>
              <a:rPr lang="ar-SA" dirty="0"/>
            </a:br>
            <a:r>
              <a:rPr lang="ar-SA" b="1" dirty="0"/>
              <a:t>صافي دخل الشركة العالمي × ( دخل الشركة من الأقساط المحلية خلال السنة ÷ إجمالي دخل الشركة من  الأقساط العالمية </a:t>
            </a:r>
            <a:r>
              <a:rPr lang="ar-SA" b="1" dirty="0" smtClean="0"/>
              <a:t>)</a:t>
            </a:r>
            <a:endParaRPr lang="ar-SA" dirty="0"/>
          </a:p>
        </p:txBody>
      </p:sp>
    </p:spTree>
    <p:extLst>
      <p:ext uri="{BB962C8B-B14F-4D97-AF65-F5344CB8AC3E}">
        <p14:creationId xmlns:p14="http://schemas.microsoft.com/office/powerpoint/2010/main" val="1320977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b="1" u="sng" dirty="0"/>
              <a:t>شركات التأمين التي تمارس التأمين على الحياة :</a:t>
            </a:r>
            <a:endParaRPr lang="en-US" dirty="0"/>
          </a:p>
          <a:p>
            <a:pPr marL="0" indent="0">
              <a:buNone/>
            </a:pPr>
            <a:r>
              <a:rPr lang="ar-SA" b="1" dirty="0"/>
              <a:t> </a:t>
            </a:r>
            <a:endParaRPr lang="en-US" dirty="0"/>
          </a:p>
          <a:p>
            <a:pPr marL="0" indent="0">
              <a:buNone/>
            </a:pPr>
            <a:r>
              <a:rPr lang="ar-SA" dirty="0"/>
              <a:t>وعاء الضريبة =  1 – ( أ+ ب )    حيث أن : </a:t>
            </a:r>
            <a:endParaRPr lang="en-US" dirty="0"/>
          </a:p>
          <a:p>
            <a:pPr marL="0" indent="0">
              <a:buNone/>
            </a:pPr>
            <a:r>
              <a:rPr lang="ar-SA" dirty="0"/>
              <a:t> </a:t>
            </a:r>
            <a:endParaRPr lang="en-US" dirty="0"/>
          </a:p>
          <a:p>
            <a:pPr marL="0" indent="0">
              <a:buNone/>
            </a:pPr>
            <a:r>
              <a:rPr lang="ar-SA" dirty="0"/>
              <a:t>1/ الدخل المحلي من الاستثمار  =</a:t>
            </a:r>
            <a:endParaRPr lang="en-US" dirty="0"/>
          </a:p>
          <a:p>
            <a:pPr marL="0" indent="0">
              <a:buNone/>
            </a:pPr>
            <a:r>
              <a:rPr lang="en-US" dirty="0"/>
              <a:t> </a:t>
            </a:r>
          </a:p>
          <a:p>
            <a:pPr marL="0" indent="0">
              <a:buNone/>
            </a:pPr>
            <a:r>
              <a:rPr lang="ar-SA" b="1" dirty="0"/>
              <a:t>إجمالي الدخل العالمي من الاستثمار× (إجمالي الأقساط المحلية ÷ إجمالي الأقساط العالمية </a:t>
            </a:r>
            <a:r>
              <a:rPr lang="ar-SA" b="1" dirty="0" smtClean="0"/>
              <a:t>)</a:t>
            </a:r>
            <a:endParaRPr lang="ar-SA" dirty="0"/>
          </a:p>
        </p:txBody>
      </p:sp>
    </p:spTree>
    <p:extLst>
      <p:ext uri="{BB962C8B-B14F-4D97-AF65-F5344CB8AC3E}">
        <p14:creationId xmlns:p14="http://schemas.microsoft.com/office/powerpoint/2010/main" val="25908773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normAutofit fontScale="77500" lnSpcReduction="20000"/>
          </a:bodyPr>
          <a:lstStyle/>
          <a:p>
            <a:pPr marL="0" indent="0">
              <a:buNone/>
            </a:pPr>
            <a:endParaRPr lang="en-US" dirty="0"/>
          </a:p>
          <a:p>
            <a:pPr marL="0" indent="0">
              <a:buNone/>
            </a:pPr>
            <a:r>
              <a:rPr lang="ar-SA" dirty="0"/>
              <a:t> </a:t>
            </a:r>
            <a:endParaRPr lang="en-US" dirty="0"/>
          </a:p>
          <a:p>
            <a:pPr marL="0" indent="0">
              <a:buNone/>
            </a:pPr>
            <a:r>
              <a:rPr lang="ar-SA" dirty="0"/>
              <a:t> أ / حصة الفرع المحلي من مصروفات الإدارة العالمية المتعلقة بدخل الاستثمار = </a:t>
            </a:r>
            <a:endParaRPr lang="en-US" dirty="0"/>
          </a:p>
          <a:p>
            <a:pPr marL="0" indent="0">
              <a:buNone/>
            </a:pPr>
            <a:r>
              <a:rPr lang="ar-SA" dirty="0"/>
              <a:t> </a:t>
            </a:r>
            <a:endParaRPr lang="en-US" dirty="0"/>
          </a:p>
          <a:p>
            <a:pPr marL="0" indent="0">
              <a:buNone/>
            </a:pPr>
            <a:r>
              <a:rPr lang="ar-SA" b="1" dirty="0"/>
              <a:t>مصروفات الإدارة العالمية المتعلقة بدخل الاستثمار× ( إجمالي الأقساط المحلية ÷ إجمالي الأقساط العالمية )</a:t>
            </a:r>
            <a:endParaRPr lang="en-US" dirty="0"/>
          </a:p>
          <a:p>
            <a:pPr marL="0" indent="0">
              <a:buNone/>
            </a:pPr>
            <a:r>
              <a:rPr lang="ar-SA" dirty="0"/>
              <a:t>          </a:t>
            </a:r>
            <a:endParaRPr lang="en-US" dirty="0"/>
          </a:p>
          <a:p>
            <a:pPr marL="0" indent="0">
              <a:buNone/>
            </a:pPr>
            <a:r>
              <a:rPr lang="ar-SA" dirty="0"/>
              <a:t> ب/ جزء من المصروفات الإدارية والعمومية للمركز الرئيسي =</a:t>
            </a:r>
            <a:endParaRPr lang="en-US" dirty="0"/>
          </a:p>
          <a:p>
            <a:pPr marL="0" indent="0">
              <a:buNone/>
            </a:pPr>
            <a:r>
              <a:rPr lang="ar-SA" dirty="0"/>
              <a:t> </a:t>
            </a:r>
            <a:endParaRPr lang="en-US" dirty="0"/>
          </a:p>
          <a:p>
            <a:pPr marL="0" indent="0">
              <a:buNone/>
            </a:pPr>
            <a:r>
              <a:rPr lang="ar-SA" b="1" dirty="0"/>
              <a:t>إجمالي المصروفات الإدارية والعمومية للمركز الرئيسي × ( إجمالي الأقساط المحلية ÷ إجمالي الأقساط العالمية )</a:t>
            </a:r>
            <a:endParaRPr lang="en-US" dirty="0"/>
          </a:p>
          <a:p>
            <a:endParaRPr lang="ar-SA" dirty="0"/>
          </a:p>
        </p:txBody>
      </p:sp>
    </p:spTree>
    <p:extLst>
      <p:ext uri="{BB962C8B-B14F-4D97-AF65-F5344CB8AC3E}">
        <p14:creationId xmlns:p14="http://schemas.microsoft.com/office/powerpoint/2010/main" val="40839002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r>
            <a:br>
              <a:rPr lang="ar-SA" b="1" dirty="0"/>
            </a:br>
            <a:r>
              <a:rPr lang="ar-SA" b="1" dirty="0"/>
              <a:t>الأنشطة الخاضعة للضريبة</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b="1" u="sng" dirty="0" smtClean="0"/>
              <a:t>الحادي عشر : نشاط الفنادق </a:t>
            </a:r>
          </a:p>
          <a:p>
            <a:r>
              <a:rPr lang="ar-SA" dirty="0" smtClean="0"/>
              <a:t>يتم إخضاع الأرباح الخاصة بالفنادق لضريبة الدخل والمتمثلة في الخدمات المقدمة للنزلاء محسوماً منها المصروفات .</a:t>
            </a:r>
            <a:endParaRPr lang="ar-SA" dirty="0"/>
          </a:p>
        </p:txBody>
      </p:sp>
    </p:spTree>
    <p:extLst>
      <p:ext uri="{BB962C8B-B14F-4D97-AF65-F5344CB8AC3E}">
        <p14:creationId xmlns:p14="http://schemas.microsoft.com/office/powerpoint/2010/main" val="41631517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 </a:t>
            </a:r>
            <a:r>
              <a:rPr lang="ar-SA" b="1" dirty="0"/>
              <a:t>الدخول المعفاة من الضريبة </a:t>
            </a:r>
            <a:endParaRPr lang="ar-SA"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SA" dirty="0"/>
              <a:t>الأصل أن تفرض الضريبة  على الدخول التي تتوافر فيها أركان الخضوع لهذه الضريبة وشروطها . </a:t>
            </a:r>
            <a:endParaRPr lang="en-US" dirty="0"/>
          </a:p>
          <a:p>
            <a:pPr marL="0" indent="0">
              <a:buNone/>
            </a:pPr>
            <a:r>
              <a:rPr lang="ar-SA" dirty="0"/>
              <a:t> </a:t>
            </a:r>
            <a:endParaRPr lang="en-US" dirty="0"/>
          </a:p>
          <a:p>
            <a:pPr marL="0" indent="0">
              <a:buNone/>
            </a:pPr>
            <a:r>
              <a:rPr lang="ar-SA" u="sng" dirty="0">
                <a:effectLst>
                  <a:outerShdw blurRad="38100" dist="38100" dir="2700000" algn="tl">
                    <a:srgbClr val="000000">
                      <a:alpha val="43137"/>
                    </a:srgbClr>
                  </a:outerShdw>
                </a:effectLst>
              </a:rPr>
              <a:t>ولكن هناك بعض حالات الإعفاء من الضريبة : </a:t>
            </a:r>
            <a:endParaRPr lang="en-US" u="sng" dirty="0">
              <a:effectLst>
                <a:outerShdw blurRad="38100" dist="38100" dir="2700000" algn="tl">
                  <a:srgbClr val="000000">
                    <a:alpha val="43137"/>
                  </a:srgbClr>
                </a:outerShdw>
              </a:effectLst>
            </a:endParaRPr>
          </a:p>
          <a:p>
            <a:pPr marL="0" indent="0">
              <a:buNone/>
            </a:pPr>
            <a:r>
              <a:rPr lang="ar-SA" dirty="0"/>
              <a:t> </a:t>
            </a:r>
            <a:endParaRPr lang="en-US" dirty="0"/>
          </a:p>
          <a:p>
            <a:pPr marL="0" indent="0">
              <a:buNone/>
            </a:pPr>
            <a:r>
              <a:rPr lang="ar-SA" dirty="0"/>
              <a:t>1- المكاسب الرأسمالية المتحققة من الأوراق المالية المتداولة في سوق المال بالمملكة والتي تحققت اعتباراً من </a:t>
            </a:r>
            <a:r>
              <a:rPr lang="ar-SA" dirty="0" smtClean="0"/>
              <a:t>13/6/1425هـ</a:t>
            </a:r>
            <a:r>
              <a:rPr lang="ar-SA" dirty="0"/>
              <a:t> </a:t>
            </a:r>
            <a:r>
              <a:rPr lang="ar-SA" dirty="0" smtClean="0"/>
              <a:t> </a:t>
            </a:r>
            <a:r>
              <a:rPr lang="ar-SA" dirty="0"/>
              <a:t>الموافق 30/7/2004 م  </a:t>
            </a:r>
            <a:r>
              <a:rPr lang="ar-SA" dirty="0" smtClean="0"/>
              <a:t>.</a:t>
            </a:r>
            <a:endParaRPr lang="en-US" dirty="0"/>
          </a:p>
          <a:p>
            <a:pPr marL="0" indent="0">
              <a:buNone/>
            </a:pPr>
            <a:r>
              <a:rPr lang="ar-SA" dirty="0"/>
              <a:t> </a:t>
            </a:r>
            <a:endParaRPr lang="en-US" dirty="0"/>
          </a:p>
          <a:p>
            <a:pPr marL="0" indent="0">
              <a:buNone/>
            </a:pPr>
            <a:r>
              <a:rPr lang="ar-SA" dirty="0"/>
              <a:t>2- السفراء والوزراء والدبلوماسيين </a:t>
            </a:r>
            <a:r>
              <a:rPr lang="ar-SA" dirty="0" smtClean="0"/>
              <a:t>.</a:t>
            </a:r>
            <a:endParaRPr lang="en-US" dirty="0"/>
          </a:p>
          <a:p>
            <a:pPr marL="0" indent="0">
              <a:buNone/>
            </a:pPr>
            <a:r>
              <a:rPr lang="ar-SA" dirty="0"/>
              <a:t> </a:t>
            </a:r>
            <a:endParaRPr lang="en-US" dirty="0"/>
          </a:p>
          <a:p>
            <a:pPr marL="0" indent="0">
              <a:buNone/>
            </a:pPr>
            <a:r>
              <a:rPr lang="ar-SA" dirty="0"/>
              <a:t>3- إعفاءات منع الازدواج الضريبي كالضرائب على الإرث </a:t>
            </a:r>
            <a:r>
              <a:rPr lang="ar-SA" dirty="0" smtClean="0"/>
              <a:t>والتركات.</a:t>
            </a:r>
            <a:endParaRPr lang="en-US" dirty="0"/>
          </a:p>
          <a:p>
            <a:pPr marL="0" indent="0">
              <a:buNone/>
            </a:pPr>
            <a:r>
              <a:rPr lang="ar-SA" dirty="0"/>
              <a:t> </a:t>
            </a:r>
            <a:endParaRPr lang="en-US" dirty="0"/>
          </a:p>
          <a:p>
            <a:pPr marL="0" indent="0">
              <a:buNone/>
            </a:pPr>
            <a:r>
              <a:rPr lang="ar-SA" dirty="0"/>
              <a:t>4- المشاريع التي تنفذ بالتعاون مع الحكومة </a:t>
            </a:r>
            <a:r>
              <a:rPr lang="ar-SA" dirty="0" smtClean="0"/>
              <a:t>الأمريكية. </a:t>
            </a:r>
            <a:endParaRPr lang="ar-SA" dirty="0"/>
          </a:p>
        </p:txBody>
      </p:sp>
    </p:spTree>
    <p:extLst>
      <p:ext uri="{BB962C8B-B14F-4D97-AF65-F5344CB8AC3E}">
        <p14:creationId xmlns:p14="http://schemas.microsoft.com/office/powerpoint/2010/main" val="3474159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المكلفون بالضريبة </a:t>
            </a:r>
            <a:endParaRPr lang="ar-SA" dirty="0"/>
          </a:p>
        </p:txBody>
      </p:sp>
      <p:sp>
        <p:nvSpPr>
          <p:cNvPr id="3" name="عنصر نائب للمحتوى 2"/>
          <p:cNvSpPr>
            <a:spLocks noGrp="1"/>
          </p:cNvSpPr>
          <p:nvPr>
            <p:ph idx="1"/>
          </p:nvPr>
        </p:nvSpPr>
        <p:spPr/>
        <p:txBody>
          <a:bodyPr>
            <a:normAutofit fontScale="92500"/>
          </a:bodyPr>
          <a:lstStyle/>
          <a:p>
            <a:r>
              <a:rPr lang="ar-SA" u="sng" dirty="0" smtClean="0">
                <a:effectLst>
                  <a:outerShdw blurRad="38100" dist="38100" dir="2700000" algn="tl">
                    <a:srgbClr val="000000">
                      <a:alpha val="43137"/>
                    </a:srgbClr>
                  </a:outerShdw>
                </a:effectLst>
              </a:rPr>
              <a:t>الشخص المقيم هو </a:t>
            </a:r>
            <a:r>
              <a:rPr lang="ar-SA" dirty="0" smtClean="0"/>
              <a:t>: هو الشخص الطبيعي أو الاعتباري , ممن تنطبق عليهم شروط الإقامة .</a:t>
            </a:r>
          </a:p>
          <a:p>
            <a:r>
              <a:rPr lang="ar-SA" u="sng" dirty="0" smtClean="0"/>
              <a:t>ويعد الشخص مقيماً في المملكة إذا توافرت فيه الشروط التالية :</a:t>
            </a:r>
          </a:p>
          <a:p>
            <a:pPr marL="0" indent="0">
              <a:buNone/>
            </a:pPr>
            <a:r>
              <a:rPr lang="ar-SA" dirty="0"/>
              <a:t>1</a:t>
            </a:r>
            <a:r>
              <a:rPr lang="ar-SA" dirty="0" smtClean="0"/>
              <a:t>-أن يكون له مسكن دائم في المملكة وأن يقيم فيه لمدة لا تقل عن ثلاثين يوماً في السنة الضريبية سواء كانت متصلة أو منفصلة .</a:t>
            </a:r>
          </a:p>
          <a:p>
            <a:pPr marL="0" indent="0">
              <a:buNone/>
            </a:pPr>
            <a:r>
              <a:rPr lang="ar-SA" dirty="0"/>
              <a:t>2</a:t>
            </a:r>
            <a:r>
              <a:rPr lang="ar-SA" dirty="0" smtClean="0"/>
              <a:t>-أن يقيم في المملكة لمدة لا تقل عن 183 يوماً خلال السنة الضريبية سواء كانت متصلة أو منفصلة , وتعد الإقامة لجزء من اليوم إقامة يوم كامل .</a:t>
            </a:r>
            <a:endParaRPr lang="ar-SA" dirty="0"/>
          </a:p>
        </p:txBody>
      </p:sp>
    </p:spTree>
    <p:extLst>
      <p:ext uri="{BB962C8B-B14F-4D97-AF65-F5344CB8AC3E}">
        <p14:creationId xmlns:p14="http://schemas.microsoft.com/office/powerpoint/2010/main" val="168118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المكلفون بالضريبة </a:t>
            </a:r>
            <a:endParaRPr lang="ar-SA" dirty="0"/>
          </a:p>
        </p:txBody>
      </p:sp>
      <p:sp>
        <p:nvSpPr>
          <p:cNvPr id="3" name="عنصر نائب للمحتوى 2"/>
          <p:cNvSpPr>
            <a:spLocks noGrp="1"/>
          </p:cNvSpPr>
          <p:nvPr>
            <p:ph idx="1"/>
          </p:nvPr>
        </p:nvSpPr>
        <p:spPr/>
        <p:txBody>
          <a:bodyPr/>
          <a:lstStyle/>
          <a:p>
            <a:r>
              <a:rPr lang="ar-SA" u="sng" dirty="0" smtClean="0"/>
              <a:t>وتعد الشركة مقيمه في المملكة إذا توافرت فيها الشروط التالية :</a:t>
            </a:r>
          </a:p>
          <a:p>
            <a:r>
              <a:rPr lang="ar-SA" dirty="0" smtClean="0"/>
              <a:t>1- أن تكون منشأة وفقاً لنظام الشركات في المملكة .</a:t>
            </a:r>
          </a:p>
          <a:p>
            <a:r>
              <a:rPr lang="ar-SA" dirty="0" smtClean="0"/>
              <a:t>2- أن تقع إدارتها الرئيسية في المملكة .</a:t>
            </a:r>
          </a:p>
          <a:p>
            <a:endParaRPr lang="ar-SA" dirty="0"/>
          </a:p>
        </p:txBody>
      </p:sp>
    </p:spTree>
    <p:extLst>
      <p:ext uri="{BB962C8B-B14F-4D97-AF65-F5344CB8AC3E}">
        <p14:creationId xmlns:p14="http://schemas.microsoft.com/office/powerpoint/2010/main" val="321594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المكلفون بالضريبة</a:t>
            </a:r>
            <a:endParaRPr lang="ar-SA" dirty="0"/>
          </a:p>
        </p:txBody>
      </p:sp>
      <p:sp>
        <p:nvSpPr>
          <p:cNvPr id="3" name="عنصر نائب للمحتوى 2"/>
          <p:cNvSpPr>
            <a:spLocks noGrp="1"/>
          </p:cNvSpPr>
          <p:nvPr>
            <p:ph idx="1"/>
          </p:nvPr>
        </p:nvSpPr>
        <p:spPr/>
        <p:txBody>
          <a:bodyPr>
            <a:normAutofit fontScale="92500"/>
          </a:bodyPr>
          <a:lstStyle/>
          <a:p>
            <a:r>
              <a:rPr lang="ar-SA" u="sng" dirty="0" smtClean="0">
                <a:effectLst>
                  <a:outerShdw blurRad="38100" dist="38100" dir="2700000" algn="tl">
                    <a:srgbClr val="000000">
                      <a:alpha val="43137"/>
                    </a:srgbClr>
                  </a:outerShdw>
                </a:effectLst>
              </a:rPr>
              <a:t>الشخص غير المقيم : </a:t>
            </a:r>
            <a:r>
              <a:rPr lang="ar-SA" dirty="0" smtClean="0"/>
              <a:t>هو كل شخص لا تنطبق عليه صفة المقيم ولا يعتد بجنسيته لتحديد مكان إقامته وهو يكون خاضعاً للضريبة إذا كان ممارساً للنشاط فيها من خلال منشأة دائمة أو لدية دخل آخر من مصادر في المملكة(خدمات استشارية , أرباح موزعة )</a:t>
            </a:r>
          </a:p>
          <a:p>
            <a:r>
              <a:rPr lang="ar-SA" dirty="0" smtClean="0"/>
              <a:t>وتتألف المنشأة الدائمة لغير المقيم من مكان دائم يمارس فيه نشاطه أو يمارس من خلال وكيل له غير مستقل (يتمتع بصلاحيات من</a:t>
            </a:r>
            <a:r>
              <a:rPr lang="ar-SA" u="sng" dirty="0" smtClean="0"/>
              <a:t> أهمها </a:t>
            </a:r>
            <a:r>
              <a:rPr lang="ar-SA" dirty="0" smtClean="0"/>
              <a:t>إجراء مفاوضات عنه أو إبرام العقود نيابة عنه , أو لديه رصيد من السلع يلبي بها طلبات العملاء نيابة عن غير المقيم .)</a:t>
            </a:r>
            <a:endParaRPr lang="ar-SA" dirty="0"/>
          </a:p>
        </p:txBody>
      </p:sp>
    </p:spTree>
    <p:extLst>
      <p:ext uri="{BB962C8B-B14F-4D97-AF65-F5344CB8AC3E}">
        <p14:creationId xmlns:p14="http://schemas.microsoft.com/office/powerpoint/2010/main" val="159169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حقوق المكلفين بالضريبة </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من أبرز حقوق المكلفين أن يتوفر لدى مصلحة الزكاة والدخل جهاز إداري كفء ومدرب تدريباً عالياً , يمكنه من تطبيق أحكام نظام الضريبة تطبيقاً عادلاً,  ويتم صياغة  مواده بشكل مبسط بعيداً عن الغموض واللبس , بحيث يفهم المكلف طبيعة الالتزام الضريبي الواقع عليه .</a:t>
            </a:r>
            <a:endParaRPr lang="ar-SA" dirty="0"/>
          </a:p>
        </p:txBody>
      </p:sp>
    </p:spTree>
    <p:extLst>
      <p:ext uri="{BB962C8B-B14F-4D97-AF65-F5344CB8AC3E}">
        <p14:creationId xmlns:p14="http://schemas.microsoft.com/office/powerpoint/2010/main" val="3478039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حقوق المكلفين بالضريبة </a:t>
            </a:r>
            <a:endParaRPr lang="ar-SA" dirty="0"/>
          </a:p>
        </p:txBody>
      </p:sp>
      <p:sp>
        <p:nvSpPr>
          <p:cNvPr id="3" name="عنصر نائب للمحتوى 2"/>
          <p:cNvSpPr>
            <a:spLocks noGrp="1"/>
          </p:cNvSpPr>
          <p:nvPr>
            <p:ph idx="1"/>
          </p:nvPr>
        </p:nvSpPr>
        <p:spPr/>
        <p:txBody>
          <a:bodyPr>
            <a:normAutofit/>
          </a:bodyPr>
          <a:lstStyle/>
          <a:p>
            <a:r>
              <a:rPr lang="ar-SA" b="1" u="sng" dirty="0" smtClean="0"/>
              <a:t>1- </a:t>
            </a:r>
            <a:r>
              <a:rPr lang="ar-SA" b="1" u="sng" dirty="0"/>
              <a:t>الحق في سرية المعلومات </a:t>
            </a:r>
            <a:r>
              <a:rPr lang="ar-SA" b="1" u="sng" dirty="0" smtClean="0"/>
              <a:t>:</a:t>
            </a:r>
            <a:endParaRPr lang="en-US" dirty="0"/>
          </a:p>
          <a:p>
            <a:r>
              <a:rPr lang="ar-SA" b="1" dirty="0"/>
              <a:t> </a:t>
            </a:r>
            <a:r>
              <a:rPr lang="ar-SA" dirty="0" smtClean="0"/>
              <a:t>تحافظ </a:t>
            </a:r>
            <a:r>
              <a:rPr lang="ar-SA" dirty="0"/>
              <a:t>المصلحة وجميع الأشخاص العاملين بها على سرية المعلومات المتعلقة بالمكلفين التي يطلعون عليها بحكم وظائفهم ، </a:t>
            </a:r>
            <a:r>
              <a:rPr lang="ar-SA" dirty="0" smtClean="0"/>
              <a:t>واستثناء </a:t>
            </a:r>
            <a:r>
              <a:rPr lang="ar-SA" dirty="0"/>
              <a:t>من ذلك يجوز لهم الكشف عن المعلومات لجهات معينة وحسب الضرورة </a:t>
            </a:r>
            <a:r>
              <a:rPr lang="ar-SA" dirty="0" smtClean="0"/>
              <a:t>.</a:t>
            </a:r>
            <a:endParaRPr lang="ar-SA" dirty="0"/>
          </a:p>
        </p:txBody>
      </p:sp>
    </p:spTree>
    <p:extLst>
      <p:ext uri="{BB962C8B-B14F-4D97-AF65-F5344CB8AC3E}">
        <p14:creationId xmlns:p14="http://schemas.microsoft.com/office/powerpoint/2010/main" val="42196555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1429</Words>
  <Application>Microsoft Office PowerPoint</Application>
  <PresentationFormat>عرض على الشاشة (3:4)‏</PresentationFormat>
  <Paragraphs>271</Paragraphs>
  <Slides>48</Slides>
  <Notes>0</Notes>
  <HiddenSlides>0</HiddenSlides>
  <MMClips>0</MMClips>
  <ScaleCrop>false</ScaleCrop>
  <HeadingPairs>
    <vt:vector size="4" baseType="variant">
      <vt:variant>
        <vt:lpstr>نسق</vt:lpstr>
      </vt:variant>
      <vt:variant>
        <vt:i4>1</vt:i4>
      </vt:variant>
      <vt:variant>
        <vt:lpstr>عناوين الشرائح</vt:lpstr>
      </vt:variant>
      <vt:variant>
        <vt:i4>48</vt:i4>
      </vt:variant>
    </vt:vector>
  </HeadingPairs>
  <TitlesOfParts>
    <vt:vector size="49" baseType="lpstr">
      <vt:lpstr>نسق Office</vt:lpstr>
      <vt:lpstr>المحاسبة الضريبية والزكاة </vt:lpstr>
      <vt:lpstr>نظام ضريبة الدخل في المملكة العربية السعودية </vt:lpstr>
      <vt:lpstr>المكلفون بالضريبة </vt:lpstr>
      <vt:lpstr> المكلفون بالضريبة وفقا للنظام </vt:lpstr>
      <vt:lpstr>المكلفون بالضريبة </vt:lpstr>
      <vt:lpstr>المكلفون بالضريبة </vt:lpstr>
      <vt:lpstr>المكلفون بالضريبة</vt:lpstr>
      <vt:lpstr>حقوق المكلفين بالضريبة </vt:lpstr>
      <vt:lpstr>حقوق المكلفين بالضريبة </vt:lpstr>
      <vt:lpstr>حقوق المكلفين بالضريبة </vt:lpstr>
      <vt:lpstr>حقوق المكلفين بالضريبة </vt:lpstr>
      <vt:lpstr>حقوق المكلفين بالضريبة </vt:lpstr>
      <vt:lpstr>حقوق المكلفين بالضريبة </vt:lpstr>
      <vt:lpstr>حقوق المكلفين بالضريبة </vt:lpstr>
      <vt:lpstr>حقوق المكلفين بالضريبة </vt:lpstr>
      <vt:lpstr>التزامات المكلفين بالضريبة </vt:lpstr>
      <vt:lpstr>التزامات المكلفين بالضريبة </vt:lpstr>
      <vt:lpstr>التزامات المكلفين بالضريبة </vt:lpstr>
      <vt:lpstr>التزامات المكلفين بالضريبة </vt:lpstr>
      <vt:lpstr>التزامات المكلفين بالضريبة </vt:lpstr>
      <vt:lpstr>التزامات المكلفين بالضريبة </vt:lpstr>
      <vt:lpstr>التزامات المكلفين بالضريبة </vt:lpstr>
      <vt:lpstr>التزامات المكلفين بالضريبة </vt:lpstr>
      <vt:lpstr> الالتزام بتسديد الضريبة على دفعات معجلة : </vt:lpstr>
      <vt:lpstr>  إقليمية الضريبة </vt:lpstr>
      <vt:lpstr>  إقليمية الضريبة </vt:lpstr>
      <vt:lpstr>  إقليمية الضريبة </vt:lpstr>
      <vt:lpstr>إقليمية الضريبة </vt:lpstr>
      <vt:lpstr>إقليمية الضريبة </vt:lpstr>
      <vt:lpstr>  مصدرية الـدخـــل </vt:lpstr>
      <vt:lpstr>مصدرية الدخل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الأنشطة الخاضعة للضريبة </vt:lpstr>
      <vt:lpstr> الدخول المعفاة من الضريبة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الضريبية والزكاة</dc:title>
  <dc:creator>user</dc:creator>
  <cp:lastModifiedBy>user</cp:lastModifiedBy>
  <cp:revision>23</cp:revision>
  <dcterms:created xsi:type="dcterms:W3CDTF">2017-10-07T10:16:37Z</dcterms:created>
  <dcterms:modified xsi:type="dcterms:W3CDTF">2017-10-07T21:40:01Z</dcterms:modified>
</cp:coreProperties>
</file>