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D8D1E8ED-12C0-4F98-A894-B22FF3A23198}" type="datetimeFigureOut">
              <a:rPr lang="ar-SA" smtClean="0"/>
              <a:t>11/01/39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1DDF041-F8CC-4E63-9964-D5705FB7103F}" type="slidenum">
              <a:rPr lang="ar-SA" smtClean="0"/>
              <a:t>‹#›</a:t>
            </a:fld>
            <a:endParaRPr lang="ar-SA"/>
          </a:p>
        </p:txBody>
      </p:sp>
    </p:spTree>
    <p:extLst>
      <p:ext uri="{BB962C8B-B14F-4D97-AF65-F5344CB8AC3E}">
        <p14:creationId xmlns:p14="http://schemas.microsoft.com/office/powerpoint/2010/main" val="347147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8D1E8ED-12C0-4F98-A894-B22FF3A23198}" type="datetimeFigureOut">
              <a:rPr lang="ar-SA" smtClean="0"/>
              <a:t>11/01/39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1DDF041-F8CC-4E63-9964-D5705FB7103F}" type="slidenum">
              <a:rPr lang="ar-SA" smtClean="0"/>
              <a:t>‹#›</a:t>
            </a:fld>
            <a:endParaRPr lang="ar-SA"/>
          </a:p>
        </p:txBody>
      </p:sp>
    </p:spTree>
    <p:extLst>
      <p:ext uri="{BB962C8B-B14F-4D97-AF65-F5344CB8AC3E}">
        <p14:creationId xmlns:p14="http://schemas.microsoft.com/office/powerpoint/2010/main" val="1853629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8D1E8ED-12C0-4F98-A894-B22FF3A23198}" type="datetimeFigureOut">
              <a:rPr lang="ar-SA" smtClean="0"/>
              <a:t>11/01/39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1DDF041-F8CC-4E63-9964-D5705FB7103F}" type="slidenum">
              <a:rPr lang="ar-SA" smtClean="0"/>
              <a:t>‹#›</a:t>
            </a:fld>
            <a:endParaRPr lang="ar-SA"/>
          </a:p>
        </p:txBody>
      </p:sp>
    </p:spTree>
    <p:extLst>
      <p:ext uri="{BB962C8B-B14F-4D97-AF65-F5344CB8AC3E}">
        <p14:creationId xmlns:p14="http://schemas.microsoft.com/office/powerpoint/2010/main" val="267073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8D1E8ED-12C0-4F98-A894-B22FF3A23198}" type="datetimeFigureOut">
              <a:rPr lang="ar-SA" smtClean="0"/>
              <a:t>11/01/39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1DDF041-F8CC-4E63-9964-D5705FB7103F}" type="slidenum">
              <a:rPr lang="ar-SA" smtClean="0"/>
              <a:t>‹#›</a:t>
            </a:fld>
            <a:endParaRPr lang="ar-SA"/>
          </a:p>
        </p:txBody>
      </p:sp>
    </p:spTree>
    <p:extLst>
      <p:ext uri="{BB962C8B-B14F-4D97-AF65-F5344CB8AC3E}">
        <p14:creationId xmlns:p14="http://schemas.microsoft.com/office/powerpoint/2010/main" val="723017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8D1E8ED-12C0-4F98-A894-B22FF3A23198}" type="datetimeFigureOut">
              <a:rPr lang="ar-SA" smtClean="0"/>
              <a:t>11/01/39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1DDF041-F8CC-4E63-9964-D5705FB7103F}" type="slidenum">
              <a:rPr lang="ar-SA" smtClean="0"/>
              <a:t>‹#›</a:t>
            </a:fld>
            <a:endParaRPr lang="ar-SA"/>
          </a:p>
        </p:txBody>
      </p:sp>
    </p:spTree>
    <p:extLst>
      <p:ext uri="{BB962C8B-B14F-4D97-AF65-F5344CB8AC3E}">
        <p14:creationId xmlns:p14="http://schemas.microsoft.com/office/powerpoint/2010/main" val="3742610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8D1E8ED-12C0-4F98-A894-B22FF3A23198}" type="datetimeFigureOut">
              <a:rPr lang="ar-SA" smtClean="0"/>
              <a:t>11/01/39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1DDF041-F8CC-4E63-9964-D5705FB7103F}" type="slidenum">
              <a:rPr lang="ar-SA" smtClean="0"/>
              <a:t>‹#›</a:t>
            </a:fld>
            <a:endParaRPr lang="ar-SA"/>
          </a:p>
        </p:txBody>
      </p:sp>
    </p:spTree>
    <p:extLst>
      <p:ext uri="{BB962C8B-B14F-4D97-AF65-F5344CB8AC3E}">
        <p14:creationId xmlns:p14="http://schemas.microsoft.com/office/powerpoint/2010/main" val="4203779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8D1E8ED-12C0-4F98-A894-B22FF3A23198}" type="datetimeFigureOut">
              <a:rPr lang="ar-SA" smtClean="0"/>
              <a:t>11/01/39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F1DDF041-F8CC-4E63-9964-D5705FB7103F}" type="slidenum">
              <a:rPr lang="ar-SA" smtClean="0"/>
              <a:t>‹#›</a:t>
            </a:fld>
            <a:endParaRPr lang="ar-SA"/>
          </a:p>
        </p:txBody>
      </p:sp>
    </p:spTree>
    <p:extLst>
      <p:ext uri="{BB962C8B-B14F-4D97-AF65-F5344CB8AC3E}">
        <p14:creationId xmlns:p14="http://schemas.microsoft.com/office/powerpoint/2010/main" val="531111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8D1E8ED-12C0-4F98-A894-B22FF3A23198}" type="datetimeFigureOut">
              <a:rPr lang="ar-SA" smtClean="0"/>
              <a:t>11/01/39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F1DDF041-F8CC-4E63-9964-D5705FB7103F}" type="slidenum">
              <a:rPr lang="ar-SA" smtClean="0"/>
              <a:t>‹#›</a:t>
            </a:fld>
            <a:endParaRPr lang="ar-SA"/>
          </a:p>
        </p:txBody>
      </p:sp>
    </p:spTree>
    <p:extLst>
      <p:ext uri="{BB962C8B-B14F-4D97-AF65-F5344CB8AC3E}">
        <p14:creationId xmlns:p14="http://schemas.microsoft.com/office/powerpoint/2010/main" val="3580660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8D1E8ED-12C0-4F98-A894-B22FF3A23198}" type="datetimeFigureOut">
              <a:rPr lang="ar-SA" smtClean="0"/>
              <a:t>11/01/39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F1DDF041-F8CC-4E63-9964-D5705FB7103F}" type="slidenum">
              <a:rPr lang="ar-SA" smtClean="0"/>
              <a:t>‹#›</a:t>
            </a:fld>
            <a:endParaRPr lang="ar-SA"/>
          </a:p>
        </p:txBody>
      </p:sp>
    </p:spTree>
    <p:extLst>
      <p:ext uri="{BB962C8B-B14F-4D97-AF65-F5344CB8AC3E}">
        <p14:creationId xmlns:p14="http://schemas.microsoft.com/office/powerpoint/2010/main" val="2253553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8D1E8ED-12C0-4F98-A894-B22FF3A23198}" type="datetimeFigureOut">
              <a:rPr lang="ar-SA" smtClean="0"/>
              <a:t>11/01/39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1DDF041-F8CC-4E63-9964-D5705FB7103F}" type="slidenum">
              <a:rPr lang="ar-SA" smtClean="0"/>
              <a:t>‹#›</a:t>
            </a:fld>
            <a:endParaRPr lang="ar-SA"/>
          </a:p>
        </p:txBody>
      </p:sp>
    </p:spTree>
    <p:extLst>
      <p:ext uri="{BB962C8B-B14F-4D97-AF65-F5344CB8AC3E}">
        <p14:creationId xmlns:p14="http://schemas.microsoft.com/office/powerpoint/2010/main" val="3785304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8D1E8ED-12C0-4F98-A894-B22FF3A23198}" type="datetimeFigureOut">
              <a:rPr lang="ar-SA" smtClean="0"/>
              <a:t>11/01/39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1DDF041-F8CC-4E63-9964-D5705FB7103F}" type="slidenum">
              <a:rPr lang="ar-SA" smtClean="0"/>
              <a:t>‹#›</a:t>
            </a:fld>
            <a:endParaRPr lang="ar-SA"/>
          </a:p>
        </p:txBody>
      </p:sp>
    </p:spTree>
    <p:extLst>
      <p:ext uri="{BB962C8B-B14F-4D97-AF65-F5344CB8AC3E}">
        <p14:creationId xmlns:p14="http://schemas.microsoft.com/office/powerpoint/2010/main" val="2364505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8D1E8ED-12C0-4F98-A894-B22FF3A23198}" type="datetimeFigureOut">
              <a:rPr lang="ar-SA" smtClean="0"/>
              <a:t>11/01/39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1DDF041-F8CC-4E63-9964-D5705FB7103F}" type="slidenum">
              <a:rPr lang="ar-SA" smtClean="0"/>
              <a:t>‹#›</a:t>
            </a:fld>
            <a:endParaRPr lang="ar-SA"/>
          </a:p>
        </p:txBody>
      </p:sp>
    </p:spTree>
    <p:extLst>
      <p:ext uri="{BB962C8B-B14F-4D97-AF65-F5344CB8AC3E}">
        <p14:creationId xmlns:p14="http://schemas.microsoft.com/office/powerpoint/2010/main" val="845322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dirty="0" smtClean="0"/>
              <a:t>المحاسبة الضريبية والزكاة </a:t>
            </a:r>
            <a:endParaRPr lang="ar-SA" dirty="0"/>
          </a:p>
        </p:txBody>
      </p:sp>
      <p:sp>
        <p:nvSpPr>
          <p:cNvPr id="3" name="عنوان فرعي 2"/>
          <p:cNvSpPr>
            <a:spLocks noGrp="1"/>
          </p:cNvSpPr>
          <p:nvPr>
            <p:ph type="subTitle" idx="1"/>
          </p:nvPr>
        </p:nvSpPr>
        <p:spPr/>
        <p:txBody>
          <a:bodyPr/>
          <a:lstStyle/>
          <a:p>
            <a:r>
              <a:rPr lang="ar-SA" dirty="0" smtClean="0"/>
              <a:t>الفصل الثاني  </a:t>
            </a:r>
          </a:p>
          <a:p>
            <a:r>
              <a:rPr lang="ar-SA" dirty="0" smtClean="0"/>
              <a:t>تسوية  الضريبة </a:t>
            </a:r>
          </a:p>
          <a:p>
            <a:endParaRPr lang="ar-SA" dirty="0"/>
          </a:p>
        </p:txBody>
      </p:sp>
    </p:spTree>
    <p:extLst>
      <p:ext uri="{BB962C8B-B14F-4D97-AF65-F5344CB8AC3E}">
        <p14:creationId xmlns:p14="http://schemas.microsoft.com/office/powerpoint/2010/main" val="331784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طرق تقدير الدخل الضريبي </a:t>
            </a:r>
            <a:endParaRPr lang="ar-SA" dirty="0"/>
          </a:p>
        </p:txBody>
      </p:sp>
      <p:sp>
        <p:nvSpPr>
          <p:cNvPr id="3" name="عنصر نائب للمحتوى 2"/>
          <p:cNvSpPr>
            <a:spLocks noGrp="1"/>
          </p:cNvSpPr>
          <p:nvPr>
            <p:ph idx="1"/>
          </p:nvPr>
        </p:nvSpPr>
        <p:spPr/>
        <p:txBody>
          <a:bodyPr/>
          <a:lstStyle/>
          <a:p>
            <a:r>
              <a:rPr lang="ar-SA" u="sng" dirty="0" smtClean="0"/>
              <a:t>2-الطريقة التحديدية : </a:t>
            </a:r>
          </a:p>
          <a:p>
            <a:r>
              <a:rPr lang="ar-SA" dirty="0" smtClean="0"/>
              <a:t>تعتمد هذه الطريقة على البينة ومن ثم فالتقدير هنا تقدير مباشر , أي أن الغدارة الضريبية تلجأ إلى معرفة قيمة الوعاء مباشرةً عن طريق الإقرار المباشر من المكلف أو من الغير .</a:t>
            </a:r>
          </a:p>
          <a:p>
            <a:r>
              <a:rPr lang="ar-SA" dirty="0" smtClean="0"/>
              <a:t>أ- التقدير(الإقرار ) المباشر من المكلف .</a:t>
            </a:r>
          </a:p>
          <a:p>
            <a:r>
              <a:rPr lang="ar-SA" dirty="0" smtClean="0"/>
              <a:t>ب- الإقرار من الغير .</a:t>
            </a:r>
            <a:endParaRPr lang="ar-SA" dirty="0"/>
          </a:p>
        </p:txBody>
      </p:sp>
    </p:spTree>
    <p:extLst>
      <p:ext uri="{BB962C8B-B14F-4D97-AF65-F5344CB8AC3E}">
        <p14:creationId xmlns:p14="http://schemas.microsoft.com/office/powerpoint/2010/main" val="2417257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الطريقة التحديدية </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b="1" u="sng" dirty="0" smtClean="0">
                <a:effectLst>
                  <a:outerShdw blurRad="38100" dist="38100" dir="2700000" algn="tl">
                    <a:srgbClr val="000000">
                      <a:alpha val="43137"/>
                    </a:srgbClr>
                  </a:outerShdw>
                </a:effectLst>
              </a:rPr>
              <a:t>أ- التقدير المباشر من المكلف :</a:t>
            </a:r>
          </a:p>
          <a:p>
            <a:r>
              <a:rPr lang="ar-SA" dirty="0" smtClean="0"/>
              <a:t>بمقتضى هذه الطريقة يلتزم المكلف بتقديم إقرار للإدارة الضريبية عن نتيجة أعماله خلال الفترة المحاسبية كما هو مثبت في دفاتره ومستنداته بافتراض أن المكلف هو أدرى الناس بما لدية من أموال وبظروفه وقدرته على الدفع وبالتالي يكون تقديره أقرب ما يكون للواقع , خصوصاً إذا توافرت الأمانة وحسن النية.</a:t>
            </a:r>
          </a:p>
          <a:p>
            <a:r>
              <a:rPr lang="ar-SA" dirty="0" smtClean="0"/>
              <a:t>وقد أعطت النظم الضريبية الحق للإدارة الضريبية بفحص الإقرار ومطالبة المكلف بتقديم المستندات والوثائق التي تثبت صحة الإقرار الضريبي </a:t>
            </a:r>
            <a:endParaRPr lang="ar-SA" dirty="0"/>
          </a:p>
        </p:txBody>
      </p:sp>
    </p:spTree>
    <p:extLst>
      <p:ext uri="{BB962C8B-B14F-4D97-AF65-F5344CB8AC3E}">
        <p14:creationId xmlns:p14="http://schemas.microsoft.com/office/powerpoint/2010/main" val="1165825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التقدير المباشر من المكلف </a:t>
            </a:r>
            <a:endParaRPr lang="ar-SA" dirty="0"/>
          </a:p>
        </p:txBody>
      </p:sp>
      <p:sp>
        <p:nvSpPr>
          <p:cNvPr id="3" name="عنصر نائب للمحتوى 2"/>
          <p:cNvSpPr>
            <a:spLocks noGrp="1"/>
          </p:cNvSpPr>
          <p:nvPr>
            <p:ph idx="1"/>
          </p:nvPr>
        </p:nvSpPr>
        <p:spPr/>
        <p:txBody>
          <a:bodyPr/>
          <a:lstStyle/>
          <a:p>
            <a:r>
              <a:rPr lang="ar-SA" dirty="0" smtClean="0"/>
              <a:t>دفاتر غير نظامية , يترتب علية رفض الإقرار ومن ثم اللجوء إلى التقدير الجزافي .</a:t>
            </a:r>
          </a:p>
          <a:p>
            <a:r>
              <a:rPr lang="ar-SA" dirty="0" smtClean="0"/>
              <a:t>دفاتر غير صحيحة , تهرب ضريبي ومن ثم فرض عقوبة , ومن حق المكلف التظلم أمام اللجان القضائية .</a:t>
            </a:r>
            <a:endParaRPr lang="ar-SA" dirty="0"/>
          </a:p>
        </p:txBody>
      </p:sp>
    </p:spTree>
    <p:extLst>
      <p:ext uri="{BB962C8B-B14F-4D97-AF65-F5344CB8AC3E}">
        <p14:creationId xmlns:p14="http://schemas.microsoft.com/office/powerpoint/2010/main" val="1047664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الطريقة التحديدية </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b="1" u="sng" dirty="0" smtClean="0">
                <a:effectLst>
                  <a:outerShdw blurRad="38100" dist="38100" dir="2700000" algn="tl">
                    <a:srgbClr val="000000">
                      <a:alpha val="43137"/>
                    </a:srgbClr>
                  </a:outerShdw>
                </a:effectLst>
              </a:rPr>
              <a:t>ب- الإقرار من الغير :</a:t>
            </a:r>
          </a:p>
          <a:p>
            <a:r>
              <a:rPr lang="ar-SA" dirty="0" smtClean="0"/>
              <a:t>تلزم الإدارة الضريبية شخصاً آخر غير المكلف بتقديم إقرار يحدد فيه دخل المكلف الأصلي (دين للمكلف على شخص آخر ) مثل ما يقدمه صاحب العمل عن إقرار عن قيمة ما يقدمه لموظفيه,  أو المنشأة التي تقدم إقرار بالأرباح والفوائد التي يحصل عليها أصحابها , أو المستأجر الذي يقدم إقرار بما يدفعه للمؤجر .</a:t>
            </a:r>
          </a:p>
          <a:p>
            <a:r>
              <a:rPr lang="ar-SA" dirty="0" smtClean="0"/>
              <a:t>ويستعان بمثل هذه الطريقة لمراقبة إقرار المكلف. </a:t>
            </a:r>
          </a:p>
          <a:p>
            <a:r>
              <a:rPr lang="ar-SA" dirty="0" smtClean="0"/>
              <a:t>(والتزام الغير يقترن به التزام آخر وهو حجزة لمبلغ الضريبة وتوريده إلى الإدارة الضريبية –الحجز من المنبع - )</a:t>
            </a:r>
            <a:endParaRPr lang="ar-SA" dirty="0"/>
          </a:p>
        </p:txBody>
      </p:sp>
    </p:spTree>
    <p:extLst>
      <p:ext uri="{BB962C8B-B14F-4D97-AF65-F5344CB8AC3E}">
        <p14:creationId xmlns:p14="http://schemas.microsoft.com/office/powerpoint/2010/main" val="834338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طرق تحديد الدخل الضريبي </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من أهم مراحل قياس الدخل مقابلة الإيرادات بالمصروفات وهي أصعب لاعتمادها على الحكم الشخصي للمحاسب , ومن هنا كان الاختلاف بين الربح المحاسبي والدخل الضريبي لاعتماد الدخل الضريبي على قواعد تختلف عن القواعد المحاسبية .</a:t>
            </a:r>
          </a:p>
          <a:p>
            <a:r>
              <a:rPr lang="ar-SA" dirty="0" smtClean="0"/>
              <a:t>فالربح المحاسبي يمثل الفرق بين الإيرادات والمصروفات وفقاً للمبادئ المحاسبية المتعارف عليها , أما الدخل الضريبي يمثل الفرق بين إجمالي الدخل والاستقطاعات النظامية .</a:t>
            </a:r>
            <a:endParaRPr lang="ar-SA" dirty="0"/>
          </a:p>
        </p:txBody>
      </p:sp>
    </p:spTree>
    <p:extLst>
      <p:ext uri="{BB962C8B-B14F-4D97-AF65-F5344CB8AC3E}">
        <p14:creationId xmlns:p14="http://schemas.microsoft.com/office/powerpoint/2010/main" val="2793405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طرق تحديد الدخل الضريبي </a:t>
            </a:r>
            <a:endParaRPr lang="ar-SA" dirty="0"/>
          </a:p>
        </p:txBody>
      </p:sp>
      <p:sp>
        <p:nvSpPr>
          <p:cNvPr id="3" name="عنصر نائب للمحتوى 2"/>
          <p:cNvSpPr>
            <a:spLocks noGrp="1"/>
          </p:cNvSpPr>
          <p:nvPr>
            <p:ph idx="1"/>
          </p:nvPr>
        </p:nvSpPr>
        <p:spPr/>
        <p:txBody>
          <a:bodyPr>
            <a:normAutofit fontScale="92500"/>
          </a:bodyPr>
          <a:lstStyle/>
          <a:p>
            <a:r>
              <a:rPr lang="ar-SA" dirty="0" smtClean="0"/>
              <a:t>كما أن </a:t>
            </a:r>
            <a:r>
              <a:rPr lang="ar-SA" dirty="0" smtClean="0"/>
              <a:t>الاتجاه </a:t>
            </a:r>
            <a:r>
              <a:rPr lang="ar-SA" dirty="0" smtClean="0"/>
              <a:t>في النظم الضريبية يتجه نحو تحديد المقدرة التكليفية للمكلف بمراعاة </a:t>
            </a:r>
            <a:r>
              <a:rPr lang="ar-SA" dirty="0" smtClean="0"/>
              <a:t>ظروفه </a:t>
            </a:r>
            <a:r>
              <a:rPr lang="ar-SA" dirty="0" smtClean="0"/>
              <a:t>الشخصية وذلك بإدخال عدداً من العوامل التي تحقق شخصية الضريبة .</a:t>
            </a:r>
          </a:p>
          <a:p>
            <a:r>
              <a:rPr lang="ar-SA" dirty="0" smtClean="0"/>
              <a:t>ويترتب عليها استبعاد جزء من المادة الخاضعة للضريبة مراعاة لظروف المكلف , وكلما زادت العوامل الواجب أخذها كلما زادت درجة شخصية الضريبة .</a:t>
            </a:r>
          </a:p>
          <a:p>
            <a:r>
              <a:rPr lang="ar-SA" dirty="0" smtClean="0"/>
              <a:t>وعند تحديد الدخل الخاضع للضريبة يجب التميز بين </a:t>
            </a:r>
            <a:r>
              <a:rPr lang="ar-SA" dirty="0" smtClean="0"/>
              <a:t>ما يعتبر </a:t>
            </a:r>
            <a:r>
              <a:rPr lang="ar-SA" dirty="0" smtClean="0"/>
              <a:t>من تكاليف الدخل </a:t>
            </a:r>
            <a:r>
              <a:rPr lang="ar-SA" dirty="0" smtClean="0"/>
              <a:t>وما يعتبر </a:t>
            </a:r>
            <a:r>
              <a:rPr lang="ar-SA" dirty="0" smtClean="0"/>
              <a:t>استعمالاً له , فالأول يجوز خصمة من إجمالي الدخل بينما الثاني </a:t>
            </a:r>
            <a:r>
              <a:rPr lang="ar-SA" dirty="0" smtClean="0"/>
              <a:t>لا يجوز </a:t>
            </a:r>
            <a:r>
              <a:rPr lang="ar-SA" dirty="0" smtClean="0"/>
              <a:t>خصمة .</a:t>
            </a:r>
            <a:endParaRPr lang="ar-SA" dirty="0"/>
          </a:p>
        </p:txBody>
      </p:sp>
    </p:spTree>
    <p:extLst>
      <p:ext uri="{BB962C8B-B14F-4D97-AF65-F5344CB8AC3E}">
        <p14:creationId xmlns:p14="http://schemas.microsoft.com/office/powerpoint/2010/main" val="3110582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طرق تحديد الدخل الضريبي</a:t>
            </a:r>
            <a:endParaRPr lang="ar-SA" dirty="0"/>
          </a:p>
        </p:txBody>
      </p:sp>
      <p:sp>
        <p:nvSpPr>
          <p:cNvPr id="3" name="عنصر نائب للمحتوى 2"/>
          <p:cNvSpPr>
            <a:spLocks noGrp="1"/>
          </p:cNvSpPr>
          <p:nvPr>
            <p:ph idx="1"/>
          </p:nvPr>
        </p:nvSpPr>
        <p:spPr/>
        <p:txBody>
          <a:bodyPr/>
          <a:lstStyle/>
          <a:p>
            <a:r>
              <a:rPr lang="ar-SA" dirty="0" smtClean="0"/>
              <a:t>وقد لا تتفق أنواع المصروفات التي يتم خصمها محاسبياً مع تلك الواجب استقطاعها ضريبياً , </a:t>
            </a:r>
          </a:p>
          <a:p>
            <a:r>
              <a:rPr lang="ar-SA" dirty="0" smtClean="0"/>
              <a:t>والاختلافات يمكن تصنيفها إلى مؤقتة ودائمة .</a:t>
            </a:r>
          </a:p>
          <a:p>
            <a:r>
              <a:rPr lang="ar-SA" b="1" u="sng" dirty="0" smtClean="0">
                <a:effectLst>
                  <a:outerShdw blurRad="38100" dist="38100" dir="2700000" algn="tl">
                    <a:srgbClr val="000000">
                      <a:alpha val="43137"/>
                    </a:srgbClr>
                  </a:outerShdw>
                </a:effectLst>
              </a:rPr>
              <a:t>مؤقتة : </a:t>
            </a:r>
            <a:r>
              <a:rPr lang="ar-SA" dirty="0" smtClean="0"/>
              <a:t>تأثيرها مؤقت , مالها تأثير مهم على إجمالي الدخل , مثل : تغيير طريقة الاستهلاك أو المخزون .</a:t>
            </a:r>
          </a:p>
          <a:p>
            <a:r>
              <a:rPr lang="ar-SA" b="1" u="sng" dirty="0" smtClean="0">
                <a:effectLst>
                  <a:outerShdw blurRad="38100" dist="38100" dir="2700000" algn="tl">
                    <a:srgbClr val="000000">
                      <a:alpha val="43137"/>
                    </a:srgbClr>
                  </a:outerShdw>
                </a:effectLst>
              </a:rPr>
              <a:t>دائمة : </a:t>
            </a:r>
            <a:r>
              <a:rPr lang="ar-SA" dirty="0" smtClean="0"/>
              <a:t>تأثيرها دائم , لها تأثير في توزيع العبء الضريبي بين المكلفين , كالتي يتم فيها استبعاد عناصر معينة من الدخل .</a:t>
            </a:r>
            <a:endParaRPr lang="ar-SA" dirty="0"/>
          </a:p>
        </p:txBody>
      </p:sp>
    </p:spTree>
    <p:extLst>
      <p:ext uri="{BB962C8B-B14F-4D97-AF65-F5344CB8AC3E}">
        <p14:creationId xmlns:p14="http://schemas.microsoft.com/office/powerpoint/2010/main" val="1899072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طرق تحديد الدخل الضريبي</a:t>
            </a:r>
            <a:endParaRPr lang="ar-SA" dirty="0"/>
          </a:p>
        </p:txBody>
      </p:sp>
      <p:sp>
        <p:nvSpPr>
          <p:cNvPr id="3" name="عنصر نائب للمحتوى 2"/>
          <p:cNvSpPr>
            <a:spLocks noGrp="1"/>
          </p:cNvSpPr>
          <p:nvPr>
            <p:ph idx="1"/>
          </p:nvPr>
        </p:nvSpPr>
        <p:spPr/>
        <p:txBody>
          <a:bodyPr/>
          <a:lstStyle/>
          <a:p>
            <a:r>
              <a:rPr lang="ar-SA" b="1" u="sng" dirty="0" smtClean="0"/>
              <a:t>وهذه الاختلافات بنوعيها المؤقتة والدائمة تعود لأسباب عدة من أهمها : </a:t>
            </a:r>
          </a:p>
          <a:p>
            <a:r>
              <a:rPr lang="ar-SA" u="sng" dirty="0" smtClean="0"/>
              <a:t>1-الاهداف .</a:t>
            </a:r>
          </a:p>
          <a:p>
            <a:r>
              <a:rPr lang="ar-SA" dirty="0" smtClean="0"/>
              <a:t>يختلف الهدف المحاسبي عن الهدف الضريبي </a:t>
            </a:r>
          </a:p>
          <a:p>
            <a:r>
              <a:rPr lang="ar-SA" u="sng" dirty="0" smtClean="0"/>
              <a:t>2-الموضوعية .</a:t>
            </a:r>
          </a:p>
          <a:p>
            <a:r>
              <a:rPr lang="ar-SA" dirty="0" smtClean="0"/>
              <a:t>الاصل في المحاسبة عموماً أن تكون المعلومات التي تحتوي عليها القوائم المالية غير متحيزة أي موضوعية , مالم تضطر إلى تقدير الدخل الضريبي بطرق غير موضوعية .</a:t>
            </a:r>
            <a:endParaRPr lang="ar-SA" dirty="0"/>
          </a:p>
        </p:txBody>
      </p:sp>
    </p:spTree>
    <p:extLst>
      <p:ext uri="{BB962C8B-B14F-4D97-AF65-F5344CB8AC3E}">
        <p14:creationId xmlns:p14="http://schemas.microsoft.com/office/powerpoint/2010/main" val="2516585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طريقة تحديد الدخل الضريبي </a:t>
            </a:r>
            <a:endParaRPr lang="ar-SA" dirty="0"/>
          </a:p>
        </p:txBody>
      </p:sp>
      <p:sp>
        <p:nvSpPr>
          <p:cNvPr id="3" name="عنصر نائب للمحتوى 2"/>
          <p:cNvSpPr>
            <a:spLocks noGrp="1"/>
          </p:cNvSpPr>
          <p:nvPr>
            <p:ph idx="1"/>
          </p:nvPr>
        </p:nvSpPr>
        <p:spPr/>
        <p:txBody>
          <a:bodyPr>
            <a:normAutofit lnSpcReduction="10000"/>
          </a:bodyPr>
          <a:lstStyle/>
          <a:p>
            <a:r>
              <a:rPr lang="ar-SA" u="sng" dirty="0" smtClean="0"/>
              <a:t>تحقق الإيراد .</a:t>
            </a:r>
          </a:p>
          <a:p>
            <a:r>
              <a:rPr lang="ar-SA" dirty="0" smtClean="0"/>
              <a:t>يتحقق الإيراد من وجهة نظر المحاسبة المالية إذا توفر شرطين (تمام عملية اكتساب الإيراد ووجود دليل مادي يحدد مقداره ) , أما المحاسبة الضريبية فيتحقق الإيراد بمجرد أن يحصل الممول عليه .</a:t>
            </a:r>
          </a:p>
          <a:p>
            <a:r>
              <a:rPr lang="ar-SA" u="sng" dirty="0" smtClean="0"/>
              <a:t>المقابلة</a:t>
            </a:r>
            <a:r>
              <a:rPr lang="ar-SA" dirty="0" smtClean="0"/>
              <a:t> .</a:t>
            </a:r>
          </a:p>
          <a:p>
            <a:r>
              <a:rPr lang="ar-SA" dirty="0" smtClean="0"/>
              <a:t>تتبع المحاسبة المالية أسلوب مقابلة الإيرادات بالمصروفات , بينما المحاسبة الضريبية تعتمد على قواعد نظامية تختلف عن القواعد المحاسبية .</a:t>
            </a:r>
          </a:p>
        </p:txBody>
      </p:sp>
    </p:spTree>
    <p:extLst>
      <p:ext uri="{BB962C8B-B14F-4D97-AF65-F5344CB8AC3E}">
        <p14:creationId xmlns:p14="http://schemas.microsoft.com/office/powerpoint/2010/main" val="37826954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طرق تحديد الدخل الضريبي </a:t>
            </a:r>
            <a:endParaRPr lang="ar-SA" dirty="0"/>
          </a:p>
        </p:txBody>
      </p:sp>
      <p:sp>
        <p:nvSpPr>
          <p:cNvPr id="3" name="عنصر نائب للمحتوى 2"/>
          <p:cNvSpPr>
            <a:spLocks noGrp="1"/>
          </p:cNvSpPr>
          <p:nvPr>
            <p:ph idx="1"/>
          </p:nvPr>
        </p:nvSpPr>
        <p:spPr/>
        <p:txBody>
          <a:bodyPr/>
          <a:lstStyle/>
          <a:p>
            <a:r>
              <a:rPr lang="ar-SA" dirty="0" smtClean="0"/>
              <a:t>عموماً يمكن تحديد صافي الدخل الخاضع للضريبة لأي فترة باستخدام مبدأ مقابلة الإيرادات النظامية بالاستقطاعات النظامية المرتبطة بها والتي ساهمت في تحقيق تلك الإيرادات .</a:t>
            </a:r>
          </a:p>
          <a:p>
            <a:r>
              <a:rPr lang="ar-SA" dirty="0" smtClean="0"/>
              <a:t>وذلك بأخذ صافي الربح المحاسبي وإضافة جميع الاستقطاعات التي لا يسمح بها نظاماً لأغراض الضريبة , وخصم جميع البنود غير الخاضعة نظاماً للضريبة وفق النموذج التالي :</a:t>
            </a:r>
            <a:endParaRPr lang="ar-SA" dirty="0"/>
          </a:p>
        </p:txBody>
      </p:sp>
    </p:spTree>
    <p:extLst>
      <p:ext uri="{BB962C8B-B14F-4D97-AF65-F5344CB8AC3E}">
        <p14:creationId xmlns:p14="http://schemas.microsoft.com/office/powerpoint/2010/main" val="546962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تسوية الضريبة</a:t>
            </a:r>
            <a:endParaRPr lang="ar-SA" dirty="0"/>
          </a:p>
        </p:txBody>
      </p:sp>
      <p:sp>
        <p:nvSpPr>
          <p:cNvPr id="3" name="عنصر نائب للمحتوى 2"/>
          <p:cNvSpPr>
            <a:spLocks noGrp="1"/>
          </p:cNvSpPr>
          <p:nvPr>
            <p:ph idx="1"/>
          </p:nvPr>
        </p:nvSpPr>
        <p:spPr/>
        <p:txBody>
          <a:bodyPr/>
          <a:lstStyle/>
          <a:p>
            <a:r>
              <a:rPr lang="ar-SA" b="1" u="sng" dirty="0" smtClean="0"/>
              <a:t>يهدف الفصل إلى التعرف على :</a:t>
            </a:r>
          </a:p>
          <a:p>
            <a:pPr marL="0" indent="0">
              <a:buNone/>
            </a:pPr>
            <a:endParaRPr lang="ar-SA" sz="4000" b="1" u="sng" dirty="0" smtClean="0"/>
          </a:p>
          <a:p>
            <a:r>
              <a:rPr lang="ar-SA" dirty="0" smtClean="0"/>
              <a:t>ربط الضريبة ..</a:t>
            </a:r>
          </a:p>
          <a:p>
            <a:r>
              <a:rPr lang="ar-SA" dirty="0" smtClean="0"/>
              <a:t>تحصيل الضريبة ..</a:t>
            </a:r>
          </a:p>
          <a:p>
            <a:r>
              <a:rPr lang="ar-SA" dirty="0" smtClean="0"/>
              <a:t>التهرب من الالتزام بدفع الضريبة ..</a:t>
            </a:r>
          </a:p>
          <a:p>
            <a:r>
              <a:rPr lang="ar-SA" dirty="0" smtClean="0"/>
              <a:t>الازدواج الضريبي ..</a:t>
            </a:r>
            <a:endParaRPr lang="ar-SA" dirty="0"/>
          </a:p>
        </p:txBody>
      </p:sp>
    </p:spTree>
    <p:extLst>
      <p:ext uri="{BB962C8B-B14F-4D97-AF65-F5344CB8AC3E}">
        <p14:creationId xmlns:p14="http://schemas.microsoft.com/office/powerpoint/2010/main" val="38132783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009531"/>
          </a:xfrm>
        </p:spPr>
        <p:txBody>
          <a:bodyPr/>
          <a:lstStyle/>
          <a:p>
            <a:endParaRPr lang="ar-SA" dirty="0"/>
          </a:p>
        </p:txBody>
      </p:sp>
      <p:pic>
        <p:nvPicPr>
          <p:cNvPr id="2050" name="Picture 2" descr="C:\Users\user\Downloads\new doc 2017-10-01 01.01.06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8680" y="154788"/>
            <a:ext cx="7406640" cy="60825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90030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تحصيل الضريبة </a:t>
            </a:r>
            <a:endParaRPr lang="ar-SA" dirty="0"/>
          </a:p>
        </p:txBody>
      </p:sp>
      <p:sp>
        <p:nvSpPr>
          <p:cNvPr id="3" name="عنصر نائب للمحتوى 2"/>
          <p:cNvSpPr>
            <a:spLocks noGrp="1"/>
          </p:cNvSpPr>
          <p:nvPr>
            <p:ph idx="1"/>
          </p:nvPr>
        </p:nvSpPr>
        <p:spPr/>
        <p:txBody>
          <a:bodyPr/>
          <a:lstStyle/>
          <a:p>
            <a:endParaRPr lang="ar-SA" dirty="0" smtClean="0"/>
          </a:p>
          <a:p>
            <a:r>
              <a:rPr lang="ar-SA" dirty="0" smtClean="0"/>
              <a:t>هي المرحلة الأخيرة من مراحل الاستقطاع الضريبي وهي مرحلة تحصيل دين الضريبة , وحين يصبح المكلف ملزماً بدفع الضريبة يجب التأكد من صدور قرار ربط الضريبة .</a:t>
            </a:r>
          </a:p>
          <a:p>
            <a:r>
              <a:rPr lang="ar-SA" dirty="0" smtClean="0"/>
              <a:t>والأصل هو تحصيل الضريبة بمعرفة الإدارة الضريبية في صورة نقدية , ويتم تحصيلها فور استحقاقها , وفي أكثر الأوقات ملائمة لظروف المكلف .</a:t>
            </a:r>
            <a:endParaRPr lang="ar-SA" dirty="0"/>
          </a:p>
        </p:txBody>
      </p:sp>
    </p:spTree>
    <p:extLst>
      <p:ext uri="{BB962C8B-B14F-4D97-AF65-F5344CB8AC3E}">
        <p14:creationId xmlns:p14="http://schemas.microsoft.com/office/powerpoint/2010/main" val="205595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طرق تحصيل الضريبة </a:t>
            </a:r>
            <a:endParaRPr lang="ar-SA" dirty="0"/>
          </a:p>
        </p:txBody>
      </p:sp>
      <p:sp>
        <p:nvSpPr>
          <p:cNvPr id="3" name="عنصر نائب للمحتوى 2"/>
          <p:cNvSpPr>
            <a:spLocks noGrp="1"/>
          </p:cNvSpPr>
          <p:nvPr>
            <p:ph idx="1"/>
          </p:nvPr>
        </p:nvSpPr>
        <p:spPr/>
        <p:txBody>
          <a:bodyPr/>
          <a:lstStyle/>
          <a:p>
            <a:endParaRPr lang="ar-SA" dirty="0" smtClean="0"/>
          </a:p>
          <a:p>
            <a:r>
              <a:rPr lang="ar-SA" b="1" u="sng" dirty="0">
                <a:effectLst>
                  <a:outerShdw blurRad="38100" dist="38100" dir="2700000" algn="tl">
                    <a:srgbClr val="000000">
                      <a:alpha val="43137"/>
                    </a:srgbClr>
                  </a:outerShdw>
                </a:effectLst>
              </a:rPr>
              <a:t>1</a:t>
            </a:r>
            <a:r>
              <a:rPr lang="ar-SA" b="1" u="sng" dirty="0" smtClean="0">
                <a:effectLst>
                  <a:outerShdw blurRad="38100" dist="38100" dir="2700000" algn="tl">
                    <a:srgbClr val="000000">
                      <a:alpha val="43137"/>
                    </a:srgbClr>
                  </a:outerShdw>
                </a:effectLst>
              </a:rPr>
              <a:t>- التوريد المباشر من قبل المكلف :</a:t>
            </a:r>
          </a:p>
          <a:p>
            <a:r>
              <a:rPr lang="ar-SA" dirty="0" smtClean="0"/>
              <a:t>من أكثر الطرق شيوعاً لما تمتاز به من سهوله وبساطة في التطبيق , حيث يقوم فيها المكلف بدفع ما عليه مباشرة إلى الإدارة الضريبية , وقد يكون دفعه واحدة أو أقساط , حيث يتم الاتفاق على عدد ومقدار ومواعيد الاقساط .</a:t>
            </a:r>
          </a:p>
        </p:txBody>
      </p:sp>
    </p:spTree>
    <p:extLst>
      <p:ext uri="{BB962C8B-B14F-4D97-AF65-F5344CB8AC3E}">
        <p14:creationId xmlns:p14="http://schemas.microsoft.com/office/powerpoint/2010/main" val="9676677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طرق تحصيل الضريبة </a:t>
            </a:r>
            <a:endParaRPr lang="ar-SA" dirty="0"/>
          </a:p>
        </p:txBody>
      </p:sp>
      <p:sp>
        <p:nvSpPr>
          <p:cNvPr id="3" name="عنصر نائب للمحتوى 2"/>
          <p:cNvSpPr>
            <a:spLocks noGrp="1"/>
          </p:cNvSpPr>
          <p:nvPr>
            <p:ph idx="1"/>
          </p:nvPr>
        </p:nvSpPr>
        <p:spPr/>
        <p:txBody>
          <a:bodyPr>
            <a:normAutofit lnSpcReduction="10000"/>
          </a:bodyPr>
          <a:lstStyle/>
          <a:p>
            <a:r>
              <a:rPr lang="ar-SA" b="1" u="sng" dirty="0" smtClean="0">
                <a:effectLst>
                  <a:outerShdw blurRad="38100" dist="38100" dir="2700000" algn="tl">
                    <a:srgbClr val="000000">
                      <a:alpha val="43137"/>
                    </a:srgbClr>
                  </a:outerShdw>
                </a:effectLst>
              </a:rPr>
              <a:t>2-الاقساط المقدمة :</a:t>
            </a:r>
          </a:p>
          <a:p>
            <a:r>
              <a:rPr lang="ar-SA" dirty="0" smtClean="0"/>
              <a:t>بموجب هذه الطريقة يتم دفع مبلغ الضريبة على أقساط دوريه خلال السنه الضريبية مقدماً تحت حساب الضريبة طبقاً لإقرار يقدمه عن دخله المحتمل في العام القادم . وعلى أن تتولى الإدارة الضريبية اتخاذ إجراءات الربط وتحديد مبلغ الضريبة . وتتم التسوية النهائية بين المكلف والإدارة حيث يطالب المكلف بدفع ما تبقى عليه أو يرد له ما قد يزيد عن قيمة الضريبة المربوطة أو يرحل كقسط مقدم تحت حساب الضريبة .</a:t>
            </a:r>
            <a:endParaRPr lang="ar-SA" dirty="0"/>
          </a:p>
        </p:txBody>
      </p:sp>
    </p:spTree>
    <p:extLst>
      <p:ext uri="{BB962C8B-B14F-4D97-AF65-F5344CB8AC3E}">
        <p14:creationId xmlns:p14="http://schemas.microsoft.com/office/powerpoint/2010/main" val="19616657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طرق تحصيل الضريبة </a:t>
            </a:r>
            <a:endParaRPr lang="ar-SA" dirty="0"/>
          </a:p>
        </p:txBody>
      </p:sp>
      <p:sp>
        <p:nvSpPr>
          <p:cNvPr id="3" name="عنصر نائب للمحتوى 2"/>
          <p:cNvSpPr>
            <a:spLocks noGrp="1"/>
          </p:cNvSpPr>
          <p:nvPr>
            <p:ph idx="1"/>
          </p:nvPr>
        </p:nvSpPr>
        <p:spPr/>
        <p:txBody>
          <a:bodyPr>
            <a:normAutofit lnSpcReduction="10000"/>
          </a:bodyPr>
          <a:lstStyle/>
          <a:p>
            <a:r>
              <a:rPr lang="ar-SA" b="1" u="sng" dirty="0" smtClean="0">
                <a:effectLst>
                  <a:outerShdw blurRad="38100" dist="38100" dir="2700000" algn="tl">
                    <a:srgbClr val="000000">
                      <a:alpha val="43137"/>
                    </a:srgbClr>
                  </a:outerShdw>
                </a:effectLst>
              </a:rPr>
              <a:t>3- الحجز من المنبع :</a:t>
            </a:r>
          </a:p>
          <a:p>
            <a:r>
              <a:rPr lang="ar-SA" dirty="0" smtClean="0"/>
              <a:t>فبدلاً من أن يتم تحصيل مبلغ الضريبة من المكلف مباشرةً قد يلزم النظام الضريبي جهة معينه أو شخص معين غير المكلف كي يخصم مبلغ الضريبة المستحقة من الدخل مباشرة ً ومن ثم توريدها بمعرفته للخزانة العامة .</a:t>
            </a:r>
          </a:p>
          <a:p>
            <a:r>
              <a:rPr lang="ar-SA" dirty="0" smtClean="0"/>
              <a:t>وتتسم هذه الطريقة بالسهولة وسرعة التحصيل , وانعدام التهرب , فهي تحجز من دخل المكلف قبل تسليمه له .</a:t>
            </a:r>
          </a:p>
          <a:p>
            <a:r>
              <a:rPr lang="ar-SA" dirty="0" smtClean="0"/>
              <a:t>مثل : علاقة تبعية مثل الرواتب , أو تبادل مثل العقود الثلاثية .</a:t>
            </a:r>
            <a:endParaRPr lang="ar-SA" dirty="0"/>
          </a:p>
        </p:txBody>
      </p:sp>
    </p:spTree>
    <p:extLst>
      <p:ext uri="{BB962C8B-B14F-4D97-AF65-F5344CB8AC3E}">
        <p14:creationId xmlns:p14="http://schemas.microsoft.com/office/powerpoint/2010/main" val="31148529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التهرب من الالتزام بدفع الضريبة </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dirty="0" smtClean="0"/>
              <a:t>المعروف أن الضريبة تنطوي على اقتطاع جزء من دخول المكلفين , فمن المتوقع أن يلجأ المكلفون إلى محاولة التخلص جزئياً أو كلياً من دفع الضريبة بشتى الطرق المشروعة وغير المشروعة .</a:t>
            </a:r>
          </a:p>
          <a:p>
            <a:r>
              <a:rPr lang="ar-SA" dirty="0" smtClean="0"/>
              <a:t>كأن يمتنع المكلف من القيام بعمل أو تصرف معين حتى يتجنب دفع الضريبة , </a:t>
            </a:r>
            <a:r>
              <a:rPr lang="ar-SA" b="1" u="sng" dirty="0" smtClean="0"/>
              <a:t>وذلك من خلال :</a:t>
            </a:r>
          </a:p>
          <a:p>
            <a:r>
              <a:rPr lang="ar-SA" dirty="0" smtClean="0"/>
              <a:t>-الامتناع عن استيراد مشروبات الطاقة تجنباً لدفع الضريبة عنها </a:t>
            </a:r>
          </a:p>
          <a:p>
            <a:r>
              <a:rPr lang="ar-SA" dirty="0" smtClean="0"/>
              <a:t>-كأن يوزع المكلف ثروته في حياته على ورثته تجنباً لدفع ضريبة التركة مثلاً </a:t>
            </a:r>
          </a:p>
          <a:p>
            <a:r>
              <a:rPr lang="ar-SA" dirty="0" smtClean="0"/>
              <a:t>إلا أنها طريقة نظامية يقرها النظام ولا يعده مخالفاً لنصوصه بالرغم من توفر سوء النية في بعض الحالات .</a:t>
            </a:r>
            <a:endParaRPr lang="ar-SA" dirty="0"/>
          </a:p>
        </p:txBody>
      </p:sp>
    </p:spTree>
    <p:extLst>
      <p:ext uri="{BB962C8B-B14F-4D97-AF65-F5344CB8AC3E}">
        <p14:creationId xmlns:p14="http://schemas.microsoft.com/office/powerpoint/2010/main" val="2639799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التهرب من الالتزام بدفع الضريبة </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dirty="0" smtClean="0"/>
              <a:t>وعند محاولة المكلف عدم دفع الضريبة باتباع طرق تخالف أحكام النظام الضريبي وتحمل طابع الغش فهذا يضر بحصيلة الضريبة وبمبدأ العدالة .</a:t>
            </a:r>
          </a:p>
          <a:p>
            <a:r>
              <a:rPr lang="ar-SA" dirty="0" smtClean="0"/>
              <a:t>ويأخذ التهرب الضريبي صورا ً متنوعة تختلف حسب توقيت التهرب , فإما أن يكون عند تحديد وعاء الضريبة وربطها (من خلال إخفاء المادة الخاضعة للضريبة أو الامتناع عن تقديم الإقرار الضريبي )</a:t>
            </a:r>
          </a:p>
          <a:p>
            <a:r>
              <a:rPr lang="ar-SA" dirty="0" smtClean="0"/>
              <a:t>أو يكون عند تحصيل قيمة الضريبة (مثل إخفاء المكلف لأمواله بحيث يتعذر على الإدارة الضريبية أن تصل لاستيفاء الضريبة أو الهروب خارج البلاد مع أمواله )</a:t>
            </a:r>
            <a:endParaRPr lang="ar-SA" dirty="0"/>
          </a:p>
        </p:txBody>
      </p:sp>
    </p:spTree>
    <p:extLst>
      <p:ext uri="{BB962C8B-B14F-4D97-AF65-F5344CB8AC3E}">
        <p14:creationId xmlns:p14="http://schemas.microsoft.com/office/powerpoint/2010/main" val="11773830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أسباب التهرب الضريبي </a:t>
            </a:r>
            <a:endParaRPr lang="ar-SA" dirty="0"/>
          </a:p>
        </p:txBody>
      </p:sp>
      <p:sp>
        <p:nvSpPr>
          <p:cNvPr id="3" name="عنصر نائب للمحتوى 2"/>
          <p:cNvSpPr>
            <a:spLocks noGrp="1"/>
          </p:cNvSpPr>
          <p:nvPr>
            <p:ph idx="1"/>
          </p:nvPr>
        </p:nvSpPr>
        <p:spPr/>
        <p:txBody>
          <a:bodyPr/>
          <a:lstStyle/>
          <a:p>
            <a:endParaRPr lang="ar-SA" dirty="0" smtClean="0"/>
          </a:p>
          <a:p>
            <a:r>
              <a:rPr lang="ar-SA" b="1" u="sng" dirty="0" smtClean="0"/>
              <a:t>يرجع السبب إلى عدة عوامل من أهمها :</a:t>
            </a:r>
          </a:p>
          <a:p>
            <a:r>
              <a:rPr lang="ar-SA" dirty="0" smtClean="0"/>
              <a:t>1- وجود عيوب في النظام الضريبي .</a:t>
            </a:r>
          </a:p>
          <a:p>
            <a:r>
              <a:rPr lang="ar-SA" dirty="0" smtClean="0"/>
              <a:t>2- تعقد تنظيم الضريبة .</a:t>
            </a:r>
          </a:p>
          <a:p>
            <a:r>
              <a:rPr lang="ar-SA" dirty="0" smtClean="0"/>
              <a:t>3- ارتفاع أسعار الضرائب .</a:t>
            </a:r>
          </a:p>
          <a:p>
            <a:r>
              <a:rPr lang="ar-SA" dirty="0" smtClean="0"/>
              <a:t>4- سوء توزيع الاعباء الضريبية بين المكلفين .</a:t>
            </a:r>
            <a:endParaRPr lang="ar-SA" dirty="0"/>
          </a:p>
        </p:txBody>
      </p:sp>
    </p:spTree>
    <p:extLst>
      <p:ext uri="{BB962C8B-B14F-4D97-AF65-F5344CB8AC3E}">
        <p14:creationId xmlns:p14="http://schemas.microsoft.com/office/powerpoint/2010/main" val="22507461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ضمانات الحد من التهرب الضريبي </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dirty="0" smtClean="0"/>
              <a:t>1- حق الاطلاع .</a:t>
            </a:r>
          </a:p>
          <a:p>
            <a:r>
              <a:rPr lang="ar-SA" dirty="0" smtClean="0"/>
              <a:t>2-حق التفتيش .</a:t>
            </a:r>
          </a:p>
          <a:p>
            <a:r>
              <a:rPr lang="ar-SA" dirty="0" smtClean="0"/>
              <a:t>3- الالزام بتقديم إقرار مؤيد باليمين .</a:t>
            </a:r>
          </a:p>
          <a:p>
            <a:r>
              <a:rPr lang="ar-SA" dirty="0" smtClean="0"/>
              <a:t>4-الالتزام بالتبليغ .</a:t>
            </a:r>
          </a:p>
          <a:p>
            <a:r>
              <a:rPr lang="ar-SA" dirty="0" smtClean="0"/>
              <a:t>5- حجز الضريبة من المنبع .</a:t>
            </a:r>
          </a:p>
          <a:p>
            <a:r>
              <a:rPr lang="ar-SA" dirty="0" smtClean="0"/>
              <a:t>6-الحد من الأسباب المؤدية إلى مقاومة الالتزام بدفع الضريبة .</a:t>
            </a:r>
          </a:p>
          <a:p>
            <a:r>
              <a:rPr lang="ar-SA" dirty="0" smtClean="0"/>
              <a:t>7-الجزاءات الجنائية والمالية .</a:t>
            </a:r>
          </a:p>
          <a:p>
            <a:r>
              <a:rPr lang="ar-SA" dirty="0" smtClean="0"/>
              <a:t>8-الحجز التنفيذي والبيع الجبري .</a:t>
            </a:r>
          </a:p>
          <a:p>
            <a:r>
              <a:rPr lang="ar-SA" dirty="0" smtClean="0"/>
              <a:t>9-توافر الواقعة المنشئة للضريبة .</a:t>
            </a:r>
            <a:endParaRPr lang="ar-SA" dirty="0"/>
          </a:p>
        </p:txBody>
      </p:sp>
    </p:spTree>
    <p:extLst>
      <p:ext uri="{BB962C8B-B14F-4D97-AF65-F5344CB8AC3E}">
        <p14:creationId xmlns:p14="http://schemas.microsoft.com/office/powerpoint/2010/main" val="20125712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الازدواج الضريبي </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dirty="0" smtClean="0"/>
              <a:t>التزام المكلف بدفع الضريبة يختلف من بلد إلى بلد حسب الاختلافات في النظم الضريبية .</a:t>
            </a:r>
          </a:p>
          <a:p>
            <a:r>
              <a:rPr lang="ar-SA" dirty="0" smtClean="0"/>
              <a:t>فقد يقوم على واحداً أو أكثر من </a:t>
            </a:r>
            <a:r>
              <a:rPr lang="ar-SA" u="sng" dirty="0" smtClean="0">
                <a:effectLst>
                  <a:outerShdw blurRad="38100" dist="38100" dir="2700000" algn="tl">
                    <a:srgbClr val="000000">
                      <a:alpha val="43137"/>
                    </a:srgbClr>
                  </a:outerShdw>
                </a:effectLst>
              </a:rPr>
              <a:t>المبادئ الثلاث التالية:</a:t>
            </a:r>
          </a:p>
          <a:p>
            <a:r>
              <a:rPr lang="ar-SA" b="1" u="sng" dirty="0" smtClean="0"/>
              <a:t>1-مبدأ التبعية السياسية </a:t>
            </a:r>
            <a:r>
              <a:rPr lang="ar-SA" dirty="0" smtClean="0"/>
              <a:t>: وهي ارتباط الافراد برابطة سياسية وقانونية وهي الجنسية مما يدفعهم لدفع الضريبة بغض النظر عن موقع إقامتهم أو موقع أموالهم .</a:t>
            </a:r>
          </a:p>
          <a:p>
            <a:r>
              <a:rPr lang="ar-SA" dirty="0" smtClean="0"/>
              <a:t>2</a:t>
            </a:r>
            <a:r>
              <a:rPr lang="ar-SA" b="1" u="sng" dirty="0" smtClean="0"/>
              <a:t>-مبدأ التبعية الاقتصادية : </a:t>
            </a:r>
            <a:r>
              <a:rPr lang="ar-SA" dirty="0" smtClean="0"/>
              <a:t>وهو ارتباط الأفراد برابطة اقتصادية تتمثل بمزاولتهم لأنشطتهم داخل الدولة واستثماراتهم لأموالهم فيها بغض النظر عن جنسياتهم .</a:t>
            </a:r>
          </a:p>
          <a:p>
            <a:r>
              <a:rPr lang="ar-SA" b="1" u="sng" dirty="0" smtClean="0"/>
              <a:t>3-مبدأ الإقامة </a:t>
            </a:r>
            <a:r>
              <a:rPr lang="ar-SA" dirty="0" smtClean="0"/>
              <a:t>: وهي ارتباط الأفراد برابطة الإقليمية والمتمثلة بتواجدهم وإقامتهم داخل الدولة بغض النظر عن الجنسية .</a:t>
            </a:r>
          </a:p>
          <a:p>
            <a:endParaRPr lang="ar-SA" dirty="0"/>
          </a:p>
        </p:txBody>
      </p:sp>
    </p:spTree>
    <p:extLst>
      <p:ext uri="{BB962C8B-B14F-4D97-AF65-F5344CB8AC3E}">
        <p14:creationId xmlns:p14="http://schemas.microsoft.com/office/powerpoint/2010/main" val="4029051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مقدمة </a:t>
            </a:r>
            <a:endParaRPr lang="ar-SA" dirty="0"/>
          </a:p>
        </p:txBody>
      </p:sp>
      <p:sp>
        <p:nvSpPr>
          <p:cNvPr id="3" name="عنصر نائب للمحتوى 2"/>
          <p:cNvSpPr>
            <a:spLocks noGrp="1"/>
          </p:cNvSpPr>
          <p:nvPr>
            <p:ph idx="1"/>
          </p:nvPr>
        </p:nvSpPr>
        <p:spPr/>
        <p:txBody>
          <a:bodyPr/>
          <a:lstStyle/>
          <a:p>
            <a:r>
              <a:rPr lang="ar-SA" dirty="0" smtClean="0"/>
              <a:t>درسنا في الفصل الأول حقيقة الضريبة وتبين لنا أن الأموال تشكل العناصر الخاضعة للضريبة باعتبارها أكثر ترجمة لمقدرة المكلف على الدفع (الدخل / رأس المال )</a:t>
            </a:r>
          </a:p>
          <a:p>
            <a:r>
              <a:rPr lang="ar-SA" dirty="0" smtClean="0"/>
              <a:t>وانتقل أساس فرض الضريبة الى الدخل في مطلع القرن العشرين الميلادي كأحد أهم مصادر الإيرادات الضريبية .</a:t>
            </a:r>
          </a:p>
          <a:p>
            <a:r>
              <a:rPr lang="ar-SA" dirty="0" smtClean="0"/>
              <a:t>ويمر الاستقطاع الضريبي بثلاث مراحل منها (تحديد وعاء الضريبة , ربط الضريبة , وأخيراً تحصيل الضريبة )</a:t>
            </a:r>
            <a:endParaRPr lang="ar-SA" dirty="0"/>
          </a:p>
        </p:txBody>
      </p:sp>
    </p:spTree>
    <p:extLst>
      <p:ext uri="{BB962C8B-B14F-4D97-AF65-F5344CB8AC3E}">
        <p14:creationId xmlns:p14="http://schemas.microsoft.com/office/powerpoint/2010/main" val="18934822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الازدواج الضريبي</a:t>
            </a:r>
            <a:endParaRPr lang="ar-SA" dirty="0"/>
          </a:p>
        </p:txBody>
      </p:sp>
      <p:sp>
        <p:nvSpPr>
          <p:cNvPr id="3" name="عنصر نائب للمحتوى 2"/>
          <p:cNvSpPr>
            <a:spLocks noGrp="1"/>
          </p:cNvSpPr>
          <p:nvPr>
            <p:ph idx="1"/>
          </p:nvPr>
        </p:nvSpPr>
        <p:spPr/>
        <p:txBody>
          <a:bodyPr>
            <a:normAutofit fontScale="92500"/>
          </a:bodyPr>
          <a:lstStyle/>
          <a:p>
            <a:r>
              <a:rPr lang="ar-SA" dirty="0" smtClean="0"/>
              <a:t>ويؤدي الأخذ بهذه المبادئ حدوث ازدواج الضريبة وتكرارها على نفس الوعاء ونفس المكلف بسريان أكثر من ضريبة عليه .</a:t>
            </a:r>
          </a:p>
          <a:p>
            <a:r>
              <a:rPr lang="ar-SA" u="sng" dirty="0" smtClean="0">
                <a:effectLst>
                  <a:outerShdw blurRad="38100" dist="38100" dir="2700000" algn="tl">
                    <a:srgbClr val="000000">
                      <a:alpha val="43137"/>
                    </a:srgbClr>
                  </a:outerShdw>
                </a:effectLst>
              </a:rPr>
              <a:t>ولكي يتحقق الازدواج الضريبي لا بد من توافر أربعة شروط</a:t>
            </a:r>
            <a:r>
              <a:rPr lang="ar-SA" dirty="0" smtClean="0"/>
              <a:t> :</a:t>
            </a:r>
          </a:p>
          <a:p>
            <a:r>
              <a:rPr lang="ar-SA" dirty="0" smtClean="0"/>
              <a:t>1- وحدة الضريبة .</a:t>
            </a:r>
          </a:p>
          <a:p>
            <a:r>
              <a:rPr lang="ar-SA" dirty="0" smtClean="0"/>
              <a:t>2- وحدة الشخص المكلف بالضريبة .</a:t>
            </a:r>
          </a:p>
          <a:p>
            <a:r>
              <a:rPr lang="ar-SA" dirty="0" smtClean="0"/>
              <a:t>3-وحدة المال الخاضع للضريبة .</a:t>
            </a:r>
          </a:p>
          <a:p>
            <a:r>
              <a:rPr lang="ar-SA" dirty="0" smtClean="0"/>
              <a:t>4- وحدة المدة أو المناسبة التي تدفع عنها الضريبة .</a:t>
            </a:r>
            <a:endParaRPr lang="ar-SA" dirty="0"/>
          </a:p>
        </p:txBody>
      </p:sp>
    </p:spTree>
    <p:extLst>
      <p:ext uri="{BB962C8B-B14F-4D97-AF65-F5344CB8AC3E}">
        <p14:creationId xmlns:p14="http://schemas.microsoft.com/office/powerpoint/2010/main" val="15027997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الازدواج الضريبي </a:t>
            </a:r>
            <a:endParaRPr lang="ar-SA" dirty="0"/>
          </a:p>
        </p:txBody>
      </p:sp>
      <p:sp>
        <p:nvSpPr>
          <p:cNvPr id="3" name="عنصر نائب للمحتوى 2"/>
          <p:cNvSpPr>
            <a:spLocks noGrp="1"/>
          </p:cNvSpPr>
          <p:nvPr>
            <p:ph idx="1"/>
          </p:nvPr>
        </p:nvSpPr>
        <p:spPr/>
        <p:txBody>
          <a:bodyPr/>
          <a:lstStyle/>
          <a:p>
            <a:r>
              <a:rPr lang="ar-SA" b="1" u="sng" dirty="0" smtClean="0">
                <a:effectLst>
                  <a:outerShdw blurRad="38100" dist="38100" dir="2700000" algn="tl">
                    <a:srgbClr val="000000">
                      <a:alpha val="43137"/>
                    </a:srgbClr>
                  </a:outerShdw>
                </a:effectLst>
              </a:rPr>
              <a:t>يمكن تقسيم الازدواج الضريبي إلى نوعين :</a:t>
            </a:r>
          </a:p>
          <a:p>
            <a:r>
              <a:rPr lang="ar-SA" u="sng" dirty="0" smtClean="0"/>
              <a:t>1- ازدواج داخلي </a:t>
            </a:r>
            <a:r>
              <a:rPr lang="ar-SA" dirty="0" smtClean="0"/>
              <a:t>: تتحقق شروطه داخل دولة واحدة </a:t>
            </a:r>
          </a:p>
          <a:p>
            <a:r>
              <a:rPr lang="ar-SA" dirty="0" smtClean="0"/>
              <a:t>وهو ازدواج مقصود يممكن تجنبه ومكافحته .</a:t>
            </a:r>
          </a:p>
          <a:p>
            <a:r>
              <a:rPr lang="ar-SA" u="sng" dirty="0" smtClean="0"/>
              <a:t>2- ازدواج دولي </a:t>
            </a:r>
            <a:r>
              <a:rPr lang="ar-SA" dirty="0" smtClean="0"/>
              <a:t>: تتحقق شروطه عندما تفرض دولتين أو أكثر نفس الضريبة على وعاء واحد </a:t>
            </a:r>
          </a:p>
          <a:p>
            <a:r>
              <a:rPr lang="ar-SA" dirty="0" smtClean="0"/>
              <a:t>وهو ازدواج غير مقصود لا يمكن تجنبه ومكافحته الا من خلال </a:t>
            </a:r>
            <a:r>
              <a:rPr lang="ar-SA" b="1" u="sng" dirty="0" smtClean="0"/>
              <a:t>الشروط التالية </a:t>
            </a:r>
            <a:r>
              <a:rPr lang="ar-SA" dirty="0" smtClean="0"/>
              <a:t>:</a:t>
            </a:r>
            <a:endParaRPr lang="ar-SA" dirty="0"/>
          </a:p>
        </p:txBody>
      </p:sp>
    </p:spTree>
    <p:extLst>
      <p:ext uri="{BB962C8B-B14F-4D97-AF65-F5344CB8AC3E}">
        <p14:creationId xmlns:p14="http://schemas.microsoft.com/office/powerpoint/2010/main" val="27955791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الازدواج الضريبي</a:t>
            </a:r>
            <a:endParaRPr lang="ar-SA" dirty="0"/>
          </a:p>
        </p:txBody>
      </p:sp>
      <p:sp>
        <p:nvSpPr>
          <p:cNvPr id="3" name="عنصر نائب للمحتوى 2"/>
          <p:cNvSpPr>
            <a:spLocks noGrp="1"/>
          </p:cNvSpPr>
          <p:nvPr>
            <p:ph idx="1"/>
          </p:nvPr>
        </p:nvSpPr>
        <p:spPr/>
        <p:txBody>
          <a:bodyPr/>
          <a:lstStyle/>
          <a:p>
            <a:endParaRPr lang="ar-SA" dirty="0"/>
          </a:p>
          <a:p>
            <a:endParaRPr lang="ar-SA" dirty="0" smtClean="0"/>
          </a:p>
          <a:p>
            <a:r>
              <a:rPr lang="ar-SA" dirty="0"/>
              <a:t>1</a:t>
            </a:r>
            <a:r>
              <a:rPr lang="ar-SA" dirty="0" smtClean="0"/>
              <a:t>- من خلال النظم الضريبية وذلك بعدم فرض ضرائب يظهر حق الدولة الأجنبية واضحاً في فرضها , كأن يقتصر فرض الضريبة على النشاط الذي يمارس داخل الدولة فقط .</a:t>
            </a:r>
          </a:p>
          <a:p>
            <a:r>
              <a:rPr lang="ar-SA" dirty="0" smtClean="0"/>
              <a:t>2- إبرام معاهدات واتفاقيات دولية ثنائية أو اجتماعية .</a:t>
            </a:r>
            <a:endParaRPr lang="ar-SA" dirty="0"/>
          </a:p>
        </p:txBody>
      </p:sp>
    </p:spTree>
    <p:extLst>
      <p:ext uri="{BB962C8B-B14F-4D97-AF65-F5344CB8AC3E}">
        <p14:creationId xmlns:p14="http://schemas.microsoft.com/office/powerpoint/2010/main" val="3000092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ربط الضريبة </a:t>
            </a:r>
            <a:endParaRPr lang="ar-SA" dirty="0"/>
          </a:p>
        </p:txBody>
      </p:sp>
      <p:sp>
        <p:nvSpPr>
          <p:cNvPr id="3" name="عنصر نائب للمحتوى 2"/>
          <p:cNvSpPr>
            <a:spLocks noGrp="1"/>
          </p:cNvSpPr>
          <p:nvPr>
            <p:ph idx="1"/>
          </p:nvPr>
        </p:nvSpPr>
        <p:spPr/>
        <p:txBody>
          <a:bodyPr/>
          <a:lstStyle/>
          <a:p>
            <a:r>
              <a:rPr lang="ar-SA" dirty="0" smtClean="0"/>
              <a:t>يقصد بها تحديد المبلغ الواجب دفعه من قبل المكلف للدولة .</a:t>
            </a:r>
          </a:p>
          <a:p>
            <a:r>
              <a:rPr lang="ar-SA" dirty="0" smtClean="0"/>
              <a:t>ويتم ذلك بعد تحديد وتقدير عناصر وعاء الضريبة .</a:t>
            </a:r>
          </a:p>
          <a:p>
            <a:r>
              <a:rPr lang="ar-SA" dirty="0" smtClean="0"/>
              <a:t>وحتى يتم الربط لابد من توافر الواقعة المنشئة للضريبة أي التي يترتب عليها دين الضريبة على المكلف .</a:t>
            </a:r>
          </a:p>
          <a:p>
            <a:r>
              <a:rPr lang="ar-SA" dirty="0" smtClean="0"/>
              <a:t>رأس المال (زيادته أو انتقاله )</a:t>
            </a:r>
          </a:p>
          <a:p>
            <a:r>
              <a:rPr lang="ar-SA" dirty="0" smtClean="0"/>
              <a:t>الدخل (تحققه )</a:t>
            </a:r>
            <a:endParaRPr lang="ar-SA" dirty="0"/>
          </a:p>
        </p:txBody>
      </p:sp>
    </p:spTree>
    <p:extLst>
      <p:ext uri="{BB962C8B-B14F-4D97-AF65-F5344CB8AC3E}">
        <p14:creationId xmlns:p14="http://schemas.microsoft.com/office/powerpoint/2010/main" val="1729326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ربط الضريبة</a:t>
            </a:r>
            <a:endParaRPr lang="ar-SA" dirty="0"/>
          </a:p>
        </p:txBody>
      </p:sp>
      <p:sp>
        <p:nvSpPr>
          <p:cNvPr id="3" name="عنصر نائب للمحتوى 2"/>
          <p:cNvSpPr>
            <a:spLocks noGrp="1"/>
          </p:cNvSpPr>
          <p:nvPr>
            <p:ph idx="1"/>
          </p:nvPr>
        </p:nvSpPr>
        <p:spPr/>
        <p:txBody>
          <a:bodyPr/>
          <a:lstStyle/>
          <a:p>
            <a:endParaRPr lang="ar-SA" dirty="0"/>
          </a:p>
        </p:txBody>
      </p:sp>
      <p:pic>
        <p:nvPicPr>
          <p:cNvPr id="1026" name="Picture 2" descr="C:\Users\user\Downloads\new doc 2017-10-01 00.58.18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39591"/>
            <a:ext cx="9144000" cy="4925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919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طرق تقدير الدخل الضريبي </a:t>
            </a:r>
            <a:endParaRPr lang="ar-SA" dirty="0"/>
          </a:p>
        </p:txBody>
      </p:sp>
      <p:sp>
        <p:nvSpPr>
          <p:cNvPr id="3" name="عنصر نائب للمحتوى 2"/>
          <p:cNvSpPr>
            <a:spLocks noGrp="1"/>
          </p:cNvSpPr>
          <p:nvPr>
            <p:ph idx="1"/>
          </p:nvPr>
        </p:nvSpPr>
        <p:spPr/>
        <p:txBody>
          <a:bodyPr/>
          <a:lstStyle/>
          <a:p>
            <a:r>
              <a:rPr lang="ar-SA" b="1" u="sng" dirty="0" smtClean="0"/>
              <a:t>1-الطريقة التقديرية أو التقريبية :</a:t>
            </a:r>
          </a:p>
          <a:p>
            <a:r>
              <a:rPr lang="ar-SA" dirty="0" smtClean="0"/>
              <a:t>تعتمد هذه الطريقة على قرائن ودلائل تشير إلى قيمة الوعاء , أي أن الإدارة الضريبية تركز أكثر على القرائن والدلائل لا إلى البينة , وبالتالي التقدير هنا تقدير غير مباشر .</a:t>
            </a:r>
          </a:p>
          <a:p>
            <a:r>
              <a:rPr lang="ar-SA" u="sng" dirty="0" smtClean="0"/>
              <a:t>يندرج تحت هذه الطريقة نوعان من الطرق </a:t>
            </a:r>
            <a:r>
              <a:rPr lang="ar-SA" dirty="0" smtClean="0"/>
              <a:t>:</a:t>
            </a:r>
          </a:p>
          <a:p>
            <a:r>
              <a:rPr lang="ar-SA" dirty="0" smtClean="0"/>
              <a:t>أ- التقدير على أساس المظاهر الخارجية .</a:t>
            </a:r>
          </a:p>
          <a:p>
            <a:r>
              <a:rPr lang="ar-SA" dirty="0" smtClean="0"/>
              <a:t>ب- التقدير الجزافي .</a:t>
            </a:r>
            <a:endParaRPr lang="ar-SA" dirty="0"/>
          </a:p>
        </p:txBody>
      </p:sp>
    </p:spTree>
    <p:extLst>
      <p:ext uri="{BB962C8B-B14F-4D97-AF65-F5344CB8AC3E}">
        <p14:creationId xmlns:p14="http://schemas.microsoft.com/office/powerpoint/2010/main" val="954958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الطريقة التقديرية أو التقريبية </a:t>
            </a:r>
            <a:endParaRPr lang="ar-SA" dirty="0"/>
          </a:p>
        </p:txBody>
      </p:sp>
      <p:sp>
        <p:nvSpPr>
          <p:cNvPr id="3" name="عنصر نائب للمحتوى 2"/>
          <p:cNvSpPr>
            <a:spLocks noGrp="1"/>
          </p:cNvSpPr>
          <p:nvPr>
            <p:ph idx="1"/>
          </p:nvPr>
        </p:nvSpPr>
        <p:spPr/>
        <p:txBody>
          <a:bodyPr/>
          <a:lstStyle/>
          <a:p>
            <a:r>
              <a:rPr lang="ar-SA" b="1" u="sng" dirty="0" smtClean="0">
                <a:effectLst>
                  <a:outerShdw blurRad="38100" dist="38100" dir="2700000" algn="tl">
                    <a:srgbClr val="000000">
                      <a:alpha val="43137"/>
                    </a:srgbClr>
                  </a:outerShdw>
                </a:effectLst>
              </a:rPr>
              <a:t>أ- التقدير على أساس المظاهر الخارجية :</a:t>
            </a:r>
          </a:p>
          <a:p>
            <a:r>
              <a:rPr lang="ar-SA" dirty="0" smtClean="0"/>
              <a:t>وتكون على أساس عدد من المظاهر التي يسهل الوقوف عليها مثل –إيجار المسكن , عدد العمال , عدد </a:t>
            </a:r>
            <a:r>
              <a:rPr lang="ar-SA" dirty="0" smtClean="0"/>
              <a:t>الخدم </a:t>
            </a:r>
            <a:r>
              <a:rPr lang="ar-SA" dirty="0" smtClean="0"/>
              <a:t>, عدد السيارات التي يملكها </a:t>
            </a:r>
            <a:r>
              <a:rPr lang="ar-SA" dirty="0" smtClean="0"/>
              <a:t>وهكذا ...</a:t>
            </a:r>
            <a:endParaRPr lang="ar-SA" dirty="0" smtClean="0"/>
          </a:p>
          <a:p>
            <a:r>
              <a:rPr lang="ar-SA" dirty="0" smtClean="0"/>
              <a:t>فكلما زاد هذا العدد اعتبر قرينة على ارتفاع دخل المكلف </a:t>
            </a:r>
          </a:p>
          <a:p>
            <a:r>
              <a:rPr lang="ar-SA" dirty="0" smtClean="0"/>
              <a:t>أغلب الإدارات الضريبية عدلت عنها لكنها قد تلجأ إليها أحياناً كأداة رقابة على صحة إقرارات المكلفين .</a:t>
            </a:r>
            <a:endParaRPr lang="ar-SA" dirty="0"/>
          </a:p>
        </p:txBody>
      </p:sp>
    </p:spTree>
    <p:extLst>
      <p:ext uri="{BB962C8B-B14F-4D97-AF65-F5344CB8AC3E}">
        <p14:creationId xmlns:p14="http://schemas.microsoft.com/office/powerpoint/2010/main" val="182143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الطريقة التقديرية أو التقريبية </a:t>
            </a:r>
            <a:endParaRPr lang="ar-SA" dirty="0"/>
          </a:p>
        </p:txBody>
      </p:sp>
      <p:sp>
        <p:nvSpPr>
          <p:cNvPr id="3" name="عنصر نائب للمحتوى 2"/>
          <p:cNvSpPr>
            <a:spLocks noGrp="1"/>
          </p:cNvSpPr>
          <p:nvPr>
            <p:ph idx="1"/>
          </p:nvPr>
        </p:nvSpPr>
        <p:spPr/>
        <p:txBody>
          <a:bodyPr/>
          <a:lstStyle/>
          <a:p>
            <a:r>
              <a:rPr lang="ar-SA" b="1" u="sng" dirty="0" smtClean="0">
                <a:effectLst>
                  <a:outerShdw blurRad="38100" dist="38100" dir="2700000" algn="tl">
                    <a:srgbClr val="000000">
                      <a:alpha val="43137"/>
                    </a:srgbClr>
                  </a:outerShdw>
                </a:effectLst>
              </a:rPr>
              <a:t>ب- التقدير الجزافي :</a:t>
            </a:r>
          </a:p>
          <a:p>
            <a:r>
              <a:rPr lang="ar-SA" dirty="0" smtClean="0"/>
              <a:t>يتم التقدير بطريقة جزافية بالاستناد إلى بعض القرائن والادلة التي لها صلة وارتباط وثيق بالمادة </a:t>
            </a:r>
            <a:r>
              <a:rPr lang="ar-SA" dirty="0" smtClean="0"/>
              <a:t>ال</a:t>
            </a:r>
            <a:r>
              <a:rPr lang="ar-SA" dirty="0" smtClean="0"/>
              <a:t>خاضعة للضريبة </a:t>
            </a:r>
            <a:r>
              <a:rPr lang="ar-SA" dirty="0" smtClean="0"/>
              <a:t>مثل : الإيرادات / الصادرات / الواردات .</a:t>
            </a:r>
          </a:p>
          <a:p>
            <a:r>
              <a:rPr lang="ar-SA" dirty="0" smtClean="0"/>
              <a:t>وتلجأ الغدارة الضريبة لهذا النوع في حالة امتنع المكلفون عن تقديم إقراراتهم الضريبية أو لعدم وجود دفاتر محاسبية منتظمة تبين القيمة الحقيقية للوعاء </a:t>
            </a:r>
          </a:p>
          <a:p>
            <a:r>
              <a:rPr lang="ar-SA" dirty="0" smtClean="0"/>
              <a:t>وقد أعطي المكلف حق تقديم </a:t>
            </a:r>
            <a:r>
              <a:rPr lang="ar-SA" dirty="0" smtClean="0"/>
              <a:t>ما يثبت </a:t>
            </a:r>
            <a:r>
              <a:rPr lang="ar-SA" dirty="0" smtClean="0"/>
              <a:t>خطأ التقدير .</a:t>
            </a:r>
            <a:endParaRPr lang="ar-SA" dirty="0"/>
          </a:p>
        </p:txBody>
      </p:sp>
    </p:spTree>
    <p:extLst>
      <p:ext uri="{BB962C8B-B14F-4D97-AF65-F5344CB8AC3E}">
        <p14:creationId xmlns:p14="http://schemas.microsoft.com/office/powerpoint/2010/main" val="3493427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التقدير الجزافي </a:t>
            </a:r>
            <a:endParaRPr lang="ar-SA" dirty="0"/>
          </a:p>
        </p:txBody>
      </p:sp>
      <p:sp>
        <p:nvSpPr>
          <p:cNvPr id="3" name="عنصر نائب للمحتوى 2"/>
          <p:cNvSpPr>
            <a:spLocks noGrp="1"/>
          </p:cNvSpPr>
          <p:nvPr>
            <p:ph idx="1"/>
          </p:nvPr>
        </p:nvSpPr>
        <p:spPr/>
        <p:txBody>
          <a:bodyPr/>
          <a:lstStyle/>
          <a:p>
            <a:r>
              <a:rPr lang="ar-SA" dirty="0" smtClean="0"/>
              <a:t>إما أن يكون قانونياً : تقدير الأرباح التجارية بنسبة معينة من رأس المال أو الاستدلال على دخل الطبيب بعدد الساعات التي يعملها .</a:t>
            </a:r>
          </a:p>
          <a:p>
            <a:r>
              <a:rPr lang="ar-SA" dirty="0" smtClean="0"/>
              <a:t>وإما أن يكون اتفاقياً : كالاتفاق بين المكلف والإدارة الضريبية على رقم معين يمثل دخله .</a:t>
            </a:r>
            <a:endParaRPr lang="ar-SA" dirty="0"/>
          </a:p>
        </p:txBody>
      </p:sp>
    </p:spTree>
    <p:extLst>
      <p:ext uri="{BB962C8B-B14F-4D97-AF65-F5344CB8AC3E}">
        <p14:creationId xmlns:p14="http://schemas.microsoft.com/office/powerpoint/2010/main" val="382906606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1791</Words>
  <Application>Microsoft Office PowerPoint</Application>
  <PresentationFormat>عرض على الشاشة (3:4)‏</PresentationFormat>
  <Paragraphs>150</Paragraphs>
  <Slides>32</Slides>
  <Notes>0</Notes>
  <HiddenSlides>0</HiddenSlides>
  <MMClips>0</MMClips>
  <ScaleCrop>false</ScaleCrop>
  <HeadingPairs>
    <vt:vector size="4" baseType="variant">
      <vt:variant>
        <vt:lpstr>نسق</vt:lpstr>
      </vt:variant>
      <vt:variant>
        <vt:i4>1</vt:i4>
      </vt:variant>
      <vt:variant>
        <vt:lpstr>عناوين الشرائح</vt:lpstr>
      </vt:variant>
      <vt:variant>
        <vt:i4>32</vt:i4>
      </vt:variant>
    </vt:vector>
  </HeadingPairs>
  <TitlesOfParts>
    <vt:vector size="33" baseType="lpstr">
      <vt:lpstr>نسق Office</vt:lpstr>
      <vt:lpstr>المحاسبة الضريبية والزكاة </vt:lpstr>
      <vt:lpstr>تسوية الضريبة</vt:lpstr>
      <vt:lpstr>مقدمة </vt:lpstr>
      <vt:lpstr>ربط الضريبة </vt:lpstr>
      <vt:lpstr>ربط الضريبة</vt:lpstr>
      <vt:lpstr>طرق تقدير الدخل الضريبي </vt:lpstr>
      <vt:lpstr>الطريقة التقديرية أو التقريبية </vt:lpstr>
      <vt:lpstr>الطريقة التقديرية أو التقريبية </vt:lpstr>
      <vt:lpstr>التقدير الجزافي </vt:lpstr>
      <vt:lpstr>طرق تقدير الدخل الضريبي </vt:lpstr>
      <vt:lpstr>الطريقة التحديدية </vt:lpstr>
      <vt:lpstr>التقدير المباشر من المكلف </vt:lpstr>
      <vt:lpstr>الطريقة التحديدية </vt:lpstr>
      <vt:lpstr>طرق تحديد الدخل الضريبي </vt:lpstr>
      <vt:lpstr>طرق تحديد الدخل الضريبي </vt:lpstr>
      <vt:lpstr>طرق تحديد الدخل الضريبي</vt:lpstr>
      <vt:lpstr>طرق تحديد الدخل الضريبي</vt:lpstr>
      <vt:lpstr>طريقة تحديد الدخل الضريبي </vt:lpstr>
      <vt:lpstr>طرق تحديد الدخل الضريبي </vt:lpstr>
      <vt:lpstr>عرض تقديمي في PowerPoint</vt:lpstr>
      <vt:lpstr>تحصيل الضريبة </vt:lpstr>
      <vt:lpstr>طرق تحصيل الضريبة </vt:lpstr>
      <vt:lpstr>طرق تحصيل الضريبة </vt:lpstr>
      <vt:lpstr>طرق تحصيل الضريبة </vt:lpstr>
      <vt:lpstr>التهرب من الالتزام بدفع الضريبة </vt:lpstr>
      <vt:lpstr>التهرب من الالتزام بدفع الضريبة </vt:lpstr>
      <vt:lpstr>أسباب التهرب الضريبي </vt:lpstr>
      <vt:lpstr>ضمانات الحد من التهرب الضريبي </vt:lpstr>
      <vt:lpstr>الازدواج الضريبي </vt:lpstr>
      <vt:lpstr>الازدواج الضريبي</vt:lpstr>
      <vt:lpstr>الازدواج الضريبي </vt:lpstr>
      <vt:lpstr>الازدواج الضريبي</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المحاسبة الضريبية والزكاة</dc:title>
  <dc:creator>user</dc:creator>
  <cp:lastModifiedBy>user</cp:lastModifiedBy>
  <cp:revision>20</cp:revision>
  <dcterms:created xsi:type="dcterms:W3CDTF">2017-09-30T21:43:42Z</dcterms:created>
  <dcterms:modified xsi:type="dcterms:W3CDTF">2017-10-01T02:27:22Z</dcterms:modified>
</cp:coreProperties>
</file>