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93"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210" y="7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F4D2297-4176-49C1-9C95-B1BAE4E17ECF}" type="datetimeFigureOut">
              <a:rPr lang="en-GB" smtClean="0"/>
              <a:t>12/03/2015</a:t>
            </a:fld>
            <a:endParaRPr lang="en-GB"/>
          </a:p>
        </p:txBody>
      </p:sp>
      <p:sp>
        <p:nvSpPr>
          <p:cNvPr id="5" name="Footer Placeholder 4"/>
          <p:cNvSpPr>
            <a:spLocks noGrp="1"/>
          </p:cNvSpPr>
          <p:nvPr>
            <p:ph type="ftr" sz="quarter" idx="11"/>
          </p:nvPr>
        </p:nvSpPr>
        <p:spPr>
          <a:xfrm>
            <a:off x="5332412" y="5883275"/>
            <a:ext cx="4324044" cy="365125"/>
          </a:xfrm>
        </p:spPr>
        <p:txBody>
          <a:bodyPr/>
          <a:lstStyle/>
          <a:p>
            <a:endParaRPr lang="en-GB"/>
          </a:p>
        </p:txBody>
      </p:sp>
      <p:sp>
        <p:nvSpPr>
          <p:cNvPr id="6" name="Slide Number Placeholder 5"/>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1825305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4D2297-4176-49C1-9C95-B1BAE4E17ECF}" type="datetimeFigureOut">
              <a:rPr lang="en-GB" smtClean="0"/>
              <a:t>12/03/2015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1282136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4D2297-4176-49C1-9C95-B1BAE4E17ECF}" type="datetimeFigureOut">
              <a:rPr lang="en-GB" smtClean="0"/>
              <a:t>12/03/2015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869040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4D2297-4176-49C1-9C95-B1BAE4E17ECF}" type="datetimeFigureOut">
              <a:rPr lang="en-GB" smtClean="0"/>
              <a:t>12/03/2015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1302613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4D2297-4176-49C1-9C95-B1BAE4E17ECF}" type="datetimeFigureOut">
              <a:rPr lang="en-GB" smtClean="0"/>
              <a:t>12/03/2015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668370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4D2297-4176-49C1-9C95-B1BAE4E17ECF}" type="datetimeFigureOut">
              <a:rPr lang="en-GB" smtClean="0"/>
              <a:t>12/03/2015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1088571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4D2297-4176-49C1-9C95-B1BAE4E17ECF}" type="datetimeFigureOut">
              <a:rPr lang="en-GB" smtClean="0"/>
              <a:t>12/03/2015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695154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4D2297-4176-49C1-9C95-B1BAE4E17ECF}" type="datetimeFigureOut">
              <a:rPr lang="en-GB" smtClean="0"/>
              <a:t>12/03/2015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4120773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4D2297-4176-49C1-9C95-B1BAE4E17ECF}" type="datetimeFigureOut">
              <a:rPr lang="en-GB" smtClean="0"/>
              <a:t>12/03/2015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1914980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lvl1pPr>
              <a:buClr>
                <a:schemeClr val="accent1">
                  <a:lumMod val="75000"/>
                </a:schemeClr>
              </a:buClr>
              <a:defRPr/>
            </a:lvl1pPr>
            <a:lvl2pPr>
              <a:buClr>
                <a:schemeClr val="accent1">
                  <a:lumMod val="75000"/>
                </a:schemeClr>
              </a:buClr>
              <a:defRPr/>
            </a:lvl2pPr>
            <a:lvl3pPr>
              <a:buClr>
                <a:schemeClr val="accent1">
                  <a:lumMod val="75000"/>
                </a:schemeClr>
              </a:buClr>
              <a:defRPr/>
            </a:lvl3pPr>
            <a:lvl4pPr>
              <a:buClr>
                <a:schemeClr val="accent1">
                  <a:lumMod val="75000"/>
                </a:schemeClr>
              </a:buClr>
              <a:defRPr/>
            </a:lvl4pPr>
            <a:lvl5pPr>
              <a:buClr>
                <a:schemeClr val="accent1">
                  <a:lumMod val="75000"/>
                </a:schemeClr>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4D2297-4176-49C1-9C95-B1BAE4E17ECF}" type="datetimeFigureOut">
              <a:rPr lang="en-GB" smtClean="0"/>
              <a:t>12/03/2015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951856" y="5867131"/>
            <a:ext cx="551167" cy="365125"/>
          </a:xfrm>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345403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4D2297-4176-49C1-9C95-B1BAE4E17ECF}" type="datetimeFigureOut">
              <a:rPr lang="en-GB" smtClean="0"/>
              <a:t>12/03/2015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1346421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4D2297-4176-49C1-9C95-B1BAE4E17ECF}" type="datetimeFigureOut">
              <a:rPr lang="en-GB" smtClean="0"/>
              <a:t>12/03/2015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1782543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F4D2297-4176-49C1-9C95-B1BAE4E17ECF}" type="datetimeFigureOut">
              <a:rPr lang="en-GB" smtClean="0"/>
              <a:t>12/03/2015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2044724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F4D2297-4176-49C1-9C95-B1BAE4E17ECF}" type="datetimeFigureOut">
              <a:rPr lang="en-GB" smtClean="0"/>
              <a:t>12/03/2015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1287412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4D2297-4176-49C1-9C95-B1BAE4E17ECF}" type="datetimeFigureOut">
              <a:rPr lang="en-GB" smtClean="0"/>
              <a:t>12/03/2015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1568539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4D2297-4176-49C1-9C95-B1BAE4E17ECF}" type="datetimeFigureOut">
              <a:rPr lang="en-GB" smtClean="0"/>
              <a:t>12/03/2015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2072153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4D2297-4176-49C1-9C95-B1BAE4E17ECF}" type="datetimeFigureOut">
              <a:rPr lang="en-GB" smtClean="0"/>
              <a:t>12/03/2015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FFFB0F-4870-4CC6-89B4-EEADB716F016}" type="slidenum">
              <a:rPr lang="en-GB" smtClean="0"/>
              <a:t>‹#›</a:t>
            </a:fld>
            <a:endParaRPr lang="en-GB"/>
          </a:p>
        </p:txBody>
      </p:sp>
    </p:spTree>
    <p:extLst>
      <p:ext uri="{BB962C8B-B14F-4D97-AF65-F5344CB8AC3E}">
        <p14:creationId xmlns:p14="http://schemas.microsoft.com/office/powerpoint/2010/main" val="240061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F4D2297-4176-49C1-9C95-B1BAE4E17ECF}" type="datetimeFigureOut">
              <a:rPr lang="en-GB" smtClean="0"/>
              <a:t>12/03/2015</a:t>
            </a:fld>
            <a:endParaRPr lang="en-GB"/>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4FFFB0F-4870-4CC6-89B4-EEADB716F016}" type="slidenum">
              <a:rPr lang="en-GB" smtClean="0"/>
              <a:t>‹#›</a:t>
            </a:fld>
            <a:endParaRPr lang="en-GB"/>
          </a:p>
        </p:txBody>
      </p:sp>
    </p:spTree>
    <p:extLst>
      <p:ext uri="{BB962C8B-B14F-4D97-AF65-F5344CB8AC3E}">
        <p14:creationId xmlns:p14="http://schemas.microsoft.com/office/powerpoint/2010/main" val="934289474"/>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التحاليل الفيزيائية </a:t>
            </a:r>
            <a:r>
              <a:rPr lang="ar-SA" dirty="0" smtClean="0"/>
              <a:t>لل</a:t>
            </a:r>
            <a:r>
              <a:rPr lang="ar-SA" dirty="0" smtClean="0"/>
              <a:t>تربة</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7104987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ينقسم المحتوى المائي لتربة العدة اقسام هي:</a:t>
            </a:r>
            <a:endParaRPr lang="en-GB" dirty="0"/>
          </a:p>
        </p:txBody>
      </p:sp>
      <p:sp>
        <p:nvSpPr>
          <p:cNvPr id="3" name="Content Placeholder 2"/>
          <p:cNvSpPr>
            <a:spLocks noGrp="1"/>
          </p:cNvSpPr>
          <p:nvPr>
            <p:ph idx="1"/>
          </p:nvPr>
        </p:nvSpPr>
        <p:spPr/>
        <p:txBody>
          <a:bodyPr>
            <a:normAutofit/>
          </a:bodyPr>
          <a:lstStyle/>
          <a:p>
            <a:pPr algn="r" rtl="1"/>
            <a:r>
              <a:rPr lang="ar-SA" b="1" dirty="0" smtClean="0"/>
              <a:t>ماء </a:t>
            </a:r>
            <a:r>
              <a:rPr lang="ar-SA" b="1" dirty="0"/>
              <a:t>الجاذبية الارضي (</a:t>
            </a:r>
            <a:r>
              <a:rPr lang="en-US" b="1" dirty="0"/>
              <a:t>Gravitational water</a:t>
            </a:r>
            <a:r>
              <a:rPr lang="ar-SA" b="1" dirty="0"/>
              <a:t>): </a:t>
            </a:r>
            <a:r>
              <a:rPr lang="ar-SA" dirty="0"/>
              <a:t>هو الماء الذي يشغل الفرغات الكبيرة غير الشعرية وينفذ الى الطبقات السفلى من الارض بفعل  الجاذبية الارضية تاركا هذه الفرغات لتمتلئ بالهواء. فائدته بنسبة للنبات محدوده </a:t>
            </a:r>
            <a:r>
              <a:rPr lang="ar-SA" dirty="0" smtClean="0"/>
              <a:t>.</a:t>
            </a:r>
          </a:p>
          <a:p>
            <a:pPr algn="r" rtl="1"/>
            <a:r>
              <a:rPr lang="ar-SA" b="1" dirty="0"/>
              <a:t>الماء الشعري(</a:t>
            </a:r>
            <a:r>
              <a:rPr lang="en-US" b="1" dirty="0"/>
              <a:t>Capillary water</a:t>
            </a:r>
            <a:r>
              <a:rPr lang="ar-SA" b="1" dirty="0"/>
              <a:t>) : </a:t>
            </a:r>
            <a:r>
              <a:rPr lang="ar-SA" dirty="0"/>
              <a:t>يوجد الماء الشعري على هيئة أغشية حول حبيبات التربة كما يملأ الفراغات الشعرية والزوايا التي بين الحبيبات.يكون ممسوكا بقوة بسيطة على سطح الحبيبات مما يجعل من السهل على النبات امتصاصه.</a:t>
            </a:r>
            <a:endParaRPr lang="en-GB" dirty="0"/>
          </a:p>
          <a:p>
            <a:pPr algn="r" rtl="1"/>
            <a:endParaRPr lang="en-GB" dirty="0"/>
          </a:p>
        </p:txBody>
      </p:sp>
    </p:spTree>
    <p:extLst>
      <p:ext uri="{BB962C8B-B14F-4D97-AF65-F5344CB8AC3E}">
        <p14:creationId xmlns:p14="http://schemas.microsoft.com/office/powerpoint/2010/main" val="23286634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a:bodyPr>
          <a:lstStyle/>
          <a:p>
            <a:pPr algn="r" rtl="1"/>
            <a:r>
              <a:rPr lang="ar-SA" b="1" dirty="0"/>
              <a:t>الماء الهيجروسكوبي (</a:t>
            </a:r>
            <a:r>
              <a:rPr lang="en-US" b="1" dirty="0"/>
              <a:t>Hygroscopic moisture</a:t>
            </a:r>
            <a:r>
              <a:rPr lang="ar-SA" b="1" dirty="0"/>
              <a:t>): </a:t>
            </a:r>
            <a:r>
              <a:rPr lang="ar-SA" dirty="0"/>
              <a:t>هو الماء الذي يوجد على هيئة اغشية رقيقة حول حبيبات التربة بعد تجفيفها في الهواء.ويكون ممسوكا بقوة شد سطحي كبير حول حبيبات التربة ومن ثم لاتستطيع النباتات الاستفادة منه.</a:t>
            </a:r>
            <a:endParaRPr lang="en-GB" dirty="0"/>
          </a:p>
          <a:p>
            <a:pPr algn="r" rtl="1"/>
            <a:r>
              <a:rPr lang="ar-SA" b="1" dirty="0"/>
              <a:t>بخار الماء </a:t>
            </a:r>
            <a:r>
              <a:rPr lang="en-US" b="1" dirty="0"/>
              <a:t>(Water vapor)</a:t>
            </a:r>
            <a:r>
              <a:rPr lang="ar-SA" b="1" dirty="0"/>
              <a:t> : </a:t>
            </a:r>
            <a:r>
              <a:rPr lang="ar-SA" dirty="0"/>
              <a:t>هو الماء بصورته الغازية وهو يشغل الفرغات الموجوده بالتربة وممكن النبات يستفيد منه.</a:t>
            </a:r>
            <a:endParaRPr lang="en-GB" dirty="0"/>
          </a:p>
          <a:p>
            <a:pPr algn="r" rtl="1"/>
            <a:r>
              <a:rPr lang="ar-SA" b="1" dirty="0"/>
              <a:t>الماء المتحد كيميائيا بمعادن التربة (</a:t>
            </a:r>
            <a:r>
              <a:rPr lang="en-US" b="1" dirty="0"/>
              <a:t>Chemically combined water</a:t>
            </a:r>
            <a:r>
              <a:rPr lang="ar-SA" b="1" dirty="0"/>
              <a:t>): </a:t>
            </a:r>
            <a:r>
              <a:rPr lang="ar-SA" dirty="0"/>
              <a:t>هو الذي يكون جزء من التركيب الكميائي للتربة مثل معدن الليمونيت الذي تركب من اكسيد الحديدك المائي (</a:t>
            </a:r>
            <a:r>
              <a:rPr lang="en-US" dirty="0"/>
              <a:t>2Fe</a:t>
            </a:r>
            <a:r>
              <a:rPr lang="en-US" baseline="-25000" dirty="0"/>
              <a:t>2</a:t>
            </a:r>
            <a:r>
              <a:rPr lang="en-US" dirty="0"/>
              <a:t>O</a:t>
            </a:r>
            <a:r>
              <a:rPr lang="en-US" baseline="-25000" dirty="0"/>
              <a:t>3</a:t>
            </a:r>
            <a:r>
              <a:rPr lang="en-US" dirty="0"/>
              <a:t>. 3H</a:t>
            </a:r>
            <a:r>
              <a:rPr lang="en-US" baseline="-25000" dirty="0"/>
              <a:t>2</a:t>
            </a:r>
            <a:r>
              <a:rPr lang="en-US" dirty="0"/>
              <a:t>O </a:t>
            </a:r>
            <a:r>
              <a:rPr lang="ar-SA" dirty="0"/>
              <a:t>) وهذا الماء غير ذي فائدة في تلبية احتياجات النباتات</a:t>
            </a:r>
            <a:endParaRPr lang="en-GB" dirty="0"/>
          </a:p>
        </p:txBody>
      </p:sp>
    </p:spTree>
    <p:extLst>
      <p:ext uri="{BB962C8B-B14F-4D97-AF65-F5344CB8AC3E}">
        <p14:creationId xmlns:p14="http://schemas.microsoft.com/office/powerpoint/2010/main" val="16386737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i="1" dirty="0"/>
              <a:t>تجربة تعيين المحتوى الرطوبي </a:t>
            </a:r>
            <a:r>
              <a:rPr lang="en-GB" i="1" dirty="0"/>
              <a:t>Water content </a:t>
            </a:r>
            <a:br>
              <a:rPr lang="en-GB" i="1" dirty="0"/>
            </a:br>
            <a:endParaRPr lang="en-GB" dirty="0"/>
          </a:p>
        </p:txBody>
      </p:sp>
      <p:sp>
        <p:nvSpPr>
          <p:cNvPr id="3" name="Content Placeholder 2"/>
          <p:cNvSpPr>
            <a:spLocks noGrp="1"/>
          </p:cNvSpPr>
          <p:nvPr>
            <p:ph idx="1"/>
          </p:nvPr>
        </p:nvSpPr>
        <p:spPr/>
        <p:txBody>
          <a:bodyPr>
            <a:normAutofit fontScale="85000" lnSpcReduction="20000"/>
          </a:bodyPr>
          <a:lstStyle/>
          <a:p>
            <a:pPr algn="r" rtl="1"/>
            <a:r>
              <a:rPr lang="ar-SA" b="1" dirty="0"/>
              <a:t>المحتوى الرطوبي</a:t>
            </a:r>
            <a:r>
              <a:rPr lang="ar-SA" dirty="0"/>
              <a:t> هو كمية الماء الميسور للنبات الموجود في التربة,وتختلف كميته من نوع تربة الى اخرى.</a:t>
            </a:r>
            <a:endParaRPr lang="en-GB" dirty="0"/>
          </a:p>
          <a:p>
            <a:pPr algn="r" rtl="1"/>
            <a:r>
              <a:rPr lang="ar-SA" b="1" u="sng" dirty="0"/>
              <a:t>الأدوات:</a:t>
            </a:r>
            <a:endParaRPr lang="en-GB" dirty="0"/>
          </a:p>
          <a:p>
            <a:pPr marL="0" indent="0" algn="r" rtl="1">
              <a:buNone/>
            </a:pPr>
            <a:r>
              <a:rPr lang="ar-SA" dirty="0" smtClean="0"/>
              <a:t>50 </a:t>
            </a:r>
            <a:r>
              <a:rPr lang="ar-SA" dirty="0"/>
              <a:t>جرام تربة رطبة – طبق بتري زجاجي نظيف – ميزان .</a:t>
            </a:r>
            <a:endParaRPr lang="en-GB" dirty="0"/>
          </a:p>
          <a:p>
            <a:pPr algn="r" rtl="1"/>
            <a:r>
              <a:rPr lang="ar-SA" b="1" u="sng" dirty="0"/>
              <a:t>طريقة العمل:</a:t>
            </a:r>
            <a:endParaRPr lang="en-GB" dirty="0"/>
          </a:p>
          <a:p>
            <a:pPr algn="r" rtl="1"/>
            <a:r>
              <a:rPr lang="ar-SA" dirty="0"/>
              <a:t>تؤخذ عينة مناسبة من منطقة الجذر وتوضع في علبة مغلقة(حوالي 50 جرام) يزال منها اجزاء الجذور وكذلك قطع الاحجار الموجودة بها توضع في طبق بتري ثم توضع بعد ذلك في فرن تجفيف عند درجة 105م مدة اربع ساعات ثم تبرد في مجفف وتوزن مرة اخرى . توضع مرة اخرى في الفرن وتجفف ثم توزن مرة اخرى حتى يثبت الوزن.</a:t>
            </a:r>
            <a:endParaRPr lang="en-GB" dirty="0"/>
          </a:p>
          <a:p>
            <a:pPr algn="r" rtl="1"/>
            <a:endParaRPr lang="en-GB" dirty="0"/>
          </a:p>
        </p:txBody>
      </p:sp>
    </p:spTree>
    <p:extLst>
      <p:ext uri="{BB962C8B-B14F-4D97-AF65-F5344CB8AC3E}">
        <p14:creationId xmlns:p14="http://schemas.microsoft.com/office/powerpoint/2010/main" val="581897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a:t>تجربة تعيين الماء الهيجروسكوبي للتربة</a:t>
            </a:r>
            <a:endParaRPr lang="en-GB" dirty="0"/>
          </a:p>
        </p:txBody>
      </p:sp>
      <p:sp>
        <p:nvSpPr>
          <p:cNvPr id="3" name="Content Placeholder 2"/>
          <p:cNvSpPr>
            <a:spLocks noGrp="1"/>
          </p:cNvSpPr>
          <p:nvPr>
            <p:ph idx="1"/>
          </p:nvPr>
        </p:nvSpPr>
        <p:spPr/>
        <p:txBody>
          <a:bodyPr>
            <a:normAutofit fontScale="70000" lnSpcReduction="20000"/>
          </a:bodyPr>
          <a:lstStyle/>
          <a:p>
            <a:pPr marL="0" indent="0" algn="r" rtl="1">
              <a:buNone/>
            </a:pPr>
            <a:r>
              <a:rPr lang="ar-SA" b="1" u="sng" dirty="0"/>
              <a:t>الماء الهيجروسكوبي: </a:t>
            </a:r>
            <a:r>
              <a:rPr lang="ar-SA" dirty="0"/>
              <a:t>هو الماء الذي يوجد على هيئة اغشية رقيقة حول حبيبات التربة بعد تجفيفها في الهواء.</a:t>
            </a:r>
            <a:endParaRPr lang="en-GB" dirty="0"/>
          </a:p>
          <a:p>
            <a:pPr marL="0" indent="0" algn="r" rtl="1">
              <a:buNone/>
            </a:pPr>
            <a:r>
              <a:rPr lang="ar-SA" b="1" u="sng" dirty="0"/>
              <a:t>الأدوات:</a:t>
            </a:r>
            <a:endParaRPr lang="en-GB" dirty="0"/>
          </a:p>
          <a:p>
            <a:pPr marL="0" indent="0" algn="r" rtl="1">
              <a:buNone/>
            </a:pPr>
            <a:r>
              <a:rPr lang="ar-SA" dirty="0"/>
              <a:t>50 جرام تربة رطبة – طبق بتري زجاجي نظيف – ميزان .</a:t>
            </a:r>
            <a:endParaRPr lang="en-GB" dirty="0"/>
          </a:p>
          <a:p>
            <a:pPr marL="0" indent="0" algn="r" rtl="1">
              <a:buNone/>
            </a:pPr>
            <a:r>
              <a:rPr lang="ar-SA" b="1" u="sng" dirty="0"/>
              <a:t>طريقة العمل:</a:t>
            </a:r>
            <a:endParaRPr lang="en-GB" dirty="0"/>
          </a:p>
          <a:p>
            <a:pPr marL="514350" lvl="0" indent="-514350" algn="r" rtl="1">
              <a:buFont typeface="+mj-lt"/>
              <a:buAutoNum type="arabicPeriod"/>
            </a:pPr>
            <a:r>
              <a:rPr lang="ar-SA" dirty="0"/>
              <a:t>تؤخذ عينة مناسبة من منطقة الجذر وتوضع في علبة مغلقة(حوالي 50 جرام) يزال منها اجزاء الجذور وكذلك قطع الاحجار الموجودة بها  </a:t>
            </a:r>
            <a:endParaRPr lang="en-GB" dirty="0"/>
          </a:p>
          <a:p>
            <a:pPr marL="514350" lvl="0" indent="-514350" algn="r" rtl="1">
              <a:buFont typeface="+mj-lt"/>
              <a:buAutoNum type="arabicPeriod"/>
            </a:pPr>
            <a:r>
              <a:rPr lang="ar-SA" dirty="0"/>
              <a:t>توضع في طبق بتري وتجفف هوئيا لمدة ثلاث ايام حتى تجف ويثبت وزنها </a:t>
            </a:r>
            <a:endParaRPr lang="en-GB" dirty="0"/>
          </a:p>
          <a:p>
            <a:pPr marL="514350" lvl="0" indent="-514350" algn="r" rtl="1">
              <a:buFont typeface="+mj-lt"/>
              <a:buAutoNum type="arabicPeriod"/>
            </a:pPr>
            <a:r>
              <a:rPr lang="ar-SA" dirty="0"/>
              <a:t>ثم توضع بعد ذلك في فرن تجفيف عند درجة 105م مدة اربع وعشرين ساعه .</a:t>
            </a:r>
            <a:endParaRPr lang="en-GB" dirty="0"/>
          </a:p>
          <a:p>
            <a:pPr marL="0" indent="0" algn="r" rtl="1">
              <a:buNone/>
            </a:pPr>
            <a:r>
              <a:rPr lang="ar-SA" dirty="0"/>
              <a:t>تحسب القيمة باستعمال المعادلة التالية</a:t>
            </a:r>
            <a:endParaRPr lang="en-GB" dirty="0"/>
          </a:p>
          <a:p>
            <a:pPr marL="0" indent="0" algn="r" rtl="1">
              <a:buNone/>
            </a:pPr>
            <a:endParaRPr lang="en-GB" dirty="0"/>
          </a:p>
        </p:txBody>
      </p:sp>
    </p:spTree>
    <p:extLst>
      <p:ext uri="{BB962C8B-B14F-4D97-AF65-F5344CB8AC3E}">
        <p14:creationId xmlns:p14="http://schemas.microsoft.com/office/powerpoint/2010/main" val="16308417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الواجب</a:t>
            </a:r>
            <a:endParaRPr lang="en-GB" dirty="0"/>
          </a:p>
        </p:txBody>
      </p:sp>
      <p:sp>
        <p:nvSpPr>
          <p:cNvPr id="3" name="Content Placeholder 2"/>
          <p:cNvSpPr>
            <a:spLocks noGrp="1"/>
          </p:cNvSpPr>
          <p:nvPr>
            <p:ph idx="1"/>
          </p:nvPr>
        </p:nvSpPr>
        <p:spPr/>
        <p:txBody>
          <a:bodyPr/>
          <a:lstStyle/>
          <a:p>
            <a:pPr algn="r" rtl="1"/>
            <a:r>
              <a:rPr lang="ar-SA" dirty="0" smtClean="0"/>
              <a:t>ماهو الغرض من قياس المحتوى الرطوبي والماء الهيجروسكوبي لعينة التربة</a:t>
            </a:r>
            <a:endParaRPr lang="en-GB" dirty="0"/>
          </a:p>
        </p:txBody>
      </p:sp>
    </p:spTree>
    <p:extLst>
      <p:ext uri="{BB962C8B-B14F-4D97-AF65-F5344CB8AC3E}">
        <p14:creationId xmlns:p14="http://schemas.microsoft.com/office/powerpoint/2010/main" val="20249748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EB8F22"/>
      </a:accent1>
      <a:accent2>
        <a:srgbClr val="CD4223"/>
      </a:accent2>
      <a:accent3>
        <a:srgbClr val="A89374"/>
      </a:accent3>
      <a:accent4>
        <a:srgbClr val="83AA67"/>
      </a:accent4>
      <a:accent5>
        <a:srgbClr val="4FA9C1"/>
      </a:accent5>
      <a:accent6>
        <a:srgbClr val="9390AF"/>
      </a:accent6>
      <a:hlink>
        <a:srgbClr val="EC7220"/>
      </a:hlink>
      <a:folHlink>
        <a:srgbClr val="F09355"/>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EBEC8F79-A447-43FC-8E81-85E8468AF3F9}"/>
    </a:ext>
  </a:extLst>
</a:theme>
</file>

<file path=docProps/app.xml><?xml version="1.0" encoding="utf-8"?>
<Properties xmlns="http://schemas.openxmlformats.org/officeDocument/2006/extended-properties" xmlns:vt="http://schemas.openxmlformats.org/officeDocument/2006/docPropsVTypes">
  <Template>TM03457496[[fn=Parallax]]</Template>
  <TotalTime>35</TotalTime>
  <Words>389</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Corbel</vt:lpstr>
      <vt:lpstr>Tahoma</vt:lpstr>
      <vt:lpstr>Parallax</vt:lpstr>
      <vt:lpstr>التحاليل الفيزيائية للتربة</vt:lpstr>
      <vt:lpstr>ينقسم المحتوى المائي لتربة العدة اقسام هي:</vt:lpstr>
      <vt:lpstr>PowerPoint Presentation</vt:lpstr>
      <vt:lpstr>تجربة تعيين المحتوى الرطوبي Water content  </vt:lpstr>
      <vt:lpstr>تجربة تعيين الماء الهيجروسكوبي للتربة</vt:lpstr>
      <vt:lpstr>الواجب</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alanoud al-faghom</dc:creator>
  <cp:lastModifiedBy>alanoud al-faghom</cp:lastModifiedBy>
  <cp:revision>5</cp:revision>
  <dcterms:created xsi:type="dcterms:W3CDTF">2015-03-10T20:18:23Z</dcterms:created>
  <dcterms:modified xsi:type="dcterms:W3CDTF">2015-03-12T10:29:34Z</dcterms:modified>
</cp:coreProperties>
</file>